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67"/>
  </p:notesMasterIdLst>
  <p:sldIdLst>
    <p:sldId id="311" r:id="rId2"/>
    <p:sldId id="258" r:id="rId3"/>
    <p:sldId id="329" r:id="rId4"/>
    <p:sldId id="467" r:id="rId5"/>
    <p:sldId id="469" r:id="rId6"/>
    <p:sldId id="453" r:id="rId7"/>
    <p:sldId id="456" r:id="rId8"/>
    <p:sldId id="454" r:id="rId9"/>
    <p:sldId id="455" r:id="rId10"/>
    <p:sldId id="457" r:id="rId11"/>
    <p:sldId id="458" r:id="rId12"/>
    <p:sldId id="459" r:id="rId13"/>
    <p:sldId id="470" r:id="rId14"/>
    <p:sldId id="465" r:id="rId15"/>
    <p:sldId id="466" r:id="rId16"/>
    <p:sldId id="471" r:id="rId17"/>
    <p:sldId id="472" r:id="rId18"/>
    <p:sldId id="473" r:id="rId19"/>
    <p:sldId id="260" r:id="rId20"/>
    <p:sldId id="474" r:id="rId21"/>
    <p:sldId id="385" r:id="rId22"/>
    <p:sldId id="266" r:id="rId23"/>
    <p:sldId id="267" r:id="rId24"/>
    <p:sldId id="272" r:id="rId25"/>
    <p:sldId id="496" r:id="rId26"/>
    <p:sldId id="475" r:id="rId27"/>
    <p:sldId id="476" r:id="rId28"/>
    <p:sldId id="477" r:id="rId29"/>
    <p:sldId id="276" r:id="rId30"/>
    <p:sldId id="277" r:id="rId31"/>
    <p:sldId id="278" r:id="rId32"/>
    <p:sldId id="279" r:id="rId33"/>
    <p:sldId id="497" r:id="rId34"/>
    <p:sldId id="498" r:id="rId35"/>
    <p:sldId id="499" r:id="rId36"/>
    <p:sldId id="380" r:id="rId37"/>
    <p:sldId id="339" r:id="rId38"/>
    <p:sldId id="514" r:id="rId39"/>
    <p:sldId id="340" r:id="rId40"/>
    <p:sldId id="261" r:id="rId41"/>
    <p:sldId id="263" r:id="rId42"/>
    <p:sldId id="503" r:id="rId43"/>
    <p:sldId id="502" r:id="rId44"/>
    <p:sldId id="500" r:id="rId45"/>
    <p:sldId id="501" r:id="rId46"/>
    <p:sldId id="281" r:id="rId47"/>
    <p:sldId id="294" r:id="rId48"/>
    <p:sldId id="491" r:id="rId49"/>
    <p:sldId id="356" r:id="rId50"/>
    <p:sldId id="490" r:id="rId51"/>
    <p:sldId id="460" r:id="rId52"/>
    <p:sldId id="461" r:id="rId53"/>
    <p:sldId id="462" r:id="rId54"/>
    <p:sldId id="463" r:id="rId55"/>
    <p:sldId id="464" r:id="rId56"/>
    <p:sldId id="364" r:id="rId57"/>
    <p:sldId id="492" r:id="rId58"/>
    <p:sldId id="368" r:id="rId59"/>
    <p:sldId id="486" r:id="rId60"/>
    <p:sldId id="485" r:id="rId61"/>
    <p:sldId id="484" r:id="rId62"/>
    <p:sldId id="483" r:id="rId63"/>
    <p:sldId id="482" r:id="rId64"/>
    <p:sldId id="375" r:id="rId65"/>
    <p:sldId id="376"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35" autoAdjust="0"/>
    <p:restoredTop sz="94291" autoAdjust="0"/>
  </p:normalViewPr>
  <p:slideViewPr>
    <p:cSldViewPr>
      <p:cViewPr varScale="1">
        <p:scale>
          <a:sx n="65" d="100"/>
          <a:sy n="65" d="100"/>
        </p:scale>
        <p:origin x="1032" y="6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350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103ABD-3C81-4C1A-A915-B8BC08F108AA}" type="doc">
      <dgm:prSet loTypeId="urn:microsoft.com/office/officeart/2005/8/layout/list1" loCatId="list" qsTypeId="urn:microsoft.com/office/officeart/2005/8/quickstyle/3d1" qsCatId="3D" csTypeId="urn:microsoft.com/office/officeart/2005/8/colors/accent0_3" csCatId="mainScheme" phldr="1"/>
      <dgm:spPr/>
      <dgm:t>
        <a:bodyPr/>
        <a:lstStyle/>
        <a:p>
          <a:endParaRPr lang="ru-RU"/>
        </a:p>
      </dgm:t>
    </dgm:pt>
    <dgm:pt modelId="{66CE3F09-65FE-4A5C-8F99-5B84868545CC}">
      <dgm:prSet phldrT="[Текст]"/>
      <dgm:spPr/>
      <dgm:t>
        <a:bodyPr/>
        <a:lstStyle/>
        <a:p>
          <a:pPr marL="0" marR="0" indent="0" algn="ctr" defTabSz="977900" eaLnBrk="1" fontAlgn="auto" latinLnBrk="0" hangingPunct="1">
            <a:lnSpc>
              <a:spcPct val="90000"/>
            </a:lnSpc>
            <a:spcBef>
              <a:spcPct val="0"/>
            </a:spcBef>
            <a:spcAft>
              <a:spcPct val="35000"/>
            </a:spcAft>
            <a:buClrTx/>
            <a:buSzTx/>
            <a:buFontTx/>
            <a:buNone/>
            <a:tabLst/>
            <a:defRPr/>
          </a:pPr>
          <a:r>
            <a:rPr lang="en-US" dirty="0">
              <a:solidFill>
                <a:schemeClr val="bg2"/>
              </a:solidFill>
            </a:rPr>
            <a:t>Type 1</a:t>
          </a:r>
          <a:endParaRPr lang="ru-RU" u="sng" dirty="0">
            <a:solidFill>
              <a:schemeClr val="bg2"/>
            </a:solidFill>
          </a:endParaRPr>
        </a:p>
      </dgm:t>
    </dgm:pt>
    <dgm:pt modelId="{1F60905B-E365-4E26-AA77-8076C7AE9EED}" type="parTrans" cxnId="{AC482115-E662-4A98-BF35-B6D5BF71303C}">
      <dgm:prSet/>
      <dgm:spPr/>
      <dgm:t>
        <a:bodyPr/>
        <a:lstStyle/>
        <a:p>
          <a:endParaRPr lang="ru-RU"/>
        </a:p>
      </dgm:t>
    </dgm:pt>
    <dgm:pt modelId="{46F1A7DF-6BDE-4FA4-A153-40FB96EFC66C}" type="sibTrans" cxnId="{AC482115-E662-4A98-BF35-B6D5BF71303C}">
      <dgm:prSet/>
      <dgm:spPr/>
      <dgm:t>
        <a:bodyPr/>
        <a:lstStyle/>
        <a:p>
          <a:endParaRPr lang="ru-RU"/>
        </a:p>
      </dgm:t>
    </dgm:pt>
    <dgm:pt modelId="{948500E9-33BB-419B-9E9A-D992D435D209}">
      <dgm:prSet/>
      <dgm:spPr/>
      <dgm:t>
        <a:bodyPr/>
        <a:lstStyle/>
        <a:p>
          <a:pPr marL="354013" indent="-354013" algn="just" eaLnBrk="1" hangingPunct="1">
            <a:buFont typeface="Arial" panose="020B0604020202020204" pitchFamily="34" charset="0"/>
            <a:buChar char="•"/>
          </a:pPr>
          <a:endParaRPr lang="ru-RU" dirty="0"/>
        </a:p>
      </dgm:t>
    </dgm:pt>
    <dgm:pt modelId="{CF5623F3-E54C-498F-8FDF-88FBB3F10D08}" type="parTrans" cxnId="{F61D2936-AA1E-44D1-9CDA-818547A729DA}">
      <dgm:prSet/>
      <dgm:spPr/>
      <dgm:t>
        <a:bodyPr/>
        <a:lstStyle/>
        <a:p>
          <a:endParaRPr lang="ru-RU"/>
        </a:p>
      </dgm:t>
    </dgm:pt>
    <dgm:pt modelId="{8DBD6306-469D-4E4A-9091-61881A8DA752}" type="sibTrans" cxnId="{F61D2936-AA1E-44D1-9CDA-818547A729DA}">
      <dgm:prSet/>
      <dgm:spPr/>
      <dgm:t>
        <a:bodyPr/>
        <a:lstStyle/>
        <a:p>
          <a:endParaRPr lang="ru-RU"/>
        </a:p>
      </dgm:t>
    </dgm:pt>
    <dgm:pt modelId="{DDE7408B-833E-459B-9D29-F9912BAFE7DD}">
      <dgm:prSet/>
      <dgm:spPr/>
      <dgm:t>
        <a:bodyPr/>
        <a:lstStyle/>
        <a:p>
          <a:pPr marL="176213" indent="-176213" algn="just" eaLnBrk="1" hangingPunct="1">
            <a:buFont typeface="Arial" panose="020B0604020202020204" pitchFamily="34" charset="0"/>
            <a:buChar char="•"/>
          </a:pPr>
          <a:r>
            <a:rPr lang="en-US" dirty="0"/>
            <a:t>Coved ST segment elevation &gt;2mm in &gt;1 of V1-V2 followed by a negative T wave.</a:t>
          </a:r>
          <a:endParaRPr lang="ru-RU" dirty="0" err="1"/>
        </a:p>
      </dgm:t>
    </dgm:pt>
    <dgm:pt modelId="{51730C34-EAEF-446F-B1BF-7F97E8DFD387}" type="parTrans" cxnId="{72B17461-F525-484D-B113-CF49AB013AAB}">
      <dgm:prSet/>
      <dgm:spPr/>
      <dgm:t>
        <a:bodyPr/>
        <a:lstStyle/>
        <a:p>
          <a:endParaRPr lang="ru-RU"/>
        </a:p>
      </dgm:t>
    </dgm:pt>
    <dgm:pt modelId="{31FB9950-EAE9-4A31-A495-D07682959A96}" type="sibTrans" cxnId="{72B17461-F525-484D-B113-CF49AB013AAB}">
      <dgm:prSet/>
      <dgm:spPr/>
      <dgm:t>
        <a:bodyPr/>
        <a:lstStyle/>
        <a:p>
          <a:endParaRPr lang="ru-RU"/>
        </a:p>
      </dgm:t>
    </dgm:pt>
    <dgm:pt modelId="{79A3677A-0248-4AE4-927C-FD1468B12841}">
      <dgm:prSet/>
      <dgm:spPr/>
      <dgm:t>
        <a:bodyPr/>
        <a:lstStyle/>
        <a:p>
          <a:pPr marL="176213" indent="0" algn="just" eaLnBrk="1" hangingPunct="1">
            <a:buFont typeface="Arial" panose="020B0604020202020204" pitchFamily="34" charset="0"/>
            <a:buNone/>
          </a:pPr>
          <a:r>
            <a:rPr lang="en-US" dirty="0" err="1"/>
            <a:t>This is the only ECG abnormality that is potentially diagnostic.</a:t>
          </a:r>
          <a:endParaRPr lang="ru-RU" dirty="0" err="1"/>
        </a:p>
      </dgm:t>
    </dgm:pt>
    <dgm:pt modelId="{6EED384D-4910-4D04-B7A7-1A1372859ED0}" type="parTrans" cxnId="{EF52133F-2106-43DF-A5F8-99B813443CF5}">
      <dgm:prSet/>
      <dgm:spPr/>
      <dgm:t>
        <a:bodyPr/>
        <a:lstStyle/>
        <a:p>
          <a:endParaRPr lang="ru-RU"/>
        </a:p>
      </dgm:t>
    </dgm:pt>
    <dgm:pt modelId="{91654FE6-580E-4D58-A1EA-0C15D5680DCF}" type="sibTrans" cxnId="{EF52133F-2106-43DF-A5F8-99B813443CF5}">
      <dgm:prSet/>
      <dgm:spPr/>
      <dgm:t>
        <a:bodyPr/>
        <a:lstStyle/>
        <a:p>
          <a:endParaRPr lang="ru-RU"/>
        </a:p>
      </dgm:t>
    </dgm:pt>
    <dgm:pt modelId="{1099A950-690F-43FE-8CCA-34B8BBF8FAB2}">
      <dgm:prSet/>
      <dgm:spPr/>
      <dgm:t>
        <a:bodyPr/>
        <a:lstStyle/>
        <a:p>
          <a:pPr marL="176213" indent="0" algn="just" eaLnBrk="1" hangingPunct="1">
            <a:buFont typeface="Arial" panose="020B0604020202020204" pitchFamily="34" charset="0"/>
            <a:buNone/>
          </a:pPr>
          <a:r>
            <a:rPr lang="en-US" dirty="0" err="1"/>
            <a:t>It is often referred to as Brugada sign.</a:t>
          </a:r>
          <a:endParaRPr lang="ru-RU" dirty="0" err="1"/>
        </a:p>
      </dgm:t>
    </dgm:pt>
    <dgm:pt modelId="{C06CAAE5-6DC0-42A6-8E39-A8CD2B6EC5DC}" type="parTrans" cxnId="{490AAD4B-7AE8-4454-B30E-7043ECEC06FA}">
      <dgm:prSet/>
      <dgm:spPr/>
      <dgm:t>
        <a:bodyPr/>
        <a:lstStyle/>
        <a:p>
          <a:endParaRPr lang="ru-RU"/>
        </a:p>
      </dgm:t>
    </dgm:pt>
    <dgm:pt modelId="{1939491B-F687-4062-BFCC-FCFCEEF8AFC4}" type="sibTrans" cxnId="{490AAD4B-7AE8-4454-B30E-7043ECEC06FA}">
      <dgm:prSet/>
      <dgm:spPr/>
      <dgm:t>
        <a:bodyPr/>
        <a:lstStyle/>
        <a:p>
          <a:endParaRPr lang="ru-RU"/>
        </a:p>
      </dgm:t>
    </dgm:pt>
    <dgm:pt modelId="{65CAB6AB-CD39-41F1-A9A3-3AF670BA12E0}" type="pres">
      <dgm:prSet presAssocID="{E4103ABD-3C81-4C1A-A915-B8BC08F108AA}" presName="linear" presStyleCnt="0">
        <dgm:presLayoutVars>
          <dgm:dir/>
          <dgm:animLvl val="lvl"/>
          <dgm:resizeHandles val="exact"/>
        </dgm:presLayoutVars>
      </dgm:prSet>
      <dgm:spPr/>
    </dgm:pt>
    <dgm:pt modelId="{6E61208B-5BB2-4D75-9F89-02B03222E636}" type="pres">
      <dgm:prSet presAssocID="{66CE3F09-65FE-4A5C-8F99-5B84868545CC}" presName="parentLin" presStyleCnt="0"/>
      <dgm:spPr/>
    </dgm:pt>
    <dgm:pt modelId="{2E9AE64D-AA33-4BB3-8BF3-557A5DE51814}" type="pres">
      <dgm:prSet presAssocID="{66CE3F09-65FE-4A5C-8F99-5B84868545CC}" presName="parentLeftMargin" presStyleLbl="node1" presStyleIdx="0" presStyleCnt="1"/>
      <dgm:spPr/>
    </dgm:pt>
    <dgm:pt modelId="{FD5F8546-BFB6-41C4-862D-5C77A58E6997}" type="pres">
      <dgm:prSet presAssocID="{66CE3F09-65FE-4A5C-8F99-5B84868545CC}" presName="parentText" presStyleLbl="node1" presStyleIdx="0" presStyleCnt="1" custLinFactNeighborX="1857" custLinFactNeighborY="-45844">
        <dgm:presLayoutVars>
          <dgm:chMax val="0"/>
          <dgm:bulletEnabled val="1"/>
        </dgm:presLayoutVars>
      </dgm:prSet>
      <dgm:spPr/>
    </dgm:pt>
    <dgm:pt modelId="{A470E6A6-C322-4711-8676-91E61F8197C0}" type="pres">
      <dgm:prSet presAssocID="{66CE3F09-65FE-4A5C-8F99-5B84868545CC}" presName="negativeSpace" presStyleCnt="0"/>
      <dgm:spPr/>
    </dgm:pt>
    <dgm:pt modelId="{8A646233-4A2A-4240-8049-8630105DE345}" type="pres">
      <dgm:prSet presAssocID="{66CE3F09-65FE-4A5C-8F99-5B84868545CC}" presName="childText" presStyleLbl="conFgAcc1" presStyleIdx="0" presStyleCnt="1" custScaleX="100000" custScaleY="84212" custLinFactNeighborX="-2529" custLinFactNeighborY="-9720">
        <dgm:presLayoutVars>
          <dgm:bulletEnabled val="1"/>
        </dgm:presLayoutVars>
      </dgm:prSet>
      <dgm:spPr/>
    </dgm:pt>
  </dgm:ptLst>
  <dgm:cxnLst>
    <dgm:cxn modelId="{AC482115-E662-4A98-BF35-B6D5BF71303C}" srcId="{E4103ABD-3C81-4C1A-A915-B8BC08F108AA}" destId="{66CE3F09-65FE-4A5C-8F99-5B84868545CC}" srcOrd="0" destOrd="0" parTransId="{1F60905B-E365-4E26-AA77-8076C7AE9EED}" sibTransId="{46F1A7DF-6BDE-4FA4-A153-40FB96EFC66C}"/>
    <dgm:cxn modelId="{F61D2936-AA1E-44D1-9CDA-818547A729DA}" srcId="{66CE3F09-65FE-4A5C-8F99-5B84868545CC}" destId="{948500E9-33BB-419B-9E9A-D992D435D209}" srcOrd="0" destOrd="0" parTransId="{CF5623F3-E54C-498F-8FDF-88FBB3F10D08}" sibTransId="{8DBD6306-469D-4E4A-9091-61881A8DA752}"/>
    <dgm:cxn modelId="{EF52133F-2106-43DF-A5F8-99B813443CF5}" srcId="{66CE3F09-65FE-4A5C-8F99-5B84868545CC}" destId="{79A3677A-0248-4AE4-927C-FD1468B12841}" srcOrd="2" destOrd="0" parTransId="{6EED384D-4910-4D04-B7A7-1A1372859ED0}" sibTransId="{91654FE6-580E-4D58-A1EA-0C15D5680DCF}"/>
    <dgm:cxn modelId="{72B17461-F525-484D-B113-CF49AB013AAB}" srcId="{66CE3F09-65FE-4A5C-8F99-5B84868545CC}" destId="{DDE7408B-833E-459B-9D29-F9912BAFE7DD}" srcOrd="1" destOrd="0" parTransId="{51730C34-EAEF-446F-B1BF-7F97E8DFD387}" sibTransId="{31FB9950-EAE9-4A31-A495-D07682959A96}"/>
    <dgm:cxn modelId="{17721349-4148-444E-A61F-9E641C2719F1}" type="presOf" srcId="{66CE3F09-65FE-4A5C-8F99-5B84868545CC}" destId="{2E9AE64D-AA33-4BB3-8BF3-557A5DE51814}" srcOrd="0" destOrd="0" presId="urn:microsoft.com/office/officeart/2005/8/layout/list1"/>
    <dgm:cxn modelId="{490AAD4B-7AE8-4454-B30E-7043ECEC06FA}" srcId="{66CE3F09-65FE-4A5C-8F99-5B84868545CC}" destId="{1099A950-690F-43FE-8CCA-34B8BBF8FAB2}" srcOrd="3" destOrd="0" parTransId="{C06CAAE5-6DC0-42A6-8E39-A8CD2B6EC5DC}" sibTransId="{1939491B-F687-4062-BFCC-FCFCEEF8AFC4}"/>
    <dgm:cxn modelId="{F0439856-C88C-4FDD-BD6E-4BAEA0B35D89}" type="presOf" srcId="{66CE3F09-65FE-4A5C-8F99-5B84868545CC}" destId="{FD5F8546-BFB6-41C4-862D-5C77A58E6997}" srcOrd="1" destOrd="0" presId="urn:microsoft.com/office/officeart/2005/8/layout/list1"/>
    <dgm:cxn modelId="{62DB6A78-99FB-4388-B8CD-77598A4C601B}" type="presOf" srcId="{E4103ABD-3C81-4C1A-A915-B8BC08F108AA}" destId="{65CAB6AB-CD39-41F1-A9A3-3AF670BA12E0}" srcOrd="0" destOrd="0" presId="urn:microsoft.com/office/officeart/2005/8/layout/list1"/>
    <dgm:cxn modelId="{585D4079-8A5B-41DE-A146-6F12C4109EBD}" type="presOf" srcId="{948500E9-33BB-419B-9E9A-D992D435D209}" destId="{8A646233-4A2A-4240-8049-8630105DE345}" srcOrd="0" destOrd="0" presId="urn:microsoft.com/office/officeart/2005/8/layout/list1"/>
    <dgm:cxn modelId="{4A363D91-2CB5-4DAA-B4CA-168D0D8F87BD}" type="presOf" srcId="{DDE7408B-833E-459B-9D29-F9912BAFE7DD}" destId="{8A646233-4A2A-4240-8049-8630105DE345}" srcOrd="0" destOrd="1" presId="urn:microsoft.com/office/officeart/2005/8/layout/list1"/>
    <dgm:cxn modelId="{E3F074BD-C5D1-467D-A038-4967B49E82C5}" type="presOf" srcId="{1099A950-690F-43FE-8CCA-34B8BBF8FAB2}" destId="{8A646233-4A2A-4240-8049-8630105DE345}" srcOrd="0" destOrd="3" presId="urn:microsoft.com/office/officeart/2005/8/layout/list1"/>
    <dgm:cxn modelId="{C18875CB-64D2-46CC-9379-5D0B41BAE8DE}" type="presOf" srcId="{79A3677A-0248-4AE4-927C-FD1468B12841}" destId="{8A646233-4A2A-4240-8049-8630105DE345}" srcOrd="0" destOrd="2" presId="urn:microsoft.com/office/officeart/2005/8/layout/list1"/>
    <dgm:cxn modelId="{13083DC2-24F7-4DB5-9E8D-B6D52ED8540A}" type="presParOf" srcId="{65CAB6AB-CD39-41F1-A9A3-3AF670BA12E0}" destId="{6E61208B-5BB2-4D75-9F89-02B03222E636}" srcOrd="0" destOrd="0" presId="urn:microsoft.com/office/officeart/2005/8/layout/list1"/>
    <dgm:cxn modelId="{B99E376C-C16A-4140-8CF3-5BB8935D747B}" type="presParOf" srcId="{6E61208B-5BB2-4D75-9F89-02B03222E636}" destId="{2E9AE64D-AA33-4BB3-8BF3-557A5DE51814}" srcOrd="0" destOrd="0" presId="urn:microsoft.com/office/officeart/2005/8/layout/list1"/>
    <dgm:cxn modelId="{ACF727B3-9AE9-4804-B29F-931BEEA6A5F0}" type="presParOf" srcId="{6E61208B-5BB2-4D75-9F89-02B03222E636}" destId="{FD5F8546-BFB6-41C4-862D-5C77A58E6997}" srcOrd="1" destOrd="0" presId="urn:microsoft.com/office/officeart/2005/8/layout/list1"/>
    <dgm:cxn modelId="{24275074-A496-4118-B2EA-A419CE436A06}" type="presParOf" srcId="{65CAB6AB-CD39-41F1-A9A3-3AF670BA12E0}" destId="{A470E6A6-C322-4711-8676-91E61F8197C0}" srcOrd="1" destOrd="0" presId="urn:microsoft.com/office/officeart/2005/8/layout/list1"/>
    <dgm:cxn modelId="{7E284157-9C7A-4626-9DCB-8A6B5325AB45}" type="presParOf" srcId="{65CAB6AB-CD39-41F1-A9A3-3AF670BA12E0}" destId="{8A646233-4A2A-4240-8049-8630105DE345}"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103ABD-3C81-4C1A-A915-B8BC08F108AA}" type="doc">
      <dgm:prSet loTypeId="urn:microsoft.com/office/officeart/2005/8/layout/list1" loCatId="list" qsTypeId="urn:microsoft.com/office/officeart/2005/8/quickstyle/3d1" qsCatId="3D" csTypeId="urn:microsoft.com/office/officeart/2005/8/colors/accent0_3" csCatId="mainScheme" phldr="1"/>
      <dgm:spPr/>
      <dgm:t>
        <a:bodyPr/>
        <a:lstStyle/>
        <a:p>
          <a:endParaRPr lang="ru-RU"/>
        </a:p>
      </dgm:t>
    </dgm:pt>
    <dgm:pt modelId="{66CE3F09-65FE-4A5C-8F99-5B84868545CC}">
      <dgm:prSet phldrT="[Текст]"/>
      <dgm:spPr/>
      <dgm:t>
        <a:bodyPr/>
        <a:lstStyle/>
        <a:p>
          <a:pPr marL="0" marR="0" indent="0" algn="ctr" defTabSz="977900" eaLnBrk="1" fontAlgn="auto" latinLnBrk="0" hangingPunct="1">
            <a:lnSpc>
              <a:spcPct val="90000"/>
            </a:lnSpc>
            <a:spcBef>
              <a:spcPct val="0"/>
            </a:spcBef>
            <a:spcAft>
              <a:spcPct val="35000"/>
            </a:spcAft>
            <a:buClrTx/>
            <a:buSzTx/>
            <a:buFontTx/>
            <a:buNone/>
            <a:tabLst/>
            <a:defRPr/>
          </a:pPr>
          <a:r>
            <a:rPr lang="en-US" b="1" i="0" dirty="0">
              <a:solidFill>
                <a:schemeClr val="bg2"/>
              </a:solidFill>
            </a:rPr>
            <a:t>Type 2</a:t>
          </a:r>
          <a:endParaRPr lang="ru-RU" u="sng" dirty="0">
            <a:solidFill>
              <a:schemeClr val="bg2"/>
            </a:solidFill>
          </a:endParaRPr>
        </a:p>
      </dgm:t>
    </dgm:pt>
    <dgm:pt modelId="{1F60905B-E365-4E26-AA77-8076C7AE9EED}" type="parTrans" cxnId="{AC482115-E662-4A98-BF35-B6D5BF71303C}">
      <dgm:prSet/>
      <dgm:spPr/>
      <dgm:t>
        <a:bodyPr/>
        <a:lstStyle/>
        <a:p>
          <a:endParaRPr lang="ru-RU"/>
        </a:p>
      </dgm:t>
    </dgm:pt>
    <dgm:pt modelId="{46F1A7DF-6BDE-4FA4-A153-40FB96EFC66C}" type="sibTrans" cxnId="{AC482115-E662-4A98-BF35-B6D5BF71303C}">
      <dgm:prSet/>
      <dgm:spPr/>
      <dgm:t>
        <a:bodyPr/>
        <a:lstStyle/>
        <a:p>
          <a:endParaRPr lang="ru-RU"/>
        </a:p>
      </dgm:t>
    </dgm:pt>
    <dgm:pt modelId="{948500E9-33BB-419B-9E9A-D992D435D209}">
      <dgm:prSet/>
      <dgm:spPr/>
      <dgm:t>
        <a:bodyPr/>
        <a:lstStyle/>
        <a:p>
          <a:pPr marL="354013" lvl="1" indent="-265113" algn="just" defTabSz="1066800" eaLnBrk="1" hangingPunct="1">
            <a:lnSpc>
              <a:spcPct val="90000"/>
            </a:lnSpc>
            <a:spcBef>
              <a:spcPct val="0"/>
            </a:spcBef>
            <a:spcAft>
              <a:spcPct val="15000"/>
            </a:spcAft>
            <a:buFont typeface="Arial" panose="020B0604020202020204" pitchFamily="34" charset="0"/>
            <a:buChar char="•"/>
          </a:pPr>
          <a:endParaRPr lang="ru-RU" dirty="0"/>
        </a:p>
      </dgm:t>
    </dgm:pt>
    <dgm:pt modelId="{CF5623F3-E54C-498F-8FDF-88FBB3F10D08}" type="parTrans" cxnId="{F61D2936-AA1E-44D1-9CDA-818547A729DA}">
      <dgm:prSet/>
      <dgm:spPr/>
      <dgm:t>
        <a:bodyPr/>
        <a:lstStyle/>
        <a:p>
          <a:endParaRPr lang="ru-RU"/>
        </a:p>
      </dgm:t>
    </dgm:pt>
    <dgm:pt modelId="{8DBD6306-469D-4E4A-9091-61881A8DA752}" type="sibTrans" cxnId="{F61D2936-AA1E-44D1-9CDA-818547A729DA}">
      <dgm:prSet/>
      <dgm:spPr/>
      <dgm:t>
        <a:bodyPr/>
        <a:lstStyle/>
        <a:p>
          <a:endParaRPr lang="ru-RU"/>
        </a:p>
      </dgm:t>
    </dgm:pt>
    <dgm:pt modelId="{12351200-2A5E-4C62-ACC2-EF16BBACA9D6}">
      <dgm:prSet/>
      <dgm:spPr/>
      <dgm:t>
        <a:bodyPr/>
        <a:lstStyle/>
        <a:p>
          <a:pPr marL="228600" lvl="1" indent="0" defTabSz="1066800">
            <a:lnSpc>
              <a:spcPct val="90000"/>
            </a:lnSpc>
            <a:spcBef>
              <a:spcPct val="0"/>
            </a:spcBef>
            <a:spcAft>
              <a:spcPct val="15000"/>
            </a:spcAft>
            <a:buNone/>
          </a:pPr>
          <a:endParaRPr lang="ru-RU" dirty="0"/>
        </a:p>
      </dgm:t>
    </dgm:pt>
    <dgm:pt modelId="{48AC916B-6A45-4B39-B48D-A5202DBEC683}" type="parTrans" cxnId="{DAA841B2-05B8-4F7E-BC92-E9A3346B546A}">
      <dgm:prSet/>
      <dgm:spPr/>
      <dgm:t>
        <a:bodyPr/>
        <a:lstStyle/>
        <a:p>
          <a:endParaRPr lang="ru-RU"/>
        </a:p>
      </dgm:t>
    </dgm:pt>
    <dgm:pt modelId="{F0FA2FC0-71CA-43D3-94F3-BE5DCA324F6C}" type="sibTrans" cxnId="{DAA841B2-05B8-4F7E-BC92-E9A3346B546A}">
      <dgm:prSet/>
      <dgm:spPr/>
      <dgm:t>
        <a:bodyPr/>
        <a:lstStyle/>
        <a:p>
          <a:endParaRPr lang="ru-RU"/>
        </a:p>
      </dgm:t>
    </dgm:pt>
    <dgm:pt modelId="{D33F3D33-F3DE-438C-BC0D-5C052B26DBAF}">
      <dgm:prSet/>
      <dgm:spPr/>
      <dgm:t>
        <a:bodyPr/>
        <a:lstStyle/>
        <a:p>
          <a:pPr marL="354013" marR="0" lvl="0" indent="-354013"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saddleback shaped ST elevation &gt;2mm </a:t>
          </a:r>
        </a:p>
      </dgm:t>
    </dgm:pt>
    <dgm:pt modelId="{C1D7799A-B6CC-4992-B672-DAE8BECE943B}" type="parTrans" cxnId="{B2161B9D-ED9A-4249-92EC-E087FEF80D76}">
      <dgm:prSet/>
      <dgm:spPr/>
      <dgm:t>
        <a:bodyPr/>
        <a:lstStyle/>
        <a:p>
          <a:endParaRPr lang="ru-RU"/>
        </a:p>
      </dgm:t>
    </dgm:pt>
    <dgm:pt modelId="{4C8EA73D-35A9-40BB-B2D0-40FC2398243C}" type="sibTrans" cxnId="{B2161B9D-ED9A-4249-92EC-E087FEF80D76}">
      <dgm:prSet/>
      <dgm:spPr/>
      <dgm:t>
        <a:bodyPr/>
        <a:lstStyle/>
        <a:p>
          <a:endParaRPr lang="ru-RU"/>
        </a:p>
      </dgm:t>
    </dgm:pt>
    <dgm:pt modelId="{65CAB6AB-CD39-41F1-A9A3-3AF670BA12E0}" type="pres">
      <dgm:prSet presAssocID="{E4103ABD-3C81-4C1A-A915-B8BC08F108AA}" presName="linear" presStyleCnt="0">
        <dgm:presLayoutVars>
          <dgm:dir/>
          <dgm:animLvl val="lvl"/>
          <dgm:resizeHandles val="exact"/>
        </dgm:presLayoutVars>
      </dgm:prSet>
      <dgm:spPr/>
    </dgm:pt>
    <dgm:pt modelId="{6E61208B-5BB2-4D75-9F89-02B03222E636}" type="pres">
      <dgm:prSet presAssocID="{66CE3F09-65FE-4A5C-8F99-5B84868545CC}" presName="parentLin" presStyleCnt="0"/>
      <dgm:spPr/>
    </dgm:pt>
    <dgm:pt modelId="{2E9AE64D-AA33-4BB3-8BF3-557A5DE51814}" type="pres">
      <dgm:prSet presAssocID="{66CE3F09-65FE-4A5C-8F99-5B84868545CC}" presName="parentLeftMargin" presStyleLbl="node1" presStyleIdx="0" presStyleCnt="1"/>
      <dgm:spPr/>
    </dgm:pt>
    <dgm:pt modelId="{FD5F8546-BFB6-41C4-862D-5C77A58E6997}" type="pres">
      <dgm:prSet presAssocID="{66CE3F09-65FE-4A5C-8F99-5B84868545CC}" presName="parentText" presStyleLbl="node1" presStyleIdx="0" presStyleCnt="1" custScaleY="56219">
        <dgm:presLayoutVars>
          <dgm:chMax val="0"/>
          <dgm:bulletEnabled val="1"/>
        </dgm:presLayoutVars>
      </dgm:prSet>
      <dgm:spPr/>
    </dgm:pt>
    <dgm:pt modelId="{A470E6A6-C322-4711-8676-91E61F8197C0}" type="pres">
      <dgm:prSet presAssocID="{66CE3F09-65FE-4A5C-8F99-5B84868545CC}" presName="negativeSpace" presStyleCnt="0"/>
      <dgm:spPr/>
    </dgm:pt>
    <dgm:pt modelId="{8A646233-4A2A-4240-8049-8630105DE345}" type="pres">
      <dgm:prSet presAssocID="{66CE3F09-65FE-4A5C-8F99-5B84868545CC}" presName="childText" presStyleLbl="conFgAcc1" presStyleIdx="0" presStyleCnt="1" custScaleY="70381" custLinFactNeighborX="3451" custLinFactNeighborY="441">
        <dgm:presLayoutVars>
          <dgm:bulletEnabled val="1"/>
        </dgm:presLayoutVars>
      </dgm:prSet>
      <dgm:spPr/>
    </dgm:pt>
  </dgm:ptLst>
  <dgm:cxnLst>
    <dgm:cxn modelId="{AC482115-E662-4A98-BF35-B6D5BF71303C}" srcId="{E4103ABD-3C81-4C1A-A915-B8BC08F108AA}" destId="{66CE3F09-65FE-4A5C-8F99-5B84868545CC}" srcOrd="0" destOrd="0" parTransId="{1F60905B-E365-4E26-AA77-8076C7AE9EED}" sibTransId="{46F1A7DF-6BDE-4FA4-A153-40FB96EFC66C}"/>
    <dgm:cxn modelId="{0CD7DA1B-CB8B-48FE-A419-21D0F007196E}" type="presOf" srcId="{E4103ABD-3C81-4C1A-A915-B8BC08F108AA}" destId="{65CAB6AB-CD39-41F1-A9A3-3AF670BA12E0}" srcOrd="0" destOrd="0" presId="urn:microsoft.com/office/officeart/2005/8/layout/list1"/>
    <dgm:cxn modelId="{F61D2936-AA1E-44D1-9CDA-818547A729DA}" srcId="{66CE3F09-65FE-4A5C-8F99-5B84868545CC}" destId="{948500E9-33BB-419B-9E9A-D992D435D209}" srcOrd="0" destOrd="0" parTransId="{CF5623F3-E54C-498F-8FDF-88FBB3F10D08}" sibTransId="{8DBD6306-469D-4E4A-9091-61881A8DA752}"/>
    <dgm:cxn modelId="{8A11173E-21F7-4F66-9654-7C48CA93D63F}" type="presOf" srcId="{948500E9-33BB-419B-9E9A-D992D435D209}" destId="{8A646233-4A2A-4240-8049-8630105DE345}" srcOrd="0" destOrd="0" presId="urn:microsoft.com/office/officeart/2005/8/layout/list1"/>
    <dgm:cxn modelId="{B2161B9D-ED9A-4249-92EC-E087FEF80D76}" srcId="{66CE3F09-65FE-4A5C-8F99-5B84868545CC}" destId="{D33F3D33-F3DE-438C-BC0D-5C052B26DBAF}" srcOrd="1" destOrd="0" parTransId="{C1D7799A-B6CC-4992-B672-DAE8BECE943B}" sibTransId="{4C8EA73D-35A9-40BB-B2D0-40FC2398243C}"/>
    <dgm:cxn modelId="{DAA841B2-05B8-4F7E-BC92-E9A3346B546A}" srcId="{66CE3F09-65FE-4A5C-8F99-5B84868545CC}" destId="{12351200-2A5E-4C62-ACC2-EF16BBACA9D6}" srcOrd="2" destOrd="0" parTransId="{48AC916B-6A45-4B39-B48D-A5202DBEC683}" sibTransId="{F0FA2FC0-71CA-43D3-94F3-BE5DCA324F6C}"/>
    <dgm:cxn modelId="{A0EBE4B9-3BD2-472D-8DB0-0C2E2BE765D2}" type="presOf" srcId="{66CE3F09-65FE-4A5C-8F99-5B84868545CC}" destId="{FD5F8546-BFB6-41C4-862D-5C77A58E6997}" srcOrd="1" destOrd="0" presId="urn:microsoft.com/office/officeart/2005/8/layout/list1"/>
    <dgm:cxn modelId="{E3F0B0BE-CD92-44B4-83C4-E1B7DBA51A09}" type="presOf" srcId="{D33F3D33-F3DE-438C-BC0D-5C052B26DBAF}" destId="{8A646233-4A2A-4240-8049-8630105DE345}" srcOrd="0" destOrd="1" presId="urn:microsoft.com/office/officeart/2005/8/layout/list1"/>
    <dgm:cxn modelId="{18823DC7-D604-4EB1-8D34-AAC026D9EB56}" type="presOf" srcId="{12351200-2A5E-4C62-ACC2-EF16BBACA9D6}" destId="{8A646233-4A2A-4240-8049-8630105DE345}" srcOrd="0" destOrd="2" presId="urn:microsoft.com/office/officeart/2005/8/layout/list1"/>
    <dgm:cxn modelId="{A0757FCA-04A7-4B61-A9DC-4FCC2B52592B}" type="presOf" srcId="{66CE3F09-65FE-4A5C-8F99-5B84868545CC}" destId="{2E9AE64D-AA33-4BB3-8BF3-557A5DE51814}" srcOrd="0" destOrd="0" presId="urn:microsoft.com/office/officeart/2005/8/layout/list1"/>
    <dgm:cxn modelId="{510B8495-8977-4CC3-96D3-9C38E6B1FCB6}" type="presParOf" srcId="{65CAB6AB-CD39-41F1-A9A3-3AF670BA12E0}" destId="{6E61208B-5BB2-4D75-9F89-02B03222E636}" srcOrd="0" destOrd="0" presId="urn:microsoft.com/office/officeart/2005/8/layout/list1"/>
    <dgm:cxn modelId="{2F16CCA9-6331-4CD7-9406-6C4D5625A906}" type="presParOf" srcId="{6E61208B-5BB2-4D75-9F89-02B03222E636}" destId="{2E9AE64D-AA33-4BB3-8BF3-557A5DE51814}" srcOrd="0" destOrd="0" presId="urn:microsoft.com/office/officeart/2005/8/layout/list1"/>
    <dgm:cxn modelId="{AE0B0D75-4A3D-4459-8E37-870CF1EF81E8}" type="presParOf" srcId="{6E61208B-5BB2-4D75-9F89-02B03222E636}" destId="{FD5F8546-BFB6-41C4-862D-5C77A58E6997}" srcOrd="1" destOrd="0" presId="urn:microsoft.com/office/officeart/2005/8/layout/list1"/>
    <dgm:cxn modelId="{BCB65D0D-DE3E-4BF6-9FB1-591DBD43EB35}" type="presParOf" srcId="{65CAB6AB-CD39-41F1-A9A3-3AF670BA12E0}" destId="{A470E6A6-C322-4711-8676-91E61F8197C0}" srcOrd="1" destOrd="0" presId="urn:microsoft.com/office/officeart/2005/8/layout/list1"/>
    <dgm:cxn modelId="{9D47AFAB-E7EC-4F15-9076-88B9F2677C7D}" type="presParOf" srcId="{65CAB6AB-CD39-41F1-A9A3-3AF670BA12E0}" destId="{8A646233-4A2A-4240-8049-8630105DE3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103ABD-3C81-4C1A-A915-B8BC08F108AA}" type="doc">
      <dgm:prSet loTypeId="urn:microsoft.com/office/officeart/2005/8/layout/list1" loCatId="list" qsTypeId="urn:microsoft.com/office/officeart/2005/8/quickstyle/3d1" qsCatId="3D" csTypeId="urn:microsoft.com/office/officeart/2005/8/colors/accent0_3" csCatId="mainScheme" phldr="1"/>
      <dgm:spPr/>
      <dgm:t>
        <a:bodyPr/>
        <a:lstStyle/>
        <a:p>
          <a:endParaRPr lang="ru-RU"/>
        </a:p>
      </dgm:t>
    </dgm:pt>
    <dgm:pt modelId="{66CE3F09-65FE-4A5C-8F99-5B84868545CC}">
      <dgm:prSet phldrT="[Текст]"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800" b="1" u="none" dirty="0">
              <a:solidFill>
                <a:schemeClr val="bg2"/>
              </a:solidFill>
            </a:rPr>
            <a:t>Type 3</a:t>
          </a:r>
          <a:endParaRPr lang="ru-RU" sz="2800" b="1" u="none" dirty="0"/>
        </a:p>
      </dgm:t>
    </dgm:pt>
    <dgm:pt modelId="{1F60905B-E365-4E26-AA77-8076C7AE9EED}" type="parTrans" cxnId="{AC482115-E662-4A98-BF35-B6D5BF71303C}">
      <dgm:prSet/>
      <dgm:spPr/>
      <dgm:t>
        <a:bodyPr/>
        <a:lstStyle/>
        <a:p>
          <a:endParaRPr lang="ru-RU"/>
        </a:p>
      </dgm:t>
    </dgm:pt>
    <dgm:pt modelId="{46F1A7DF-6BDE-4FA4-A153-40FB96EFC66C}" type="sibTrans" cxnId="{AC482115-E662-4A98-BF35-B6D5BF71303C}">
      <dgm:prSet/>
      <dgm:spPr/>
      <dgm:t>
        <a:bodyPr/>
        <a:lstStyle/>
        <a:p>
          <a:endParaRPr lang="ru-RU"/>
        </a:p>
      </dgm:t>
    </dgm:pt>
    <dgm:pt modelId="{948500E9-33BB-419B-9E9A-D992D435D209}">
      <dgm:prSet/>
      <dgm:spPr/>
      <dgm:t>
        <a:bodyPr/>
        <a:lstStyle/>
        <a:p>
          <a:pPr algn="just" eaLnBrk="1" hangingPunct="1"/>
          <a:r>
            <a:rPr lang="en-US" b="0" i="0" dirty="0"/>
            <a:t>can be the morphology of either type 1 or type 2, but with &lt;2mm of ST segment elevation</a:t>
          </a:r>
          <a:endParaRPr lang="ru-RU" dirty="0"/>
        </a:p>
      </dgm:t>
    </dgm:pt>
    <dgm:pt modelId="{CF5623F3-E54C-498F-8FDF-88FBB3F10D08}" type="parTrans" cxnId="{F61D2936-AA1E-44D1-9CDA-818547A729DA}">
      <dgm:prSet/>
      <dgm:spPr/>
      <dgm:t>
        <a:bodyPr/>
        <a:lstStyle/>
        <a:p>
          <a:endParaRPr lang="ru-RU"/>
        </a:p>
      </dgm:t>
    </dgm:pt>
    <dgm:pt modelId="{8DBD6306-469D-4E4A-9091-61881A8DA752}" type="sibTrans" cxnId="{F61D2936-AA1E-44D1-9CDA-818547A729DA}">
      <dgm:prSet/>
      <dgm:spPr/>
      <dgm:t>
        <a:bodyPr/>
        <a:lstStyle/>
        <a:p>
          <a:endParaRPr lang="ru-RU"/>
        </a:p>
      </dgm:t>
    </dgm:pt>
    <dgm:pt modelId="{0F52CABA-83A6-410E-99D5-B0F4B86BB30A}">
      <dgm:prSet/>
      <dgm:spPr/>
      <dgm:t>
        <a:bodyPr/>
        <a:lstStyle/>
        <a:p>
          <a:endParaRPr lang="ru-RU" dirty="0"/>
        </a:p>
      </dgm:t>
    </dgm:pt>
    <dgm:pt modelId="{311ADD64-4136-454A-BF38-DFBD06775ED4}" type="parTrans" cxnId="{D59BD330-30C8-4872-A3C6-F8C964D8E790}">
      <dgm:prSet/>
      <dgm:spPr/>
      <dgm:t>
        <a:bodyPr/>
        <a:lstStyle/>
        <a:p>
          <a:endParaRPr lang="ru-RU"/>
        </a:p>
      </dgm:t>
    </dgm:pt>
    <dgm:pt modelId="{ECBA7750-3271-4BB2-B995-84E249DF2F0C}" type="sibTrans" cxnId="{D59BD330-30C8-4872-A3C6-F8C964D8E790}">
      <dgm:prSet/>
      <dgm:spPr/>
      <dgm:t>
        <a:bodyPr/>
        <a:lstStyle/>
        <a:p>
          <a:endParaRPr lang="ru-RU"/>
        </a:p>
      </dgm:t>
    </dgm:pt>
    <dgm:pt modelId="{65CAB6AB-CD39-41F1-A9A3-3AF670BA12E0}" type="pres">
      <dgm:prSet presAssocID="{E4103ABD-3C81-4C1A-A915-B8BC08F108AA}" presName="linear" presStyleCnt="0">
        <dgm:presLayoutVars>
          <dgm:dir/>
          <dgm:animLvl val="lvl"/>
          <dgm:resizeHandles val="exact"/>
        </dgm:presLayoutVars>
      </dgm:prSet>
      <dgm:spPr/>
    </dgm:pt>
    <dgm:pt modelId="{6E61208B-5BB2-4D75-9F89-02B03222E636}" type="pres">
      <dgm:prSet presAssocID="{66CE3F09-65FE-4A5C-8F99-5B84868545CC}" presName="parentLin" presStyleCnt="0"/>
      <dgm:spPr/>
    </dgm:pt>
    <dgm:pt modelId="{2E9AE64D-AA33-4BB3-8BF3-557A5DE51814}" type="pres">
      <dgm:prSet presAssocID="{66CE3F09-65FE-4A5C-8F99-5B84868545CC}" presName="parentLeftMargin" presStyleLbl="node1" presStyleIdx="0" presStyleCnt="1"/>
      <dgm:spPr/>
    </dgm:pt>
    <dgm:pt modelId="{FD5F8546-BFB6-41C4-862D-5C77A58E6997}" type="pres">
      <dgm:prSet presAssocID="{66CE3F09-65FE-4A5C-8F99-5B84868545CC}" presName="parentText" presStyleLbl="node1" presStyleIdx="0" presStyleCnt="1" custScaleY="73009">
        <dgm:presLayoutVars>
          <dgm:chMax val="0"/>
          <dgm:bulletEnabled val="1"/>
        </dgm:presLayoutVars>
      </dgm:prSet>
      <dgm:spPr/>
    </dgm:pt>
    <dgm:pt modelId="{A470E6A6-C322-4711-8676-91E61F8197C0}" type="pres">
      <dgm:prSet presAssocID="{66CE3F09-65FE-4A5C-8F99-5B84868545CC}" presName="negativeSpace" presStyleCnt="0"/>
      <dgm:spPr/>
    </dgm:pt>
    <dgm:pt modelId="{8A646233-4A2A-4240-8049-8630105DE345}" type="pres">
      <dgm:prSet presAssocID="{66CE3F09-65FE-4A5C-8F99-5B84868545CC}" presName="childText" presStyleLbl="conFgAcc1" presStyleIdx="0" presStyleCnt="1" custLinFactNeighborX="41184" custLinFactNeighborY="15065">
        <dgm:presLayoutVars>
          <dgm:bulletEnabled val="1"/>
        </dgm:presLayoutVars>
      </dgm:prSet>
      <dgm:spPr/>
    </dgm:pt>
  </dgm:ptLst>
  <dgm:cxnLst>
    <dgm:cxn modelId="{AD0DBF08-D91C-425E-86D9-7973EFF4F29A}" type="presOf" srcId="{E4103ABD-3C81-4C1A-A915-B8BC08F108AA}" destId="{65CAB6AB-CD39-41F1-A9A3-3AF670BA12E0}" srcOrd="0" destOrd="0" presId="urn:microsoft.com/office/officeart/2005/8/layout/list1"/>
    <dgm:cxn modelId="{2390F813-390C-4414-9995-2A7C11E2DF15}" type="presOf" srcId="{66CE3F09-65FE-4A5C-8F99-5B84868545CC}" destId="{FD5F8546-BFB6-41C4-862D-5C77A58E6997}" srcOrd="1" destOrd="0" presId="urn:microsoft.com/office/officeart/2005/8/layout/list1"/>
    <dgm:cxn modelId="{AC482115-E662-4A98-BF35-B6D5BF71303C}" srcId="{E4103ABD-3C81-4C1A-A915-B8BC08F108AA}" destId="{66CE3F09-65FE-4A5C-8F99-5B84868545CC}" srcOrd="0" destOrd="0" parTransId="{1F60905B-E365-4E26-AA77-8076C7AE9EED}" sibTransId="{46F1A7DF-6BDE-4FA4-A153-40FB96EFC66C}"/>
    <dgm:cxn modelId="{932F8B25-68F7-49BE-A294-EE67086C26C9}" type="presOf" srcId="{948500E9-33BB-419B-9E9A-D992D435D209}" destId="{8A646233-4A2A-4240-8049-8630105DE345}" srcOrd="0" destOrd="0" presId="urn:microsoft.com/office/officeart/2005/8/layout/list1"/>
    <dgm:cxn modelId="{D59BD330-30C8-4872-A3C6-F8C964D8E790}" srcId="{66CE3F09-65FE-4A5C-8F99-5B84868545CC}" destId="{0F52CABA-83A6-410E-99D5-B0F4B86BB30A}" srcOrd="1" destOrd="0" parTransId="{311ADD64-4136-454A-BF38-DFBD06775ED4}" sibTransId="{ECBA7750-3271-4BB2-B995-84E249DF2F0C}"/>
    <dgm:cxn modelId="{F61D2936-AA1E-44D1-9CDA-818547A729DA}" srcId="{66CE3F09-65FE-4A5C-8F99-5B84868545CC}" destId="{948500E9-33BB-419B-9E9A-D992D435D209}" srcOrd="0" destOrd="0" parTransId="{CF5623F3-E54C-498F-8FDF-88FBB3F10D08}" sibTransId="{8DBD6306-469D-4E4A-9091-61881A8DA752}"/>
    <dgm:cxn modelId="{2DB22F59-2040-49D6-9622-3F891EA808A1}" type="presOf" srcId="{66CE3F09-65FE-4A5C-8F99-5B84868545CC}" destId="{2E9AE64D-AA33-4BB3-8BF3-557A5DE51814}" srcOrd="0" destOrd="0" presId="urn:microsoft.com/office/officeart/2005/8/layout/list1"/>
    <dgm:cxn modelId="{8DB99586-AC34-4D07-8244-B180AAEB4193}" type="presOf" srcId="{0F52CABA-83A6-410E-99D5-B0F4B86BB30A}" destId="{8A646233-4A2A-4240-8049-8630105DE345}" srcOrd="0" destOrd="1" presId="urn:microsoft.com/office/officeart/2005/8/layout/list1"/>
    <dgm:cxn modelId="{BF484DAF-E786-4BDA-B81E-23E7211DDC84}" type="presParOf" srcId="{65CAB6AB-CD39-41F1-A9A3-3AF670BA12E0}" destId="{6E61208B-5BB2-4D75-9F89-02B03222E636}" srcOrd="0" destOrd="0" presId="urn:microsoft.com/office/officeart/2005/8/layout/list1"/>
    <dgm:cxn modelId="{BF44D731-291F-4654-8BE6-291A4724E1ED}" type="presParOf" srcId="{6E61208B-5BB2-4D75-9F89-02B03222E636}" destId="{2E9AE64D-AA33-4BB3-8BF3-557A5DE51814}" srcOrd="0" destOrd="0" presId="urn:microsoft.com/office/officeart/2005/8/layout/list1"/>
    <dgm:cxn modelId="{9F925A62-1B55-46C5-A882-6127BEEBE9FF}" type="presParOf" srcId="{6E61208B-5BB2-4D75-9F89-02B03222E636}" destId="{FD5F8546-BFB6-41C4-862D-5C77A58E6997}" srcOrd="1" destOrd="0" presId="urn:microsoft.com/office/officeart/2005/8/layout/list1"/>
    <dgm:cxn modelId="{2FF8C71F-506D-44D9-B8FC-E620C428C99F}" type="presParOf" srcId="{65CAB6AB-CD39-41F1-A9A3-3AF670BA12E0}" destId="{A470E6A6-C322-4711-8676-91E61F8197C0}" srcOrd="1" destOrd="0" presId="urn:microsoft.com/office/officeart/2005/8/layout/list1"/>
    <dgm:cxn modelId="{49D35DD3-C30A-40FC-A212-5C5F73FC60B3}" type="presParOf" srcId="{65CAB6AB-CD39-41F1-A9A3-3AF670BA12E0}" destId="{8A646233-4A2A-4240-8049-8630105DE345}" srcOrd="2"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46233-4A2A-4240-8049-8630105DE345}">
      <dsp:nvSpPr>
        <dsp:cNvPr id="0" name=""/>
        <dsp:cNvSpPr/>
      </dsp:nvSpPr>
      <dsp:spPr>
        <a:xfrm>
          <a:off x="0" y="461700"/>
          <a:ext cx="7584843" cy="2673899"/>
        </a:xfrm>
        <a:prstGeom prst="rect">
          <a:avLst/>
        </a:prstGeom>
        <a:solidFill>
          <a:schemeClr val="lt2">
            <a:alpha val="90000"/>
            <a:hueOff val="0"/>
            <a:satOff val="0"/>
            <a:lumOff val="0"/>
            <a:alphaOff val="0"/>
          </a:schemeClr>
        </a:solidFill>
        <a:ln w="6350" cap="flat" cmpd="sng" algn="in">
          <a:solidFill>
            <a:schemeClr val="dk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8668" tIns="479044" rIns="588668" bIns="163576" numCol="1" spcCol="1270" anchor="t" anchorCtr="0">
          <a:noAutofit/>
        </a:bodyPr>
        <a:lstStyle/>
        <a:p>
          <a:pPr marL="354013" lvl="1" indent="-354013" algn="just" defTabSz="1022350" eaLnBrk="1" hangingPunct="1">
            <a:lnSpc>
              <a:spcPct val="90000"/>
            </a:lnSpc>
            <a:spcBef>
              <a:spcPct val="0"/>
            </a:spcBef>
            <a:spcAft>
              <a:spcPct val="15000"/>
            </a:spcAft>
            <a:buFont typeface="Arial" panose="020B0604020202020204" pitchFamily="34" charset="0"/>
            <a:buChar char="•"/>
          </a:pPr>
          <a:endParaRPr lang="ru-RU" sz="2300" kern="1200" dirty="0"/>
        </a:p>
        <a:p>
          <a:pPr marL="176213" lvl="1" indent="-176213" algn="just" defTabSz="1022350" eaLnBrk="1" hangingPunct="1">
            <a:lnSpc>
              <a:spcPct val="90000"/>
            </a:lnSpc>
            <a:spcBef>
              <a:spcPct val="0"/>
            </a:spcBef>
            <a:spcAft>
              <a:spcPct val="15000"/>
            </a:spcAft>
            <a:buFont typeface="Arial" panose="020B0604020202020204" pitchFamily="34" charset="0"/>
            <a:buChar char="•"/>
          </a:pPr>
          <a:r>
            <a:rPr lang="en-US" sz="2300" kern="1200" dirty="0"/>
            <a:t>Coved ST segment elevation &gt;2mm in &gt;1 of V1-V2 followed by a negative T wave.</a:t>
          </a:r>
          <a:endParaRPr lang="ru-RU" sz="2300" kern="1200" dirty="0" err="1"/>
        </a:p>
        <a:p>
          <a:pPr marL="176213" lvl="1" indent="0" algn="just" defTabSz="1022350" eaLnBrk="1" hangingPunct="1">
            <a:lnSpc>
              <a:spcPct val="90000"/>
            </a:lnSpc>
            <a:spcBef>
              <a:spcPct val="0"/>
            </a:spcBef>
            <a:spcAft>
              <a:spcPct val="15000"/>
            </a:spcAft>
            <a:buFont typeface="Arial" panose="020B0604020202020204" pitchFamily="34" charset="0"/>
            <a:buNone/>
          </a:pPr>
          <a:r>
            <a:rPr lang="en-US" sz="2300" kern="1200" dirty="0" err="1"/>
            <a:t>This is the only ECG abnormality that is potentially diagnostic.</a:t>
          </a:r>
          <a:endParaRPr lang="ru-RU" sz="2300" kern="1200" dirty="0" err="1"/>
        </a:p>
        <a:p>
          <a:pPr marL="176213" lvl="1" indent="0" algn="just" defTabSz="1022350" eaLnBrk="1" hangingPunct="1">
            <a:lnSpc>
              <a:spcPct val="90000"/>
            </a:lnSpc>
            <a:spcBef>
              <a:spcPct val="0"/>
            </a:spcBef>
            <a:spcAft>
              <a:spcPct val="15000"/>
            </a:spcAft>
            <a:buFont typeface="Arial" panose="020B0604020202020204" pitchFamily="34" charset="0"/>
            <a:buNone/>
          </a:pPr>
          <a:r>
            <a:rPr lang="en-US" sz="2300" kern="1200" dirty="0" err="1"/>
            <a:t>It is often referred to as Brugada sign.</a:t>
          </a:r>
          <a:endParaRPr lang="ru-RU" sz="2300" kern="1200" dirty="0" err="1"/>
        </a:p>
      </dsp:txBody>
      <dsp:txXfrm>
        <a:off x="0" y="461700"/>
        <a:ext cx="7584843" cy="2673899"/>
      </dsp:txXfrm>
    </dsp:sp>
    <dsp:sp modelId="{FD5F8546-BFB6-41C4-862D-5C77A58E6997}">
      <dsp:nvSpPr>
        <dsp:cNvPr id="0" name=""/>
        <dsp:cNvSpPr/>
      </dsp:nvSpPr>
      <dsp:spPr>
        <a:xfrm>
          <a:off x="386284" y="0"/>
          <a:ext cx="5309390" cy="826560"/>
        </a:xfrm>
        <a:prstGeom prst="roundRect">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0682" tIns="0" rIns="200682" bIns="0" numCol="1" spcCol="1270" anchor="ctr" anchorCtr="0">
          <a:noAutofit/>
        </a:bodyPr>
        <a:lstStyle/>
        <a:p>
          <a:pPr marL="0" marR="0" lvl="0" indent="0" algn="ctr" defTabSz="977900" eaLnBrk="1" fontAlgn="auto" latinLnBrk="0" hangingPunct="1">
            <a:lnSpc>
              <a:spcPct val="90000"/>
            </a:lnSpc>
            <a:spcBef>
              <a:spcPct val="0"/>
            </a:spcBef>
            <a:spcAft>
              <a:spcPct val="35000"/>
            </a:spcAft>
            <a:buClrTx/>
            <a:buSzTx/>
            <a:buFontTx/>
            <a:buNone/>
            <a:tabLst/>
            <a:defRPr/>
          </a:pPr>
          <a:r>
            <a:rPr lang="en-US" sz="2300" kern="1200" dirty="0">
              <a:solidFill>
                <a:schemeClr val="bg2"/>
              </a:solidFill>
            </a:rPr>
            <a:t>Type 1</a:t>
          </a:r>
          <a:endParaRPr lang="ru-RU" sz="2300" u="sng" kern="1200" dirty="0">
            <a:solidFill>
              <a:schemeClr val="bg2"/>
            </a:solidFill>
          </a:endParaRPr>
        </a:p>
      </dsp:txBody>
      <dsp:txXfrm>
        <a:off x="426633" y="40349"/>
        <a:ext cx="5228692" cy="745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46233-4A2A-4240-8049-8630105DE345}">
      <dsp:nvSpPr>
        <dsp:cNvPr id="0" name=""/>
        <dsp:cNvSpPr/>
      </dsp:nvSpPr>
      <dsp:spPr>
        <a:xfrm>
          <a:off x="0" y="64878"/>
          <a:ext cx="7488832" cy="1975348"/>
        </a:xfrm>
        <a:prstGeom prst="rect">
          <a:avLst/>
        </a:prstGeom>
        <a:solidFill>
          <a:schemeClr val="lt2">
            <a:alpha val="90000"/>
            <a:hueOff val="0"/>
            <a:satOff val="0"/>
            <a:lumOff val="0"/>
            <a:alphaOff val="0"/>
          </a:schemeClr>
        </a:solidFill>
        <a:ln w="6350" cap="flat" cmpd="sng" algn="in">
          <a:solidFill>
            <a:schemeClr val="dk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1217" tIns="583184" rIns="581217" bIns="199136" numCol="1" spcCol="1270" anchor="t" anchorCtr="0">
          <a:noAutofit/>
        </a:bodyPr>
        <a:lstStyle/>
        <a:p>
          <a:pPr marL="354013" lvl="1" indent="-265113" algn="just" defTabSz="1066800" eaLnBrk="1" hangingPunct="1">
            <a:lnSpc>
              <a:spcPct val="90000"/>
            </a:lnSpc>
            <a:spcBef>
              <a:spcPct val="0"/>
            </a:spcBef>
            <a:spcAft>
              <a:spcPct val="15000"/>
            </a:spcAft>
            <a:buFont typeface="Arial" panose="020B0604020202020204" pitchFamily="34" charset="0"/>
            <a:buChar char="•"/>
          </a:pPr>
          <a:endParaRPr lang="ru-RU" sz="2800" kern="1200" dirty="0"/>
        </a:p>
        <a:p>
          <a:pPr marL="354013" marR="0" lvl="0" indent="-354013" algn="l" defTabSz="91440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800" b="0" i="0" kern="1200" dirty="0"/>
            <a:t>saddleback shaped ST elevation &gt;2mm </a:t>
          </a:r>
        </a:p>
        <a:p>
          <a:pPr marL="228600" lvl="1" indent="0" algn="l" defTabSz="1066800">
            <a:lnSpc>
              <a:spcPct val="90000"/>
            </a:lnSpc>
            <a:spcBef>
              <a:spcPct val="0"/>
            </a:spcBef>
            <a:spcAft>
              <a:spcPct val="15000"/>
            </a:spcAft>
            <a:buNone/>
          </a:pPr>
          <a:endParaRPr lang="ru-RU" sz="2800" kern="1200" dirty="0"/>
        </a:p>
      </dsp:txBody>
      <dsp:txXfrm>
        <a:off x="0" y="64878"/>
        <a:ext cx="7488832" cy="1975348"/>
      </dsp:txXfrm>
    </dsp:sp>
    <dsp:sp modelId="{FD5F8546-BFB6-41C4-862D-5C77A58E6997}">
      <dsp:nvSpPr>
        <dsp:cNvPr id="0" name=""/>
        <dsp:cNvSpPr/>
      </dsp:nvSpPr>
      <dsp:spPr>
        <a:xfrm>
          <a:off x="374441" y="2147"/>
          <a:ext cx="5242182" cy="547663"/>
        </a:xfrm>
        <a:prstGeom prst="roundRect">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8142" tIns="0" rIns="198142" bIns="0" numCol="1" spcCol="1270" anchor="ctr" anchorCtr="0">
          <a:noAutofit/>
        </a:bodyPr>
        <a:lstStyle/>
        <a:p>
          <a:pPr marL="0" marR="0" lvl="0" indent="0" algn="ctr" defTabSz="977900" eaLnBrk="1" fontAlgn="auto" latinLnBrk="0" hangingPunct="1">
            <a:lnSpc>
              <a:spcPct val="90000"/>
            </a:lnSpc>
            <a:spcBef>
              <a:spcPct val="0"/>
            </a:spcBef>
            <a:spcAft>
              <a:spcPct val="35000"/>
            </a:spcAft>
            <a:buClrTx/>
            <a:buSzTx/>
            <a:buFontTx/>
            <a:buNone/>
            <a:tabLst/>
            <a:defRPr/>
          </a:pPr>
          <a:r>
            <a:rPr lang="en-US" sz="2800" b="1" i="0" kern="1200" dirty="0">
              <a:solidFill>
                <a:schemeClr val="bg2"/>
              </a:solidFill>
            </a:rPr>
            <a:t>Type 2</a:t>
          </a:r>
          <a:endParaRPr lang="ru-RU" sz="2800" u="sng" kern="1200" dirty="0">
            <a:solidFill>
              <a:schemeClr val="bg2"/>
            </a:solidFill>
          </a:endParaRPr>
        </a:p>
      </dsp:txBody>
      <dsp:txXfrm>
        <a:off x="401176" y="28882"/>
        <a:ext cx="5188712" cy="4941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46233-4A2A-4240-8049-8630105DE345}">
      <dsp:nvSpPr>
        <dsp:cNvPr id="0" name=""/>
        <dsp:cNvSpPr/>
      </dsp:nvSpPr>
      <dsp:spPr>
        <a:xfrm>
          <a:off x="0" y="208470"/>
          <a:ext cx="6780307" cy="2003400"/>
        </a:xfrm>
        <a:prstGeom prst="rect">
          <a:avLst/>
        </a:prstGeom>
        <a:solidFill>
          <a:schemeClr val="lt2">
            <a:alpha val="90000"/>
            <a:hueOff val="0"/>
            <a:satOff val="0"/>
            <a:lumOff val="0"/>
            <a:alphaOff val="0"/>
          </a:schemeClr>
        </a:solidFill>
        <a:ln w="6350" cap="flat" cmpd="sng" algn="in">
          <a:solidFill>
            <a:schemeClr val="dk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26227" tIns="499872" rIns="526227" bIns="170688" numCol="1" spcCol="1270" anchor="t" anchorCtr="0">
          <a:noAutofit/>
        </a:bodyPr>
        <a:lstStyle/>
        <a:p>
          <a:pPr marL="228600" lvl="1" indent="-228600" algn="just" defTabSz="1066800" eaLnBrk="1" hangingPunct="1">
            <a:lnSpc>
              <a:spcPct val="90000"/>
            </a:lnSpc>
            <a:spcBef>
              <a:spcPct val="0"/>
            </a:spcBef>
            <a:spcAft>
              <a:spcPct val="15000"/>
            </a:spcAft>
            <a:buChar char="•"/>
          </a:pPr>
          <a:r>
            <a:rPr lang="en-US" sz="2400" b="0" i="0" kern="1200" dirty="0"/>
            <a:t>can be the morphology of either type 1 or type 2, but with &lt;2mm of ST segment elevation</a:t>
          </a:r>
          <a:endParaRPr lang="ru-RU" sz="2400" kern="1200" dirty="0"/>
        </a:p>
        <a:p>
          <a:pPr marL="228600" lvl="1" indent="-228600" algn="l" defTabSz="1066800">
            <a:lnSpc>
              <a:spcPct val="90000"/>
            </a:lnSpc>
            <a:spcBef>
              <a:spcPct val="0"/>
            </a:spcBef>
            <a:spcAft>
              <a:spcPct val="15000"/>
            </a:spcAft>
            <a:buChar char="•"/>
          </a:pPr>
          <a:endParaRPr lang="ru-RU" sz="2400" kern="1200" dirty="0"/>
        </a:p>
      </dsp:txBody>
      <dsp:txXfrm>
        <a:off x="0" y="208470"/>
        <a:ext cx="6780307" cy="2003400"/>
      </dsp:txXfrm>
    </dsp:sp>
    <dsp:sp modelId="{FD5F8546-BFB6-41C4-862D-5C77A58E6997}">
      <dsp:nvSpPr>
        <dsp:cNvPr id="0" name=""/>
        <dsp:cNvSpPr/>
      </dsp:nvSpPr>
      <dsp:spPr>
        <a:xfrm>
          <a:off x="339015" y="22728"/>
          <a:ext cx="4746214" cy="517254"/>
        </a:xfrm>
        <a:prstGeom prst="roundRect">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9396" tIns="0" rIns="179396"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u="none" kern="1200" dirty="0">
              <a:solidFill>
                <a:schemeClr val="bg2"/>
              </a:solidFill>
            </a:rPr>
            <a:t>Type 3</a:t>
          </a:r>
          <a:endParaRPr lang="ru-RU" sz="2800" b="1" u="none" kern="1200" dirty="0"/>
        </a:p>
      </dsp:txBody>
      <dsp:txXfrm>
        <a:off x="364265" y="47978"/>
        <a:ext cx="4695714" cy="4667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B8E7F5-C0B2-4D53-B566-C17987F46568}" type="datetimeFigureOut">
              <a:rPr lang="ru-RU" smtClean="0"/>
              <a:t>10.11.2022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70BEE8-439A-4920-8F04-EC01E7DA9A42}" type="slidenum">
              <a:rPr lang="ru-RU" smtClean="0"/>
              <a:t>‹#›</a:t>
            </a:fld>
            <a:endParaRPr lang="ru-RU"/>
          </a:p>
        </p:txBody>
      </p:sp>
    </p:spTree>
    <p:extLst>
      <p:ext uri="{BB962C8B-B14F-4D97-AF65-F5344CB8AC3E}">
        <p14:creationId xmlns:p14="http://schemas.microsoft.com/office/powerpoint/2010/main" val="50077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E70BEE8-439A-4920-8F04-EC01E7DA9A42}" type="slidenum">
              <a:rPr lang="ru-RU" smtClean="0"/>
              <a:t>8</a:t>
            </a:fld>
            <a:endParaRPr lang="ru-RU"/>
          </a:p>
        </p:txBody>
      </p:sp>
    </p:spTree>
    <p:extLst>
      <p:ext uri="{BB962C8B-B14F-4D97-AF65-F5344CB8AC3E}">
        <p14:creationId xmlns:p14="http://schemas.microsoft.com/office/powerpoint/2010/main" val="2435782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bwMode="auto">
          <a:noFill/>
          <a:ln>
            <a:solidFill>
              <a:srgbClr val="000000"/>
            </a:solidFill>
            <a:miter lim="800000"/>
            <a:headEnd/>
            <a:tailEnd/>
          </a:ln>
        </p:spPr>
      </p:sp>
      <p:sp>
        <p:nvSpPr>
          <p:cNvPr id="25603" name="Заметки 2"/>
          <p:cNvSpPr>
            <a:spLocks noGrp="1"/>
          </p:cNvSpPr>
          <p:nvPr>
            <p:ph type="body" idx="1"/>
          </p:nvPr>
        </p:nvSpPr>
        <p:spPr bwMode="auto">
          <a:noFill/>
        </p:spPr>
        <p:txBody>
          <a:bodyPr wrap="square" numCol="1" anchor="t" anchorCtr="0" compatLnSpc="1">
            <a:prstTxWarp prst="textNoShape">
              <a:avLst/>
            </a:prstTxWarp>
          </a:bodyPr>
          <a:lstStyle/>
          <a:p>
            <a:pPr algn="l" rtl="0"/>
            <a:endParaRPr lang="ru-RU"/>
          </a:p>
        </p:txBody>
      </p:sp>
      <p:sp>
        <p:nvSpPr>
          <p:cNvPr id="4" name="Номер слайда 3"/>
          <p:cNvSpPr>
            <a:spLocks noGrp="1"/>
          </p:cNvSpPr>
          <p:nvPr>
            <p:ph type="sldNum" sz="quarter" idx="5"/>
          </p:nvPr>
        </p:nvSpPr>
        <p:spPr/>
        <p:txBody>
          <a:bodyPr/>
          <a:lstStyle/>
          <a:p>
            <a:pPr algn="l" rtl="0">
              <a:defRPr/>
            </a:pPr>
            <a:fld id="{24FBC232-5F44-4E57-A933-D89726067619}" type="slidenum">
              <a:rPr lang="ru-RU" smtClean="0"/>
              <a:pPr algn="l" rtl="0">
                <a:defRPr/>
              </a:pPr>
              <a:t>40</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E70BEE8-439A-4920-8F04-EC01E7DA9A42}" type="slidenum">
              <a:rPr lang="ru-RU" smtClean="0"/>
              <a:t>55</a:t>
            </a:fld>
            <a:endParaRPr lang="ru-RU"/>
          </a:p>
        </p:txBody>
      </p:sp>
    </p:spTree>
    <p:extLst>
      <p:ext uri="{BB962C8B-B14F-4D97-AF65-F5344CB8AC3E}">
        <p14:creationId xmlns:p14="http://schemas.microsoft.com/office/powerpoint/2010/main" val="409024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2679908" y="3956281"/>
            <a:ext cx="6831673" cy="1086237"/>
          </a:xfrm>
        </p:spPr>
        <p:txBody>
          <a:bodyPr>
            <a:normAutofit/>
          </a:bodyPr>
          <a:lstStyle>
            <a:lvl1pPr marL="0" indent="0" algn="ctr">
              <a:lnSpc>
                <a:spcPct val="112000"/>
              </a:lnSpc>
              <a:spcBef>
                <a:spcPts val="0"/>
              </a:spcBef>
              <a:spcAft>
                <a:spcPts val="0"/>
              </a:spcAft>
              <a:buNone/>
              <a:defRPr sz="23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52859" y="6453386"/>
            <a:ext cx="1607944" cy="404614"/>
          </a:xfrm>
        </p:spPr>
        <p:txBody>
          <a:bodyPr/>
          <a:lstStyle>
            <a:lvl1pPr>
              <a:defRPr baseline="0">
                <a:solidFill>
                  <a:schemeClr val="tx2"/>
                </a:solidFill>
              </a:defRPr>
            </a:lvl1pPr>
          </a:lstStyle>
          <a:p>
            <a:fld id="{B4C71EC6-210F-42DE-9C53-41977AD35B3D}" type="datetimeFigureOut">
              <a:rPr lang="ru-RU" smtClean="0"/>
              <a:t>10.11.2022</a:t>
            </a:fld>
            <a:endParaRPr lang="ru-RU"/>
          </a:p>
        </p:txBody>
      </p:sp>
      <p:sp>
        <p:nvSpPr>
          <p:cNvPr id="5" name="Footer Placeholder 4"/>
          <p:cNvSpPr>
            <a:spLocks noGrp="1"/>
          </p:cNvSpPr>
          <p:nvPr>
            <p:ph type="ftr" sz="quarter" idx="11"/>
          </p:nvPr>
        </p:nvSpPr>
        <p:spPr>
          <a:xfrm>
            <a:off x="2584056" y="6453386"/>
            <a:ext cx="7023377" cy="404614"/>
          </a:xfrm>
        </p:spPr>
        <p:txBody>
          <a:bodyPr/>
          <a:lstStyle>
            <a:lvl1pPr algn="ct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19B0651-EE4F-4900-A07F-96A6BFA9D0F0}" type="slidenum">
              <a:rPr lang="ru-RU" smtClean="0"/>
              <a:t>‹#›</a:t>
            </a:fld>
            <a:endParaRPr lang="ru-RU"/>
          </a:p>
        </p:txBody>
      </p:sp>
      <p:grpSp>
        <p:nvGrpSpPr>
          <p:cNvPr id="7" name="Group 6"/>
          <p:cNvGrpSpPr/>
          <p:nvPr/>
        </p:nvGrpSpPr>
        <p:grpSpPr>
          <a:xfrm>
            <a:off x="752859" y="744471"/>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07046674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98907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2"/>
            <a:ext cx="9612971" cy="2852737"/>
          </a:xfrm>
        </p:spPr>
        <p:txBody>
          <a:bodyPr anchor="b">
            <a:normAutofit/>
          </a:bodyPr>
          <a:lstStyle>
            <a:lvl1pPr algn="r">
              <a:defRPr sz="7200" cap="all"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738909" y="6453386"/>
            <a:ext cx="1622409" cy="404614"/>
          </a:xfrm>
        </p:spPr>
        <p:txBody>
          <a:bodyPr/>
          <a:lstStyle>
            <a:lvl1pPr>
              <a:defRPr>
                <a:solidFill>
                  <a:schemeClr val="tx2"/>
                </a:solidFill>
              </a:defRPr>
            </a:lvl1pPr>
          </a:lstStyle>
          <a:p>
            <a:fld id="{B4C71EC6-210F-42DE-9C53-41977AD35B3D}" type="datetimeFigureOut">
              <a:rPr lang="ru-RU" smtClean="0"/>
              <a:t>10.11.2022</a:t>
            </a:fld>
            <a:endParaRPr lang="ru-RU"/>
          </a:p>
        </p:txBody>
      </p:sp>
      <p:sp>
        <p:nvSpPr>
          <p:cNvPr id="5" name="Footer Placeholder 4"/>
          <p:cNvSpPr>
            <a:spLocks noGrp="1"/>
          </p:cNvSpPr>
          <p:nvPr>
            <p:ph type="ftr" sz="quarter" idx="11"/>
          </p:nvPr>
        </p:nvSpPr>
        <p:spPr>
          <a:xfrm>
            <a:off x="2584313" y="6453386"/>
            <a:ext cx="7023377" cy="404614"/>
          </a:xfrm>
        </p:spPr>
        <p:txBody>
          <a:bodyPr/>
          <a:lstStyle>
            <a:lvl1pPr algn="ctr">
              <a:defRPr>
                <a:solidFill>
                  <a:schemeClr val="tx2"/>
                </a:solidFill>
              </a:defRPr>
            </a:lvl1pPr>
          </a:lstStyle>
          <a:p>
            <a:endParaRPr lang="ru-RU"/>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19B0651-EE4F-4900-A07F-96A6BFA9D0F0}" type="slidenum">
              <a:rPr lang="ru-RU" smtClean="0"/>
              <a:t>‹#›</a:t>
            </a:fld>
            <a:endParaRPr lang="ru-RU"/>
          </a:p>
        </p:txBody>
      </p:sp>
      <p:sp>
        <p:nvSpPr>
          <p:cNvPr id="7" name="Freeform 6" title="Crop Mark"/>
          <p:cNvSpPr/>
          <p:nvPr/>
        </p:nvSpPr>
        <p:spPr bwMode="auto">
          <a:xfrm>
            <a:off x="8151963"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30438970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a:t>Образец заголовка</a:t>
            </a:r>
            <a:endParaRPr lang="en-US" dirty="0"/>
          </a:p>
        </p:txBody>
      </p:sp>
      <p:sp>
        <p:nvSpPr>
          <p:cNvPr id="3" name="Content Placeholder 2"/>
          <p:cNvSpPr>
            <a:spLocks noGrp="1"/>
          </p:cNvSpPr>
          <p:nvPr>
            <p:ph sz="half" idx="1"/>
          </p:nvPr>
        </p:nvSpPr>
        <p:spPr>
          <a:xfrm>
            <a:off x="1371600" y="2286001"/>
            <a:ext cx="4447787"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525403" y="2286001"/>
            <a:ext cx="4447787"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88675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Content Placeholder 3"/>
          <p:cNvSpPr>
            <a:spLocks noGrp="1"/>
          </p:cNvSpPr>
          <p:nvPr>
            <p:ph sz="half" idx="2"/>
          </p:nvPr>
        </p:nvSpPr>
        <p:spPr>
          <a:xfrm>
            <a:off x="1371600" y="3305209"/>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525015"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Content Placeholder 5"/>
          <p:cNvSpPr>
            <a:spLocks noGrp="1"/>
          </p:cNvSpPr>
          <p:nvPr>
            <p:ph sz="quarter" idx="4"/>
          </p:nvPr>
        </p:nvSpPr>
        <p:spPr>
          <a:xfrm>
            <a:off x="6525015" y="3305209"/>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10.11.2022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70853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10.11.2022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516789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10.11.2022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86773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Date Placeholder 4"/>
          <p:cNvSpPr>
            <a:spLocks noGrp="1"/>
          </p:cNvSpPr>
          <p:nvPr>
            <p:ph type="dt" sz="half" idx="10"/>
          </p:nvPr>
        </p:nvSpPr>
        <p:spPr>
          <a:xfrm>
            <a:off x="723901" y="6453386"/>
            <a:ext cx="1204572" cy="404614"/>
          </a:xfrm>
        </p:spPr>
        <p:txBody>
          <a:bodyPr/>
          <a:lstStyle>
            <a:lvl1pPr>
              <a:defRPr>
                <a:solidFill>
                  <a:schemeClr val="tx2"/>
                </a:solidFill>
              </a:defRPr>
            </a:lvl1pPr>
          </a:lstStyle>
          <a:p>
            <a:fld id="{B4C71EC6-210F-42DE-9C53-41977AD35B3D}" type="datetimeFigureOut">
              <a:rPr lang="ru-RU" smtClean="0"/>
              <a:t>10.11.2022</a:t>
            </a:fld>
            <a:endParaRPr lang="ru-RU"/>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9883141" y="6453386"/>
            <a:ext cx="1596292" cy="404614"/>
          </a:xfrm>
        </p:spPr>
        <p:txBody>
          <a:bodyPr/>
          <a:lstStyle>
            <a:lvl1pPr>
              <a:defRPr>
                <a:solidFill>
                  <a:schemeClr val="tx2"/>
                </a:solidFill>
              </a:defRPr>
            </a:lvl1pPr>
          </a:lstStyle>
          <a:p>
            <a:fld id="{B19B0651-EE4F-4900-A07F-96A6BFA9D0F0}" type="slidenum">
              <a:rPr lang="ru-RU" smtClean="0"/>
              <a:t>‹#›</a:t>
            </a:fld>
            <a:endParaRPr lang="ru-RU"/>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28413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532120" y="2"/>
            <a:ext cx="6659880" cy="6857999"/>
          </a:xfrm>
        </p:spPr>
        <p:txBody>
          <a:bodyPr anchor="t">
            <a:normAutofit/>
          </a:bodyPr>
          <a:lstStyle>
            <a:lvl1pPr marL="0" indent="0">
              <a:buNone/>
              <a:defRPr sz="2000"/>
            </a:lvl1pPr>
            <a:lvl2pPr marL="457189" indent="0">
              <a:buNone/>
              <a:defRPr sz="2000"/>
            </a:lvl2pPr>
            <a:lvl3pPr marL="914377" indent="0">
              <a:buNone/>
              <a:defRPr sz="20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Date Placeholder 4"/>
          <p:cNvSpPr>
            <a:spLocks noGrp="1"/>
          </p:cNvSpPr>
          <p:nvPr>
            <p:ph type="dt" sz="half" idx="10"/>
          </p:nvPr>
        </p:nvSpPr>
        <p:spPr>
          <a:xfrm>
            <a:off x="723901" y="6453386"/>
            <a:ext cx="1204572" cy="404614"/>
          </a:xfrm>
        </p:spPr>
        <p:txBody>
          <a:bodyPr/>
          <a:lstStyle>
            <a:lvl1pPr>
              <a:defRPr>
                <a:solidFill>
                  <a:schemeClr val="tx2"/>
                </a:solidFill>
              </a:defRPr>
            </a:lvl1pPr>
          </a:lstStyle>
          <a:p>
            <a:fld id="{B4C71EC6-210F-42DE-9C53-41977AD35B3D}" type="datetimeFigureOut">
              <a:rPr lang="ru-RU" smtClean="0"/>
              <a:t>10.11.2022</a:t>
            </a:fld>
            <a:endParaRPr lang="ru-RU"/>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9883141" y="6453386"/>
            <a:ext cx="1596292" cy="404614"/>
          </a:xfrm>
        </p:spPr>
        <p:txBody>
          <a:bodyPr/>
          <a:lstStyle>
            <a:lvl1pPr>
              <a:defRPr>
                <a:solidFill>
                  <a:schemeClr val="tx2"/>
                </a:solidFill>
              </a:defRPr>
            </a:lvl1pPr>
          </a:lstStyle>
          <a:p>
            <a:fld id="{B19B0651-EE4F-4900-A07F-96A6BFA9D0F0}" type="slidenum">
              <a:rPr lang="ru-RU" smtClean="0"/>
              <a:t>‹#›</a:t>
            </a:fld>
            <a:endParaRPr lang="ru-RU"/>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9897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371600" y="2295527"/>
            <a:ext cx="9601200" cy="35718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582417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2" y="624156"/>
            <a:ext cx="1565767" cy="524324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371601" y="624156"/>
            <a:ext cx="8179641" cy="52432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105361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44560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B4C71EC6-210F-42DE-9C53-41977AD35B3D}" type="datetimeFigureOut">
              <a:rPr lang="ru-RU" smtClean="0"/>
              <a:t>10.11.2022</a:t>
            </a:fld>
            <a:endParaRPr lang="ru-RU"/>
          </a:p>
        </p:txBody>
      </p:sp>
      <p:sp>
        <p:nvSpPr>
          <p:cNvPr id="5" name="Footer Placeholder 4"/>
          <p:cNvSpPr>
            <a:spLocks noGrp="1"/>
          </p:cNvSpPr>
          <p:nvPr>
            <p:ph type="ftr" sz="quarter" idx="3"/>
          </p:nvPr>
        </p:nvSpPr>
        <p:spPr>
          <a:xfrm>
            <a:off x="2893565" y="6453386"/>
            <a:ext cx="6280831" cy="404614"/>
          </a:xfrm>
          <a:prstGeom prst="rect">
            <a:avLst/>
          </a:prstGeom>
        </p:spPr>
        <p:txBody>
          <a:bodyPr vert="horz" lIns="91440" tIns="45720" rIns="91440" bIns="45720" rtlCol="0" anchor="ctr"/>
          <a:lstStyle>
            <a:lvl1pPr algn="l">
              <a:defRPr sz="1200" baseline="0">
                <a:solidFill>
                  <a:schemeClr val="tx2"/>
                </a:solidFill>
              </a:defRPr>
            </a:lvl1pPr>
          </a:lstStyle>
          <a:p>
            <a:endParaRPr lang="ru-RU"/>
          </a:p>
        </p:txBody>
      </p:sp>
      <p:sp>
        <p:nvSpPr>
          <p:cNvPr id="6" name="Slide Number Placeholder 5"/>
          <p:cNvSpPr>
            <a:spLocks noGrp="1"/>
          </p:cNvSpPr>
          <p:nvPr>
            <p:ph type="sldNum" sz="quarter" idx="4"/>
          </p:nvPr>
        </p:nvSpPr>
        <p:spPr>
          <a:xfrm>
            <a:off x="9472737"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19B0651-EE4F-4900-A07F-96A6BFA9D0F0}" type="slidenum">
              <a:rPr lang="ru-RU" smtClean="0"/>
              <a:t>‹#›</a:t>
            </a:fld>
            <a:endParaRPr lang="ru-RU"/>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6334899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xStyles>
    <p:titleStyle>
      <a:lvl1pPr algn="l" defTabSz="914377"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38" indent="-384038" algn="l" defTabSz="914377"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377" indent="-384038" algn="l" defTabSz="914377"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566" indent="-384038" algn="l" defTabSz="914377"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754" indent="-384038" algn="l" defTabSz="914377"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5943" indent="-384038" algn="l" defTabSz="914377"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131" indent="-384038" algn="l" defTabSz="914377"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320"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509"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697"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userDrawn="1">
          <p15:clr>
            <a:srgbClr val="F26B43"/>
          </p15:clr>
        </p15:guide>
        <p15:guide id="4" orient="horz" pos="1440" userDrawn="1">
          <p15:clr>
            <a:srgbClr val="F26B43"/>
          </p15:clr>
        </p15:guide>
        <p15:guide id="6" orient="horz" pos="3696" userDrawn="1">
          <p15:clr>
            <a:srgbClr val="F26B43"/>
          </p15:clr>
        </p15:guide>
        <p15:guide id="7" orient="horz" pos="432" userDrawn="1">
          <p15:clr>
            <a:srgbClr val="F26B43"/>
          </p15:clr>
        </p15:guide>
        <p15:guide id="8" orient="horz" pos="1512" userDrawn="1">
          <p15:clr>
            <a:srgbClr val="F26B43"/>
          </p15:clr>
        </p15:guide>
        <p15:guide id="9" pos="6912" userDrawn="1">
          <p15:clr>
            <a:srgbClr val="F26B43"/>
          </p15:clr>
        </p15:guide>
        <p15:guide id="10" pos="936" userDrawn="1">
          <p15:clr>
            <a:srgbClr val="F26B43"/>
          </p15:clr>
        </p15:guide>
        <p15:guide id="11" pos="86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hyperlink" Target="https://crediblemeds.org/"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1.xml.rels><?xml version="1.0" encoding="UTF-8" standalone="yes"?>
<Relationships xmlns="http://schemas.openxmlformats.org/package/2006/relationships"><Relationship Id="rId8" Type="http://schemas.openxmlformats.org/officeDocument/2006/relationships/image" Target="../media/image35.png"/><Relationship Id="rId13" Type="http://schemas.microsoft.com/office/2007/relationships/diagramDrawing" Target="../diagrams/drawing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Colors" Target="../diagrams/colors3.xml"/><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0" Type="http://schemas.openxmlformats.org/officeDocument/2006/relationships/diagramLayout" Target="../diagrams/layout3.xml"/><Relationship Id="rId4" Type="http://schemas.openxmlformats.org/officeDocument/2006/relationships/diagramLayout" Target="../diagrams/layout2.xml"/><Relationship Id="rId9" Type="http://schemas.openxmlformats.org/officeDocument/2006/relationships/diagramData" Target="../diagrams/data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microsoft.com/office/2007/relationships/hdphoto" Target="../media/hdphoto2.wdp"/></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946799" y="4814547"/>
            <a:ext cx="4065494" cy="358130"/>
          </a:xfrm>
          <a:prstGeom prst="rect">
            <a:avLst/>
          </a:prstGeom>
        </p:spPr>
        <p:txBody>
          <a:bodyPr vert="horz" wrap="square" lIns="0" tIns="11766" rIns="0" bIns="0" rtlCol="0">
            <a:spAutoFit/>
          </a:bodyPr>
          <a:lstStyle/>
          <a:p>
            <a:pPr marL="11206">
              <a:spcBef>
                <a:spcPts val="93"/>
              </a:spcBef>
            </a:pPr>
            <a:endParaRPr sz="2250" dirty="0">
              <a:latin typeface="Arial"/>
              <a:cs typeface="Arial"/>
            </a:endParaRPr>
          </a:p>
        </p:txBody>
      </p:sp>
      <p:sp>
        <p:nvSpPr>
          <p:cNvPr id="8" name="object 8"/>
          <p:cNvSpPr/>
          <p:nvPr/>
        </p:nvSpPr>
        <p:spPr>
          <a:xfrm>
            <a:off x="1288473" y="1214211"/>
            <a:ext cx="9504218" cy="4429578"/>
          </a:xfrm>
          <a:custGeom>
            <a:avLst/>
            <a:gdLst/>
            <a:ahLst/>
            <a:cxnLst/>
            <a:rect l="l" t="t" r="r" b="b"/>
            <a:pathLst>
              <a:path w="4397375" h="3517900">
                <a:moveTo>
                  <a:pt x="0" y="0"/>
                </a:moveTo>
                <a:lnTo>
                  <a:pt x="4396942" y="0"/>
                </a:lnTo>
                <a:lnTo>
                  <a:pt x="4396942" y="3517553"/>
                </a:lnTo>
                <a:lnTo>
                  <a:pt x="0" y="3517553"/>
                </a:lnTo>
                <a:lnTo>
                  <a:pt x="0" y="0"/>
                </a:lnTo>
                <a:close/>
              </a:path>
            </a:pathLst>
          </a:custGeom>
          <a:ln w="35966">
            <a:solidFill>
              <a:srgbClr val="000000"/>
            </a:solidFill>
          </a:ln>
        </p:spPr>
        <p:txBody>
          <a:bodyPr wrap="square" lIns="0" tIns="0" rIns="0" bIns="0" rtlCol="0"/>
          <a:lstStyle/>
          <a:p>
            <a:endParaRPr sz="1588"/>
          </a:p>
        </p:txBody>
      </p:sp>
      <p:sp>
        <p:nvSpPr>
          <p:cNvPr id="2" name="Прямоугольник 1">
            <a:extLst>
              <a:ext uri="{FF2B5EF4-FFF2-40B4-BE49-F238E27FC236}">
                <a16:creationId xmlns:a16="http://schemas.microsoft.com/office/drawing/2014/main" id="{0F203B58-965E-4A2B-AAEC-E7319D49238A}"/>
              </a:ext>
            </a:extLst>
          </p:cNvPr>
          <p:cNvSpPr/>
          <p:nvPr/>
        </p:nvSpPr>
        <p:spPr>
          <a:xfrm>
            <a:off x="1399309" y="2292102"/>
            <a:ext cx="9213273" cy="3351687"/>
          </a:xfrm>
          <a:prstGeom prst="rect">
            <a:avLst/>
          </a:prstGeom>
        </p:spPr>
        <p:txBody>
          <a:bodyPr wrap="square">
            <a:spAutoFit/>
          </a:bodyPr>
          <a:lstStyle/>
          <a:p>
            <a:pPr algn="ctr"/>
            <a:r>
              <a:rPr lang="en-US" sz="3530" b="1" dirty="0">
                <a:ea typeface="Calibri" panose="020F0502020204030204" pitchFamily="34" charset="0"/>
              </a:rPr>
              <a:t>Elective course “ECG in General Practice”</a:t>
            </a:r>
          </a:p>
          <a:p>
            <a:pPr algn="ctr"/>
            <a:endParaRPr lang="en-US" sz="3530" b="1" dirty="0">
              <a:ea typeface="Calibri" panose="020F0502020204030204" pitchFamily="34" charset="0"/>
            </a:endParaRPr>
          </a:p>
          <a:p>
            <a:pPr algn="ctr"/>
            <a:r>
              <a:rPr lang="en-US" sz="3530" b="1" dirty="0">
                <a:ea typeface="Calibri" panose="020F0502020204030204" pitchFamily="34" charset="0"/>
              </a:rPr>
              <a:t>Content module</a:t>
            </a:r>
            <a:r>
              <a:rPr lang="en-US" sz="3530" dirty="0">
                <a:ea typeface="Calibri" panose="020F0502020204030204" pitchFamily="34" charset="0"/>
              </a:rPr>
              <a:t> </a:t>
            </a:r>
            <a:r>
              <a:rPr lang="en-US" sz="3530" b="1" dirty="0">
                <a:ea typeface="Calibri" panose="020F0502020204030204" pitchFamily="34" charset="0"/>
              </a:rPr>
              <a:t>3</a:t>
            </a:r>
            <a:endParaRPr lang="ru-RU" sz="3530" b="1" dirty="0">
              <a:ea typeface="Calibri" panose="020F0502020204030204" pitchFamily="34" charset="0"/>
            </a:endParaRPr>
          </a:p>
          <a:p>
            <a:pPr algn="ctr"/>
            <a:r>
              <a:rPr lang="en-US" sz="3530" b="1" dirty="0">
                <a:ea typeface="Calibri" panose="020F0502020204030204" pitchFamily="34" charset="0"/>
              </a:rPr>
              <a:t>Electrocardiography in the diagnosis of diseases of the cardiovascular system and extracardiac pathology</a:t>
            </a:r>
            <a:endParaRPr lang="ru-RU" sz="3530" dirty="0">
              <a:ea typeface="Calibri" panose="020F0502020204030204" pitchFamily="34" charset="0"/>
            </a:endParaRPr>
          </a:p>
        </p:txBody>
      </p:sp>
      <p:sp>
        <p:nvSpPr>
          <p:cNvPr id="6" name="TextBox 5">
            <a:extLst>
              <a:ext uri="{FF2B5EF4-FFF2-40B4-BE49-F238E27FC236}">
                <a16:creationId xmlns:a16="http://schemas.microsoft.com/office/drawing/2014/main" id="{B9083055-681A-4F5B-93B2-AE3AA9A64005}"/>
              </a:ext>
            </a:extLst>
          </p:cNvPr>
          <p:cNvSpPr txBox="1"/>
          <p:nvPr/>
        </p:nvSpPr>
        <p:spPr>
          <a:xfrm>
            <a:off x="2946799" y="1331380"/>
            <a:ext cx="5942781" cy="707886"/>
          </a:xfrm>
          <a:prstGeom prst="rect">
            <a:avLst/>
          </a:prstGeom>
          <a:noFill/>
        </p:spPr>
        <p:txBody>
          <a:bodyPr wrap="none" rtlCol="0">
            <a:spAutoFit/>
          </a:bodyPr>
          <a:lstStyle/>
          <a:p>
            <a:pPr algn="ctr"/>
            <a:r>
              <a:rPr lang="en-US" sz="2000" dirty="0"/>
              <a:t>Odesa National Medical University</a:t>
            </a:r>
          </a:p>
          <a:p>
            <a:pPr algn="ctr"/>
            <a:r>
              <a:rPr lang="en-US" sz="2000" dirty="0"/>
              <a:t>Department of Family Medicine and Polyclinic Therapy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75520" y="1916832"/>
            <a:ext cx="8134672" cy="2619723"/>
          </a:xfrm>
        </p:spPr>
        <p:txBody>
          <a:bodyPr>
            <a:noAutofit/>
          </a:bodyPr>
          <a:lstStyle/>
          <a:p>
            <a:r>
              <a:rPr lang="en-US" sz="4000" b="1" dirty="0"/>
              <a:t>Theme 7</a:t>
            </a:r>
            <a:br>
              <a:rPr lang="en-US" sz="4000" b="1" dirty="0"/>
            </a:br>
            <a:br>
              <a:rPr lang="en-US" sz="4000" b="1" dirty="0"/>
            </a:br>
            <a:r>
              <a:rPr lang="en-US" sz="4000" b="1" dirty="0"/>
              <a:t>ECG diagnosis of the repolarization abnormalities</a:t>
            </a:r>
            <a:endParaRPr lang="ru-RU" sz="4000" dirty="0"/>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extLst>
      <p:ext uri="{BB962C8B-B14F-4D97-AF65-F5344CB8AC3E}">
        <p14:creationId xmlns:p14="http://schemas.microsoft.com/office/powerpoint/2010/main" val="299272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Порушення процесів реполяризації на ЕКГ » журнал здоров'я iHealth"/>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ru-RU"/>
          </a:p>
        </p:txBody>
      </p:sp>
      <p:sp>
        <p:nvSpPr>
          <p:cNvPr id="6" name="object 1">
            <a:extLst>
              <a:ext uri="{FF2B5EF4-FFF2-40B4-BE49-F238E27FC236}">
                <a16:creationId xmlns:a16="http://schemas.microsoft.com/office/drawing/2014/main" id="{BC0CF4C2-260D-4F44-A16E-CF9A2E190326}"/>
              </a:ext>
            </a:extLst>
          </p:cNvPr>
          <p:cNvSpPr/>
          <p:nvPr/>
        </p:nvSpPr>
        <p:spPr>
          <a:xfrm>
            <a:off x="2279576" y="160339"/>
            <a:ext cx="8552710" cy="6591871"/>
          </a:xfrm>
          <a:prstGeom prst="rect">
            <a:avLst/>
          </a:prstGeom>
          <a:blipFill>
            <a:blip r:embed="rId2" cstate="print"/>
            <a:stretch>
              <a:fillRect b="-5536"/>
            </a:stretch>
          </a:blipFill>
        </p:spPr>
        <p:txBody>
          <a:bodyPr wrap="square" lIns="0" tIns="0" rIns="0" bIns="0" rtlCol="0">
            <a:spAutoFit/>
          </a:bodyPr>
          <a:lstStyle/>
          <a:p>
            <a:endParaRPr/>
          </a:p>
        </p:txBody>
      </p:sp>
      <p:sp>
        <p:nvSpPr>
          <p:cNvPr id="2" name="Прямоугольник 1">
            <a:extLst>
              <a:ext uri="{FF2B5EF4-FFF2-40B4-BE49-F238E27FC236}">
                <a16:creationId xmlns:a16="http://schemas.microsoft.com/office/drawing/2014/main" id="{E1C445A4-1315-4329-95DF-6B958949F904}"/>
              </a:ext>
            </a:extLst>
          </p:cNvPr>
          <p:cNvSpPr/>
          <p:nvPr/>
        </p:nvSpPr>
        <p:spPr>
          <a:xfrm>
            <a:off x="6096001" y="2492896"/>
            <a:ext cx="4736286" cy="42047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08568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80DCC486-323D-44C5-BA07-EB4A70248D1B}"/>
              </a:ext>
            </a:extLst>
          </p:cNvPr>
          <p:cNvPicPr>
            <a:picLocks noGrp="1" noChangeAspect="1"/>
          </p:cNvPicPr>
          <p:nvPr>
            <p:ph idx="1"/>
          </p:nvPr>
        </p:nvPicPr>
        <p:blipFill rotWithShape="1">
          <a:blip r:embed="rId2"/>
          <a:srcRect l="17038" t="17444" r="5738" b="8833"/>
          <a:stretch/>
        </p:blipFill>
        <p:spPr>
          <a:xfrm>
            <a:off x="839415" y="1185462"/>
            <a:ext cx="5682415" cy="4259762"/>
          </a:xfrm>
          <a:prstGeom prst="rect">
            <a:avLst/>
          </a:prstGeom>
        </p:spPr>
      </p:pic>
      <p:pic>
        <p:nvPicPr>
          <p:cNvPr id="3" name="Рисунок 2">
            <a:extLst>
              <a:ext uri="{FF2B5EF4-FFF2-40B4-BE49-F238E27FC236}">
                <a16:creationId xmlns:a16="http://schemas.microsoft.com/office/drawing/2014/main" id="{90E056BB-52F3-42C6-9842-8E18D08E372F}"/>
              </a:ext>
            </a:extLst>
          </p:cNvPr>
          <p:cNvPicPr>
            <a:picLocks noChangeAspect="1"/>
          </p:cNvPicPr>
          <p:nvPr/>
        </p:nvPicPr>
        <p:blipFill rotWithShape="1">
          <a:blip r:embed="rId3"/>
          <a:srcRect l="10150" t="8139" b="3695"/>
          <a:stretch/>
        </p:blipFill>
        <p:spPr>
          <a:xfrm>
            <a:off x="6550716" y="1217131"/>
            <a:ext cx="5447397" cy="4680520"/>
          </a:xfrm>
          <a:prstGeom prst="rect">
            <a:avLst/>
          </a:prstGeom>
        </p:spPr>
      </p:pic>
      <p:sp>
        <p:nvSpPr>
          <p:cNvPr id="2" name="TextBox 1">
            <a:extLst>
              <a:ext uri="{FF2B5EF4-FFF2-40B4-BE49-F238E27FC236}">
                <a16:creationId xmlns:a16="http://schemas.microsoft.com/office/drawing/2014/main" id="{E4737F54-DEC6-43BB-BB3F-155141A80464}"/>
              </a:ext>
            </a:extLst>
          </p:cNvPr>
          <p:cNvSpPr txBox="1"/>
          <p:nvPr/>
        </p:nvSpPr>
        <p:spPr>
          <a:xfrm>
            <a:off x="839416" y="163843"/>
            <a:ext cx="5256584" cy="461665"/>
          </a:xfrm>
          <a:prstGeom prst="rect">
            <a:avLst/>
          </a:prstGeom>
          <a:noFill/>
        </p:spPr>
        <p:txBody>
          <a:bodyPr wrap="square" rtlCol="0">
            <a:spAutoFit/>
          </a:bodyPr>
          <a:lstStyle/>
          <a:p>
            <a:r>
              <a:rPr lang="en-US" sz="2400" dirty="0"/>
              <a:t>Morphology of the ST elevated segment</a:t>
            </a:r>
            <a:endParaRPr lang="ru-RU" sz="2400" dirty="0"/>
          </a:p>
        </p:txBody>
      </p:sp>
      <p:sp>
        <p:nvSpPr>
          <p:cNvPr id="5" name="TextBox 4">
            <a:extLst>
              <a:ext uri="{FF2B5EF4-FFF2-40B4-BE49-F238E27FC236}">
                <a16:creationId xmlns:a16="http://schemas.microsoft.com/office/drawing/2014/main" id="{61B4BACF-D41D-40A0-A366-53E6A440E409}"/>
              </a:ext>
            </a:extLst>
          </p:cNvPr>
          <p:cNvSpPr txBox="1"/>
          <p:nvPr/>
        </p:nvSpPr>
        <p:spPr>
          <a:xfrm>
            <a:off x="873647" y="700852"/>
            <a:ext cx="2211439" cy="369332"/>
          </a:xfrm>
          <a:prstGeom prst="rect">
            <a:avLst/>
          </a:prstGeom>
          <a:noFill/>
        </p:spPr>
        <p:txBody>
          <a:bodyPr wrap="none" rtlCol="0">
            <a:spAutoFit/>
          </a:bodyPr>
          <a:lstStyle/>
          <a:p>
            <a:r>
              <a:rPr lang="en-US" b="1" dirty="0"/>
              <a:t>Myocardial infarction</a:t>
            </a:r>
            <a:endParaRPr lang="ru-RU" b="1" dirty="0"/>
          </a:p>
        </p:txBody>
      </p:sp>
      <p:sp>
        <p:nvSpPr>
          <p:cNvPr id="6" name="TextBox 5">
            <a:extLst>
              <a:ext uri="{FF2B5EF4-FFF2-40B4-BE49-F238E27FC236}">
                <a16:creationId xmlns:a16="http://schemas.microsoft.com/office/drawing/2014/main" id="{7C591592-DF27-4961-91AF-E5727EFC9613}"/>
              </a:ext>
            </a:extLst>
          </p:cNvPr>
          <p:cNvSpPr txBox="1"/>
          <p:nvPr/>
        </p:nvSpPr>
        <p:spPr>
          <a:xfrm>
            <a:off x="6456040" y="791416"/>
            <a:ext cx="1787669" cy="369332"/>
          </a:xfrm>
          <a:prstGeom prst="rect">
            <a:avLst/>
          </a:prstGeom>
          <a:noFill/>
        </p:spPr>
        <p:txBody>
          <a:bodyPr wrap="none" rtlCol="0">
            <a:spAutoFit/>
          </a:bodyPr>
          <a:lstStyle/>
          <a:p>
            <a:r>
              <a:rPr lang="en-US" b="1" dirty="0"/>
              <a:t>Other conditions</a:t>
            </a:r>
            <a:endParaRPr lang="ru-RU" b="1" dirty="0"/>
          </a:p>
        </p:txBody>
      </p:sp>
      <p:sp>
        <p:nvSpPr>
          <p:cNvPr id="7" name="TextBox 6">
            <a:extLst>
              <a:ext uri="{FF2B5EF4-FFF2-40B4-BE49-F238E27FC236}">
                <a16:creationId xmlns:a16="http://schemas.microsoft.com/office/drawing/2014/main" id="{447E9425-32B6-46CC-A314-5F7920625FE0}"/>
              </a:ext>
            </a:extLst>
          </p:cNvPr>
          <p:cNvSpPr txBox="1"/>
          <p:nvPr/>
        </p:nvSpPr>
        <p:spPr>
          <a:xfrm>
            <a:off x="931751" y="5512479"/>
            <a:ext cx="5071913" cy="646331"/>
          </a:xfrm>
          <a:prstGeom prst="rect">
            <a:avLst/>
          </a:prstGeom>
          <a:noFill/>
        </p:spPr>
        <p:txBody>
          <a:bodyPr wrap="square" rtlCol="0">
            <a:spAutoFit/>
          </a:bodyPr>
          <a:lstStyle/>
          <a:p>
            <a:r>
              <a:rPr lang="en-US" dirty="0"/>
              <a:t>Acute STEMI may produce ST elevation with either concave, convex or obliquely straight morphology</a:t>
            </a:r>
            <a:endParaRPr lang="ru-RU" dirty="0"/>
          </a:p>
        </p:txBody>
      </p:sp>
      <p:cxnSp>
        <p:nvCxnSpPr>
          <p:cNvPr id="9" name="Прямая соединительная линия 8">
            <a:extLst>
              <a:ext uri="{FF2B5EF4-FFF2-40B4-BE49-F238E27FC236}">
                <a16:creationId xmlns:a16="http://schemas.microsoft.com/office/drawing/2014/main" id="{DA1E7CB2-1AE2-4E28-BA7A-DC546D4BAA79}"/>
              </a:ext>
            </a:extLst>
          </p:cNvPr>
          <p:cNvCxnSpPr/>
          <p:nvPr/>
        </p:nvCxnSpPr>
        <p:spPr>
          <a:xfrm>
            <a:off x="6456040" y="0"/>
            <a:ext cx="0" cy="6858000"/>
          </a:xfrm>
          <a:prstGeom prst="line">
            <a:avLst/>
          </a:prstGeom>
          <a:ln w="5715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991401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a:extLst>
              <a:ext uri="{FF2B5EF4-FFF2-40B4-BE49-F238E27FC236}">
                <a16:creationId xmlns:a16="http://schemas.microsoft.com/office/drawing/2014/main" id="{2886E2A1-EC09-4A4D-8CC0-9D843D9F8D6F}"/>
              </a:ext>
            </a:extLst>
          </p:cNvPr>
          <p:cNvPicPr>
            <a:picLocks noGrp="1" noChangeAspect="1"/>
          </p:cNvPicPr>
          <p:nvPr>
            <p:ph idx="1"/>
          </p:nvPr>
        </p:nvPicPr>
        <p:blipFill>
          <a:blip r:embed="rId2"/>
          <a:stretch>
            <a:fillRect/>
          </a:stretch>
        </p:blipFill>
        <p:spPr>
          <a:xfrm>
            <a:off x="1127448" y="764704"/>
            <a:ext cx="10627918" cy="4968552"/>
          </a:xfrm>
          <a:prstGeom prst="rect">
            <a:avLst/>
          </a:prstGeom>
        </p:spPr>
      </p:pic>
    </p:spTree>
    <p:extLst>
      <p:ext uri="{BB962C8B-B14F-4D97-AF65-F5344CB8AC3E}">
        <p14:creationId xmlns:p14="http://schemas.microsoft.com/office/powerpoint/2010/main" val="3036602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AD62DC-19AC-46E7-B571-449AF67D49B3}"/>
              </a:ext>
            </a:extLst>
          </p:cNvPr>
          <p:cNvSpPr>
            <a:spLocks noGrp="1"/>
          </p:cNvSpPr>
          <p:nvPr>
            <p:ph type="title"/>
          </p:nvPr>
        </p:nvSpPr>
        <p:spPr>
          <a:xfrm>
            <a:off x="1295400" y="301824"/>
            <a:ext cx="9601200" cy="726976"/>
          </a:xfrm>
        </p:spPr>
        <p:txBody>
          <a:bodyPr/>
          <a:lstStyle/>
          <a:p>
            <a:r>
              <a:rPr lang="en-US" b="1" dirty="0"/>
              <a:t>Early Repolarization Syndrome </a:t>
            </a:r>
            <a:endParaRPr lang="ru-RU" dirty="0"/>
          </a:p>
        </p:txBody>
      </p:sp>
      <p:sp>
        <p:nvSpPr>
          <p:cNvPr id="3" name="Объект 2">
            <a:extLst>
              <a:ext uri="{FF2B5EF4-FFF2-40B4-BE49-F238E27FC236}">
                <a16:creationId xmlns:a16="http://schemas.microsoft.com/office/drawing/2014/main" id="{1F5D5611-73A5-4308-9AEB-A13ACC7307CB}"/>
              </a:ext>
            </a:extLst>
          </p:cNvPr>
          <p:cNvSpPr>
            <a:spLocks noGrp="1"/>
          </p:cNvSpPr>
          <p:nvPr>
            <p:ph idx="1"/>
          </p:nvPr>
        </p:nvSpPr>
        <p:spPr>
          <a:xfrm>
            <a:off x="1371600" y="1124744"/>
            <a:ext cx="10197008" cy="5400600"/>
          </a:xfrm>
        </p:spPr>
        <p:txBody>
          <a:bodyPr>
            <a:normAutofit lnSpcReduction="10000"/>
          </a:bodyPr>
          <a:lstStyle/>
          <a:p>
            <a:pPr marL="0" indent="0">
              <a:buNone/>
            </a:pPr>
            <a:r>
              <a:rPr lang="en-US" i="1" dirty="0"/>
              <a:t>Early Repolarization Syndrome  (ERS) is a usually benign ECG pattern producing widespread ST segment elevation that is commonly seen in young, healthy patients &lt; 50 years of age. Also known as “high take-off” or “J-point elevation”, it may mimic pericarditis or acute MI.</a:t>
            </a:r>
          </a:p>
          <a:p>
            <a:endParaRPr lang="en-US" dirty="0"/>
          </a:p>
          <a:p>
            <a:pPr marL="0" indent="0">
              <a:buNone/>
            </a:pPr>
            <a:r>
              <a:rPr lang="en-US" b="1" dirty="0"/>
              <a:t>Clinical Relevance</a:t>
            </a:r>
          </a:p>
          <a:p>
            <a:r>
              <a:rPr lang="en-US" dirty="0"/>
              <a:t>Widespread ST elevation in ERS may mimic pericarditis or acute MI</a:t>
            </a:r>
          </a:p>
          <a:p>
            <a:r>
              <a:rPr lang="en-US" dirty="0"/>
              <a:t>Up to 10-15% of ED patients presenting with chest pain will have ERS on their ECG, making it a common diagnostic challenge for clinicians. ERS is less common in patients over 50, and particularly rare in those over 70, wherein ST elevation is more likely to represent myocardial ischemia</a:t>
            </a:r>
          </a:p>
          <a:p>
            <a:r>
              <a:rPr lang="en-US" dirty="0"/>
              <a:t>The physiological basis of ERS is poorly understood. It is generally thought to be a normal variant that is not indicative of underlying cardiac disease, but recently a link has been made between the global ERS pattern and future risk of idiopathic ventricular fibrillation (VF)</a:t>
            </a:r>
          </a:p>
          <a:p>
            <a:pPr marL="0" indent="0">
              <a:buNone/>
            </a:pPr>
            <a:r>
              <a:rPr lang="en-US" i="1" dirty="0"/>
              <a:t>Avoid diagnosing ERS in patients over the age of 50, especially those with risk factors for ischemic heart disease.</a:t>
            </a:r>
            <a:endParaRPr lang="en-US" dirty="0"/>
          </a:p>
        </p:txBody>
      </p:sp>
    </p:spTree>
    <p:extLst>
      <p:ext uri="{BB962C8B-B14F-4D97-AF65-F5344CB8AC3E}">
        <p14:creationId xmlns:p14="http://schemas.microsoft.com/office/powerpoint/2010/main" val="753592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AD62DC-19AC-46E7-B571-449AF67D49B3}"/>
              </a:ext>
            </a:extLst>
          </p:cNvPr>
          <p:cNvSpPr>
            <a:spLocks noGrp="1"/>
          </p:cNvSpPr>
          <p:nvPr>
            <p:ph type="title"/>
          </p:nvPr>
        </p:nvSpPr>
        <p:spPr>
          <a:xfrm>
            <a:off x="983432" y="185192"/>
            <a:ext cx="9601200" cy="726976"/>
          </a:xfrm>
        </p:spPr>
        <p:txBody>
          <a:bodyPr/>
          <a:lstStyle/>
          <a:p>
            <a:r>
              <a:rPr lang="en-US" b="1" dirty="0"/>
              <a:t>Early Repolarization Syndrome </a:t>
            </a:r>
            <a:endParaRPr lang="ru-RU" dirty="0"/>
          </a:p>
        </p:txBody>
      </p:sp>
      <p:sp>
        <p:nvSpPr>
          <p:cNvPr id="3" name="Объект 2">
            <a:extLst>
              <a:ext uri="{FF2B5EF4-FFF2-40B4-BE49-F238E27FC236}">
                <a16:creationId xmlns:a16="http://schemas.microsoft.com/office/drawing/2014/main" id="{1F5D5611-73A5-4308-9AEB-A13ACC7307CB}"/>
              </a:ext>
            </a:extLst>
          </p:cNvPr>
          <p:cNvSpPr>
            <a:spLocks noGrp="1"/>
          </p:cNvSpPr>
          <p:nvPr>
            <p:ph idx="1"/>
          </p:nvPr>
        </p:nvSpPr>
        <p:spPr>
          <a:xfrm>
            <a:off x="983432" y="1196752"/>
            <a:ext cx="4436368" cy="5112568"/>
          </a:xfrm>
        </p:spPr>
        <p:txBody>
          <a:bodyPr>
            <a:normAutofit fontScale="92500" lnSpcReduction="20000"/>
          </a:bodyPr>
          <a:lstStyle/>
          <a:p>
            <a:endParaRPr lang="en-US" sz="2400" dirty="0"/>
          </a:p>
          <a:p>
            <a:pPr marL="0" indent="0">
              <a:buNone/>
            </a:pPr>
            <a:r>
              <a:rPr lang="en-US" sz="2400" b="1" dirty="0"/>
              <a:t>ECG Features</a:t>
            </a:r>
          </a:p>
          <a:p>
            <a:r>
              <a:rPr lang="en-US" sz="2400" dirty="0"/>
              <a:t>Widespread concave ST elevation, most prominent in the mid-to-left precordial leads (V2-5)</a:t>
            </a:r>
          </a:p>
          <a:p>
            <a:r>
              <a:rPr lang="en-US" sz="2400" dirty="0"/>
              <a:t>Notching or slurring at the J point</a:t>
            </a:r>
          </a:p>
          <a:p>
            <a:r>
              <a:rPr lang="en-US" sz="2400" dirty="0"/>
              <a:t>Prominent, slightly asymmetrical T waves that are concordant with the QRS complex</a:t>
            </a:r>
          </a:p>
          <a:p>
            <a:r>
              <a:rPr lang="en-US" sz="2400" dirty="0"/>
              <a:t>ST elevation : T wave height ratio in V6 &lt; 0.25 (see below)</a:t>
            </a:r>
          </a:p>
          <a:p>
            <a:r>
              <a:rPr lang="en-US" sz="2400" dirty="0"/>
              <a:t>No reciprocal ST depression to suggest Occlusion MI</a:t>
            </a:r>
            <a:endParaRPr lang="ru-RU" sz="2400" dirty="0"/>
          </a:p>
        </p:txBody>
      </p:sp>
      <p:pic>
        <p:nvPicPr>
          <p:cNvPr id="4" name="Рисунок 3">
            <a:extLst>
              <a:ext uri="{FF2B5EF4-FFF2-40B4-BE49-F238E27FC236}">
                <a16:creationId xmlns:a16="http://schemas.microsoft.com/office/drawing/2014/main" id="{150B1AC4-589C-4C6C-B1C5-0794A6411C10}"/>
              </a:ext>
            </a:extLst>
          </p:cNvPr>
          <p:cNvPicPr>
            <a:picLocks noChangeAspect="1"/>
          </p:cNvPicPr>
          <p:nvPr/>
        </p:nvPicPr>
        <p:blipFill>
          <a:blip r:embed="rId2"/>
          <a:stretch>
            <a:fillRect/>
          </a:stretch>
        </p:blipFill>
        <p:spPr>
          <a:xfrm>
            <a:off x="5649972" y="1735085"/>
            <a:ext cx="6540885" cy="4035902"/>
          </a:xfrm>
          <a:prstGeom prst="rect">
            <a:avLst/>
          </a:prstGeom>
        </p:spPr>
      </p:pic>
    </p:spTree>
    <p:extLst>
      <p:ext uri="{BB962C8B-B14F-4D97-AF65-F5344CB8AC3E}">
        <p14:creationId xmlns:p14="http://schemas.microsoft.com/office/powerpoint/2010/main" val="2775684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07D4C9-D090-458B-826E-CCB414AAB3EA}"/>
              </a:ext>
            </a:extLst>
          </p:cNvPr>
          <p:cNvSpPr>
            <a:spLocks noGrp="1"/>
          </p:cNvSpPr>
          <p:nvPr>
            <p:ph type="title"/>
          </p:nvPr>
        </p:nvSpPr>
        <p:spPr>
          <a:xfrm>
            <a:off x="1383145" y="5024460"/>
            <a:ext cx="10592379" cy="1485900"/>
          </a:xfrm>
        </p:spPr>
        <p:txBody>
          <a:bodyPr>
            <a:noAutofit/>
          </a:bodyPr>
          <a:lstStyle/>
          <a:p>
            <a:pPr marL="354013" indent="-354013"/>
            <a:r>
              <a:rPr lang="en-US" sz="2000" dirty="0"/>
              <a:t>ECG of Early Repolarization Syndrome  (ERS), demonstrating:</a:t>
            </a:r>
            <a:br>
              <a:rPr lang="en-US" sz="2000" dirty="0"/>
            </a:br>
            <a:r>
              <a:rPr lang="en-US" sz="2000" dirty="0"/>
              <a:t>1) Generalized concave ST elevation in precordial (V2-6) and limb leads (I, II, III, aVF)</a:t>
            </a:r>
            <a:br>
              <a:rPr lang="en-US" sz="2000" dirty="0"/>
            </a:br>
            <a:r>
              <a:rPr lang="en-US" sz="2000" dirty="0"/>
              <a:t>2) J-point notching is evident in the inferior leads (II, III and aVF)</a:t>
            </a:r>
            <a:br>
              <a:rPr lang="en-US" sz="2000" dirty="0"/>
            </a:br>
            <a:r>
              <a:rPr lang="en-US" sz="2000" dirty="0"/>
              <a:t>3) ST elevation : T wave ratio &lt; 0.25 in V6</a:t>
            </a:r>
            <a:endParaRPr lang="ru-RU" sz="2000" dirty="0"/>
          </a:p>
        </p:txBody>
      </p:sp>
      <p:pic>
        <p:nvPicPr>
          <p:cNvPr id="4" name="Объект 3">
            <a:extLst>
              <a:ext uri="{FF2B5EF4-FFF2-40B4-BE49-F238E27FC236}">
                <a16:creationId xmlns:a16="http://schemas.microsoft.com/office/drawing/2014/main" id="{9029A149-181E-4A81-A04E-8CA42256A780}"/>
              </a:ext>
            </a:extLst>
          </p:cNvPr>
          <p:cNvPicPr>
            <a:picLocks noGrp="1" noChangeAspect="1"/>
          </p:cNvPicPr>
          <p:nvPr>
            <p:ph idx="1"/>
          </p:nvPr>
        </p:nvPicPr>
        <p:blipFill>
          <a:blip r:embed="rId3"/>
          <a:stretch>
            <a:fillRect/>
          </a:stretch>
        </p:blipFill>
        <p:spPr>
          <a:xfrm>
            <a:off x="1383145" y="764704"/>
            <a:ext cx="10125679" cy="3945455"/>
          </a:xfrm>
          <a:prstGeom prst="rect">
            <a:avLst/>
          </a:prstGeom>
        </p:spPr>
      </p:pic>
    </p:spTree>
    <p:extLst>
      <p:ext uri="{BB962C8B-B14F-4D97-AF65-F5344CB8AC3E}">
        <p14:creationId xmlns:p14="http://schemas.microsoft.com/office/powerpoint/2010/main" val="1480785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56B13DC-58A5-440D-9FC6-D5903463AF3F}"/>
              </a:ext>
            </a:extLst>
          </p:cNvPr>
          <p:cNvSpPr>
            <a:spLocks noGrp="1"/>
          </p:cNvSpPr>
          <p:nvPr>
            <p:ph idx="1"/>
          </p:nvPr>
        </p:nvSpPr>
        <p:spPr>
          <a:xfrm>
            <a:off x="1219200" y="620688"/>
            <a:ext cx="8252792" cy="6120679"/>
          </a:xfrm>
        </p:spPr>
        <p:txBody>
          <a:bodyPr>
            <a:normAutofit/>
          </a:bodyPr>
          <a:lstStyle/>
          <a:p>
            <a:pPr marL="0" indent="0">
              <a:buNone/>
            </a:pPr>
            <a:r>
              <a:rPr lang="en-US" sz="2400" b="1" dirty="0"/>
              <a:t>ST segment / T wave morphology</a:t>
            </a:r>
          </a:p>
          <a:p>
            <a:pPr marL="0" indent="0">
              <a:buNone/>
            </a:pPr>
            <a:r>
              <a:rPr lang="en-US" dirty="0"/>
              <a:t>The ST segment-T wave complex in ERS has a characteristic appearance:</a:t>
            </a:r>
          </a:p>
          <a:p>
            <a:endParaRPr lang="en-US" dirty="0"/>
          </a:p>
          <a:p>
            <a:r>
              <a:rPr lang="en-US" dirty="0"/>
              <a:t>There is elevation of the J point</a:t>
            </a:r>
          </a:p>
          <a:p>
            <a:r>
              <a:rPr lang="en-US" dirty="0"/>
              <a:t>The T wave is peaked and slightly asymmetrical</a:t>
            </a:r>
          </a:p>
          <a:p>
            <a:r>
              <a:rPr lang="en-US" dirty="0"/>
              <a:t>The ST segment and the ascending limb of the T wave form an upward concavity</a:t>
            </a:r>
          </a:p>
          <a:p>
            <a:r>
              <a:rPr lang="en-US" dirty="0"/>
              <a:t>The descending limb of the T wave is straighter and slightly steeper than the ascending limb</a:t>
            </a:r>
          </a:p>
          <a:p>
            <a:endParaRPr lang="en-US" dirty="0"/>
          </a:p>
        </p:txBody>
      </p:sp>
      <p:sp>
        <p:nvSpPr>
          <p:cNvPr id="4" name="Объект 2">
            <a:extLst>
              <a:ext uri="{FF2B5EF4-FFF2-40B4-BE49-F238E27FC236}">
                <a16:creationId xmlns:a16="http://schemas.microsoft.com/office/drawing/2014/main" id="{61655713-F12E-465E-B3F6-2DE10BDDC0F7}"/>
              </a:ext>
            </a:extLst>
          </p:cNvPr>
          <p:cNvSpPr txBox="1">
            <a:spLocks/>
          </p:cNvSpPr>
          <p:nvPr/>
        </p:nvSpPr>
        <p:spPr>
          <a:xfrm>
            <a:off x="1371600" y="2199901"/>
            <a:ext cx="9601200" cy="3581400"/>
          </a:xfrm>
          <a:prstGeom prst="rect">
            <a:avLst/>
          </a:prstGeom>
        </p:spPr>
        <p:txBody>
          <a:bodyPr vert="horz" lIns="91440" tIns="45720" rIns="91440" bIns="45720" rtlCol="0">
            <a:normAutofit/>
          </a:bodyPr>
          <a:lstStyle>
            <a:lvl1pPr marL="384038" indent="-384038" algn="l" defTabSz="914377"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377" indent="-384038" algn="l" defTabSz="914377"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566" indent="-384038" algn="l" defTabSz="914377"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754" indent="-384038" algn="l" defTabSz="914377"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5943" indent="-384038" algn="l" defTabSz="914377"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131" indent="-384038" algn="l" defTabSz="914377"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320"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509"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697"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endParaRPr lang="ru-RU"/>
          </a:p>
        </p:txBody>
      </p:sp>
      <p:pic>
        <p:nvPicPr>
          <p:cNvPr id="6" name="Рисунок 5">
            <a:extLst>
              <a:ext uri="{FF2B5EF4-FFF2-40B4-BE49-F238E27FC236}">
                <a16:creationId xmlns:a16="http://schemas.microsoft.com/office/drawing/2014/main" id="{301804DF-6607-4B8C-A315-C9719092DBE6}"/>
              </a:ext>
            </a:extLst>
          </p:cNvPr>
          <p:cNvPicPr>
            <a:picLocks noChangeAspect="1"/>
          </p:cNvPicPr>
          <p:nvPr/>
        </p:nvPicPr>
        <p:blipFill>
          <a:blip r:embed="rId2"/>
          <a:stretch>
            <a:fillRect/>
          </a:stretch>
        </p:blipFill>
        <p:spPr>
          <a:xfrm>
            <a:off x="9624392" y="1076699"/>
            <a:ext cx="2187006" cy="4817324"/>
          </a:xfrm>
          <a:prstGeom prst="rect">
            <a:avLst/>
          </a:prstGeom>
        </p:spPr>
      </p:pic>
    </p:spTree>
    <p:extLst>
      <p:ext uri="{BB962C8B-B14F-4D97-AF65-F5344CB8AC3E}">
        <p14:creationId xmlns:p14="http://schemas.microsoft.com/office/powerpoint/2010/main" val="62327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9115B36-FC50-452B-9B84-FCAE3346C672}"/>
              </a:ext>
            </a:extLst>
          </p:cNvPr>
          <p:cNvSpPr>
            <a:spLocks noGrp="1"/>
          </p:cNvSpPr>
          <p:nvPr>
            <p:ph idx="1"/>
          </p:nvPr>
        </p:nvSpPr>
        <p:spPr>
          <a:xfrm>
            <a:off x="1295400" y="620688"/>
            <a:ext cx="9601200" cy="3581400"/>
          </a:xfrm>
        </p:spPr>
        <p:txBody>
          <a:bodyPr/>
          <a:lstStyle/>
          <a:p>
            <a:pPr marL="0" indent="0">
              <a:buNone/>
            </a:pPr>
            <a:r>
              <a:rPr lang="en-US" b="1" dirty="0"/>
              <a:t>J-point morphology</a:t>
            </a:r>
          </a:p>
          <a:p>
            <a:r>
              <a:rPr lang="en-US" dirty="0"/>
              <a:t>One characteristic feature of ERS is the presence of a notched or irregular J point: the so-called “fish hook” pattern. This is often best seen in lead V4.</a:t>
            </a:r>
            <a:endParaRPr lang="ru-RU" dirty="0"/>
          </a:p>
        </p:txBody>
      </p:sp>
      <p:pic>
        <p:nvPicPr>
          <p:cNvPr id="4" name="Рисунок 3">
            <a:extLst>
              <a:ext uri="{FF2B5EF4-FFF2-40B4-BE49-F238E27FC236}">
                <a16:creationId xmlns:a16="http://schemas.microsoft.com/office/drawing/2014/main" id="{57E84C60-9C99-43A8-9D48-0A83407EA9B4}"/>
              </a:ext>
            </a:extLst>
          </p:cNvPr>
          <p:cNvPicPr>
            <a:picLocks noChangeAspect="1"/>
          </p:cNvPicPr>
          <p:nvPr/>
        </p:nvPicPr>
        <p:blipFill>
          <a:blip r:embed="rId2"/>
          <a:stretch>
            <a:fillRect/>
          </a:stretch>
        </p:blipFill>
        <p:spPr>
          <a:xfrm>
            <a:off x="3143672" y="2060848"/>
            <a:ext cx="6198564" cy="4627612"/>
          </a:xfrm>
          <a:prstGeom prst="rect">
            <a:avLst/>
          </a:prstGeom>
        </p:spPr>
      </p:pic>
    </p:spTree>
    <p:extLst>
      <p:ext uri="{BB962C8B-B14F-4D97-AF65-F5344CB8AC3E}">
        <p14:creationId xmlns:p14="http://schemas.microsoft.com/office/powerpoint/2010/main" val="1843266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B0AD497-5649-4840-8392-129A766615BB}"/>
              </a:ext>
            </a:extLst>
          </p:cNvPr>
          <p:cNvSpPr>
            <a:spLocks noGrp="1"/>
          </p:cNvSpPr>
          <p:nvPr>
            <p:ph idx="1"/>
          </p:nvPr>
        </p:nvSpPr>
        <p:spPr>
          <a:xfrm>
            <a:off x="1295400" y="1268760"/>
            <a:ext cx="9601200" cy="4517504"/>
          </a:xfrm>
        </p:spPr>
        <p:txBody>
          <a:bodyPr>
            <a:normAutofit/>
          </a:bodyPr>
          <a:lstStyle/>
          <a:p>
            <a:pPr marL="0" indent="0">
              <a:buNone/>
            </a:pPr>
            <a:r>
              <a:rPr lang="en-US" sz="2400" b="1" dirty="0"/>
              <a:t>Temporal Stability of ERS</a:t>
            </a:r>
          </a:p>
          <a:p>
            <a:pPr marL="0" indent="0">
              <a:buNone/>
            </a:pPr>
            <a:r>
              <a:rPr lang="en-US" i="1" dirty="0"/>
              <a:t>Although the ST elevation of ERS does not show rapid progression like STEMI, nor evolution over several weeks like pericarditis, the ECG pattern is not entirely static over time:</a:t>
            </a:r>
          </a:p>
          <a:p>
            <a:endParaRPr lang="en-US" dirty="0"/>
          </a:p>
          <a:p>
            <a:r>
              <a:rPr lang="en-US" dirty="0"/>
              <a:t>The degree of ST elevation may fluctuate in response to changes in autonomic tone, diminishing with increased sympathetic tone / exercise / tachycardia or increasing when the heart rate slows</a:t>
            </a:r>
          </a:p>
          <a:p>
            <a:r>
              <a:rPr lang="en-US" dirty="0"/>
              <a:t>The ST elevation may gradually disappear over time as the patient ages: up to 30% of patient with ERS will have resolution of ST elevation on ECGs taken many years later</a:t>
            </a:r>
            <a:endParaRPr lang="ru-RU" dirty="0"/>
          </a:p>
        </p:txBody>
      </p:sp>
    </p:spTree>
    <p:extLst>
      <p:ext uri="{BB962C8B-B14F-4D97-AF65-F5344CB8AC3E}">
        <p14:creationId xmlns:p14="http://schemas.microsoft.com/office/powerpoint/2010/main" val="363077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36F353E-338F-4E5C-94D6-3F2D165927CF}"/>
              </a:ext>
            </a:extLst>
          </p:cNvPr>
          <p:cNvSpPr>
            <a:spLocks noGrp="1"/>
          </p:cNvSpPr>
          <p:nvPr>
            <p:ph idx="1"/>
          </p:nvPr>
        </p:nvSpPr>
        <p:spPr>
          <a:xfrm>
            <a:off x="1199456" y="404664"/>
            <a:ext cx="9601200" cy="3581400"/>
          </a:xfrm>
        </p:spPr>
        <p:txBody>
          <a:bodyPr/>
          <a:lstStyle/>
          <a:p>
            <a:pPr marL="0" indent="0">
              <a:buNone/>
            </a:pPr>
            <a:r>
              <a:rPr lang="en-US" b="1" dirty="0"/>
              <a:t>Variation with Heart Rate</a:t>
            </a:r>
          </a:p>
          <a:p>
            <a:pPr marL="0" indent="0">
              <a:buNone/>
            </a:pPr>
            <a:r>
              <a:rPr lang="en-US" dirty="0"/>
              <a:t>The following two ECGs were taken 24 hours apart from a healthy 17-year old female who was admitted to hospital following a benzodiazepine overdose. She had no chest pain, and cardiac biomarkers were normal. You can see how the ECG features of ERS vary with the heart rate:</a:t>
            </a:r>
          </a:p>
          <a:p>
            <a:pPr marL="0" indent="0">
              <a:buNone/>
            </a:pPr>
            <a:r>
              <a:rPr lang="en-US" b="1" dirty="0"/>
              <a:t>Example 1 (heart rate = 54 bpm)</a:t>
            </a:r>
          </a:p>
          <a:p>
            <a:endParaRPr lang="ru-RU" dirty="0"/>
          </a:p>
        </p:txBody>
      </p:sp>
      <p:pic>
        <p:nvPicPr>
          <p:cNvPr id="2050" name="Picture 2" descr="benign-early-repolarisation-slower-HR">
            <a:extLst>
              <a:ext uri="{FF2B5EF4-FFF2-40B4-BE49-F238E27FC236}">
                <a16:creationId xmlns:a16="http://schemas.microsoft.com/office/drawing/2014/main" id="{679923D7-7FC9-4A8E-B776-C5A923B2B1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826366"/>
            <a:ext cx="7901136" cy="402772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70A17924-774A-497B-9C44-D79A897328A8}"/>
              </a:ext>
            </a:extLst>
          </p:cNvPr>
          <p:cNvSpPr/>
          <p:nvPr/>
        </p:nvSpPr>
        <p:spPr>
          <a:xfrm>
            <a:off x="9384904" y="2828835"/>
            <a:ext cx="2255912" cy="1200329"/>
          </a:xfrm>
          <a:prstGeom prst="rect">
            <a:avLst/>
          </a:prstGeom>
        </p:spPr>
        <p:txBody>
          <a:bodyPr wrap="square">
            <a:spAutoFit/>
          </a:bodyPr>
          <a:lstStyle/>
          <a:p>
            <a:pPr marL="176213" indent="-176213">
              <a:buFont typeface="Arial" panose="020B0604020202020204" pitchFamily="34" charset="0"/>
              <a:buChar char="•"/>
            </a:pPr>
            <a:r>
              <a:rPr lang="en-US" dirty="0">
                <a:solidFill>
                  <a:schemeClr val="tx2"/>
                </a:solidFill>
                <a:latin typeface="-apple-system"/>
              </a:rPr>
              <a:t>ST elevation and J-point notching are more prominent at a slower heart rate.</a:t>
            </a:r>
            <a:endParaRPr lang="en-US" b="0" i="0" dirty="0">
              <a:solidFill>
                <a:schemeClr val="tx2"/>
              </a:solidFill>
              <a:effectLst/>
              <a:latin typeface="-apple-system"/>
            </a:endParaRPr>
          </a:p>
        </p:txBody>
      </p:sp>
    </p:spTree>
    <p:extLst>
      <p:ext uri="{BB962C8B-B14F-4D97-AF65-F5344CB8AC3E}">
        <p14:creationId xmlns:p14="http://schemas.microsoft.com/office/powerpoint/2010/main" val="210170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A09B44-1FB4-4F2E-82FA-08FF61A0E157}"/>
              </a:ext>
            </a:extLst>
          </p:cNvPr>
          <p:cNvSpPr>
            <a:spLocks noGrp="1"/>
          </p:cNvSpPr>
          <p:nvPr>
            <p:ph type="title"/>
          </p:nvPr>
        </p:nvSpPr>
        <p:spPr>
          <a:xfrm>
            <a:off x="1127448" y="161925"/>
            <a:ext cx="9601200" cy="1485900"/>
          </a:xfrm>
        </p:spPr>
        <p:txBody>
          <a:bodyPr>
            <a:normAutofit/>
          </a:bodyPr>
          <a:lstStyle/>
          <a:p>
            <a:r>
              <a:rPr lang="en-US" sz="2400" b="1" dirty="0">
                <a:latin typeface="+mn-lt"/>
              </a:rPr>
              <a:t>Example 2 (heart rate = 76 bpm)</a:t>
            </a:r>
            <a:br>
              <a:rPr lang="en-US" sz="2400" b="1" dirty="0">
                <a:latin typeface="+mn-lt"/>
              </a:rPr>
            </a:br>
            <a:endParaRPr lang="ru-RU" sz="2400" dirty="0">
              <a:latin typeface="+mn-lt"/>
            </a:endParaRPr>
          </a:p>
        </p:txBody>
      </p:sp>
      <p:pic>
        <p:nvPicPr>
          <p:cNvPr id="4" name="Объект 3">
            <a:extLst>
              <a:ext uri="{FF2B5EF4-FFF2-40B4-BE49-F238E27FC236}">
                <a16:creationId xmlns:a16="http://schemas.microsoft.com/office/drawing/2014/main" id="{C9366038-3570-43A9-B7E1-ECA40E93E80B}"/>
              </a:ext>
            </a:extLst>
          </p:cNvPr>
          <p:cNvPicPr>
            <a:picLocks noGrp="1" noChangeAspect="1"/>
          </p:cNvPicPr>
          <p:nvPr>
            <p:ph idx="1"/>
          </p:nvPr>
        </p:nvPicPr>
        <p:blipFill>
          <a:blip r:embed="rId2"/>
          <a:stretch>
            <a:fillRect/>
          </a:stretch>
        </p:blipFill>
        <p:spPr>
          <a:xfrm>
            <a:off x="1199455" y="764704"/>
            <a:ext cx="10794269" cy="5256584"/>
          </a:xfrm>
          <a:prstGeom prst="rect">
            <a:avLst/>
          </a:prstGeom>
        </p:spPr>
      </p:pic>
      <p:sp>
        <p:nvSpPr>
          <p:cNvPr id="5" name="Прямоугольник 4">
            <a:extLst>
              <a:ext uri="{FF2B5EF4-FFF2-40B4-BE49-F238E27FC236}">
                <a16:creationId xmlns:a16="http://schemas.microsoft.com/office/drawing/2014/main" id="{15BD47CA-C602-45B7-9DB1-8D4D6A92CA87}"/>
              </a:ext>
            </a:extLst>
          </p:cNvPr>
          <p:cNvSpPr/>
          <p:nvPr/>
        </p:nvSpPr>
        <p:spPr>
          <a:xfrm>
            <a:off x="1127448" y="6093296"/>
            <a:ext cx="10657184" cy="400110"/>
          </a:xfrm>
          <a:prstGeom prst="rect">
            <a:avLst/>
          </a:prstGeom>
        </p:spPr>
        <p:txBody>
          <a:bodyPr wrap="square">
            <a:spAutoFit/>
          </a:bodyPr>
          <a:lstStyle/>
          <a:p>
            <a:r>
              <a:rPr lang="en-US" sz="2000" dirty="0"/>
              <a:t>ST elevation and J-point notching become less prominent as the heart rate increases.</a:t>
            </a:r>
            <a:endParaRPr lang="ru-RU" sz="2000" dirty="0"/>
          </a:p>
        </p:txBody>
      </p:sp>
    </p:spTree>
    <p:extLst>
      <p:ext uri="{BB962C8B-B14F-4D97-AF65-F5344CB8AC3E}">
        <p14:creationId xmlns:p14="http://schemas.microsoft.com/office/powerpoint/2010/main" val="3129984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D31659-F236-493A-9851-5EAF208086F8}"/>
              </a:ext>
            </a:extLst>
          </p:cNvPr>
          <p:cNvSpPr>
            <a:spLocks noGrp="1"/>
          </p:cNvSpPr>
          <p:nvPr>
            <p:ph type="title"/>
          </p:nvPr>
        </p:nvSpPr>
        <p:spPr/>
        <p:txBody>
          <a:bodyPr>
            <a:normAutofit/>
          </a:bodyPr>
          <a:lstStyle/>
          <a:p>
            <a:r>
              <a:rPr lang="en-US" sz="3200" dirty="0"/>
              <a:t>Examples of ERS</a:t>
            </a:r>
            <a:endParaRPr lang="ru-RU" sz="3200" dirty="0"/>
          </a:p>
        </p:txBody>
      </p:sp>
      <p:pic>
        <p:nvPicPr>
          <p:cNvPr id="5122" name="Picture 2" descr="ECG Benign early repolarisation BER 4">
            <a:extLst>
              <a:ext uri="{FF2B5EF4-FFF2-40B4-BE49-F238E27FC236}">
                <a16:creationId xmlns:a16="http://schemas.microsoft.com/office/drawing/2014/main" id="{7D992BA6-79F6-4F09-8885-236AE4171FF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4196" y="1792672"/>
            <a:ext cx="10279754" cy="3272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16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DD7A59-B0BB-4A57-9E3E-189AA3FADD99}"/>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C0C9A69F-D4B2-43BD-A45B-AFD631C5E2FC}"/>
              </a:ext>
            </a:extLst>
          </p:cNvPr>
          <p:cNvSpPr>
            <a:spLocks noGrp="1"/>
          </p:cNvSpPr>
          <p:nvPr>
            <p:ph idx="1"/>
          </p:nvPr>
        </p:nvSpPr>
        <p:spPr/>
        <p:txBody>
          <a:bodyPr/>
          <a:lstStyle/>
          <a:p>
            <a:endParaRPr lang="ru-RU"/>
          </a:p>
        </p:txBody>
      </p:sp>
      <p:pic>
        <p:nvPicPr>
          <p:cNvPr id="6146" name="Picture 2" descr="ECG Benign early repolarisation BER 5">
            <a:extLst>
              <a:ext uri="{FF2B5EF4-FFF2-40B4-BE49-F238E27FC236}">
                <a16:creationId xmlns:a16="http://schemas.microsoft.com/office/drawing/2014/main" id="{274C2382-27CD-4719-B90D-F0910BAB7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09675"/>
            <a:ext cx="9753600" cy="44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043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A4BB60-A42F-40BB-A981-D5A4C9BC45F3}"/>
              </a:ext>
            </a:extLst>
          </p:cNvPr>
          <p:cNvSpPr>
            <a:spLocks noGrp="1"/>
          </p:cNvSpPr>
          <p:nvPr>
            <p:ph type="title"/>
          </p:nvPr>
        </p:nvSpPr>
        <p:spPr>
          <a:xfrm>
            <a:off x="1371600" y="685800"/>
            <a:ext cx="9601200" cy="654968"/>
          </a:xfrm>
        </p:spPr>
        <p:txBody>
          <a:bodyPr/>
          <a:lstStyle/>
          <a:p>
            <a:r>
              <a:rPr lang="en-US" sz="2800" b="1" dirty="0"/>
              <a:t>Not So “Benign”?</a:t>
            </a:r>
            <a:endParaRPr lang="ru-RU" b="1" dirty="0"/>
          </a:p>
        </p:txBody>
      </p:sp>
      <p:sp>
        <p:nvSpPr>
          <p:cNvPr id="3" name="Объект 2">
            <a:extLst>
              <a:ext uri="{FF2B5EF4-FFF2-40B4-BE49-F238E27FC236}">
                <a16:creationId xmlns:a16="http://schemas.microsoft.com/office/drawing/2014/main" id="{FCB74DC0-978A-4F9C-8E71-0C27F6547D81}"/>
              </a:ext>
            </a:extLst>
          </p:cNvPr>
          <p:cNvSpPr>
            <a:spLocks noGrp="1"/>
          </p:cNvSpPr>
          <p:nvPr>
            <p:ph idx="1"/>
          </p:nvPr>
        </p:nvSpPr>
        <p:spPr>
          <a:xfrm>
            <a:off x="1371600" y="1844824"/>
            <a:ext cx="10125000" cy="4327376"/>
          </a:xfrm>
        </p:spPr>
        <p:txBody>
          <a:bodyPr>
            <a:normAutofit fontScale="92500" lnSpcReduction="10000"/>
          </a:bodyPr>
          <a:lstStyle/>
          <a:p>
            <a:pPr marL="0" indent="0">
              <a:buNone/>
            </a:pPr>
            <a:r>
              <a:rPr lang="en-US" dirty="0"/>
              <a:t>Initially introduced as a benign ECG pattern, subsequent literature has raised links between early Repolarization patterns and sudden cardiac death:</a:t>
            </a:r>
          </a:p>
          <a:p>
            <a:endParaRPr lang="en-US" dirty="0"/>
          </a:p>
          <a:p>
            <a:r>
              <a:rPr lang="en-US" dirty="0"/>
              <a:t>A 2008 study found a higher incidence of ERS patterns among patients resuscitated following idiopathic VF arrest (OR 10.9). These patterns were present on pre-morbid ECGs.</a:t>
            </a:r>
          </a:p>
          <a:p>
            <a:r>
              <a:rPr lang="en-US" dirty="0"/>
              <a:t>A large Finnish cohort study published in NEJM Dec 2009 found that an early-repolarization pattern in the inferior leads was associated with an increased risk of death from cardiac causes in middle-aged subjects over a 30-year follow-up period.</a:t>
            </a:r>
          </a:p>
          <a:p>
            <a:r>
              <a:rPr lang="en-US" dirty="0"/>
              <a:t>The difficulty lies in discerning which patients are at risk of these events, as ERS is prevalent in healthy young individuals (3-5%) whom which do not suffer adverse events</a:t>
            </a:r>
          </a:p>
          <a:p>
            <a:r>
              <a:rPr lang="en-US" dirty="0"/>
              <a:t>Early Repolarization Syndrome (ERS) refers to the presence of a ERS ECG pattern in individuals resuscitated following arrest due to idiopathic VF. There is some literature suggesting global early Repolarization (compared with isolated lateral leads) gives a higher predisposition to onset or recurrence of idiopathic VF</a:t>
            </a:r>
            <a:endParaRPr lang="ru-RU" dirty="0"/>
          </a:p>
        </p:txBody>
      </p:sp>
    </p:spTree>
    <p:extLst>
      <p:ext uri="{BB962C8B-B14F-4D97-AF65-F5344CB8AC3E}">
        <p14:creationId xmlns:p14="http://schemas.microsoft.com/office/powerpoint/2010/main" val="1515730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B370F9-2C55-481A-86D5-BD5938C92A73}"/>
              </a:ext>
            </a:extLst>
          </p:cNvPr>
          <p:cNvSpPr>
            <a:spLocks noGrp="1"/>
          </p:cNvSpPr>
          <p:nvPr>
            <p:ph type="title"/>
          </p:nvPr>
        </p:nvSpPr>
        <p:spPr/>
        <p:txBody>
          <a:bodyPr/>
          <a:lstStyle/>
          <a:p>
            <a:r>
              <a:rPr lang="en-US" b="1" dirty="0"/>
              <a:t>Long QT Syndrome</a:t>
            </a:r>
            <a:br>
              <a:rPr lang="en-US" b="1" dirty="0"/>
            </a:br>
            <a:endParaRPr lang="ru-RU" b="1" dirty="0"/>
          </a:p>
        </p:txBody>
      </p:sp>
      <p:sp>
        <p:nvSpPr>
          <p:cNvPr id="3" name="Объект 2">
            <a:extLst>
              <a:ext uri="{FF2B5EF4-FFF2-40B4-BE49-F238E27FC236}">
                <a16:creationId xmlns:a16="http://schemas.microsoft.com/office/drawing/2014/main" id="{0051F118-E66E-459A-8C6E-39A44AF75658}"/>
              </a:ext>
            </a:extLst>
          </p:cNvPr>
          <p:cNvSpPr>
            <a:spLocks noGrp="1"/>
          </p:cNvSpPr>
          <p:nvPr>
            <p:ph idx="1"/>
          </p:nvPr>
        </p:nvSpPr>
        <p:spPr>
          <a:xfrm>
            <a:off x="1379944" y="2101645"/>
            <a:ext cx="9601200" cy="3581400"/>
          </a:xfrm>
        </p:spPr>
        <p:txBody>
          <a:bodyPr>
            <a:normAutofit/>
          </a:bodyPr>
          <a:lstStyle/>
          <a:p>
            <a:pPr marL="0" indent="0">
              <a:buNone/>
            </a:pPr>
            <a:r>
              <a:rPr lang="en-US" sz="2400" dirty="0">
                <a:solidFill>
                  <a:srgbClr val="000000"/>
                </a:solidFill>
              </a:rPr>
              <a:t>LQTS produces prolonged ventricular Repolarization -&gt; predisposes to malignant ventricular arrhythmias (</a:t>
            </a:r>
            <a:r>
              <a:rPr lang="en-US" sz="2400" i="1" spc="-1" dirty="0" err="1">
                <a:solidFill>
                  <a:srgbClr val="000000"/>
                </a:solidFill>
                <a:latin typeface="Calibri"/>
              </a:rPr>
              <a:t>torsades</a:t>
            </a:r>
            <a:r>
              <a:rPr lang="en-US" sz="2400" i="1" spc="-1" dirty="0">
                <a:solidFill>
                  <a:srgbClr val="000000"/>
                </a:solidFill>
                <a:latin typeface="Calibri"/>
              </a:rPr>
              <a:t> de pointes) </a:t>
            </a:r>
            <a:r>
              <a:rPr lang="ru-RU" sz="2400" spc="-1" dirty="0" err="1">
                <a:solidFill>
                  <a:srgbClr val="000000"/>
                </a:solidFill>
                <a:latin typeface="Calibri"/>
              </a:rPr>
              <a:t>and</a:t>
            </a:r>
            <a:r>
              <a:rPr lang="ru-RU" sz="2400" spc="-1" dirty="0">
                <a:solidFill>
                  <a:srgbClr val="000000"/>
                </a:solidFill>
                <a:latin typeface="Calibri"/>
              </a:rPr>
              <a:t> </a:t>
            </a:r>
            <a:r>
              <a:rPr lang="ru-RU" sz="2400" spc="-1" dirty="0" err="1">
                <a:solidFill>
                  <a:srgbClr val="000000"/>
                </a:solidFill>
                <a:latin typeface="Calibri"/>
              </a:rPr>
              <a:t>elevated</a:t>
            </a:r>
            <a:r>
              <a:rPr lang="ru-RU" sz="2400" spc="-1" dirty="0">
                <a:solidFill>
                  <a:srgbClr val="000000"/>
                </a:solidFill>
                <a:latin typeface="Calibri"/>
              </a:rPr>
              <a:t> </a:t>
            </a:r>
            <a:r>
              <a:rPr lang="ru-RU" sz="2400" spc="-1" dirty="0" err="1">
                <a:solidFill>
                  <a:srgbClr val="000000"/>
                </a:solidFill>
                <a:latin typeface="Calibri"/>
              </a:rPr>
              <a:t>risk</a:t>
            </a:r>
            <a:r>
              <a:rPr lang="ru-RU" sz="2400" spc="-1" dirty="0">
                <a:solidFill>
                  <a:srgbClr val="000000"/>
                </a:solidFill>
                <a:latin typeface="Calibri"/>
              </a:rPr>
              <a:t> </a:t>
            </a:r>
            <a:r>
              <a:rPr lang="en-US" sz="2400" spc="-1" dirty="0">
                <a:solidFill>
                  <a:srgbClr val="000000"/>
                </a:solidFill>
                <a:latin typeface="Calibri"/>
              </a:rPr>
              <a:t>of</a:t>
            </a:r>
            <a:r>
              <a:rPr lang="ru-RU" sz="2400" spc="-1" dirty="0">
                <a:solidFill>
                  <a:srgbClr val="000000"/>
                </a:solidFill>
                <a:latin typeface="Calibri"/>
              </a:rPr>
              <a:t> </a:t>
            </a:r>
            <a:r>
              <a:rPr lang="ru-RU" sz="2400" b="1" spc="-1" dirty="0" err="1">
                <a:solidFill>
                  <a:srgbClr val="000000"/>
                </a:solidFill>
                <a:latin typeface="Calibri"/>
              </a:rPr>
              <a:t>sudden</a:t>
            </a:r>
            <a:r>
              <a:rPr lang="ru-RU" sz="2400" b="1" spc="-1" dirty="0">
                <a:solidFill>
                  <a:srgbClr val="000000"/>
                </a:solidFill>
                <a:latin typeface="Calibri"/>
              </a:rPr>
              <a:t> </a:t>
            </a:r>
            <a:r>
              <a:rPr lang="ru-RU" sz="2400" b="1" spc="-1" dirty="0" err="1">
                <a:solidFill>
                  <a:srgbClr val="000000"/>
                </a:solidFill>
                <a:latin typeface="Calibri"/>
              </a:rPr>
              <a:t>cardiac</a:t>
            </a:r>
            <a:r>
              <a:rPr lang="ru-RU" sz="2400" b="1" spc="-1" dirty="0">
                <a:solidFill>
                  <a:srgbClr val="000000"/>
                </a:solidFill>
                <a:latin typeface="Calibri"/>
              </a:rPr>
              <a:t> </a:t>
            </a:r>
            <a:r>
              <a:rPr lang="ru-RU" sz="2400" b="1" spc="-1" dirty="0" err="1">
                <a:solidFill>
                  <a:srgbClr val="000000"/>
                </a:solidFill>
                <a:latin typeface="Calibri"/>
              </a:rPr>
              <a:t>death</a:t>
            </a:r>
            <a:endParaRPr lang="en-US" sz="2400" spc="-1" dirty="0">
              <a:solidFill>
                <a:srgbClr val="000000"/>
              </a:solidFill>
              <a:latin typeface="Calibri"/>
            </a:endParaRPr>
          </a:p>
          <a:p>
            <a:pPr marL="0" indent="0">
              <a:buNone/>
            </a:pPr>
            <a:endParaRPr lang="en-US" sz="2400" dirty="0">
              <a:solidFill>
                <a:schemeClr val="bg1">
                  <a:lumMod val="50000"/>
                </a:schemeClr>
              </a:solidFill>
            </a:endParaRPr>
          </a:p>
          <a:p>
            <a:pPr marL="0" indent="0">
              <a:buNone/>
            </a:pPr>
            <a:endParaRPr lang="en-US" dirty="0"/>
          </a:p>
        </p:txBody>
      </p:sp>
      <p:pic>
        <p:nvPicPr>
          <p:cNvPr id="4" name="Объект 3">
            <a:extLst>
              <a:ext uri="{FF2B5EF4-FFF2-40B4-BE49-F238E27FC236}">
                <a16:creationId xmlns:a16="http://schemas.microsoft.com/office/drawing/2014/main" id="{3ED4C4FF-60AB-4E1C-8AA2-E51C63CD82F0}"/>
              </a:ext>
            </a:extLst>
          </p:cNvPr>
          <p:cNvPicPr>
            <a:picLocks noChangeAspect="1"/>
          </p:cNvPicPr>
          <p:nvPr/>
        </p:nvPicPr>
        <p:blipFill>
          <a:blip r:embed="rId2"/>
          <a:stretch>
            <a:fillRect/>
          </a:stretch>
        </p:blipFill>
        <p:spPr>
          <a:xfrm>
            <a:off x="2711624" y="3688944"/>
            <a:ext cx="7525080" cy="2146827"/>
          </a:xfrm>
          <a:prstGeom prst="rect">
            <a:avLst/>
          </a:prstGeom>
        </p:spPr>
      </p:pic>
    </p:spTree>
    <p:extLst>
      <p:ext uri="{BB962C8B-B14F-4D97-AF65-F5344CB8AC3E}">
        <p14:creationId xmlns:p14="http://schemas.microsoft.com/office/powerpoint/2010/main" val="3217445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a:extLst>
              <a:ext uri="{FF2B5EF4-FFF2-40B4-BE49-F238E27FC236}">
                <a16:creationId xmlns:a16="http://schemas.microsoft.com/office/drawing/2014/main" id="{449A0479-CC70-4488-9253-F0594BF573A7}"/>
              </a:ext>
            </a:extLst>
          </p:cNvPr>
          <p:cNvSpPr>
            <a:spLocks noGrp="1"/>
          </p:cNvSpPr>
          <p:nvPr>
            <p:ph type="title"/>
          </p:nvPr>
        </p:nvSpPr>
        <p:spPr>
          <a:xfrm>
            <a:off x="839416" y="452967"/>
            <a:ext cx="10107984" cy="950384"/>
          </a:xfrm>
        </p:spPr>
        <p:txBody>
          <a:bodyPr/>
          <a:lstStyle/>
          <a:p>
            <a:r>
              <a:rPr lang="en-US" sz="3200" b="1" dirty="0"/>
              <a:t>Normal QT interval </a:t>
            </a:r>
            <a:endParaRPr lang="ru-RU" altLang="ru-RU" dirty="0">
              <a:solidFill>
                <a:schemeClr val="tx2"/>
              </a:solidFill>
            </a:endParaRPr>
          </a:p>
        </p:txBody>
      </p:sp>
      <p:sp>
        <p:nvSpPr>
          <p:cNvPr id="5123" name="Содержимое 2">
            <a:extLst>
              <a:ext uri="{FF2B5EF4-FFF2-40B4-BE49-F238E27FC236}">
                <a16:creationId xmlns:a16="http://schemas.microsoft.com/office/drawing/2014/main" id="{7334CB75-95B2-4DBC-9CC0-F57E9BA9992A}"/>
              </a:ext>
            </a:extLst>
          </p:cNvPr>
          <p:cNvSpPr>
            <a:spLocks noGrp="1"/>
          </p:cNvSpPr>
          <p:nvPr>
            <p:ph idx="1"/>
          </p:nvPr>
        </p:nvSpPr>
        <p:spPr>
          <a:xfrm>
            <a:off x="839416" y="1123951"/>
            <a:ext cx="10899618" cy="4254500"/>
          </a:xfrm>
        </p:spPr>
        <p:txBody>
          <a:bodyPr>
            <a:normAutofit/>
          </a:bodyPr>
          <a:lstStyle/>
          <a:p>
            <a:pPr marL="0" indent="0">
              <a:buNone/>
            </a:pPr>
            <a:r>
              <a:rPr lang="en-US" sz="2400" dirty="0"/>
              <a:t>The normal range for the rate-corrected QT interval (QTc) is similar in males and females from birth until the start of adolescence, while after puberty and in adults, females have slightly longer QT intervals than males. </a:t>
            </a:r>
            <a:endParaRPr lang="ru-RU" sz="2400" dirty="0"/>
          </a:p>
        </p:txBody>
      </p:sp>
      <p:graphicFrame>
        <p:nvGraphicFramePr>
          <p:cNvPr id="6" name="Содержимое 3">
            <a:extLst>
              <a:ext uri="{FF2B5EF4-FFF2-40B4-BE49-F238E27FC236}">
                <a16:creationId xmlns:a16="http://schemas.microsoft.com/office/drawing/2014/main" id="{06A6E0B6-E38E-43AB-AC8F-B9216D52D7E1}"/>
              </a:ext>
            </a:extLst>
          </p:cNvPr>
          <p:cNvGraphicFramePr>
            <a:graphicFrameLocks/>
          </p:cNvGraphicFramePr>
          <p:nvPr>
            <p:extLst>
              <p:ext uri="{D42A27DB-BD31-4B8C-83A1-F6EECF244321}">
                <p14:modId xmlns:p14="http://schemas.microsoft.com/office/powerpoint/2010/main" val="470863148"/>
              </p:ext>
            </p:extLst>
          </p:nvPr>
        </p:nvGraphicFramePr>
        <p:xfrm>
          <a:off x="740833" y="3429000"/>
          <a:ext cx="11211984" cy="2015861"/>
        </p:xfrm>
        <a:graphic>
          <a:graphicData uri="http://schemas.openxmlformats.org/drawingml/2006/table">
            <a:tbl>
              <a:tblPr firstRow="1" bandRow="1">
                <a:tableStyleId>{5C22544A-7EE6-4342-B048-85BDC9FD1C3A}</a:tableStyleId>
              </a:tblPr>
              <a:tblGrid>
                <a:gridCol w="5605992">
                  <a:extLst>
                    <a:ext uri="{9D8B030D-6E8A-4147-A177-3AD203B41FA5}">
                      <a16:colId xmlns:a16="http://schemas.microsoft.com/office/drawing/2014/main" val="20000"/>
                    </a:ext>
                  </a:extLst>
                </a:gridCol>
                <a:gridCol w="5605992">
                  <a:extLst>
                    <a:ext uri="{9D8B030D-6E8A-4147-A177-3AD203B41FA5}">
                      <a16:colId xmlns:a16="http://schemas.microsoft.com/office/drawing/2014/main" val="20001"/>
                    </a:ext>
                  </a:extLst>
                </a:gridCol>
              </a:tblGrid>
              <a:tr h="487632">
                <a:tc>
                  <a:txBody>
                    <a:bodyPr/>
                    <a:lstStyle/>
                    <a:p>
                      <a:r>
                        <a:rPr lang="en-US" sz="2400" dirty="0">
                          <a:solidFill>
                            <a:schemeClr val="bg2"/>
                          </a:solidFill>
                        </a:rPr>
                        <a:t>Age</a:t>
                      </a:r>
                      <a:endParaRPr lang="ru-RU" sz="2400" dirty="0">
                        <a:solidFill>
                          <a:schemeClr val="bg2"/>
                        </a:solidFill>
                      </a:endParaRPr>
                    </a:p>
                  </a:txBody>
                  <a:tcPr marL="121925" marR="121925" marT="60936" marB="60936">
                    <a:solidFill>
                      <a:schemeClr val="tx2"/>
                    </a:solidFill>
                  </a:tcPr>
                </a:tc>
                <a:tc>
                  <a:txBody>
                    <a:bodyPr/>
                    <a:lstStyle/>
                    <a:p>
                      <a:r>
                        <a:rPr lang="ru-RU" sz="2400" dirty="0" err="1">
                          <a:solidFill>
                            <a:schemeClr val="bg2"/>
                          </a:solidFill>
                        </a:rPr>
                        <a:t>QTc</a:t>
                      </a:r>
                      <a:r>
                        <a:rPr lang="en-US" sz="2400" dirty="0">
                          <a:solidFill>
                            <a:schemeClr val="bg2"/>
                          </a:solidFill>
                        </a:rPr>
                        <a:t>, </a:t>
                      </a:r>
                      <a:r>
                        <a:rPr lang="en-US" sz="2400" dirty="0" err="1">
                          <a:solidFill>
                            <a:schemeClr val="bg2"/>
                          </a:solidFill>
                        </a:rPr>
                        <a:t>msec</a:t>
                      </a:r>
                      <a:endParaRPr lang="ru-RU" sz="2400" dirty="0">
                        <a:solidFill>
                          <a:schemeClr val="bg2"/>
                        </a:solidFill>
                      </a:endParaRPr>
                    </a:p>
                  </a:txBody>
                  <a:tcPr marL="121925" marR="121925" marT="60936" marB="60936">
                    <a:solidFill>
                      <a:schemeClr val="tx2"/>
                    </a:solidFill>
                  </a:tcPr>
                </a:tc>
                <a:extLst>
                  <a:ext uri="{0D108BD9-81ED-4DB2-BD59-A6C34878D82A}">
                    <a16:rowId xmlns:a16="http://schemas.microsoft.com/office/drawing/2014/main" val="10000"/>
                  </a:ext>
                </a:extLst>
              </a:tr>
              <a:tr h="552965">
                <a:tc gridSpan="2">
                  <a:txBody>
                    <a:bodyPr/>
                    <a:lstStyle/>
                    <a:p>
                      <a:r>
                        <a:rPr lang="en-US" sz="2000" dirty="0">
                          <a:solidFill>
                            <a:schemeClr val="bg1">
                              <a:lumMod val="50000"/>
                            </a:schemeClr>
                          </a:solidFill>
                        </a:rPr>
                        <a:t>Before puberty, a QTc &lt;450 </a:t>
                      </a:r>
                      <a:r>
                        <a:rPr lang="en-US" sz="2000" dirty="0" err="1">
                          <a:solidFill>
                            <a:schemeClr val="bg1">
                              <a:lumMod val="50000"/>
                            </a:schemeClr>
                          </a:solidFill>
                        </a:rPr>
                        <a:t>ms</a:t>
                      </a:r>
                      <a:r>
                        <a:rPr lang="en-US" sz="2000" dirty="0">
                          <a:solidFill>
                            <a:schemeClr val="bg1">
                              <a:lumMod val="50000"/>
                            </a:schemeClr>
                          </a:solidFill>
                        </a:rPr>
                        <a:t> is considered normal, between 450 and 459 borderline</a:t>
                      </a:r>
                      <a:endParaRPr lang="ru-RU" sz="2000" dirty="0">
                        <a:solidFill>
                          <a:schemeClr val="bg1">
                            <a:lumMod val="50000"/>
                          </a:schemeClr>
                        </a:solidFill>
                      </a:endParaRPr>
                    </a:p>
                  </a:txBody>
                  <a:tcPr marL="121925" marR="121925" marT="60936" marB="60936">
                    <a:solidFill>
                      <a:schemeClr val="bg2">
                        <a:lumMod val="90000"/>
                      </a:schemeClr>
                    </a:solidFill>
                  </a:tcPr>
                </a:tc>
                <a:tc hMerge="1">
                  <a:txBody>
                    <a:bodyPr/>
                    <a:lstStyle/>
                    <a:p>
                      <a:endParaRPr lang="ru-RU" dirty="0"/>
                    </a:p>
                  </a:txBody>
                  <a:tcPr/>
                </a:tc>
                <a:extLst>
                  <a:ext uri="{0D108BD9-81ED-4DB2-BD59-A6C34878D82A}">
                    <a16:rowId xmlns:a16="http://schemas.microsoft.com/office/drawing/2014/main" val="10003"/>
                  </a:ext>
                </a:extLst>
              </a:tr>
              <a:tr h="487632">
                <a:tc>
                  <a:txBody>
                    <a:bodyPr/>
                    <a:lstStyle/>
                    <a:p>
                      <a:r>
                        <a:rPr lang="en-US" sz="2400" dirty="0">
                          <a:solidFill>
                            <a:schemeClr val="bg1">
                              <a:lumMod val="50000"/>
                            </a:schemeClr>
                          </a:solidFill>
                        </a:rPr>
                        <a:t>after puberty in males</a:t>
                      </a:r>
                      <a:endParaRPr lang="ru-RU" sz="2400" dirty="0">
                        <a:solidFill>
                          <a:schemeClr val="bg1">
                            <a:lumMod val="50000"/>
                          </a:schemeClr>
                        </a:solidFill>
                      </a:endParaRPr>
                    </a:p>
                  </a:txBody>
                  <a:tcPr marL="121925" marR="121925" marT="60936" marB="60936">
                    <a:noFill/>
                  </a:tcPr>
                </a:tc>
                <a:tc>
                  <a:txBody>
                    <a:bodyPr/>
                    <a:lstStyle/>
                    <a:p>
                      <a:r>
                        <a:rPr lang="en-US" sz="2400" dirty="0">
                          <a:solidFill>
                            <a:schemeClr val="bg1">
                              <a:lumMod val="50000"/>
                            </a:schemeClr>
                          </a:solidFill>
                        </a:rPr>
                        <a:t>460 to 469 is borderline </a:t>
                      </a:r>
                      <a:endParaRPr lang="ru-RU" sz="2400" dirty="0">
                        <a:solidFill>
                          <a:schemeClr val="bg1">
                            <a:lumMod val="50000"/>
                          </a:schemeClr>
                        </a:solidFill>
                      </a:endParaRPr>
                    </a:p>
                  </a:txBody>
                  <a:tcPr marL="121925" marR="121925" marT="60936" marB="60936">
                    <a:noFill/>
                  </a:tcPr>
                </a:tc>
                <a:extLst>
                  <a:ext uri="{0D108BD9-81ED-4DB2-BD59-A6C34878D82A}">
                    <a16:rowId xmlns:a16="http://schemas.microsoft.com/office/drawing/2014/main" val="10004"/>
                  </a:ext>
                </a:extLst>
              </a:tr>
              <a:tr h="487632">
                <a:tc>
                  <a:txBody>
                    <a:bodyPr/>
                    <a:lstStyle/>
                    <a:p>
                      <a:r>
                        <a:rPr lang="en-US" sz="2400" dirty="0">
                          <a:solidFill>
                            <a:schemeClr val="bg1">
                              <a:lumMod val="50000"/>
                            </a:schemeClr>
                          </a:solidFill>
                        </a:rPr>
                        <a:t>post-pubertal females</a:t>
                      </a:r>
                      <a:endParaRPr lang="ru-RU" sz="2400" dirty="0">
                        <a:solidFill>
                          <a:schemeClr val="bg1">
                            <a:lumMod val="50000"/>
                          </a:schemeClr>
                        </a:solidFill>
                      </a:endParaRPr>
                    </a:p>
                  </a:txBody>
                  <a:tcPr marL="121925" marR="121925" marT="60936" marB="60936">
                    <a:noFill/>
                  </a:tcPr>
                </a:tc>
                <a:tc>
                  <a:txBody>
                    <a:bodyPr/>
                    <a:lstStyle/>
                    <a:p>
                      <a:r>
                        <a:rPr lang="en-US" sz="2400" dirty="0">
                          <a:solidFill>
                            <a:schemeClr val="bg1">
                              <a:lumMod val="50000"/>
                            </a:schemeClr>
                          </a:solidFill>
                        </a:rPr>
                        <a:t>460 to 479 is borderline </a:t>
                      </a:r>
                      <a:endParaRPr lang="ru-RU" sz="2400" dirty="0">
                        <a:solidFill>
                          <a:schemeClr val="bg1">
                            <a:lumMod val="50000"/>
                          </a:schemeClr>
                        </a:solidFill>
                      </a:endParaRPr>
                    </a:p>
                  </a:txBody>
                  <a:tcPr marL="121925" marR="121925" marT="60936" marB="60936">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Shape 1"/>
          <p:cNvSpPr txBox="1"/>
          <p:nvPr/>
        </p:nvSpPr>
        <p:spPr>
          <a:xfrm>
            <a:off x="839942" y="452381"/>
            <a:ext cx="10512116" cy="950107"/>
          </a:xfrm>
          <a:prstGeom prst="rect">
            <a:avLst/>
          </a:prstGeom>
          <a:noFill/>
          <a:ln w="0">
            <a:noFill/>
          </a:ln>
        </p:spPr>
        <p:txBody>
          <a:bodyPr lIns="91652" tIns="45586" rIns="91652" bIns="45586" anchor="ctr">
            <a:noAutofit/>
          </a:bodyPr>
          <a:lstStyle/>
          <a:p>
            <a:pPr>
              <a:tabLst>
                <a:tab pos="0" algn="l"/>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3199" b="1" spc="-1" dirty="0">
                <a:solidFill>
                  <a:srgbClr val="44546A"/>
                </a:solidFill>
                <a:latin typeface="Calibri Light"/>
              </a:rPr>
              <a:t>*</a:t>
            </a:r>
            <a:r>
              <a:rPr lang="en-US" sz="2400" b="1" dirty="0" err="1"/>
              <a:t>Torsades</a:t>
            </a:r>
            <a:r>
              <a:rPr lang="en-US" sz="2400" b="1" dirty="0"/>
              <a:t> de pointes </a:t>
            </a:r>
            <a:endParaRPr lang="en-US" sz="2399" spc="-1" dirty="0">
              <a:solidFill>
                <a:srgbClr val="000000"/>
              </a:solidFill>
              <a:latin typeface="Calibri Light"/>
            </a:endParaRPr>
          </a:p>
        </p:txBody>
      </p:sp>
      <p:sp>
        <p:nvSpPr>
          <p:cNvPr id="102" name="TextShape 2"/>
          <p:cNvSpPr txBox="1"/>
          <p:nvPr/>
        </p:nvSpPr>
        <p:spPr>
          <a:xfrm>
            <a:off x="839942" y="1402488"/>
            <a:ext cx="11015960" cy="4799479"/>
          </a:xfrm>
          <a:prstGeom prst="rect">
            <a:avLst/>
          </a:prstGeom>
          <a:noFill/>
          <a:ln w="0">
            <a:noFill/>
          </a:ln>
        </p:spPr>
        <p:txBody>
          <a:bodyPr lIns="91652" tIns="45586" rIns="91652" bIns="45586">
            <a:normAutofit/>
          </a:bodyPr>
          <a:lstStyle/>
          <a:p>
            <a:pPr marL="228406" indent="-228406">
              <a:spcBef>
                <a:spcPts val="997"/>
              </a:spcBef>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666" spc="-1" dirty="0" err="1">
                <a:solidFill>
                  <a:srgbClr val="000000"/>
                </a:solidFill>
                <a:latin typeface="Calibri"/>
              </a:rPr>
              <a:t>Torsades</a:t>
            </a:r>
            <a:r>
              <a:rPr lang="en-US" sz="2666" spc="-1" dirty="0">
                <a:solidFill>
                  <a:srgbClr val="000000"/>
                </a:solidFill>
                <a:latin typeface="Calibri"/>
              </a:rPr>
              <a:t> de pointes (</a:t>
            </a:r>
            <a:r>
              <a:rPr lang="en-US" sz="2666" spc="-1" dirty="0" err="1">
                <a:solidFill>
                  <a:srgbClr val="000000"/>
                </a:solidFill>
                <a:latin typeface="Calibri"/>
              </a:rPr>
              <a:t>TdP</a:t>
            </a:r>
            <a:r>
              <a:rPr lang="en-US" sz="2666" spc="-1" dirty="0">
                <a:solidFill>
                  <a:srgbClr val="000000"/>
                </a:solidFill>
                <a:latin typeface="Calibri"/>
              </a:rPr>
              <a:t>) is a form of polymorphic VT that classically occurs in the setting of acquired or congenital QT interval prolongation.</a:t>
            </a:r>
          </a:p>
          <a:p>
            <a:pPr marL="228406" indent="-228406">
              <a:spcBef>
                <a:spcPts val="997"/>
              </a:spcBef>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666" spc="-1" dirty="0">
                <a:solidFill>
                  <a:srgbClr val="000000"/>
                </a:solidFill>
                <a:latin typeface="Calibri"/>
              </a:rPr>
              <a:t>In the specific case of </a:t>
            </a:r>
            <a:r>
              <a:rPr lang="en-US" sz="2666" spc="-1" dirty="0" err="1">
                <a:solidFill>
                  <a:srgbClr val="000000"/>
                </a:solidFill>
                <a:latin typeface="Calibri"/>
              </a:rPr>
              <a:t>TdP</a:t>
            </a:r>
            <a:r>
              <a:rPr lang="en-US" sz="2666" spc="-1" dirty="0">
                <a:solidFill>
                  <a:srgbClr val="000000"/>
                </a:solidFill>
                <a:latin typeface="Calibri"/>
              </a:rPr>
              <a:t>, these variations take the form of a progressive, sinusoidal, and cyclic alteration of the QRS axis. The peaks of the QRS complexes appear to "twist" around the isoelectric line of the recording, hence the name </a:t>
            </a:r>
            <a:r>
              <a:rPr lang="en-US" sz="2666" spc="-1" dirty="0" err="1">
                <a:solidFill>
                  <a:srgbClr val="000000"/>
                </a:solidFill>
                <a:latin typeface="Calibri"/>
              </a:rPr>
              <a:t>torsades</a:t>
            </a:r>
            <a:r>
              <a:rPr lang="en-US" sz="2666" spc="-1" dirty="0">
                <a:solidFill>
                  <a:srgbClr val="000000"/>
                </a:solidFill>
                <a:latin typeface="Calibri"/>
              </a:rPr>
              <a:t> de pointes or "twisting of the points."</a:t>
            </a:r>
          </a:p>
          <a:p>
            <a:pPr marL="228406" indent="-228406">
              <a:spcBef>
                <a:spcPts val="997"/>
              </a:spcBef>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endParaRPr lang="en-US" sz="2666" spc="-1" dirty="0">
              <a:solidFill>
                <a:srgbClr val="000000"/>
              </a:solidFill>
              <a:latin typeface="Calibri"/>
            </a:endParaRPr>
          </a:p>
        </p:txBody>
      </p:sp>
      <p:pic>
        <p:nvPicPr>
          <p:cNvPr id="105" name="Рисунок 5" descr="Torsadesdepointestutor.jpg"/>
          <p:cNvPicPr/>
          <p:nvPr/>
        </p:nvPicPr>
        <p:blipFill>
          <a:blip r:embed="rId2"/>
          <a:stretch/>
        </p:blipFill>
        <p:spPr>
          <a:xfrm>
            <a:off x="858749" y="4653136"/>
            <a:ext cx="5799281" cy="1944216"/>
          </a:xfrm>
          <a:prstGeom prst="rect">
            <a:avLst/>
          </a:prstGeom>
          <a:ln w="0">
            <a:noFill/>
          </a:ln>
        </p:spPr>
      </p:pic>
      <p:sp>
        <p:nvSpPr>
          <p:cNvPr id="2" name="Прямоугольник 1">
            <a:extLst>
              <a:ext uri="{FF2B5EF4-FFF2-40B4-BE49-F238E27FC236}">
                <a16:creationId xmlns:a16="http://schemas.microsoft.com/office/drawing/2014/main" id="{9FE4C2A7-3948-43BC-A81B-D76CB2B43D97}"/>
              </a:ext>
            </a:extLst>
          </p:cNvPr>
          <p:cNvSpPr/>
          <p:nvPr/>
        </p:nvSpPr>
        <p:spPr>
          <a:xfrm>
            <a:off x="6676837" y="4993847"/>
            <a:ext cx="5035787" cy="1200329"/>
          </a:xfrm>
          <a:prstGeom prst="rect">
            <a:avLst/>
          </a:prstGeom>
        </p:spPr>
        <p:txBody>
          <a:bodyPr wrap="square">
            <a:spAutoFit/>
          </a:bodyPr>
          <a:lstStyle/>
          <a:p>
            <a:r>
              <a:rPr lang="en-US" dirty="0">
                <a:solidFill>
                  <a:schemeClr val="bg1">
                    <a:lumMod val="50000"/>
                  </a:schemeClr>
                </a:solidFill>
              </a:rPr>
              <a:t>This is an atypical, rapid, and bizarre form of ventricular tachycardia that is characterized by a continuously changing axis of polymorphic QRS morphologies.</a:t>
            </a:r>
            <a:endParaRPr lang="ru-RU" dirty="0">
              <a:solidFill>
                <a:schemeClr val="bg1">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8CE53A3-F4C3-439F-8019-89C8D77A40EE}"/>
              </a:ext>
            </a:extLst>
          </p:cNvPr>
          <p:cNvSpPr>
            <a:spLocks noGrp="1"/>
          </p:cNvSpPr>
          <p:nvPr>
            <p:ph idx="1"/>
          </p:nvPr>
        </p:nvSpPr>
        <p:spPr>
          <a:xfrm>
            <a:off x="1295400" y="278519"/>
            <a:ext cx="10489232" cy="3923569"/>
          </a:xfrm>
        </p:spPr>
        <p:txBody>
          <a:bodyPr>
            <a:normAutofit/>
          </a:bodyPr>
          <a:lstStyle/>
          <a:p>
            <a:pPr marL="0" indent="0">
              <a:buNone/>
            </a:pPr>
            <a:r>
              <a:rPr lang="en-US" dirty="0">
                <a:solidFill>
                  <a:srgbClr val="000000"/>
                </a:solidFill>
              </a:rPr>
              <a:t>Typical features of </a:t>
            </a:r>
            <a:r>
              <a:rPr lang="en-US" dirty="0" err="1">
                <a:solidFill>
                  <a:srgbClr val="000000"/>
                </a:solidFill>
              </a:rPr>
              <a:t>TdP</a:t>
            </a:r>
            <a:r>
              <a:rPr lang="en-US" dirty="0">
                <a:solidFill>
                  <a:srgbClr val="000000"/>
                </a:solidFill>
              </a:rPr>
              <a:t> include an antecedent prolonged QT interval, particularly in the last beat preceding the onset of the arrhythmia. </a:t>
            </a:r>
          </a:p>
          <a:p>
            <a:pPr marL="0" indent="0">
              <a:buNone/>
            </a:pPr>
            <a:r>
              <a:rPr lang="en-US" dirty="0">
                <a:solidFill>
                  <a:srgbClr val="000000"/>
                </a:solidFill>
              </a:rPr>
              <a:t>The stereotypical short-long-short sequence is an important trigger for initiation of </a:t>
            </a:r>
            <a:r>
              <a:rPr lang="en-US" dirty="0" err="1">
                <a:solidFill>
                  <a:srgbClr val="000000"/>
                </a:solidFill>
              </a:rPr>
              <a:t>TdP</a:t>
            </a:r>
            <a:r>
              <a:rPr lang="en-US" dirty="0">
                <a:solidFill>
                  <a:srgbClr val="000000"/>
                </a:solidFill>
              </a:rPr>
              <a:t>. </a:t>
            </a:r>
          </a:p>
          <a:p>
            <a:pPr marL="0" indent="0">
              <a:buNone/>
            </a:pPr>
            <a:r>
              <a:rPr lang="en-US" dirty="0">
                <a:solidFill>
                  <a:srgbClr val="000000"/>
                </a:solidFill>
              </a:rPr>
              <a:t>Additional typical features include:</a:t>
            </a:r>
          </a:p>
          <a:p>
            <a:r>
              <a:rPr lang="en-US" dirty="0">
                <a:solidFill>
                  <a:srgbClr val="000000"/>
                </a:solidFill>
              </a:rPr>
              <a:t>a ventricular rate of 160 to 250 beats per minute</a:t>
            </a:r>
          </a:p>
          <a:p>
            <a:r>
              <a:rPr lang="en-US" dirty="0">
                <a:solidFill>
                  <a:srgbClr val="000000"/>
                </a:solidFill>
              </a:rPr>
              <a:t>irregular RR intervals</a:t>
            </a:r>
          </a:p>
          <a:p>
            <a:r>
              <a:rPr lang="en-US" dirty="0">
                <a:solidFill>
                  <a:srgbClr val="000000"/>
                </a:solidFill>
              </a:rPr>
              <a:t>a cycling of the QRS axis through 180 degrees every 5 to 20 beats. </a:t>
            </a:r>
          </a:p>
          <a:p>
            <a:pPr marL="0" indent="0">
              <a:buNone/>
            </a:pPr>
            <a:r>
              <a:rPr lang="en-US" dirty="0" err="1">
                <a:solidFill>
                  <a:srgbClr val="000000"/>
                </a:solidFill>
              </a:rPr>
              <a:t>TdP</a:t>
            </a:r>
            <a:r>
              <a:rPr lang="en-US" dirty="0">
                <a:solidFill>
                  <a:srgbClr val="000000"/>
                </a:solidFill>
              </a:rPr>
              <a:t> is usually short-lived and typically terminates spontaneously. However, most patients experience multiple episodes of the arrhythmia. These episodes of </a:t>
            </a:r>
            <a:r>
              <a:rPr lang="en-US" dirty="0" err="1">
                <a:solidFill>
                  <a:srgbClr val="000000"/>
                </a:solidFill>
              </a:rPr>
              <a:t>TdP</a:t>
            </a:r>
            <a:r>
              <a:rPr lang="en-US" dirty="0">
                <a:solidFill>
                  <a:srgbClr val="000000"/>
                </a:solidFill>
              </a:rPr>
              <a:t> can recur in rapid succession, potentially degenerating to ventricular fibrillation and sudden cardiac death (SCD)</a:t>
            </a:r>
            <a:endParaRPr lang="ru-RU" dirty="0">
              <a:solidFill>
                <a:srgbClr val="000000"/>
              </a:solidFill>
            </a:endParaRPr>
          </a:p>
        </p:txBody>
      </p:sp>
      <p:pic>
        <p:nvPicPr>
          <p:cNvPr id="4" name="Рисунок 3">
            <a:extLst>
              <a:ext uri="{FF2B5EF4-FFF2-40B4-BE49-F238E27FC236}">
                <a16:creationId xmlns:a16="http://schemas.microsoft.com/office/drawing/2014/main" id="{60DC7ECE-71DB-49BE-9F14-C6C67C4B2DA7}"/>
              </a:ext>
            </a:extLst>
          </p:cNvPr>
          <p:cNvPicPr>
            <a:picLocks noChangeAspect="1"/>
          </p:cNvPicPr>
          <p:nvPr/>
        </p:nvPicPr>
        <p:blipFill rotWithShape="1">
          <a:blip r:embed="rId2"/>
          <a:srcRect l="4451" r="4125"/>
          <a:stretch/>
        </p:blipFill>
        <p:spPr>
          <a:xfrm>
            <a:off x="839416" y="4437112"/>
            <a:ext cx="6912768" cy="2142369"/>
          </a:xfrm>
          <a:prstGeom prst="rect">
            <a:avLst/>
          </a:prstGeom>
        </p:spPr>
      </p:pic>
      <p:sp>
        <p:nvSpPr>
          <p:cNvPr id="5" name="Прямоугольник 4">
            <a:extLst>
              <a:ext uri="{FF2B5EF4-FFF2-40B4-BE49-F238E27FC236}">
                <a16:creationId xmlns:a16="http://schemas.microsoft.com/office/drawing/2014/main" id="{F81769C6-0D69-474D-9F66-3E145FD1F36A}"/>
              </a:ext>
            </a:extLst>
          </p:cNvPr>
          <p:cNvSpPr/>
          <p:nvPr/>
        </p:nvSpPr>
        <p:spPr>
          <a:xfrm>
            <a:off x="8012719" y="4631133"/>
            <a:ext cx="4176464" cy="1754326"/>
          </a:xfrm>
          <a:prstGeom prst="rect">
            <a:avLst/>
          </a:prstGeom>
        </p:spPr>
        <p:txBody>
          <a:bodyPr wrap="square">
            <a:spAutoFit/>
          </a:bodyPr>
          <a:lstStyle/>
          <a:p>
            <a:r>
              <a:rPr lang="en-US" dirty="0">
                <a:solidFill>
                  <a:srgbClr val="000000"/>
                </a:solidFill>
              </a:rPr>
              <a:t>The electrocardiographic rhythm strip shows </a:t>
            </a:r>
            <a:r>
              <a:rPr lang="en-US" dirty="0" err="1">
                <a:solidFill>
                  <a:srgbClr val="000000"/>
                </a:solidFill>
              </a:rPr>
              <a:t>TdP</a:t>
            </a:r>
            <a:r>
              <a:rPr lang="en-US" dirty="0">
                <a:solidFill>
                  <a:srgbClr val="000000"/>
                </a:solidFill>
              </a:rPr>
              <a:t>. There is a short, </a:t>
            </a:r>
            <a:r>
              <a:rPr lang="en-US" dirty="0" err="1">
                <a:solidFill>
                  <a:srgbClr val="000000"/>
                </a:solidFill>
              </a:rPr>
              <a:t>preinitiating</a:t>
            </a:r>
            <a:r>
              <a:rPr lang="en-US" dirty="0">
                <a:solidFill>
                  <a:srgbClr val="000000"/>
                </a:solidFill>
              </a:rPr>
              <a:t> RR interval due to a ventricular couplet, which is followed by a long, initiating cycle resulting from the compensatory pause after the couplet.</a:t>
            </a:r>
            <a:endParaRPr lang="ru-RU" dirty="0">
              <a:solidFill>
                <a:srgbClr val="000000"/>
              </a:solidFill>
            </a:endParaRPr>
          </a:p>
        </p:txBody>
      </p:sp>
    </p:spTree>
    <p:extLst>
      <p:ext uri="{BB962C8B-B14F-4D97-AF65-F5344CB8AC3E}">
        <p14:creationId xmlns:p14="http://schemas.microsoft.com/office/powerpoint/2010/main" val="39002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AA5F530-0A5F-4ABC-9E94-638EA48A80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512" y="1225399"/>
            <a:ext cx="9144000" cy="4407201"/>
          </a:xfrm>
          <a:prstGeom prst="rect">
            <a:avLst/>
          </a:prstGeom>
        </p:spPr>
      </p:pic>
    </p:spTree>
    <p:extLst>
      <p:ext uri="{BB962C8B-B14F-4D97-AF65-F5344CB8AC3E}">
        <p14:creationId xmlns:p14="http://schemas.microsoft.com/office/powerpoint/2010/main" val="2155569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extShape 1"/>
          <p:cNvSpPr txBox="1"/>
          <p:nvPr/>
        </p:nvSpPr>
        <p:spPr>
          <a:xfrm>
            <a:off x="1285996" y="218190"/>
            <a:ext cx="10512595" cy="1324871"/>
          </a:xfrm>
          <a:prstGeom prst="rect">
            <a:avLst/>
          </a:prstGeom>
          <a:noFill/>
          <a:ln w="0">
            <a:noFill/>
          </a:ln>
        </p:spPr>
        <p:txBody>
          <a:bodyPr lIns="91652" tIns="45586" rIns="91652" bIns="45586" anchor="ctr">
            <a:noAutofit/>
          </a:bodyPr>
          <a:lstStyle/>
          <a:p>
            <a:pPr>
              <a:tabLst>
                <a:tab pos="0" algn="l"/>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600" spc="-1" dirty="0">
                <a:solidFill>
                  <a:srgbClr val="000000"/>
                </a:solidFill>
                <a:latin typeface="Calibri Light"/>
              </a:rPr>
              <a:t>Drugs Causing QT Prolongation </a:t>
            </a:r>
            <a:r>
              <a:rPr lang="ru-RU" sz="3600" spc="-1" dirty="0" err="1">
                <a:solidFill>
                  <a:srgbClr val="000000"/>
                </a:solidFill>
                <a:latin typeface="Calibri Light"/>
              </a:rPr>
              <a:t>and</a:t>
            </a:r>
            <a:r>
              <a:rPr lang="en-US" sz="3600" spc="-1" dirty="0">
                <a:solidFill>
                  <a:srgbClr val="000000"/>
                </a:solidFill>
                <a:latin typeface="Calibri Light"/>
              </a:rPr>
              <a:t> high </a:t>
            </a:r>
            <a:r>
              <a:rPr lang="ru-RU" sz="3600" spc="-1" dirty="0" err="1">
                <a:solidFill>
                  <a:srgbClr val="000000"/>
                </a:solidFill>
                <a:latin typeface="Calibri Light"/>
              </a:rPr>
              <a:t>risk</a:t>
            </a:r>
            <a:r>
              <a:rPr lang="ru-RU" sz="3600" spc="-1" dirty="0">
                <a:solidFill>
                  <a:srgbClr val="000000"/>
                </a:solidFill>
                <a:latin typeface="Calibri Light"/>
              </a:rPr>
              <a:t> </a:t>
            </a:r>
            <a:r>
              <a:rPr lang="en-US" sz="3600" spc="-1" dirty="0" err="1">
                <a:solidFill>
                  <a:srgbClr val="000000"/>
                </a:solidFill>
                <a:latin typeface="Calibri Light"/>
              </a:rPr>
              <a:t>TdP</a:t>
            </a:r>
            <a:r>
              <a:rPr lang="ru-RU" sz="3600" spc="-1" dirty="0">
                <a:solidFill>
                  <a:srgbClr val="000000"/>
                </a:solidFill>
                <a:latin typeface="Calibri Light"/>
              </a:rPr>
              <a:t> </a:t>
            </a:r>
            <a:endParaRPr lang="en-US" sz="3600" spc="-1" dirty="0">
              <a:solidFill>
                <a:srgbClr val="000000"/>
              </a:solidFill>
              <a:latin typeface="Calibri Light"/>
            </a:endParaRPr>
          </a:p>
        </p:txBody>
      </p:sp>
      <p:sp>
        <p:nvSpPr>
          <p:cNvPr id="121" name="TextShape 2"/>
          <p:cNvSpPr txBox="1"/>
          <p:nvPr/>
        </p:nvSpPr>
        <p:spPr>
          <a:xfrm>
            <a:off x="1285996" y="1832319"/>
            <a:ext cx="11756371" cy="4348418"/>
          </a:xfrm>
          <a:prstGeom prst="rect">
            <a:avLst/>
          </a:prstGeom>
          <a:noFill/>
          <a:ln w="0">
            <a:noFill/>
          </a:ln>
        </p:spPr>
        <p:txBody>
          <a:bodyPr lIns="91652" tIns="45586" rIns="91652" bIns="45586">
            <a:normAutofit fontScale="91000" lnSpcReduction="20000"/>
          </a:bodyPr>
          <a:lstStyle/>
          <a:p>
            <a:pPr marL="457051" indent="-457051" algn="l" rtl="0">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Antiarrhythmic</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amiodarone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sotalol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ibutilide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procainamide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dronedaron</a:t>
            </a:r>
            <a:r>
              <a:rPr lang="ru-RU" sz="2666" spc="-1" dirty="0">
                <a:solidFill>
                  <a:srgbClr val="000000"/>
                </a:solidFill>
                <a:latin typeface="Calibri"/>
              </a:rPr>
              <a:t>,</a:t>
            </a:r>
            <a:endParaRPr lang="en-US" sz="2666" spc="-1" dirty="0">
              <a:solidFill>
                <a:srgbClr val="000000"/>
              </a:solidFill>
              <a:latin typeface="Calibri"/>
            </a:endParaRPr>
          </a:p>
          <a:p>
            <a:pPr marL="2419350" indent="87313" algn="l" rtl="0">
              <a:spcBef>
                <a:spcPts val="797"/>
              </a:spcBef>
              <a:spcAft>
                <a:spcPts val="797"/>
              </a:spcAft>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quinidine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flecainide</a:t>
            </a:r>
            <a:endParaRPr lang="en-US" sz="2666" spc="-1" dirty="0">
              <a:solidFill>
                <a:srgbClr val="000000"/>
              </a:solidFill>
              <a:latin typeface="Calibri"/>
            </a:endParaRPr>
          </a:p>
          <a:p>
            <a:pPr marL="457051" indent="-457051" algn="l" rtl="0">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Antibacterial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levofloxacin</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moxifloxacin</a:t>
            </a:r>
            <a:endParaRPr lang="en-US" sz="2666" spc="-1" dirty="0">
              <a:solidFill>
                <a:srgbClr val="000000"/>
              </a:solidFill>
              <a:latin typeface="Calibri"/>
            </a:endParaRPr>
          </a:p>
          <a:p>
            <a:pPr marL="2873375" indent="-720725" algn="l" rtl="0">
              <a:spcBef>
                <a:spcPts val="797"/>
              </a:spcBef>
              <a:spcAft>
                <a:spcPts val="797"/>
              </a:spcAft>
              <a:tabLst>
                <a:tab pos="0" algn="l"/>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azithromycin</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erythromycin</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clarithromycin</a:t>
            </a:r>
            <a:endParaRPr lang="en-US" sz="2666" spc="-1" dirty="0">
              <a:solidFill>
                <a:srgbClr val="000000"/>
              </a:solidFill>
              <a:latin typeface="Calibri"/>
            </a:endParaRPr>
          </a:p>
          <a:p>
            <a:pPr marL="457051" indent="-457051" algn="l" rtl="0">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Antifungal</a:t>
            </a:r>
            <a:r>
              <a:rPr lang="ru-RU" sz="2666" spc="-1" dirty="0">
                <a:solidFill>
                  <a:srgbClr val="000000"/>
                </a:solidFill>
                <a:latin typeface="Calibri"/>
              </a:rPr>
              <a:t>: </a:t>
            </a:r>
            <a:r>
              <a:rPr lang="ru-RU" sz="2666" spc="-1" dirty="0" err="1">
                <a:solidFill>
                  <a:srgbClr val="000000"/>
                </a:solidFill>
                <a:latin typeface="Calibri"/>
              </a:rPr>
              <a:t>fluconazole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pendamidine</a:t>
            </a:r>
            <a:endParaRPr lang="en-US" sz="2666" spc="-1" dirty="0">
              <a:solidFill>
                <a:srgbClr val="000000"/>
              </a:solidFill>
              <a:latin typeface="Calibri"/>
            </a:endParaRPr>
          </a:p>
          <a:p>
            <a:pPr marL="457051" indent="-457051" algn="l" rtl="0">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Antiemetics</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ondansetron</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domperidone</a:t>
            </a:r>
            <a:endParaRPr lang="en-US" sz="2666" spc="-1" dirty="0">
              <a:solidFill>
                <a:srgbClr val="000000"/>
              </a:solidFill>
              <a:latin typeface="Calibri"/>
            </a:endParaRPr>
          </a:p>
          <a:p>
            <a:pPr marL="457051" indent="-457051" algn="l" rtl="0">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Antidepressants</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escitalopram</a:t>
            </a:r>
            <a:r>
              <a:rPr lang="en-US" sz="2666" spc="-1" dirty="0">
                <a:solidFill>
                  <a:srgbClr val="000000"/>
                </a:solidFill>
                <a:latin typeface="Calibri"/>
              </a:rPr>
              <a:t>, </a:t>
            </a:r>
            <a:r>
              <a:rPr lang="ru-RU" sz="2666" spc="-1" dirty="0" err="1">
                <a:solidFill>
                  <a:srgbClr val="000000"/>
                </a:solidFill>
                <a:latin typeface="Calibri"/>
              </a:rPr>
              <a:t>citalopram</a:t>
            </a:r>
            <a:endParaRPr lang="en-US" sz="2666" spc="-1" dirty="0">
              <a:solidFill>
                <a:srgbClr val="000000"/>
              </a:solidFill>
              <a:latin typeface="Calibri"/>
            </a:endParaRPr>
          </a:p>
          <a:p>
            <a:pPr marL="457051" indent="-457051" algn="l" rtl="0">
              <a:spcBef>
                <a:spcPts val="797"/>
              </a:spcBef>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Antipsychotics</a:t>
            </a:r>
            <a:r>
              <a:rPr lang="ru-RU" sz="2666" spc="-1" dirty="0">
                <a:solidFill>
                  <a:srgbClr val="000000"/>
                </a:solidFill>
                <a:latin typeface="Calibri"/>
              </a:rPr>
              <a:t> </a:t>
            </a:r>
            <a:r>
              <a:rPr lang="ru-RU" sz="2666" spc="-1" dirty="0" err="1">
                <a:solidFill>
                  <a:srgbClr val="000000"/>
                </a:solidFill>
                <a:latin typeface="Calibri"/>
              </a:rPr>
              <a:t>atypical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sulpiride</a:t>
            </a:r>
            <a:r>
              <a:rPr lang="en-US" sz="2666" spc="-1" dirty="0">
                <a:solidFill>
                  <a:srgbClr val="000000"/>
                </a:solidFill>
                <a:latin typeface="Calibri"/>
              </a:rPr>
              <a:t> </a:t>
            </a:r>
            <a:r>
              <a:rPr lang="ru-RU" sz="2666" spc="-1" dirty="0">
                <a:solidFill>
                  <a:srgbClr val="000000"/>
                </a:solidFill>
                <a:latin typeface="Calibri"/>
              </a:rPr>
              <a:t>(</a:t>
            </a:r>
            <a:r>
              <a:rPr lang="ru-RU" sz="2666" spc="-1" dirty="0" err="1">
                <a:solidFill>
                  <a:srgbClr val="000000"/>
                </a:solidFill>
                <a:latin typeface="Calibri"/>
              </a:rPr>
              <a:t>eglonil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sertindol</a:t>
            </a:r>
            <a:endParaRPr lang="en-US" sz="2666" spc="-1" dirty="0">
              <a:solidFill>
                <a:srgbClr val="000000"/>
              </a:solidFill>
              <a:latin typeface="Calibri"/>
            </a:endParaRPr>
          </a:p>
          <a:p>
            <a:pPr marL="3317875" indent="88900" algn="l" rtl="0">
              <a:spcAft>
                <a:spcPts val="797"/>
              </a:spcAft>
              <a:tabLst>
                <a:tab pos="0" algn="l"/>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antiemetics</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droperidol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Chlorpromazine</a:t>
            </a:r>
            <a:r>
              <a:rPr lang="ru-RU" sz="2666" spc="-1" dirty="0">
                <a:solidFill>
                  <a:srgbClr val="000000"/>
                </a:solidFill>
                <a:latin typeface="Calibri"/>
              </a:rPr>
              <a:t>(</a:t>
            </a:r>
            <a:r>
              <a:rPr lang="ru-RU" sz="2666" spc="-1" dirty="0" err="1">
                <a:solidFill>
                  <a:srgbClr val="000000"/>
                </a:solidFill>
                <a:latin typeface="Calibri"/>
              </a:rPr>
              <a:t>aminazine</a:t>
            </a:r>
            <a:r>
              <a:rPr lang="ru-RU" sz="2666" spc="-1" dirty="0">
                <a:solidFill>
                  <a:srgbClr val="000000"/>
                </a:solidFill>
                <a:latin typeface="Calibri"/>
              </a:rPr>
              <a:t>)</a:t>
            </a:r>
            <a:endParaRPr lang="en-US" sz="2666" spc="-1" dirty="0">
              <a:solidFill>
                <a:srgbClr val="000000"/>
              </a:solidFill>
              <a:latin typeface="Calibri"/>
            </a:endParaRPr>
          </a:p>
        </p:txBody>
      </p:sp>
      <p:pic>
        <p:nvPicPr>
          <p:cNvPr id="122" name="Рисунок 3" descr="known_risk.png"/>
          <p:cNvPicPr/>
          <p:nvPr/>
        </p:nvPicPr>
        <p:blipFill>
          <a:blip r:embed="rId2"/>
          <a:stretch/>
        </p:blipFill>
        <p:spPr>
          <a:xfrm>
            <a:off x="10876595" y="698509"/>
            <a:ext cx="480332" cy="397797"/>
          </a:xfrm>
          <a:prstGeom prst="rect">
            <a:avLst/>
          </a:prstGeom>
          <a:ln w="0">
            <a:noFill/>
          </a:ln>
        </p:spPr>
      </p:pic>
      <p:pic>
        <p:nvPicPr>
          <p:cNvPr id="123" name="Рисунок 4" descr="drugs_to_avoid.png"/>
          <p:cNvPicPr/>
          <p:nvPr/>
        </p:nvPicPr>
        <p:blipFill>
          <a:blip r:embed="rId3"/>
          <a:stretch/>
        </p:blipFill>
        <p:spPr>
          <a:xfrm>
            <a:off x="11496600" y="680768"/>
            <a:ext cx="384841" cy="399717"/>
          </a:xfrm>
          <a:prstGeom prst="rect">
            <a:avLst/>
          </a:prstGeom>
          <a:ln w="0">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Shape 1"/>
          <p:cNvSpPr txBox="1"/>
          <p:nvPr/>
        </p:nvSpPr>
        <p:spPr>
          <a:xfrm>
            <a:off x="839942" y="127881"/>
            <a:ext cx="10512116" cy="1324391"/>
          </a:xfrm>
          <a:prstGeom prst="rect">
            <a:avLst/>
          </a:prstGeom>
          <a:noFill/>
          <a:ln w="0">
            <a:noFill/>
          </a:ln>
        </p:spPr>
        <p:txBody>
          <a:bodyPr lIns="91652" tIns="45586" rIns="91652" bIns="45586" anchor="ctr">
            <a:noAutofit/>
          </a:bodyPr>
          <a:lstStyle/>
          <a:p>
            <a:pPr>
              <a:tabLst>
                <a:tab pos="0" algn="l"/>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600" spc="-1" dirty="0">
                <a:solidFill>
                  <a:srgbClr val="000000"/>
                </a:solidFill>
                <a:latin typeface="Calibri Light"/>
              </a:rPr>
              <a:t>Drugs Causing QT Prolongation </a:t>
            </a:r>
            <a:r>
              <a:rPr lang="ru-RU" sz="3600" spc="-1" dirty="0" err="1">
                <a:solidFill>
                  <a:srgbClr val="000000"/>
                </a:solidFill>
                <a:latin typeface="Calibri Light"/>
              </a:rPr>
              <a:t>and</a:t>
            </a:r>
            <a:r>
              <a:rPr lang="en-US" sz="3600" spc="-1" dirty="0">
                <a:solidFill>
                  <a:srgbClr val="000000"/>
                </a:solidFill>
                <a:latin typeface="Calibri Light"/>
              </a:rPr>
              <a:t> high </a:t>
            </a:r>
            <a:r>
              <a:rPr lang="ru-RU" sz="3600" spc="-1" dirty="0" err="1">
                <a:solidFill>
                  <a:srgbClr val="000000"/>
                </a:solidFill>
                <a:latin typeface="Calibri Light"/>
              </a:rPr>
              <a:t>risk</a:t>
            </a:r>
            <a:r>
              <a:rPr lang="ru-RU" sz="3600" spc="-1" dirty="0">
                <a:solidFill>
                  <a:srgbClr val="000000"/>
                </a:solidFill>
                <a:latin typeface="Calibri Light"/>
              </a:rPr>
              <a:t> </a:t>
            </a:r>
            <a:r>
              <a:rPr lang="en-US" sz="3600" spc="-1" dirty="0">
                <a:solidFill>
                  <a:srgbClr val="000000"/>
                </a:solidFill>
                <a:latin typeface="Calibri Light"/>
              </a:rPr>
              <a:t>of </a:t>
            </a:r>
            <a:r>
              <a:rPr lang="en-US" sz="3600" spc="-1" dirty="0" err="1">
                <a:solidFill>
                  <a:srgbClr val="000000"/>
                </a:solidFill>
                <a:latin typeface="Calibri Light"/>
              </a:rPr>
              <a:t>TdP</a:t>
            </a:r>
            <a:r>
              <a:rPr lang="ru-RU" sz="3600" spc="-1" dirty="0">
                <a:solidFill>
                  <a:srgbClr val="000000"/>
                </a:solidFill>
                <a:latin typeface="Calibri Light"/>
              </a:rPr>
              <a:t> </a:t>
            </a:r>
            <a:endParaRPr lang="en-US" sz="3600" spc="-1" dirty="0">
              <a:solidFill>
                <a:srgbClr val="000000"/>
              </a:solidFill>
              <a:latin typeface="Calibri Light"/>
            </a:endParaRPr>
          </a:p>
        </p:txBody>
      </p:sp>
      <p:sp>
        <p:nvSpPr>
          <p:cNvPr id="125" name="TextShape 2"/>
          <p:cNvSpPr txBox="1"/>
          <p:nvPr/>
        </p:nvSpPr>
        <p:spPr>
          <a:xfrm>
            <a:off x="1127448" y="1783500"/>
            <a:ext cx="11373450" cy="4251008"/>
          </a:xfrm>
          <a:prstGeom prst="rect">
            <a:avLst/>
          </a:prstGeom>
          <a:noFill/>
          <a:ln w="0">
            <a:noFill/>
          </a:ln>
        </p:spPr>
        <p:txBody>
          <a:bodyPr lIns="91652" tIns="45586" rIns="91652" bIns="45586">
            <a:normAutofit/>
          </a:bodyPr>
          <a:lstStyle/>
          <a:p>
            <a:pPr marL="240882" indent="-240882" algn="l" rtl="0">
              <a:spcBef>
                <a:spcPts val="797"/>
              </a:spcBef>
              <a:spcAft>
                <a:spcPts val="797"/>
              </a:spcAft>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Neuroleptics</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thioridazine</a:t>
            </a:r>
            <a:r>
              <a:rPr lang="ru-RU" sz="2666" spc="-1" dirty="0">
                <a:solidFill>
                  <a:srgbClr val="000000"/>
                </a:solidFill>
                <a:latin typeface="Calibri"/>
              </a:rPr>
              <a:t>(</a:t>
            </a:r>
            <a:r>
              <a:rPr lang="ru-RU" sz="2666" spc="-1" dirty="0" err="1">
                <a:solidFill>
                  <a:srgbClr val="000000"/>
                </a:solidFill>
                <a:latin typeface="Calibri"/>
              </a:rPr>
              <a:t>sonapax</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Levomeprazine</a:t>
            </a:r>
            <a:r>
              <a:rPr lang="ru-RU" sz="2666" spc="-1" dirty="0">
                <a:solidFill>
                  <a:srgbClr val="000000"/>
                </a:solidFill>
                <a:latin typeface="Calibri"/>
              </a:rPr>
              <a:t>(</a:t>
            </a:r>
            <a:r>
              <a:rPr lang="ru-RU" sz="2666" spc="-1" dirty="0" err="1">
                <a:solidFill>
                  <a:srgbClr val="000000"/>
                </a:solidFill>
                <a:latin typeface="Calibri"/>
              </a:rPr>
              <a:t>ticerzine</a:t>
            </a:r>
            <a:r>
              <a:rPr lang="ru-RU" sz="2666" spc="-1" dirty="0">
                <a:solidFill>
                  <a:srgbClr val="000000"/>
                </a:solidFill>
                <a:latin typeface="Calibri"/>
              </a:rPr>
              <a:t>)</a:t>
            </a:r>
            <a:endParaRPr lang="en-US" sz="2666" spc="-1" dirty="0">
              <a:solidFill>
                <a:srgbClr val="000000"/>
              </a:solidFill>
              <a:latin typeface="Calibri"/>
            </a:endParaRPr>
          </a:p>
          <a:p>
            <a:pPr marL="240882" indent="-240882" algn="l" rtl="0">
              <a:spcBef>
                <a:spcPts val="797"/>
              </a:spcBef>
              <a:spcAft>
                <a:spcPts val="797"/>
              </a:spcAft>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Antimalarial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chloroquine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hydroxychloroquine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halofantrine</a:t>
            </a:r>
            <a:endParaRPr lang="en-US" sz="2666" spc="-1" dirty="0">
              <a:solidFill>
                <a:srgbClr val="000000"/>
              </a:solidFill>
              <a:latin typeface="Calibri"/>
            </a:endParaRPr>
          </a:p>
          <a:p>
            <a:pPr marL="240882" indent="-240882" algn="l" rtl="0">
              <a:spcBef>
                <a:spcPts val="797"/>
              </a:spcBef>
              <a:spcAft>
                <a:spcPts val="797"/>
              </a:spcAft>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666" spc="-1" dirty="0">
                <a:solidFill>
                  <a:srgbClr val="000000"/>
                </a:solidFill>
                <a:latin typeface="Calibri"/>
              </a:rPr>
              <a:t>G</a:t>
            </a:r>
            <a:r>
              <a:rPr lang="ru-RU" sz="2666" spc="-1" dirty="0" err="1">
                <a:solidFill>
                  <a:srgbClr val="000000"/>
                </a:solidFill>
                <a:latin typeface="Calibri"/>
              </a:rPr>
              <a:t>eneral</a:t>
            </a:r>
            <a:r>
              <a:rPr lang="en-US" sz="2666" spc="-1" dirty="0">
                <a:solidFill>
                  <a:srgbClr val="000000"/>
                </a:solidFill>
                <a:latin typeface="Calibri"/>
              </a:rPr>
              <a:t> </a:t>
            </a:r>
            <a:r>
              <a:rPr lang="ru-RU" sz="2666" spc="-1" dirty="0" err="1">
                <a:solidFill>
                  <a:srgbClr val="000000"/>
                </a:solidFill>
                <a:latin typeface="Calibri"/>
              </a:rPr>
              <a:t>anesthetics</a:t>
            </a:r>
            <a:r>
              <a:rPr lang="ru-RU" sz="2666" spc="-1" dirty="0">
                <a:solidFill>
                  <a:srgbClr val="000000"/>
                </a:solidFill>
                <a:latin typeface="Calibri"/>
              </a:rPr>
              <a:t>: </a:t>
            </a:r>
            <a:r>
              <a:rPr lang="ru-RU" sz="2666" spc="-1" dirty="0" err="1">
                <a:solidFill>
                  <a:srgbClr val="000000"/>
                </a:solidFill>
                <a:latin typeface="Calibri"/>
              </a:rPr>
              <a:t>propofol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sevoflurane</a:t>
            </a:r>
            <a:endParaRPr lang="en-US" sz="2666" spc="-1" dirty="0">
              <a:solidFill>
                <a:srgbClr val="000000"/>
              </a:solidFill>
              <a:latin typeface="Calibri"/>
            </a:endParaRPr>
          </a:p>
          <a:p>
            <a:pPr marL="240882" indent="-240882" algn="l" rtl="0">
              <a:spcBef>
                <a:spcPts val="797"/>
              </a:spcBef>
              <a:spcAft>
                <a:spcPts val="797"/>
              </a:spcAft>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Anti-cancer</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oxaliplatin</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aclarubicin</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vandetanib</a:t>
            </a:r>
            <a:endParaRPr lang="en-US" sz="2666" spc="-1" dirty="0">
              <a:solidFill>
                <a:srgbClr val="000000"/>
              </a:solidFill>
              <a:latin typeface="Calibri"/>
            </a:endParaRPr>
          </a:p>
          <a:p>
            <a:pPr marL="240882" indent="-240882" algn="l" rtl="0">
              <a:spcBef>
                <a:spcPts val="797"/>
              </a:spcBef>
              <a:spcAft>
                <a:spcPts val="797"/>
              </a:spcAft>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Inhibitor</a:t>
            </a:r>
            <a:r>
              <a:rPr lang="ru-RU" sz="2666" spc="-1" dirty="0">
                <a:solidFill>
                  <a:srgbClr val="000000"/>
                </a:solidFill>
                <a:latin typeface="Calibri"/>
              </a:rPr>
              <a:t> phosphodiesterases3:</a:t>
            </a:r>
            <a:r>
              <a:rPr lang="en-US" sz="2666" spc="-1" dirty="0">
                <a:solidFill>
                  <a:srgbClr val="000000"/>
                </a:solidFill>
                <a:latin typeface="Calibri"/>
              </a:rPr>
              <a:t> </a:t>
            </a:r>
            <a:r>
              <a:rPr lang="ru-RU" sz="2666" spc="-1" dirty="0" err="1">
                <a:solidFill>
                  <a:srgbClr val="000000"/>
                </a:solidFill>
                <a:latin typeface="Calibri"/>
              </a:rPr>
              <a:t>cilostazol</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anagrelide</a:t>
            </a:r>
            <a:endParaRPr lang="en-US" sz="2666" spc="-1" dirty="0">
              <a:solidFill>
                <a:srgbClr val="000000"/>
              </a:solidFill>
              <a:latin typeface="Calibri"/>
            </a:endParaRPr>
          </a:p>
          <a:p>
            <a:pPr marL="240882" indent="-240882" algn="l" rtl="0">
              <a:spcBef>
                <a:spcPts val="797"/>
              </a:spcBef>
              <a:spcAft>
                <a:spcPts val="797"/>
              </a:spcAft>
              <a:buClr>
                <a:srgbClr val="000000"/>
              </a:buClr>
              <a:buFont typeface="Arial"/>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ru-RU" sz="2666" spc="-1" dirty="0" err="1">
                <a:solidFill>
                  <a:srgbClr val="000000"/>
                </a:solidFill>
                <a:latin typeface="Calibri"/>
              </a:rPr>
              <a:t>Methadone</a:t>
            </a:r>
            <a:r>
              <a:rPr lang="ru-RU" sz="2666" spc="-1" dirty="0">
                <a:solidFill>
                  <a:srgbClr val="000000"/>
                </a:solidFill>
                <a:latin typeface="Calibri"/>
              </a:rPr>
              <a:t>,</a:t>
            </a:r>
            <a:r>
              <a:rPr lang="en-US" sz="2666" spc="-1" dirty="0">
                <a:solidFill>
                  <a:srgbClr val="000000"/>
                </a:solidFill>
                <a:latin typeface="Calibri"/>
              </a:rPr>
              <a:t> </a:t>
            </a:r>
            <a:r>
              <a:rPr lang="ru-RU" sz="2666" spc="-1" dirty="0" err="1">
                <a:solidFill>
                  <a:srgbClr val="000000"/>
                </a:solidFill>
                <a:latin typeface="Calibri"/>
              </a:rPr>
              <a:t>cocaine</a:t>
            </a:r>
            <a:endParaRPr lang="en-US" sz="2666" spc="-1" dirty="0">
              <a:solidFill>
                <a:srgbClr val="000000"/>
              </a:solidFill>
              <a:latin typeface="Calibri"/>
            </a:endParaRPr>
          </a:p>
        </p:txBody>
      </p:sp>
      <p:pic>
        <p:nvPicPr>
          <p:cNvPr id="126" name="Рисунок 3" descr="known_risk.png"/>
          <p:cNvPicPr/>
          <p:nvPr/>
        </p:nvPicPr>
        <p:blipFill>
          <a:blip r:embed="rId2"/>
          <a:stretch/>
        </p:blipFill>
        <p:spPr>
          <a:xfrm>
            <a:off x="10470578" y="591177"/>
            <a:ext cx="478412" cy="397797"/>
          </a:xfrm>
          <a:prstGeom prst="rect">
            <a:avLst/>
          </a:prstGeom>
          <a:ln w="0">
            <a:noFill/>
          </a:ln>
        </p:spPr>
      </p:pic>
      <p:pic>
        <p:nvPicPr>
          <p:cNvPr id="127" name="Рисунок 4" descr="drugs_to_avoid.png"/>
          <p:cNvPicPr/>
          <p:nvPr/>
        </p:nvPicPr>
        <p:blipFill>
          <a:blip r:embed="rId3"/>
          <a:stretch/>
        </p:blipFill>
        <p:spPr>
          <a:xfrm>
            <a:off x="11170190" y="591177"/>
            <a:ext cx="383402" cy="400196"/>
          </a:xfrm>
          <a:prstGeom prst="rect">
            <a:avLst/>
          </a:prstGeom>
          <a:ln w="0">
            <a:noFill/>
          </a:ln>
        </p:spPr>
      </p:pic>
      <p:sp>
        <p:nvSpPr>
          <p:cNvPr id="6" name="CustomShape 3">
            <a:extLst>
              <a:ext uri="{FF2B5EF4-FFF2-40B4-BE49-F238E27FC236}">
                <a16:creationId xmlns:a16="http://schemas.microsoft.com/office/drawing/2014/main" id="{936D7B82-2F58-4D7A-95BD-E89A0A8C384A}"/>
              </a:ext>
            </a:extLst>
          </p:cNvPr>
          <p:cNvSpPr/>
          <p:nvPr/>
        </p:nvSpPr>
        <p:spPr>
          <a:xfrm>
            <a:off x="8671090" y="6295502"/>
            <a:ext cx="3598976" cy="463846"/>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sng" strike="noStrike" spc="-1" dirty="0">
                <a:solidFill>
                  <a:schemeClr val="bg1">
                    <a:lumMod val="75000"/>
                  </a:schemeClr>
                </a:solidFill>
                <a:uFillTx/>
                <a:latin typeface="Arial"/>
                <a:hlinkClick r:id="rId4">
                  <a:extLst>
                    <a:ext uri="{A12FA001-AC4F-418D-AE19-62706E023703}">
                      <ahyp:hlinkClr xmlns:ahyp="http://schemas.microsoft.com/office/drawing/2018/hyperlinkcolor" val="tx"/>
                    </a:ext>
                  </a:extLst>
                </a:hlinkClick>
              </a:rPr>
              <a:t>https://crediblemeds.org</a:t>
            </a:r>
            <a:endParaRPr lang="en-US" sz="2400" b="0" strike="noStrike" spc="-1" dirty="0">
              <a:solidFill>
                <a:schemeClr val="bg1">
                  <a:lumMod val="75000"/>
                </a:schemeClr>
              </a:solidFill>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extShape 1"/>
          <p:cNvSpPr txBox="1"/>
          <p:nvPr/>
        </p:nvSpPr>
        <p:spPr>
          <a:xfrm>
            <a:off x="844599" y="138802"/>
            <a:ext cx="10512595" cy="1324391"/>
          </a:xfrm>
          <a:prstGeom prst="rect">
            <a:avLst/>
          </a:prstGeom>
          <a:noFill/>
          <a:ln w="0">
            <a:noFill/>
          </a:ln>
        </p:spPr>
        <p:txBody>
          <a:bodyPr lIns="91652" tIns="45586" rIns="91652" bIns="45586" anchor="ctr">
            <a:noAutofit/>
          </a:bodyPr>
          <a:lstStyle/>
          <a:p>
            <a:pPr>
              <a:tabLst>
                <a:tab pos="0" algn="l"/>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600" b="1" spc="-1" dirty="0">
                <a:solidFill>
                  <a:schemeClr val="bg1">
                    <a:lumMod val="50000"/>
                  </a:schemeClr>
                </a:solidFill>
                <a:latin typeface="Calibri Light"/>
              </a:rPr>
              <a:t>How to measure the QT interval</a:t>
            </a:r>
            <a:endParaRPr lang="en-US" sz="3600" spc="-1" dirty="0">
              <a:solidFill>
                <a:schemeClr val="bg1">
                  <a:lumMod val="50000"/>
                </a:schemeClr>
              </a:solidFill>
              <a:latin typeface="Calibri Light"/>
            </a:endParaRPr>
          </a:p>
        </p:txBody>
      </p:sp>
      <p:sp>
        <p:nvSpPr>
          <p:cNvPr id="140" name="TextShape 2"/>
          <p:cNvSpPr txBox="1"/>
          <p:nvPr/>
        </p:nvSpPr>
        <p:spPr>
          <a:xfrm>
            <a:off x="839702" y="1443701"/>
            <a:ext cx="11160953" cy="4719057"/>
          </a:xfrm>
          <a:prstGeom prst="rect">
            <a:avLst/>
          </a:prstGeom>
          <a:noFill/>
          <a:ln w="0">
            <a:noFill/>
          </a:ln>
        </p:spPr>
        <p:txBody>
          <a:bodyPr lIns="91652" tIns="45586" rIns="91652" bIns="45586">
            <a:normAutofit/>
          </a:bodyPr>
          <a:lstStyle/>
          <a:p>
            <a:pPr marL="285750" indent="-285750">
              <a:spcBef>
                <a:spcPts val="1200"/>
              </a:spcBef>
              <a:buFont typeface="Arial" panose="020B0604020202020204" pitchFamily="34" charset="0"/>
              <a:buChar char="•"/>
            </a:pPr>
            <a:r>
              <a:rPr lang="en-US" sz="2400" dirty="0">
                <a:solidFill>
                  <a:srgbClr val="000000"/>
                </a:solidFill>
              </a:rPr>
              <a:t>The computer-derived QTc should always be confirmed or corrected manually. </a:t>
            </a:r>
          </a:p>
          <a:p>
            <a:pPr marL="285750" indent="-285750">
              <a:spcBef>
                <a:spcPts val="1200"/>
              </a:spcBef>
              <a:buFont typeface="Arial" panose="020B0604020202020204" pitchFamily="34" charset="0"/>
              <a:buChar char="•"/>
            </a:pPr>
            <a:r>
              <a:rPr lang="en-US" sz="2400" dirty="0">
                <a:solidFill>
                  <a:srgbClr val="000000"/>
                </a:solidFill>
              </a:rPr>
              <a:t>The QT interval is measured from the onset of the QRS complex to the point at which the T wave ends or the tangent reaches the baseline if the end of T wave cannot be precisely determined. </a:t>
            </a:r>
          </a:p>
          <a:p>
            <a:pPr marL="285750" indent="-285750">
              <a:spcBef>
                <a:spcPts val="1200"/>
              </a:spcBef>
              <a:buFont typeface="Arial" panose="020B0604020202020204" pitchFamily="34" charset="0"/>
              <a:buChar char="•"/>
            </a:pPr>
            <a:r>
              <a:rPr lang="en-US" sz="2400" dirty="0">
                <a:solidFill>
                  <a:srgbClr val="000000"/>
                </a:solidFill>
              </a:rPr>
              <a:t>Accurate measurements can be technically challenging, largely due to difficulties in clearly identifying the end of the T wave. </a:t>
            </a:r>
          </a:p>
          <a:p>
            <a:pPr marL="285750" indent="-285750">
              <a:spcBef>
                <a:spcPts val="1200"/>
              </a:spcBef>
              <a:buFont typeface="Arial" panose="020B0604020202020204" pitchFamily="34" charset="0"/>
              <a:buChar char="•"/>
            </a:pPr>
            <a:r>
              <a:rPr lang="en-US" sz="2400" dirty="0">
                <a:solidFill>
                  <a:srgbClr val="000000"/>
                </a:solidFill>
              </a:rPr>
              <a:t>The QT interval should be measured in multiple beats and in several leads (lead II, and lead V5 is often favored because of the clarity of T wave termination) </a:t>
            </a:r>
          </a:p>
        </p:txBody>
      </p:sp>
      <p:pic>
        <p:nvPicPr>
          <p:cNvPr id="2" name="Рисунок 1">
            <a:extLst>
              <a:ext uri="{FF2B5EF4-FFF2-40B4-BE49-F238E27FC236}">
                <a16:creationId xmlns:a16="http://schemas.microsoft.com/office/drawing/2014/main" id="{09ECFFBE-A3A2-47BC-92FB-4802D7F6BFE5}"/>
              </a:ext>
            </a:extLst>
          </p:cNvPr>
          <p:cNvPicPr>
            <a:picLocks noChangeAspect="1"/>
          </p:cNvPicPr>
          <p:nvPr/>
        </p:nvPicPr>
        <p:blipFill>
          <a:blip r:embed="rId2"/>
          <a:stretch>
            <a:fillRect/>
          </a:stretch>
        </p:blipFill>
        <p:spPr>
          <a:xfrm>
            <a:off x="4036408" y="5456715"/>
            <a:ext cx="4767542" cy="141208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Рисунок 3" descr="jhj0.jpg"/>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p:blipFill>
        <p:spPr>
          <a:xfrm>
            <a:off x="9783422" y="2852936"/>
            <a:ext cx="2376264" cy="3336954"/>
          </a:xfrm>
          <a:prstGeom prst="rect">
            <a:avLst/>
          </a:prstGeom>
          <a:ln w="0">
            <a:noFill/>
          </a:ln>
        </p:spPr>
      </p:pic>
      <p:sp>
        <p:nvSpPr>
          <p:cNvPr id="140" name="TextShape 2"/>
          <p:cNvSpPr txBox="1"/>
          <p:nvPr/>
        </p:nvSpPr>
        <p:spPr>
          <a:xfrm>
            <a:off x="830541" y="1220187"/>
            <a:ext cx="8976033" cy="5414953"/>
          </a:xfrm>
          <a:prstGeom prst="rect">
            <a:avLst/>
          </a:prstGeom>
          <a:noFill/>
          <a:ln w="0">
            <a:noFill/>
          </a:ln>
        </p:spPr>
        <p:txBody>
          <a:bodyPr lIns="91652" tIns="45586" rIns="91652" bIns="45586">
            <a:normAutofit fontScale="92500" lnSpcReduction="20000"/>
          </a:bodyPr>
          <a:lstStyle/>
          <a:p>
            <a:pPr marL="457051" indent="-457051" algn="just">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199" spc="-1" dirty="0">
                <a:solidFill>
                  <a:srgbClr val="000000"/>
                </a:solidFill>
                <a:latin typeface="Calibri"/>
              </a:rPr>
              <a:t>The QT interval is usually measured in either lead II or V5-6, however the lead with the longest measurement should be used</a:t>
            </a:r>
          </a:p>
          <a:p>
            <a:pPr marL="457051" indent="-457051" algn="just">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199" spc="-1" dirty="0">
                <a:solidFill>
                  <a:srgbClr val="000000"/>
                </a:solidFill>
                <a:latin typeface="Calibri"/>
              </a:rPr>
              <a:t>Several successive beats should be measured, with the maximum interval taken</a:t>
            </a:r>
          </a:p>
          <a:p>
            <a:pPr marL="457051" indent="-457051" algn="just">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199" spc="-1" dirty="0">
                <a:solidFill>
                  <a:srgbClr val="000000"/>
                </a:solidFill>
                <a:latin typeface="Calibri"/>
              </a:rPr>
              <a:t>Large U waves (&gt; 1mm) that are fused to the T wave should be included in the measurement</a:t>
            </a:r>
          </a:p>
          <a:p>
            <a:pPr marL="457051" indent="-457051" algn="just">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199" spc="-1" dirty="0">
                <a:solidFill>
                  <a:srgbClr val="000000"/>
                </a:solidFill>
                <a:latin typeface="Calibri"/>
              </a:rPr>
              <a:t>Smaller U waves and those that are separate from the T wave should be excluded</a:t>
            </a:r>
          </a:p>
          <a:p>
            <a:pPr marL="457051" indent="-457051" algn="just">
              <a:spcBef>
                <a:spcPts val="797"/>
              </a:spcBef>
              <a:spcAft>
                <a:spcPts val="797"/>
              </a:spcAft>
              <a:buClr>
                <a:srgbClr val="000000"/>
              </a:buClr>
              <a:buFont typeface="Arial" panose="020B0604020202020204" pitchFamily="34" charset="0"/>
              <a:buChar cha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199" spc="-1" dirty="0">
                <a:solidFill>
                  <a:srgbClr val="000000"/>
                </a:solidFill>
                <a:latin typeface="Calibri"/>
              </a:rPr>
              <a:t>The maximum slope intercept method is used to define the end of the T wave (see below)</a:t>
            </a:r>
          </a:p>
        </p:txBody>
      </p:sp>
      <p:sp>
        <p:nvSpPr>
          <p:cNvPr id="4" name="TextShape 1">
            <a:extLst>
              <a:ext uri="{FF2B5EF4-FFF2-40B4-BE49-F238E27FC236}">
                <a16:creationId xmlns:a16="http://schemas.microsoft.com/office/drawing/2014/main" id="{EF24E5EA-B404-4875-8DDB-C5FA71B2C3EA}"/>
              </a:ext>
            </a:extLst>
          </p:cNvPr>
          <p:cNvSpPr txBox="1"/>
          <p:nvPr/>
        </p:nvSpPr>
        <p:spPr>
          <a:xfrm>
            <a:off x="983432" y="-104204"/>
            <a:ext cx="10512595" cy="1324391"/>
          </a:xfrm>
          <a:prstGeom prst="rect">
            <a:avLst/>
          </a:prstGeom>
          <a:noFill/>
          <a:ln w="0">
            <a:noFill/>
          </a:ln>
        </p:spPr>
        <p:txBody>
          <a:bodyPr lIns="91652" tIns="45586" rIns="91652" bIns="45586" anchor="ctr">
            <a:noAutofit/>
          </a:bodyPr>
          <a:lstStyle/>
          <a:p>
            <a:pPr>
              <a:tabLst>
                <a:tab pos="0" algn="l"/>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3600" b="1" spc="-1" dirty="0">
                <a:solidFill>
                  <a:schemeClr val="bg1">
                    <a:lumMod val="50000"/>
                  </a:schemeClr>
                </a:solidFill>
                <a:latin typeface="Calibri Light"/>
              </a:rPr>
              <a:t>How to measure the QT interval</a:t>
            </a:r>
            <a:endParaRPr lang="en-US" sz="3600" spc="-1" dirty="0">
              <a:solidFill>
                <a:schemeClr val="bg1">
                  <a:lumMod val="50000"/>
                </a:schemeClr>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B6A0D78-A71A-4D90-A788-D570977AA119}"/>
              </a:ext>
            </a:extLst>
          </p:cNvPr>
          <p:cNvSpPr>
            <a:spLocks noGrp="1"/>
          </p:cNvSpPr>
          <p:nvPr>
            <p:ph idx="1"/>
          </p:nvPr>
        </p:nvSpPr>
        <p:spPr>
          <a:xfrm>
            <a:off x="1196067" y="332656"/>
            <a:ext cx="10505847" cy="3384376"/>
          </a:xfrm>
        </p:spPr>
        <p:txBody>
          <a:bodyPr>
            <a:normAutofit lnSpcReduction="10000"/>
          </a:bodyPr>
          <a:lstStyle/>
          <a:p>
            <a:pPr>
              <a:buFont typeface="Wingdings" panose="05000000000000000000" pitchFamily="2" charset="2"/>
              <a:buChar char="§"/>
            </a:pPr>
            <a:r>
              <a:rPr lang="en-US" dirty="0">
                <a:solidFill>
                  <a:srgbClr val="000000"/>
                </a:solidFill>
              </a:rPr>
              <a:t>Identifying the termination of the T wave can be particularly difficult when a prominent U wave is present. </a:t>
            </a:r>
          </a:p>
          <a:p>
            <a:pPr>
              <a:buFont typeface="Wingdings" panose="05000000000000000000" pitchFamily="2" charset="2"/>
              <a:buChar char="§"/>
            </a:pPr>
            <a:r>
              <a:rPr lang="en-US" dirty="0">
                <a:solidFill>
                  <a:srgbClr val="000000"/>
                </a:solidFill>
              </a:rPr>
              <a:t>The U wave should not be included if it is distinct from and smaller than 50 percent of the T wave. </a:t>
            </a:r>
          </a:p>
          <a:p>
            <a:pPr>
              <a:buFont typeface="Wingdings" panose="05000000000000000000" pitchFamily="2" charset="2"/>
              <a:buChar char="§"/>
            </a:pPr>
            <a:r>
              <a:rPr lang="en-US" dirty="0">
                <a:solidFill>
                  <a:srgbClr val="000000"/>
                </a:solidFill>
              </a:rPr>
              <a:t>Erroneous inclusion of the U wave in the QT interval measurement can lead to overdiagnosis of LQTS. Sometimes, a prominent U wave may exaggerate the appearance of a prolonged QTU.</a:t>
            </a:r>
          </a:p>
          <a:p>
            <a:pPr>
              <a:buFont typeface="Wingdings" panose="05000000000000000000" pitchFamily="2" charset="2"/>
              <a:buChar char="§"/>
            </a:pPr>
            <a:r>
              <a:rPr lang="en-US" dirty="0">
                <a:solidFill>
                  <a:srgbClr val="000000"/>
                </a:solidFill>
              </a:rPr>
              <a:t>The maximum slope intercept method defines the end of the T wave as the intercept between the isoelectric line with the tangent drawn through the maximum down slope of the T wave (left).</a:t>
            </a:r>
          </a:p>
          <a:p>
            <a:pPr marL="0" indent="0">
              <a:buNone/>
            </a:pPr>
            <a:endParaRPr lang="ru-RU" dirty="0"/>
          </a:p>
        </p:txBody>
      </p:sp>
      <p:pic>
        <p:nvPicPr>
          <p:cNvPr id="7" name="Picture 2" descr="QT interval with u waves maximum T wave slope intersection">
            <a:extLst>
              <a:ext uri="{FF2B5EF4-FFF2-40B4-BE49-F238E27FC236}">
                <a16:creationId xmlns:a16="http://schemas.microsoft.com/office/drawing/2014/main" id="{A61F84D6-CF4F-4B2D-A6B8-11AD35B7E9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895" y="3424438"/>
            <a:ext cx="6542019" cy="3015462"/>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F8612A4D-DB71-4626-9F4B-C3B10B33BF6E}"/>
              </a:ext>
            </a:extLst>
          </p:cNvPr>
          <p:cNvSpPr/>
          <p:nvPr/>
        </p:nvSpPr>
        <p:spPr>
          <a:xfrm>
            <a:off x="1227053" y="3284984"/>
            <a:ext cx="3932842" cy="2862322"/>
          </a:xfrm>
          <a:prstGeom prst="rect">
            <a:avLst/>
          </a:prstGeom>
        </p:spPr>
        <p:txBody>
          <a:bodyPr wrap="square">
            <a:spAutoFit/>
          </a:bodyPr>
          <a:lstStyle/>
          <a:p>
            <a:endParaRPr lang="en-US" sz="2000" dirty="0"/>
          </a:p>
          <a:p>
            <a:pPr marL="342900" indent="-342900">
              <a:buFont typeface="Wingdings" panose="05000000000000000000" pitchFamily="2" charset="2"/>
              <a:buChar char="§"/>
            </a:pPr>
            <a:r>
              <a:rPr lang="en-US" sz="2000" dirty="0">
                <a:solidFill>
                  <a:srgbClr val="000000"/>
                </a:solidFill>
              </a:rPr>
              <a:t>When notched T waves are present (right), the QT interval is measured from the beginning of the QRS complex to the intersection point between the isoelectric line and the tangent drawn from the maximum down slope of the second notch.</a:t>
            </a:r>
          </a:p>
        </p:txBody>
      </p:sp>
    </p:spTree>
    <p:extLst>
      <p:ext uri="{BB962C8B-B14F-4D97-AF65-F5344CB8AC3E}">
        <p14:creationId xmlns:p14="http://schemas.microsoft.com/office/powerpoint/2010/main" val="1895789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Shape 1"/>
          <p:cNvSpPr txBox="1"/>
          <p:nvPr/>
        </p:nvSpPr>
        <p:spPr>
          <a:xfrm>
            <a:off x="1127448" y="151560"/>
            <a:ext cx="10512595" cy="5472608"/>
          </a:xfrm>
          <a:prstGeom prst="rect">
            <a:avLst/>
          </a:prstGeom>
          <a:noFill/>
          <a:ln w="0">
            <a:noFill/>
          </a:ln>
        </p:spPr>
        <p:txBody>
          <a:bodyPr lIns="91652" tIns="45586" rIns="91652" bIns="45586">
            <a:normAutofit/>
          </a:bodyPr>
          <a:lstStyle/>
          <a:p>
            <a:pPr algn="ctr">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4000" b="1" spc="-1" dirty="0">
                <a:solidFill>
                  <a:srgbClr val="000000"/>
                </a:solidFill>
                <a:latin typeface="Calibri"/>
              </a:rPr>
              <a:t>Corrected QT interval (QTc)</a:t>
            </a:r>
          </a:p>
          <a:p>
            <a:pPr algn="just">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000" spc="-1" dirty="0">
                <a:solidFill>
                  <a:srgbClr val="000000"/>
                </a:solidFill>
                <a:latin typeface="Calibri"/>
              </a:rPr>
              <a:t>The corrected QT interval (QTc) estimates the QT interval at a standard heart rate of 60 bpm</a:t>
            </a:r>
          </a:p>
          <a:p>
            <a:pPr algn="just">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000" spc="-1" dirty="0">
                <a:solidFill>
                  <a:srgbClr val="000000"/>
                </a:solidFill>
                <a:latin typeface="Calibri"/>
              </a:rPr>
              <a:t>This allows comparison of QT values over time at different heart rates and improves detection of patients at increased risk of arrhythmias</a:t>
            </a:r>
          </a:p>
          <a:p>
            <a:pPr algn="just">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000" spc="-1" dirty="0">
                <a:solidFill>
                  <a:srgbClr val="000000"/>
                </a:solidFill>
                <a:latin typeface="Calibri"/>
              </a:rPr>
              <a:t>There are multiple formulas used to estimate QTc:</a:t>
            </a:r>
          </a:p>
          <a:p>
            <a:pPr algn="just">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200" spc="-1" dirty="0" err="1">
                <a:solidFill>
                  <a:srgbClr val="000000"/>
                </a:solidFill>
                <a:effectLst>
                  <a:outerShdw blurRad="38100" dist="38100" dir="2700000" algn="tl">
                    <a:srgbClr val="000000">
                      <a:alpha val="43137"/>
                    </a:srgbClr>
                  </a:outerShdw>
                </a:effectLst>
                <a:latin typeface="Calibri"/>
              </a:rPr>
              <a:t>Bazett</a:t>
            </a:r>
            <a:r>
              <a:rPr lang="en-US" sz="2200" spc="-1" dirty="0">
                <a:solidFill>
                  <a:srgbClr val="000000"/>
                </a:solidFill>
                <a:effectLst>
                  <a:outerShdw blurRad="38100" dist="38100" dir="2700000" algn="tl">
                    <a:srgbClr val="000000">
                      <a:alpha val="43137"/>
                    </a:srgbClr>
                  </a:outerShdw>
                </a:effectLst>
                <a:latin typeface="Calibri"/>
              </a:rPr>
              <a:t> formula: QTC = QT / √ RR</a:t>
            </a:r>
          </a:p>
          <a:p>
            <a:pPr algn="just">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200" spc="-1" dirty="0" err="1">
                <a:solidFill>
                  <a:srgbClr val="000000"/>
                </a:solidFill>
                <a:effectLst>
                  <a:outerShdw blurRad="38100" dist="38100" dir="2700000" algn="tl">
                    <a:srgbClr val="000000">
                      <a:alpha val="43137"/>
                    </a:srgbClr>
                  </a:outerShdw>
                </a:effectLst>
                <a:latin typeface="Calibri"/>
              </a:rPr>
              <a:t>Fridericia</a:t>
            </a:r>
            <a:r>
              <a:rPr lang="en-US" sz="2200" spc="-1" dirty="0">
                <a:solidFill>
                  <a:srgbClr val="000000"/>
                </a:solidFill>
                <a:effectLst>
                  <a:outerShdw blurRad="38100" dist="38100" dir="2700000" algn="tl">
                    <a:srgbClr val="000000">
                      <a:alpha val="43137"/>
                    </a:srgbClr>
                  </a:outerShdw>
                </a:effectLst>
                <a:latin typeface="Calibri"/>
              </a:rPr>
              <a:t> formula: QTC = QT / RR 1/3</a:t>
            </a:r>
          </a:p>
          <a:p>
            <a:pPr algn="just">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200" spc="-1" dirty="0">
                <a:solidFill>
                  <a:srgbClr val="000000"/>
                </a:solidFill>
                <a:effectLst>
                  <a:outerShdw blurRad="38100" dist="38100" dir="2700000" algn="tl">
                    <a:srgbClr val="000000">
                      <a:alpha val="43137"/>
                    </a:srgbClr>
                  </a:outerShdw>
                </a:effectLst>
                <a:latin typeface="Calibri"/>
              </a:rPr>
              <a:t>Framingham formula: QTC = QT + 0.154 (1 – RR)</a:t>
            </a:r>
          </a:p>
          <a:p>
            <a:pPr algn="just">
              <a:spcBef>
                <a:spcPts val="1800"/>
              </a:spcBef>
              <a:buClr>
                <a:srgbClr val="000000"/>
              </a:buClr>
              <a:tabLst>
                <a:tab pos="914103" algn="l"/>
                <a:tab pos="1828206" algn="l"/>
                <a:tab pos="2742308" algn="l"/>
                <a:tab pos="3656411" algn="l"/>
                <a:tab pos="4570514" algn="l"/>
                <a:tab pos="5484617" algn="l"/>
                <a:tab pos="6398720" algn="l"/>
                <a:tab pos="7312823" algn="l"/>
                <a:tab pos="8226925" algn="l"/>
                <a:tab pos="9141028" algn="l"/>
                <a:tab pos="10055131" algn="l"/>
                <a:tab pos="10969234" algn="l"/>
                <a:tab pos="11883337" algn="l"/>
                <a:tab pos="12797439" algn="l"/>
                <a:tab pos="13711542" algn="l"/>
              </a:tabLst>
            </a:pPr>
            <a:r>
              <a:rPr lang="en-US" sz="2200" spc="-1" dirty="0">
                <a:solidFill>
                  <a:srgbClr val="000000"/>
                </a:solidFill>
                <a:effectLst>
                  <a:outerShdw blurRad="38100" dist="38100" dir="2700000" algn="tl">
                    <a:srgbClr val="000000">
                      <a:alpha val="43137"/>
                    </a:srgbClr>
                  </a:outerShdw>
                </a:effectLst>
                <a:latin typeface="Calibri"/>
              </a:rPr>
              <a:t>Hodges formula: QTC = QT + 1.75 (heart rate – 60)</a:t>
            </a:r>
            <a:endParaRPr lang="en-US" sz="2200" spc="-1" dirty="0">
              <a:solidFill>
                <a:srgbClr val="000000"/>
              </a:solidFill>
              <a:latin typeface="Calibri"/>
            </a:endParaRPr>
          </a:p>
        </p:txBody>
      </p:sp>
      <p:sp>
        <p:nvSpPr>
          <p:cNvPr id="2" name="Прямоугольник 1">
            <a:extLst>
              <a:ext uri="{FF2B5EF4-FFF2-40B4-BE49-F238E27FC236}">
                <a16:creationId xmlns:a16="http://schemas.microsoft.com/office/drawing/2014/main" id="{FFD4A90B-8FD3-44A7-893D-6BDBDB1CDB34}"/>
              </a:ext>
            </a:extLst>
          </p:cNvPr>
          <p:cNvSpPr/>
          <p:nvPr/>
        </p:nvSpPr>
        <p:spPr>
          <a:xfrm>
            <a:off x="8291736" y="3933056"/>
            <a:ext cx="3049016" cy="1015663"/>
          </a:xfrm>
          <a:prstGeom prst="rect">
            <a:avLst/>
          </a:prstGeom>
        </p:spPr>
        <p:txBody>
          <a:bodyPr wrap="square">
            <a:spAutoFit/>
          </a:bodyPr>
          <a:lstStyle/>
          <a:p>
            <a:r>
              <a:rPr lang="en-US" sz="2000" b="1" i="1" dirty="0">
                <a:latin typeface="-apple-system"/>
              </a:rPr>
              <a:t>Note</a:t>
            </a:r>
            <a:r>
              <a:rPr lang="en-US" sz="2000" dirty="0">
                <a:latin typeface="-apple-system"/>
              </a:rPr>
              <a:t>: The RR interval is given in seconds (RR interval = 60 / heart rate).</a:t>
            </a:r>
            <a:endParaRPr lang="ru-RU" sz="2000" dirty="0"/>
          </a:p>
        </p:txBody>
      </p:sp>
      <p:pic>
        <p:nvPicPr>
          <p:cNvPr id="4" name="Рисунок 4" descr="ProlongedQTintervaltutor1.jpg">
            <a:extLst>
              <a:ext uri="{FF2B5EF4-FFF2-40B4-BE49-F238E27FC236}">
                <a16:creationId xmlns:a16="http://schemas.microsoft.com/office/drawing/2014/main" id="{BCA9C197-4A9F-466F-AFE8-966C0AAB5382}"/>
              </a:ext>
            </a:extLst>
          </p:cNvPr>
          <p:cNvPicPr/>
          <p:nvPr/>
        </p:nvPicPr>
        <p:blipFill>
          <a:blip r:embed="rId2"/>
          <a:stretch/>
        </p:blipFill>
        <p:spPr>
          <a:xfrm>
            <a:off x="1127448" y="5356296"/>
            <a:ext cx="6048672" cy="1477240"/>
          </a:xfrm>
          <a:prstGeom prst="rect">
            <a:avLst/>
          </a:prstGeom>
          <a:ln w="38160" cap="sq">
            <a:solidFill>
              <a:srgbClr val="000000"/>
            </a:solidFill>
            <a:miter/>
          </a:ln>
          <a:effectLst>
            <a:outerShdw dist="38183" dir="2700000">
              <a:srgbClr val="000000">
                <a:alpha val="43000"/>
              </a:srgbClr>
            </a:outerShdw>
          </a:effectLst>
        </p:spPr>
      </p:pic>
      <p:sp>
        <p:nvSpPr>
          <p:cNvPr id="5" name="Прямоугольник 4">
            <a:extLst>
              <a:ext uri="{FF2B5EF4-FFF2-40B4-BE49-F238E27FC236}">
                <a16:creationId xmlns:a16="http://schemas.microsoft.com/office/drawing/2014/main" id="{8257CF1E-8855-48BE-B272-608BE48E2012}"/>
              </a:ext>
            </a:extLst>
          </p:cNvPr>
          <p:cNvSpPr/>
          <p:nvPr/>
        </p:nvSpPr>
        <p:spPr>
          <a:xfrm>
            <a:off x="7752184" y="5364567"/>
            <a:ext cx="4128120" cy="1015663"/>
          </a:xfrm>
          <a:prstGeom prst="rect">
            <a:avLst/>
          </a:prstGeom>
          <a:ln>
            <a:solidFill>
              <a:srgbClr val="000000"/>
            </a:solidFill>
          </a:ln>
        </p:spPr>
        <p:txBody>
          <a:bodyPr wrap="square">
            <a:spAutoFit/>
          </a:bodyPr>
          <a:lstStyle/>
          <a:p>
            <a:r>
              <a:rPr lang="en-US" sz="2000" dirty="0">
                <a:solidFill>
                  <a:schemeClr val="tx2">
                    <a:lumMod val="50000"/>
                  </a:schemeClr>
                </a:solidFill>
              </a:rPr>
              <a:t>Fortunately, there are now multiple phone apps that will calculate QTc for you.</a:t>
            </a:r>
            <a:endParaRPr lang="ru-RU" sz="2000" dirty="0">
              <a:solidFill>
                <a:schemeClr val="tx2">
                  <a:lumMod val="50000"/>
                </a:schemeClr>
              </a:solidFill>
            </a:endParaRPr>
          </a:p>
        </p:txBody>
      </p:sp>
    </p:spTree>
    <p:extLst>
      <p:ext uri="{BB962C8B-B14F-4D97-AF65-F5344CB8AC3E}">
        <p14:creationId xmlns:p14="http://schemas.microsoft.com/office/powerpoint/2010/main" val="805017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21A4E03-5B89-4714-BD95-D657C97F27DF}"/>
              </a:ext>
            </a:extLst>
          </p:cNvPr>
          <p:cNvSpPr>
            <a:spLocks noGrp="1"/>
          </p:cNvSpPr>
          <p:nvPr>
            <p:ph idx="1"/>
          </p:nvPr>
        </p:nvSpPr>
        <p:spPr>
          <a:xfrm>
            <a:off x="1371600" y="1196752"/>
            <a:ext cx="9980984" cy="4670648"/>
          </a:xfrm>
        </p:spPr>
        <p:txBody>
          <a:bodyPr/>
          <a:lstStyle/>
          <a:p>
            <a:r>
              <a:rPr lang="en-US" sz="2400" dirty="0">
                <a:solidFill>
                  <a:srgbClr val="000000"/>
                </a:solidFill>
              </a:rPr>
              <a:t>QTc &gt; 500 </a:t>
            </a:r>
            <a:r>
              <a:rPr lang="en-US" sz="2400" dirty="0" err="1">
                <a:solidFill>
                  <a:srgbClr val="000000"/>
                </a:solidFill>
              </a:rPr>
              <a:t>ms</a:t>
            </a:r>
            <a:r>
              <a:rPr lang="en-US" sz="2400" dirty="0">
                <a:solidFill>
                  <a:srgbClr val="000000"/>
                </a:solidFill>
              </a:rPr>
              <a:t> is associated with an increased risk of </a:t>
            </a:r>
            <a:r>
              <a:rPr lang="en-US" sz="2400" dirty="0" err="1">
                <a:solidFill>
                  <a:srgbClr val="000000"/>
                </a:solidFill>
              </a:rPr>
              <a:t>torsades</a:t>
            </a:r>
            <a:r>
              <a:rPr lang="en-US" sz="2400" dirty="0">
                <a:solidFill>
                  <a:srgbClr val="000000"/>
                </a:solidFill>
              </a:rPr>
              <a:t> de pointes</a:t>
            </a:r>
          </a:p>
          <a:p>
            <a:r>
              <a:rPr lang="en-US" sz="2400" dirty="0">
                <a:solidFill>
                  <a:srgbClr val="000000"/>
                </a:solidFill>
              </a:rPr>
              <a:t>QTc is abnormally short if &lt; 330 </a:t>
            </a:r>
            <a:r>
              <a:rPr lang="en-US" sz="2400" dirty="0" err="1">
                <a:solidFill>
                  <a:srgbClr val="000000"/>
                </a:solidFill>
              </a:rPr>
              <a:t>ms</a:t>
            </a:r>
            <a:endParaRPr lang="en-US" sz="2400" dirty="0">
              <a:solidFill>
                <a:srgbClr val="000000"/>
              </a:solidFill>
            </a:endParaRPr>
          </a:p>
          <a:p>
            <a:r>
              <a:rPr lang="en-US" sz="2400" dirty="0">
                <a:solidFill>
                  <a:srgbClr val="000000"/>
                </a:solidFill>
              </a:rPr>
              <a:t>A useful rule of thumb is that a normal QT is less than half the preceding RR interval</a:t>
            </a:r>
          </a:p>
          <a:p>
            <a:pPr marL="0" indent="0">
              <a:buNone/>
            </a:pPr>
            <a:br>
              <a:rPr lang="en-US" dirty="0"/>
            </a:br>
            <a:endParaRPr lang="ru-RU" dirty="0"/>
          </a:p>
        </p:txBody>
      </p:sp>
    </p:spTree>
    <p:extLst>
      <p:ext uri="{BB962C8B-B14F-4D97-AF65-F5344CB8AC3E}">
        <p14:creationId xmlns:p14="http://schemas.microsoft.com/office/powerpoint/2010/main" val="1122289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Содержимое 3" descr="lqts.jpg"/>
          <p:cNvPicPr/>
          <p:nvPr/>
        </p:nvPicPr>
        <p:blipFill>
          <a:blip r:embed="rId2"/>
          <a:stretch/>
        </p:blipFill>
        <p:spPr>
          <a:xfrm>
            <a:off x="336338" y="2179487"/>
            <a:ext cx="11684394" cy="3072492"/>
          </a:xfrm>
          <a:prstGeom prst="rect">
            <a:avLst/>
          </a:prstGeom>
          <a:ln w="0">
            <a:noFill/>
          </a:ln>
        </p:spPr>
      </p:pic>
      <p:sp>
        <p:nvSpPr>
          <p:cNvPr id="150" name="CustomShape 1"/>
          <p:cNvSpPr/>
          <p:nvPr/>
        </p:nvSpPr>
        <p:spPr>
          <a:xfrm>
            <a:off x="5527855" y="6362836"/>
            <a:ext cx="1216254" cy="495184"/>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119963" tIns="62381" rIns="119963" bIns="62381">
            <a:spAutoFit/>
          </a:bodyPr>
          <a:lstStyle/>
          <a:p>
            <a:pPr>
              <a:tabLst>
                <a:tab pos="0" algn="l"/>
                <a:tab pos="1218804" algn="l"/>
                <a:tab pos="2437608" algn="l"/>
                <a:tab pos="3656411" algn="l"/>
                <a:tab pos="4875215" algn="l"/>
                <a:tab pos="6094019" algn="l"/>
                <a:tab pos="7312823" algn="l"/>
                <a:tab pos="8531626" algn="l"/>
                <a:tab pos="9750430" algn="l"/>
                <a:tab pos="10969234" algn="l"/>
                <a:tab pos="12188038" algn="l"/>
                <a:tab pos="13406841" algn="l"/>
              </a:tabLst>
            </a:pPr>
            <a:r>
              <a:rPr lang="en-US" sz="2399" spc="-1">
                <a:solidFill>
                  <a:srgbClr val="000000"/>
                </a:solidFill>
                <a:latin typeface="Arial"/>
              </a:rPr>
              <a:t>LQTS1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Содержимое 3" descr="hhh.jpg"/>
          <p:cNvPicPr/>
          <p:nvPr/>
        </p:nvPicPr>
        <p:blipFill>
          <a:blip r:embed="rId2"/>
          <a:stretch/>
        </p:blipFill>
        <p:spPr>
          <a:xfrm>
            <a:off x="1009090" y="0"/>
            <a:ext cx="10137831" cy="6856124"/>
          </a:xfrm>
          <a:prstGeom prst="rect">
            <a:avLst/>
          </a:prstGeom>
          <a:ln w="0">
            <a:noFill/>
          </a:ln>
        </p:spPr>
      </p:pic>
      <p:sp>
        <p:nvSpPr>
          <p:cNvPr id="152" name="CustomShape 1"/>
          <p:cNvSpPr/>
          <p:nvPr/>
        </p:nvSpPr>
        <p:spPr>
          <a:xfrm>
            <a:off x="5335435" y="6362836"/>
            <a:ext cx="1216254" cy="495184"/>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119963" tIns="62381" rIns="119963" bIns="62381">
            <a:spAutoFit/>
          </a:bodyPr>
          <a:lstStyle/>
          <a:p>
            <a:pPr>
              <a:tabLst>
                <a:tab pos="0" algn="l"/>
                <a:tab pos="1218804" algn="l"/>
                <a:tab pos="2437608" algn="l"/>
                <a:tab pos="3656411" algn="l"/>
                <a:tab pos="4875215" algn="l"/>
                <a:tab pos="6094019" algn="l"/>
                <a:tab pos="7312823" algn="l"/>
                <a:tab pos="8531626" algn="l"/>
                <a:tab pos="9750430" algn="l"/>
                <a:tab pos="10969234" algn="l"/>
                <a:tab pos="12188038" algn="l"/>
                <a:tab pos="13406841" algn="l"/>
              </a:tabLst>
            </a:pPr>
            <a:r>
              <a:rPr lang="en-US" sz="2399" spc="-1">
                <a:solidFill>
                  <a:srgbClr val="000000"/>
                </a:solidFill>
                <a:latin typeface="Arial"/>
              </a:rPr>
              <a:t>LQTS2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Содержимое 3" descr="unnamed.jpg"/>
          <p:cNvPicPr/>
          <p:nvPr/>
        </p:nvPicPr>
        <p:blipFill rotWithShape="1">
          <a:blip r:embed="rId2"/>
          <a:srcRect b="68792"/>
          <a:stretch/>
        </p:blipFill>
        <p:spPr>
          <a:xfrm>
            <a:off x="202595" y="919130"/>
            <a:ext cx="5893405" cy="36547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Содержимое 3" descr="unnamed.jpg">
            <a:extLst>
              <a:ext uri="{FF2B5EF4-FFF2-40B4-BE49-F238E27FC236}">
                <a16:creationId xmlns:a16="http://schemas.microsoft.com/office/drawing/2014/main" id="{44CD160F-7DDD-4660-B768-6DBB6FC84795}"/>
              </a:ext>
            </a:extLst>
          </p:cNvPr>
          <p:cNvPicPr/>
          <p:nvPr/>
        </p:nvPicPr>
        <p:blipFill rotWithShape="1">
          <a:blip r:embed="rId2"/>
          <a:srcRect t="31208" b="11826"/>
          <a:stretch/>
        </p:blipFill>
        <p:spPr>
          <a:xfrm>
            <a:off x="6096002" y="367602"/>
            <a:ext cx="5893404" cy="4757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524C6E84-69A9-4CE3-A47D-71B5E4E5457A}"/>
              </a:ext>
            </a:extLst>
          </p:cNvPr>
          <p:cNvSpPr txBox="1"/>
          <p:nvPr/>
        </p:nvSpPr>
        <p:spPr>
          <a:xfrm>
            <a:off x="995519" y="5450938"/>
            <a:ext cx="10861122" cy="1015663"/>
          </a:xfrm>
          <a:prstGeom prst="rect">
            <a:avLst/>
          </a:prstGeom>
          <a:noFill/>
        </p:spPr>
        <p:txBody>
          <a:bodyPr wrap="square" rtlCol="0">
            <a:spAutoFit/>
          </a:bodyPr>
          <a:lstStyle/>
          <a:p>
            <a:pPr algn="l" rtl="0"/>
            <a:r>
              <a:rPr lang="uk-UA" sz="2000" dirty="0"/>
              <a:t>A fragment of an ECG at rest. </a:t>
            </a:r>
            <a:r>
              <a:rPr lang="en-US" sz="2000" dirty="0"/>
              <a:t>R</a:t>
            </a:r>
            <a:r>
              <a:rPr lang="uk-UA" sz="2000" dirty="0" err="1"/>
              <a:t>igid</a:t>
            </a:r>
            <a:r>
              <a:rPr lang="uk-UA" sz="2000" dirty="0"/>
              <a:t> bradycardia with a heart rate </a:t>
            </a:r>
            <a:r>
              <a:rPr lang="uk-UA" sz="2000" dirty="0" err="1"/>
              <a:t>of</a:t>
            </a:r>
            <a:r>
              <a:rPr lang="uk-UA" sz="2000" dirty="0"/>
              <a:t> </a:t>
            </a:r>
            <a:r>
              <a:rPr lang="en-US" sz="2000" dirty="0"/>
              <a:t>40</a:t>
            </a:r>
            <a:r>
              <a:rPr lang="uk-UA" sz="2000" dirty="0"/>
              <a:t>-</a:t>
            </a:r>
            <a:r>
              <a:rPr lang="en-US" sz="2000" dirty="0"/>
              <a:t>4</a:t>
            </a:r>
            <a:r>
              <a:rPr lang="uk-UA" sz="2000" dirty="0"/>
              <a:t>2 per minute,</a:t>
            </a:r>
          </a:p>
          <a:p>
            <a:pPr algn="l" rtl="0"/>
            <a:r>
              <a:rPr lang="uk-UA" sz="2000" dirty="0"/>
              <a:t>AV-</a:t>
            </a:r>
            <a:r>
              <a:rPr lang="uk-UA" sz="2000" dirty="0" err="1"/>
              <a:t>block</a:t>
            </a:r>
            <a:r>
              <a:rPr lang="uk-UA" sz="2000" dirty="0"/>
              <a:t> II degree 2:1,</a:t>
            </a:r>
          </a:p>
          <a:p>
            <a:r>
              <a:rPr lang="en-US" sz="2000" dirty="0"/>
              <a:t>Long QT </a:t>
            </a:r>
            <a:r>
              <a:rPr lang="uk-UA" sz="2000" dirty="0" err="1"/>
              <a:t>interval</a:t>
            </a:r>
            <a:r>
              <a:rPr lang="en-US" sz="2000" dirty="0"/>
              <a:t> </a:t>
            </a:r>
            <a:r>
              <a:rPr lang="uk-UA" sz="2000" dirty="0" err="1"/>
              <a:t>up</a:t>
            </a:r>
            <a:r>
              <a:rPr lang="uk-UA" sz="2000" dirty="0"/>
              <a:t> to 700 ms (</a:t>
            </a:r>
            <a:r>
              <a:rPr lang="en-US" sz="2000" dirty="0"/>
              <a:t>QTc</a:t>
            </a:r>
            <a:r>
              <a:rPr lang="uk-UA" sz="2000" dirty="0"/>
              <a:t>= 687 ms)</a:t>
            </a:r>
            <a:endParaRPr lang="ru-RU" sz="2000" dirty="0"/>
          </a:p>
        </p:txBody>
      </p:sp>
      <p:sp>
        <p:nvSpPr>
          <p:cNvPr id="8" name="CustomShape 1">
            <a:extLst>
              <a:ext uri="{FF2B5EF4-FFF2-40B4-BE49-F238E27FC236}">
                <a16:creationId xmlns:a16="http://schemas.microsoft.com/office/drawing/2014/main" id="{8DF7E39B-979E-4C08-88B5-6DB72CB8C228}"/>
              </a:ext>
            </a:extLst>
          </p:cNvPr>
          <p:cNvSpPr/>
          <p:nvPr/>
        </p:nvSpPr>
        <p:spPr>
          <a:xfrm>
            <a:off x="995518" y="4792999"/>
            <a:ext cx="1216254" cy="495184"/>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119963" tIns="62381" rIns="119963" bIns="62381">
            <a:spAutoFit/>
          </a:bodyPr>
          <a:lstStyle/>
          <a:p>
            <a:pPr algn="l" rtl="0">
              <a:tabLst>
                <a:tab pos="0" algn="l"/>
                <a:tab pos="1218804" algn="l"/>
                <a:tab pos="2437608" algn="l"/>
                <a:tab pos="3656411" algn="l"/>
                <a:tab pos="4875215" algn="l"/>
                <a:tab pos="6094019" algn="l"/>
                <a:tab pos="7312823" algn="l"/>
                <a:tab pos="8531626" algn="l"/>
                <a:tab pos="9750430" algn="l"/>
                <a:tab pos="10969234" algn="l"/>
                <a:tab pos="12188038" algn="l"/>
                <a:tab pos="13406841" algn="l"/>
              </a:tabLst>
            </a:pPr>
            <a:r>
              <a:rPr lang="en-US" sz="2399" spc="-1" dirty="0">
                <a:solidFill>
                  <a:srgbClr val="000000"/>
                </a:solidFill>
                <a:latin typeface="Arial"/>
              </a:rPr>
              <a:t>LQTS3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Содержимое 3" descr="vrogdennoe_udlinenie_intervala_qt.jpg"/>
          <p:cNvPicPr/>
          <p:nvPr/>
        </p:nvPicPr>
        <p:blipFill rotWithShape="1">
          <a:blip r:embed="rId2"/>
          <a:srcRect t="5925"/>
          <a:stretch/>
        </p:blipFill>
        <p:spPr>
          <a:xfrm>
            <a:off x="2225084" y="0"/>
            <a:ext cx="7741832" cy="6856124"/>
          </a:xfrm>
          <a:prstGeom prst="rect">
            <a:avLst/>
          </a:prstGeom>
          <a:ln w="0">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1C66A5-068D-40A1-BC7C-20351B935DF0}"/>
              </a:ext>
            </a:extLst>
          </p:cNvPr>
          <p:cNvSpPr>
            <a:spLocks noGrp="1"/>
          </p:cNvSpPr>
          <p:nvPr>
            <p:ph type="title"/>
          </p:nvPr>
        </p:nvSpPr>
        <p:spPr>
          <a:xfrm>
            <a:off x="1371600" y="685800"/>
            <a:ext cx="9601200" cy="510952"/>
          </a:xfrm>
        </p:spPr>
        <p:txBody>
          <a:bodyPr>
            <a:normAutofit fontScale="90000"/>
          </a:bodyPr>
          <a:lstStyle/>
          <a:p>
            <a:r>
              <a:rPr lang="en-US" sz="3600" b="1" dirty="0"/>
              <a:t>Short QT Syndrome</a:t>
            </a:r>
            <a:endParaRPr lang="ru-RU" b="1" dirty="0"/>
          </a:p>
        </p:txBody>
      </p:sp>
      <p:sp>
        <p:nvSpPr>
          <p:cNvPr id="3" name="Объект 2">
            <a:extLst>
              <a:ext uri="{FF2B5EF4-FFF2-40B4-BE49-F238E27FC236}">
                <a16:creationId xmlns:a16="http://schemas.microsoft.com/office/drawing/2014/main" id="{DF4E6AE1-8631-4F04-B158-462238F39673}"/>
              </a:ext>
            </a:extLst>
          </p:cNvPr>
          <p:cNvSpPr>
            <a:spLocks noGrp="1"/>
          </p:cNvSpPr>
          <p:nvPr>
            <p:ph idx="1"/>
          </p:nvPr>
        </p:nvSpPr>
        <p:spPr>
          <a:xfrm>
            <a:off x="1371600" y="1916832"/>
            <a:ext cx="9980984" cy="4536504"/>
          </a:xfrm>
        </p:spPr>
        <p:txBody>
          <a:bodyPr>
            <a:normAutofit/>
          </a:bodyPr>
          <a:lstStyle/>
          <a:p>
            <a:r>
              <a:rPr lang="en-US" dirty="0"/>
              <a:t>SQTS is usually defined as QT</a:t>
            </a:r>
            <a:r>
              <a:rPr lang="en-US" baseline="-25000" dirty="0"/>
              <a:t>c</a:t>
            </a:r>
            <a:r>
              <a:rPr lang="en-US" dirty="0"/>
              <a:t> ≤330 </a:t>
            </a:r>
            <a:r>
              <a:rPr lang="en-US" dirty="0" err="1"/>
              <a:t>ms</a:t>
            </a:r>
            <a:r>
              <a:rPr lang="en-US" dirty="0"/>
              <a:t>, or QT</a:t>
            </a:r>
            <a:r>
              <a:rPr lang="en-US" baseline="-25000" dirty="0"/>
              <a:t>c</a:t>
            </a:r>
            <a:r>
              <a:rPr lang="en-US" dirty="0"/>
              <a:t> interval &lt;360 </a:t>
            </a:r>
            <a:r>
              <a:rPr lang="en-US" dirty="0" err="1"/>
              <a:t>ms</a:t>
            </a:r>
            <a:r>
              <a:rPr lang="en-US" dirty="0"/>
              <a:t> and one or more of the following: history of cardiac arrest or syncope, family history of sudden cardiac death (SCD) at age 40 or younger or a family history of SQTS</a:t>
            </a:r>
          </a:p>
          <a:p>
            <a:r>
              <a:rPr lang="en-US" dirty="0"/>
              <a:t>Familial arrhythmogenic disease associated with paroxysmal atrial and ventricular fibrillation, syncope, and sudden cardiac death</a:t>
            </a:r>
          </a:p>
          <a:p>
            <a:r>
              <a:rPr lang="en-US" dirty="0"/>
              <a:t>Genetically-inherited cardiac channelopathy, on the same spectrum as other familial arrhythmogenic diseases such as Long QT syndrome (LQTS), </a:t>
            </a:r>
            <a:r>
              <a:rPr lang="en-US" dirty="0" err="1"/>
              <a:t>Brugada</a:t>
            </a:r>
            <a:r>
              <a:rPr lang="en-US" dirty="0"/>
              <a:t> Syndrome, and Catecholamine Polymorphic Ventricular Tachycardia (CPVT)</a:t>
            </a:r>
          </a:p>
          <a:p>
            <a:r>
              <a:rPr lang="en-US" dirty="0"/>
              <a:t>At present, there are no diagnostic criteria for SQTS. The diagnosis is based upon the patient’s symptoms (e.g. syncope, palpitations), family history (of syncope, sudden death or atrial fibrillation at an early age) and characteristic findings on the 12-lead ECG.</a:t>
            </a:r>
            <a:endParaRPr lang="ru-RU" dirty="0"/>
          </a:p>
        </p:txBody>
      </p:sp>
    </p:spTree>
    <p:extLst>
      <p:ext uri="{BB962C8B-B14F-4D97-AF65-F5344CB8AC3E}">
        <p14:creationId xmlns:p14="http://schemas.microsoft.com/office/powerpoint/2010/main" val="3264296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E83C007-853F-491E-A3EF-1AAABDAC6444}"/>
              </a:ext>
            </a:extLst>
          </p:cNvPr>
          <p:cNvSpPr>
            <a:spLocks noGrp="1"/>
          </p:cNvSpPr>
          <p:nvPr>
            <p:ph idx="1"/>
          </p:nvPr>
        </p:nvSpPr>
        <p:spPr>
          <a:xfrm>
            <a:off x="1371600" y="1556792"/>
            <a:ext cx="9601200" cy="4310608"/>
          </a:xfrm>
        </p:spPr>
        <p:txBody>
          <a:bodyPr>
            <a:normAutofit/>
          </a:bodyPr>
          <a:lstStyle/>
          <a:p>
            <a:r>
              <a:rPr lang="en-US" dirty="0"/>
              <a:t>Patients are typically young and healthy, with no structural heart abnormalities; age at first presentation ranges from a few months to the sixth decade of life (median age = 30 years)</a:t>
            </a:r>
          </a:p>
          <a:p>
            <a:r>
              <a:rPr lang="en-US" dirty="0"/>
              <a:t>The most common initial presenting symptom is cardiac arrest (in one-third of cases); other patients may present with palpitations or syncope due to rapid atrial fibrillation or self-terminating ventricular arrhythmias</a:t>
            </a:r>
          </a:p>
          <a:p>
            <a:r>
              <a:rPr lang="en-US" dirty="0"/>
              <a:t>Witnessed cardiac arrest within the first year of life and unexplained infant deaths have been observed in patients and families with SQTS, making it a possible cause of sudden infant death syndrome (SIDS)</a:t>
            </a:r>
          </a:p>
          <a:p>
            <a:r>
              <a:rPr lang="en-US" dirty="0"/>
              <a:t>SQTS is still a relatively new disease – it was first described in 2000, and elucidation of the genetic, electrophysiological and clinical abnormalities associated with the disease has only taken place over the past few years</a:t>
            </a:r>
            <a:endParaRPr lang="ru-RU" dirty="0"/>
          </a:p>
        </p:txBody>
      </p:sp>
    </p:spTree>
    <p:extLst>
      <p:ext uri="{BB962C8B-B14F-4D97-AF65-F5344CB8AC3E}">
        <p14:creationId xmlns:p14="http://schemas.microsoft.com/office/powerpoint/2010/main" val="2826581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50D386C-BCE2-4D47-9644-3B050D481C67}"/>
              </a:ext>
            </a:extLst>
          </p:cNvPr>
          <p:cNvSpPr>
            <a:spLocks noGrp="1"/>
          </p:cNvSpPr>
          <p:nvPr>
            <p:ph idx="1"/>
          </p:nvPr>
        </p:nvSpPr>
        <p:spPr>
          <a:xfrm>
            <a:off x="1127448" y="1415455"/>
            <a:ext cx="4724400" cy="5030688"/>
          </a:xfrm>
        </p:spPr>
        <p:txBody>
          <a:bodyPr>
            <a:normAutofit/>
          </a:bodyPr>
          <a:lstStyle/>
          <a:p>
            <a:pPr marL="0" indent="0">
              <a:buNone/>
            </a:pPr>
            <a:r>
              <a:rPr lang="en-US" sz="2400" dirty="0"/>
              <a:t>ECG features</a:t>
            </a:r>
          </a:p>
          <a:p>
            <a:r>
              <a:rPr lang="en-US" sz="2400" dirty="0"/>
              <a:t>Short QT interval</a:t>
            </a:r>
          </a:p>
          <a:p>
            <a:r>
              <a:rPr lang="en-US" sz="2400" dirty="0"/>
              <a:t>Lack of normal changes in QT interval with heart rate</a:t>
            </a:r>
          </a:p>
          <a:p>
            <a:r>
              <a:rPr lang="en-US" sz="2400" dirty="0"/>
              <a:t>Peaked T waves, particularly in precordial leads</a:t>
            </a:r>
          </a:p>
          <a:p>
            <a:r>
              <a:rPr lang="en-US" sz="2400" dirty="0"/>
              <a:t>Short, or absent, ST segments</a:t>
            </a:r>
          </a:p>
          <a:p>
            <a:r>
              <a:rPr lang="en-US" sz="2400" dirty="0"/>
              <a:t>Paroxysmal episodes of atrial or ventricular fibrillation</a:t>
            </a:r>
            <a:endParaRPr lang="ru-RU" sz="2400" dirty="0"/>
          </a:p>
        </p:txBody>
      </p:sp>
      <p:pic>
        <p:nvPicPr>
          <p:cNvPr id="4" name="Рисунок 3">
            <a:extLst>
              <a:ext uri="{FF2B5EF4-FFF2-40B4-BE49-F238E27FC236}">
                <a16:creationId xmlns:a16="http://schemas.microsoft.com/office/drawing/2014/main" id="{2BB2737C-4CF8-4458-95FE-60E6167ECFD1}"/>
              </a:ext>
            </a:extLst>
          </p:cNvPr>
          <p:cNvPicPr>
            <a:picLocks noChangeAspect="1"/>
          </p:cNvPicPr>
          <p:nvPr/>
        </p:nvPicPr>
        <p:blipFill>
          <a:blip r:embed="rId2"/>
          <a:stretch>
            <a:fillRect/>
          </a:stretch>
        </p:blipFill>
        <p:spPr>
          <a:xfrm>
            <a:off x="5897897" y="986086"/>
            <a:ext cx="6294103" cy="5030688"/>
          </a:xfrm>
          <a:prstGeom prst="rect">
            <a:avLst/>
          </a:prstGeom>
        </p:spPr>
      </p:pic>
    </p:spTree>
    <p:extLst>
      <p:ext uri="{BB962C8B-B14F-4D97-AF65-F5344CB8AC3E}">
        <p14:creationId xmlns:p14="http://schemas.microsoft.com/office/powerpoint/2010/main" val="1529038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2669F7-9195-4882-B1AF-A9B61EC6888F}"/>
              </a:ext>
            </a:extLst>
          </p:cNvPr>
          <p:cNvSpPr>
            <a:spLocks noGrp="1"/>
          </p:cNvSpPr>
          <p:nvPr>
            <p:ph type="title"/>
          </p:nvPr>
        </p:nvSpPr>
        <p:spPr>
          <a:xfrm>
            <a:off x="1559496" y="337399"/>
            <a:ext cx="3284241" cy="1485900"/>
          </a:xfrm>
        </p:spPr>
        <p:txBody>
          <a:bodyPr>
            <a:normAutofit/>
          </a:bodyPr>
          <a:lstStyle/>
          <a:p>
            <a:pPr algn="l" rtl="0"/>
            <a:r>
              <a:rPr lang="uk-UA" sz="2800" dirty="0"/>
              <a:t>ECG signs of the shortened syndrome</a:t>
            </a:r>
            <a:r>
              <a:rPr lang="en-US" sz="2800" dirty="0"/>
              <a:t>QT</a:t>
            </a:r>
            <a:endParaRPr lang="ru-RU" sz="2800" dirty="0"/>
          </a:p>
        </p:txBody>
      </p:sp>
      <p:pic>
        <p:nvPicPr>
          <p:cNvPr id="4" name="Объект 3">
            <a:extLst>
              <a:ext uri="{FF2B5EF4-FFF2-40B4-BE49-F238E27FC236}">
                <a16:creationId xmlns:a16="http://schemas.microsoft.com/office/drawing/2014/main" id="{631F638C-B05C-4C2E-9FAA-C453F67DEC66}"/>
              </a:ext>
            </a:extLst>
          </p:cNvPr>
          <p:cNvPicPr>
            <a:picLocks noGrp="1" noChangeAspect="1"/>
          </p:cNvPicPr>
          <p:nvPr>
            <p:ph idx="1"/>
          </p:nvPr>
        </p:nvPicPr>
        <p:blipFill rotWithShape="1">
          <a:blip r:embed="rId2"/>
          <a:srcRect t="9537" r="51414" b="60936"/>
          <a:stretch/>
        </p:blipFill>
        <p:spPr>
          <a:xfrm>
            <a:off x="1371599" y="2348880"/>
            <a:ext cx="3284241" cy="4176464"/>
          </a:xfrm>
          <a:prstGeom prst="rect">
            <a:avLst/>
          </a:prstGeom>
        </p:spPr>
      </p:pic>
      <p:pic>
        <p:nvPicPr>
          <p:cNvPr id="5" name="Объект 3">
            <a:extLst>
              <a:ext uri="{FF2B5EF4-FFF2-40B4-BE49-F238E27FC236}">
                <a16:creationId xmlns:a16="http://schemas.microsoft.com/office/drawing/2014/main" id="{31D9F47D-6946-4201-98E9-CE8723673660}"/>
              </a:ext>
            </a:extLst>
          </p:cNvPr>
          <p:cNvPicPr>
            <a:picLocks noChangeAspect="1"/>
          </p:cNvPicPr>
          <p:nvPr/>
        </p:nvPicPr>
        <p:blipFill rotWithShape="1">
          <a:blip r:embed="rId2"/>
          <a:srcRect t="39098" b="30111"/>
          <a:stretch/>
        </p:blipFill>
        <p:spPr>
          <a:xfrm>
            <a:off x="5015880" y="2348879"/>
            <a:ext cx="6471176" cy="4176464"/>
          </a:xfrm>
          <a:prstGeom prst="rect">
            <a:avLst/>
          </a:prstGeom>
        </p:spPr>
      </p:pic>
      <p:pic>
        <p:nvPicPr>
          <p:cNvPr id="6" name="Объект 3">
            <a:extLst>
              <a:ext uri="{FF2B5EF4-FFF2-40B4-BE49-F238E27FC236}">
                <a16:creationId xmlns:a16="http://schemas.microsoft.com/office/drawing/2014/main" id="{0516B553-0263-43A1-9F7E-B844C0A4D8FA}"/>
              </a:ext>
            </a:extLst>
          </p:cNvPr>
          <p:cNvPicPr>
            <a:picLocks noChangeAspect="1"/>
          </p:cNvPicPr>
          <p:nvPr/>
        </p:nvPicPr>
        <p:blipFill rotWithShape="1">
          <a:blip r:embed="rId2"/>
          <a:srcRect t="70955" b="12593"/>
          <a:stretch/>
        </p:blipFill>
        <p:spPr>
          <a:xfrm>
            <a:off x="5215935" y="245461"/>
            <a:ext cx="6071065" cy="2089965"/>
          </a:xfrm>
          <a:prstGeom prst="rect">
            <a:avLst/>
          </a:prstGeom>
        </p:spPr>
      </p:pic>
      <p:pic>
        <p:nvPicPr>
          <p:cNvPr id="7" name="Объект 3">
            <a:extLst>
              <a:ext uri="{FF2B5EF4-FFF2-40B4-BE49-F238E27FC236}">
                <a16:creationId xmlns:a16="http://schemas.microsoft.com/office/drawing/2014/main" id="{006FC271-E259-4AF5-A375-53A0AA47D57D}"/>
              </a:ext>
            </a:extLst>
          </p:cNvPr>
          <p:cNvPicPr>
            <a:picLocks noChangeAspect="1"/>
          </p:cNvPicPr>
          <p:nvPr/>
        </p:nvPicPr>
        <p:blipFill rotWithShape="1">
          <a:blip r:embed="rId2"/>
          <a:srcRect l="71735" t="95942"/>
          <a:stretch/>
        </p:blipFill>
        <p:spPr>
          <a:xfrm>
            <a:off x="9743872" y="1982334"/>
            <a:ext cx="1219994" cy="366546"/>
          </a:xfrm>
          <a:prstGeom prst="rect">
            <a:avLst/>
          </a:prstGeom>
        </p:spPr>
      </p:pic>
    </p:spTree>
    <p:extLst>
      <p:ext uri="{BB962C8B-B14F-4D97-AF65-F5344CB8AC3E}">
        <p14:creationId xmlns:p14="http://schemas.microsoft.com/office/powerpoint/2010/main" val="2878143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Порушення реполяризації на ЕК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668" y="1844824"/>
            <a:ext cx="9024664" cy="422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72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596419-AE93-4E91-834F-FFA406E312ED}"/>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B46B7EC1-6B70-4895-B6A8-B116F23CBE0A}"/>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id="{6068F086-BD9C-434B-8E73-B869996CD1D7}"/>
              </a:ext>
            </a:extLst>
          </p:cNvPr>
          <p:cNvPicPr>
            <a:picLocks noChangeAspect="1"/>
          </p:cNvPicPr>
          <p:nvPr/>
        </p:nvPicPr>
        <p:blipFill>
          <a:blip r:embed="rId2"/>
          <a:stretch>
            <a:fillRect/>
          </a:stretch>
        </p:blipFill>
        <p:spPr>
          <a:xfrm>
            <a:off x="767408" y="404664"/>
            <a:ext cx="11247894" cy="6048672"/>
          </a:xfrm>
          <a:prstGeom prst="rect">
            <a:avLst/>
          </a:prstGeom>
        </p:spPr>
      </p:pic>
    </p:spTree>
    <p:extLst>
      <p:ext uri="{BB962C8B-B14F-4D97-AF65-F5344CB8AC3E}">
        <p14:creationId xmlns:p14="http://schemas.microsoft.com/office/powerpoint/2010/main" val="3866566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err="1"/>
              <a:t>Brugada</a:t>
            </a:r>
            <a:r>
              <a:rPr lang="en-US" b="1" dirty="0"/>
              <a:t> pattern/</a:t>
            </a:r>
            <a:r>
              <a:rPr lang="en-US" b="1" dirty="0" err="1"/>
              <a:t>Brugada</a:t>
            </a:r>
            <a:r>
              <a:rPr lang="en-US" b="1" dirty="0"/>
              <a:t> Syndrome</a:t>
            </a:r>
            <a:br>
              <a:rPr lang="en-US" b="1" dirty="0"/>
            </a:br>
            <a:br>
              <a:rPr lang="ru-RU" sz="3200" b="1" i="1" dirty="0">
                <a:effectLst>
                  <a:outerShdw blurRad="38100" dist="38100" dir="2700000" algn="tl">
                    <a:srgbClr val="000000">
                      <a:alpha val="43137"/>
                    </a:srgbClr>
                  </a:outerShdw>
                </a:effectLst>
                <a:latin typeface="Georgia" pitchFamily="18" charset="0"/>
              </a:rPr>
            </a:br>
            <a:br>
              <a:rPr lang="ru-RU" sz="3200" b="1" i="1" dirty="0">
                <a:effectLst>
                  <a:outerShdw blurRad="38100" dist="38100" dir="2700000" algn="tl">
                    <a:srgbClr val="000000">
                      <a:alpha val="43137"/>
                    </a:srgbClr>
                  </a:outerShdw>
                </a:effectLst>
                <a:latin typeface="Georgia" pitchFamily="18" charset="0"/>
              </a:rPr>
            </a:br>
            <a:endParaRPr lang="ru-RU" sz="3200" dirty="0"/>
          </a:p>
        </p:txBody>
      </p:sp>
      <p:pic>
        <p:nvPicPr>
          <p:cNvPr id="13314" name="Picture 2" descr="Синдром ранньої реполяризації шлуночків серця на ЕКГ: чим небезпечний,  лікування | Еко-житт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496" y="2171700"/>
            <a:ext cx="8352928" cy="3808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961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838200" y="144834"/>
            <a:ext cx="10515600" cy="1325033"/>
          </a:xfrm>
        </p:spPr>
        <p:txBody>
          <a:bodyPr/>
          <a:lstStyle/>
          <a:p>
            <a:pPr algn="l" rtl="0" eaLnBrk="1" hangingPunct="1"/>
            <a:r>
              <a:rPr lang="ru-RU" b="1" dirty="0" err="1">
                <a:solidFill>
                  <a:schemeClr val="tx2"/>
                </a:solidFill>
              </a:rPr>
              <a:t>Diagnostics</a:t>
            </a:r>
            <a:endParaRPr lang="ru-RU" b="1" dirty="0">
              <a:solidFill>
                <a:schemeClr val="tx2"/>
              </a:solidFill>
            </a:endParaRPr>
          </a:p>
        </p:txBody>
      </p:sp>
      <p:sp>
        <p:nvSpPr>
          <p:cNvPr id="8" name="Прямоугольник 7"/>
          <p:cNvSpPr/>
          <p:nvPr/>
        </p:nvSpPr>
        <p:spPr>
          <a:xfrm>
            <a:off x="838200" y="908720"/>
            <a:ext cx="11374967" cy="3503314"/>
          </a:xfrm>
          <a:prstGeom prst="rect">
            <a:avLst/>
          </a:prstGeom>
          <a:noFill/>
          <a:ln w="38100">
            <a:solidFill>
              <a:schemeClr val="tx2"/>
            </a:solidFill>
          </a:ln>
        </p:spPr>
        <p:style>
          <a:lnRef idx="2">
            <a:schemeClr val="accent6"/>
          </a:lnRef>
          <a:fillRef idx="1">
            <a:schemeClr val="lt1"/>
          </a:fillRef>
          <a:effectRef idx="0">
            <a:schemeClr val="accent6"/>
          </a:effectRef>
          <a:fontRef idx="minor">
            <a:schemeClr val="dk1"/>
          </a:fontRef>
        </p:style>
        <p:txBody>
          <a:bodyPr anchor="ctr"/>
          <a:lstStyle/>
          <a:p>
            <a:pPr algn="ctr" rtl="0">
              <a:defRPr/>
            </a:pPr>
            <a:endParaRPr lang="ru-RU" sz="2400"/>
          </a:p>
        </p:txBody>
      </p:sp>
      <p:pic>
        <p:nvPicPr>
          <p:cNvPr id="7" name="Рисунок 6" descr="Без имени-3.jpg"/>
          <p:cNvPicPr>
            <a:picLocks noChangeAspect="1"/>
          </p:cNvPicPr>
          <p:nvPr/>
        </p:nvPicPr>
        <p:blipFill>
          <a:blip r:embed="rId3" cstate="print"/>
          <a:stretch>
            <a:fillRect/>
          </a:stretch>
        </p:blipFill>
        <p:spPr>
          <a:xfrm>
            <a:off x="8665060" y="144834"/>
            <a:ext cx="3363383" cy="4267200"/>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graphicFrame>
        <p:nvGraphicFramePr>
          <p:cNvPr id="9" name="Схема 8"/>
          <p:cNvGraphicFramePr/>
          <p:nvPr>
            <p:extLst>
              <p:ext uri="{D42A27DB-BD31-4B8C-83A1-F6EECF244321}">
                <p14:modId xmlns:p14="http://schemas.microsoft.com/office/powerpoint/2010/main" val="1558224696"/>
              </p:ext>
            </p:extLst>
          </p:nvPr>
        </p:nvGraphicFramePr>
        <p:xfrm>
          <a:off x="1029990" y="1147671"/>
          <a:ext cx="7584843" cy="32643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84661523-F8DD-4199-9F33-1654AC40FF36}"/>
              </a:ext>
            </a:extLst>
          </p:cNvPr>
          <p:cNvSpPr txBox="1"/>
          <p:nvPr/>
        </p:nvSpPr>
        <p:spPr>
          <a:xfrm>
            <a:off x="10588770" y="1502266"/>
            <a:ext cx="1494896" cy="400110"/>
          </a:xfrm>
          <a:prstGeom prst="rect">
            <a:avLst/>
          </a:prstGeom>
          <a:solidFill>
            <a:schemeClr val="bg2"/>
          </a:solidFill>
          <a:ln>
            <a:solidFill>
              <a:schemeClr val="tx2">
                <a:lumMod val="75000"/>
              </a:schemeClr>
            </a:solidFill>
          </a:ln>
        </p:spPr>
        <p:txBody>
          <a:bodyPr wrap="none" rtlCol="0">
            <a:spAutoFit/>
          </a:bodyPr>
          <a:lstStyle/>
          <a:p>
            <a:pPr algn="l" rtl="0"/>
            <a:r>
              <a:rPr lang="en-US" sz="2000" b="1" dirty="0"/>
              <a:t>ST elevation</a:t>
            </a:r>
            <a:endParaRPr lang="ru-RU" sz="2000" b="1" dirty="0"/>
          </a:p>
        </p:txBody>
      </p:sp>
      <p:sp>
        <p:nvSpPr>
          <p:cNvPr id="11" name="TextBox 10">
            <a:extLst>
              <a:ext uri="{FF2B5EF4-FFF2-40B4-BE49-F238E27FC236}">
                <a16:creationId xmlns:a16="http://schemas.microsoft.com/office/drawing/2014/main" id="{20246127-496D-470B-A1EA-EECF0112D844}"/>
              </a:ext>
            </a:extLst>
          </p:cNvPr>
          <p:cNvSpPr txBox="1"/>
          <p:nvPr/>
        </p:nvSpPr>
        <p:spPr>
          <a:xfrm>
            <a:off x="10457189" y="2924944"/>
            <a:ext cx="1621481" cy="707886"/>
          </a:xfrm>
          <a:prstGeom prst="rect">
            <a:avLst/>
          </a:prstGeom>
          <a:solidFill>
            <a:schemeClr val="bg2"/>
          </a:solidFill>
          <a:ln>
            <a:solidFill>
              <a:schemeClr val="tx2">
                <a:lumMod val="75000"/>
              </a:schemeClr>
            </a:solidFill>
          </a:ln>
        </p:spPr>
        <p:txBody>
          <a:bodyPr wrap="square" rtlCol="0">
            <a:spAutoFit/>
          </a:bodyPr>
          <a:lstStyle/>
          <a:p>
            <a:pPr algn="l" rtl="0"/>
            <a:r>
              <a:rPr lang="uk-UA" sz="2000" b="1" dirty="0"/>
              <a:t>NEGATIVE</a:t>
            </a:r>
          </a:p>
          <a:p>
            <a:pPr algn="l" rtl="0"/>
            <a:r>
              <a:rPr lang="en-US" sz="2000" b="1" dirty="0"/>
              <a:t>T wave</a:t>
            </a:r>
            <a:endParaRPr lang="ru-RU" sz="2000" b="1" dirty="0"/>
          </a:p>
        </p:txBody>
      </p:sp>
      <p:sp>
        <p:nvSpPr>
          <p:cNvPr id="2" name="Прямоугольник 1">
            <a:extLst>
              <a:ext uri="{FF2B5EF4-FFF2-40B4-BE49-F238E27FC236}">
                <a16:creationId xmlns:a16="http://schemas.microsoft.com/office/drawing/2014/main" id="{FC0F32CD-0177-4EF8-AABD-1C8D1465F7D2}"/>
              </a:ext>
            </a:extLst>
          </p:cNvPr>
          <p:cNvSpPr/>
          <p:nvPr/>
        </p:nvSpPr>
        <p:spPr>
          <a:xfrm>
            <a:off x="1216334" y="4644488"/>
            <a:ext cx="10618698" cy="2031325"/>
          </a:xfrm>
          <a:prstGeom prst="rect">
            <a:avLst/>
          </a:prstGeom>
        </p:spPr>
        <p:txBody>
          <a:bodyPr wrap="square">
            <a:spAutoFit/>
          </a:bodyPr>
          <a:lstStyle/>
          <a:p>
            <a:r>
              <a:rPr lang="en-US" dirty="0"/>
              <a:t>This ECG abnormality must be associated with one of the following clinical criteria to make the diagnosis:</a:t>
            </a:r>
          </a:p>
          <a:p>
            <a:pPr marL="530225" indent="-285750">
              <a:buFont typeface="Arial" panose="020B0604020202020204" pitchFamily="34" charset="0"/>
              <a:buChar char="•"/>
            </a:pPr>
            <a:r>
              <a:rPr lang="en-US" dirty="0"/>
              <a:t>Documented ventricular fibrillation (VF) or polymorphic ventricular tachycardia (VT).</a:t>
            </a:r>
          </a:p>
          <a:p>
            <a:pPr marL="530225" indent="-285750">
              <a:buFont typeface="Arial" panose="020B0604020202020204" pitchFamily="34" charset="0"/>
              <a:buChar char="•"/>
            </a:pPr>
            <a:r>
              <a:rPr lang="en-US" dirty="0"/>
              <a:t>Family history of sudden cardiac death at &lt;45 years old .</a:t>
            </a:r>
          </a:p>
          <a:p>
            <a:pPr marL="530225" indent="-285750">
              <a:buFont typeface="Arial" panose="020B0604020202020204" pitchFamily="34" charset="0"/>
              <a:buChar char="•"/>
            </a:pPr>
            <a:r>
              <a:rPr lang="en-US" dirty="0"/>
              <a:t>Coved-type ECGs in family members.</a:t>
            </a:r>
          </a:p>
          <a:p>
            <a:pPr marL="530225" indent="-285750">
              <a:buFont typeface="Arial" panose="020B0604020202020204" pitchFamily="34" charset="0"/>
              <a:buChar char="•"/>
            </a:pPr>
            <a:r>
              <a:rPr lang="en-US" dirty="0"/>
              <a:t>Inducibility of VT with programmed electrical stimulation .</a:t>
            </a:r>
          </a:p>
          <a:p>
            <a:pPr marL="530225" indent="-285750">
              <a:buFont typeface="Arial" panose="020B0604020202020204" pitchFamily="34" charset="0"/>
              <a:buChar char="•"/>
            </a:pPr>
            <a:r>
              <a:rPr lang="en-US" dirty="0"/>
              <a:t>Syncope.</a:t>
            </a:r>
          </a:p>
          <a:p>
            <a:pPr marL="530225" indent="-285750">
              <a:buFont typeface="Arial" panose="020B0604020202020204" pitchFamily="34" charset="0"/>
              <a:buChar char="•"/>
            </a:pPr>
            <a:r>
              <a:rPr lang="en-US" dirty="0"/>
              <a:t>Nocturnal agonal respiration.</a:t>
            </a:r>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829782" y="1101669"/>
            <a:ext cx="11374967" cy="2687371"/>
          </a:xfrm>
          <a:prstGeom prst="rect">
            <a:avLst/>
          </a:prstGeom>
          <a:noFill/>
          <a:ln w="38100">
            <a:solidFill>
              <a:schemeClr val="tx2"/>
            </a:solidFill>
          </a:ln>
        </p:spPr>
        <p:style>
          <a:lnRef idx="2">
            <a:schemeClr val="accent6"/>
          </a:lnRef>
          <a:fillRef idx="1">
            <a:schemeClr val="lt1"/>
          </a:fillRef>
          <a:effectRef idx="0">
            <a:schemeClr val="accent6"/>
          </a:effectRef>
          <a:fontRef idx="minor">
            <a:schemeClr val="dk1"/>
          </a:fontRef>
        </p:style>
        <p:txBody>
          <a:bodyPr anchor="ctr"/>
          <a:lstStyle/>
          <a:p>
            <a:pPr algn="ctr" rtl="0">
              <a:defRPr/>
            </a:pPr>
            <a:endParaRPr lang="ru-RU" sz="2400"/>
          </a:p>
        </p:txBody>
      </p:sp>
      <p:pic>
        <p:nvPicPr>
          <p:cNvPr id="10" name="Рисунок 9" descr="экг2.jpg"/>
          <p:cNvPicPr>
            <a:picLocks noChangeAspect="1"/>
          </p:cNvPicPr>
          <p:nvPr/>
        </p:nvPicPr>
        <p:blipFill>
          <a:blip r:embed="rId2" cstate="print"/>
          <a:stretch>
            <a:fillRect/>
          </a:stretch>
        </p:blipFill>
        <p:spPr>
          <a:xfrm>
            <a:off x="9002423" y="440613"/>
            <a:ext cx="2383348" cy="3204356"/>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graphicFrame>
        <p:nvGraphicFramePr>
          <p:cNvPr id="11" name="Схема 10"/>
          <p:cNvGraphicFramePr/>
          <p:nvPr>
            <p:extLst>
              <p:ext uri="{D42A27DB-BD31-4B8C-83A1-F6EECF244321}">
                <p14:modId xmlns:p14="http://schemas.microsoft.com/office/powerpoint/2010/main" val="2724157053"/>
              </p:ext>
            </p:extLst>
          </p:nvPr>
        </p:nvGraphicFramePr>
        <p:xfrm>
          <a:off x="1212799" y="1388773"/>
          <a:ext cx="7488832" cy="2040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Прямоугольник 11">
            <a:extLst>
              <a:ext uri="{FF2B5EF4-FFF2-40B4-BE49-F238E27FC236}">
                <a16:creationId xmlns:a16="http://schemas.microsoft.com/office/drawing/2014/main" id="{F35683E1-20D0-469F-B64B-752BFDDD1483}"/>
              </a:ext>
            </a:extLst>
          </p:cNvPr>
          <p:cNvSpPr/>
          <p:nvPr/>
        </p:nvSpPr>
        <p:spPr>
          <a:xfrm>
            <a:off x="841186" y="4149080"/>
            <a:ext cx="10621034" cy="2603342"/>
          </a:xfrm>
          <a:prstGeom prst="rect">
            <a:avLst/>
          </a:prstGeom>
          <a:noFill/>
          <a:ln w="38100">
            <a:solidFill>
              <a:schemeClr val="tx2"/>
            </a:solidFill>
          </a:ln>
        </p:spPr>
        <p:style>
          <a:lnRef idx="2">
            <a:schemeClr val="accent6"/>
          </a:lnRef>
          <a:fillRef idx="1">
            <a:schemeClr val="lt1"/>
          </a:fillRef>
          <a:effectRef idx="0">
            <a:schemeClr val="accent6"/>
          </a:effectRef>
          <a:fontRef idx="minor">
            <a:schemeClr val="dk1"/>
          </a:fontRef>
        </p:style>
        <p:txBody>
          <a:bodyPr anchor="ctr"/>
          <a:lstStyle/>
          <a:p>
            <a:pPr algn="ctr" rtl="0">
              <a:defRPr/>
            </a:pPr>
            <a:endParaRPr lang="ru-RU" sz="2400"/>
          </a:p>
        </p:txBody>
      </p:sp>
      <p:pic>
        <p:nvPicPr>
          <p:cNvPr id="13" name="Рисунок 12" descr="Без имени-5.png">
            <a:extLst>
              <a:ext uri="{FF2B5EF4-FFF2-40B4-BE49-F238E27FC236}">
                <a16:creationId xmlns:a16="http://schemas.microsoft.com/office/drawing/2014/main" id="{D22B95D4-83F2-436A-8DC3-AD0D52F842BC}"/>
              </a:ext>
            </a:extLst>
          </p:cNvPr>
          <p:cNvPicPr>
            <a:picLocks noChangeAspect="1"/>
          </p:cNvPicPr>
          <p:nvPr/>
        </p:nvPicPr>
        <p:blipFill>
          <a:blip r:embed="rId8" cstate="print"/>
          <a:stretch>
            <a:fillRect/>
          </a:stretch>
        </p:blipFill>
        <p:spPr>
          <a:xfrm>
            <a:off x="1469265" y="3789040"/>
            <a:ext cx="2296406" cy="2971979"/>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graphicFrame>
        <p:nvGraphicFramePr>
          <p:cNvPr id="14" name="Схема 13">
            <a:extLst>
              <a:ext uri="{FF2B5EF4-FFF2-40B4-BE49-F238E27FC236}">
                <a16:creationId xmlns:a16="http://schemas.microsoft.com/office/drawing/2014/main" id="{C4337E47-8047-4468-9B24-64B46ED6CDFF}"/>
              </a:ext>
            </a:extLst>
          </p:cNvPr>
          <p:cNvGraphicFramePr/>
          <p:nvPr>
            <p:extLst>
              <p:ext uri="{D42A27DB-BD31-4B8C-83A1-F6EECF244321}">
                <p14:modId xmlns:p14="http://schemas.microsoft.com/office/powerpoint/2010/main" val="2356930838"/>
              </p:ext>
            </p:extLst>
          </p:nvPr>
        </p:nvGraphicFramePr>
        <p:xfrm>
          <a:off x="4223792" y="4310903"/>
          <a:ext cx="6780307" cy="221187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 name="Прямоугольник 1">
            <a:extLst>
              <a:ext uri="{FF2B5EF4-FFF2-40B4-BE49-F238E27FC236}">
                <a16:creationId xmlns:a16="http://schemas.microsoft.com/office/drawing/2014/main" id="{F3149CAA-25DE-47F5-AE2F-C7E9A5E8E25D}"/>
              </a:ext>
            </a:extLst>
          </p:cNvPr>
          <p:cNvSpPr/>
          <p:nvPr/>
        </p:nvSpPr>
        <p:spPr>
          <a:xfrm>
            <a:off x="934508" y="311786"/>
            <a:ext cx="7969803" cy="830997"/>
          </a:xfrm>
          <a:prstGeom prst="rect">
            <a:avLst/>
          </a:prstGeom>
        </p:spPr>
        <p:txBody>
          <a:bodyPr wrap="square">
            <a:spAutoFit/>
          </a:bodyPr>
          <a:lstStyle/>
          <a:p>
            <a:r>
              <a:rPr lang="en-US" sz="2400" dirty="0"/>
              <a:t>These two types of </a:t>
            </a:r>
            <a:r>
              <a:rPr lang="en-US" sz="2400" dirty="0" err="1"/>
              <a:t>Brugada</a:t>
            </a:r>
            <a:r>
              <a:rPr lang="en-US" sz="2400" dirty="0"/>
              <a:t> are non-diagnostic but possibly warrant further investigation</a:t>
            </a:r>
            <a:endParaRPr lang="ru-RU"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CBC8E79-A74C-4B1E-8FD2-9076A51E855D}"/>
              </a:ext>
            </a:extLst>
          </p:cNvPr>
          <p:cNvSpPr>
            <a:spLocks noGrp="1"/>
          </p:cNvSpPr>
          <p:nvPr>
            <p:ph idx="1"/>
          </p:nvPr>
        </p:nvSpPr>
        <p:spPr/>
        <p:txBody>
          <a:bodyPr>
            <a:normAutofit/>
          </a:bodyPr>
          <a:lstStyle/>
          <a:p>
            <a:r>
              <a:rPr lang="en-US" sz="2400" dirty="0">
                <a:solidFill>
                  <a:srgbClr val="000000"/>
                </a:solidFill>
              </a:rPr>
              <a:t>For asymptomatic patients whose resting ECG shows the type 2 (3) </a:t>
            </a:r>
            <a:r>
              <a:rPr lang="en-US" sz="2400" dirty="0" err="1">
                <a:solidFill>
                  <a:srgbClr val="000000"/>
                </a:solidFill>
              </a:rPr>
              <a:t>Brugada</a:t>
            </a:r>
            <a:r>
              <a:rPr lang="en-US" sz="2400" dirty="0">
                <a:solidFill>
                  <a:srgbClr val="000000"/>
                </a:solidFill>
              </a:rPr>
              <a:t> pattern and who have a family history of sudden cardiac death at less than 45 years of age and/or a family history of type 1 </a:t>
            </a:r>
            <a:r>
              <a:rPr lang="en-US" sz="2400" dirty="0" err="1">
                <a:solidFill>
                  <a:srgbClr val="000000"/>
                </a:solidFill>
              </a:rPr>
              <a:t>Brugada</a:t>
            </a:r>
            <a:r>
              <a:rPr lang="en-US" sz="2400" dirty="0">
                <a:solidFill>
                  <a:srgbClr val="000000"/>
                </a:solidFill>
              </a:rPr>
              <a:t> pattern ECG changes, a drug challenge with </a:t>
            </a:r>
            <a:r>
              <a:rPr lang="en-US" sz="2400" dirty="0" err="1">
                <a:solidFill>
                  <a:srgbClr val="000000"/>
                </a:solidFill>
              </a:rPr>
              <a:t>antiarhytmic</a:t>
            </a:r>
            <a:r>
              <a:rPr lang="en-US" sz="2400" dirty="0">
                <a:solidFill>
                  <a:srgbClr val="000000"/>
                </a:solidFill>
              </a:rPr>
              <a:t> drug (I class) is proceeded.</a:t>
            </a:r>
            <a:endParaRPr lang="ru-RU" sz="2400" dirty="0">
              <a:solidFill>
                <a:srgbClr val="000000"/>
              </a:solidFill>
            </a:endParaRPr>
          </a:p>
        </p:txBody>
      </p:sp>
    </p:spTree>
    <p:extLst>
      <p:ext uri="{BB962C8B-B14F-4D97-AF65-F5344CB8AC3E}">
        <p14:creationId xmlns:p14="http://schemas.microsoft.com/office/powerpoint/2010/main" val="556646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B389B6-9823-4532-A008-003BEB54BA0B}"/>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ACCDD968-3BF0-44EF-8BE2-7A795CF1BC72}"/>
              </a:ext>
            </a:extLst>
          </p:cNvPr>
          <p:cNvPicPr>
            <a:picLocks noGrp="1" noChangeAspect="1"/>
          </p:cNvPicPr>
          <p:nvPr>
            <p:ph idx="1"/>
          </p:nvPr>
        </p:nvPicPr>
        <p:blipFill>
          <a:blip r:embed="rId2"/>
          <a:stretch>
            <a:fillRect/>
          </a:stretch>
        </p:blipFill>
        <p:spPr>
          <a:xfrm>
            <a:off x="1559496" y="260648"/>
            <a:ext cx="9692952" cy="5061594"/>
          </a:xfrm>
          <a:prstGeom prst="rect">
            <a:avLst/>
          </a:prstGeom>
        </p:spPr>
      </p:pic>
      <p:sp>
        <p:nvSpPr>
          <p:cNvPr id="5" name="Прямоугольник 4">
            <a:extLst>
              <a:ext uri="{FF2B5EF4-FFF2-40B4-BE49-F238E27FC236}">
                <a16:creationId xmlns:a16="http://schemas.microsoft.com/office/drawing/2014/main" id="{741AEC50-EE5A-480C-8563-ED651654DCEA}"/>
              </a:ext>
            </a:extLst>
          </p:cNvPr>
          <p:cNvSpPr/>
          <p:nvPr/>
        </p:nvSpPr>
        <p:spPr>
          <a:xfrm>
            <a:off x="1559496" y="5656244"/>
            <a:ext cx="9692952" cy="707886"/>
          </a:xfrm>
          <a:prstGeom prst="rect">
            <a:avLst/>
          </a:prstGeom>
        </p:spPr>
        <p:txBody>
          <a:bodyPr wrap="square">
            <a:spAutoFit/>
          </a:bodyPr>
          <a:lstStyle/>
          <a:p>
            <a:r>
              <a:rPr lang="en-US" sz="2000" dirty="0"/>
              <a:t>Patient with </a:t>
            </a:r>
            <a:r>
              <a:rPr lang="en-US" sz="2000" dirty="0" err="1"/>
              <a:t>Brugada</a:t>
            </a:r>
            <a:r>
              <a:rPr lang="en-US" sz="2000" dirty="0"/>
              <a:t> pattern ECG. Note the presence of pseudo-right bundle branch block and persistent ST segment elevation in leads V1 to V2.</a:t>
            </a:r>
            <a:endParaRPr lang="ru-RU" sz="2000" dirty="0"/>
          </a:p>
        </p:txBody>
      </p:sp>
    </p:spTree>
    <p:extLst>
      <p:ext uri="{BB962C8B-B14F-4D97-AF65-F5344CB8AC3E}">
        <p14:creationId xmlns:p14="http://schemas.microsoft.com/office/powerpoint/2010/main" val="2031606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A3B8C4-008A-4A53-8D79-F7DAE8A93F18}"/>
              </a:ext>
            </a:extLst>
          </p:cNvPr>
          <p:cNvSpPr>
            <a:spLocks noGrp="1"/>
          </p:cNvSpPr>
          <p:nvPr>
            <p:ph type="title"/>
          </p:nvPr>
        </p:nvSpPr>
        <p:spPr>
          <a:xfrm>
            <a:off x="845689" y="89520"/>
            <a:ext cx="9601200" cy="582960"/>
          </a:xfrm>
        </p:spPr>
        <p:txBody>
          <a:bodyPr>
            <a:normAutofit fontScale="90000"/>
          </a:bodyPr>
          <a:lstStyle/>
          <a:p>
            <a:r>
              <a:rPr lang="en-US" dirty="0"/>
              <a:t>Type 2</a:t>
            </a:r>
            <a:endParaRPr lang="ru-RU" dirty="0"/>
          </a:p>
        </p:txBody>
      </p:sp>
      <p:pic>
        <p:nvPicPr>
          <p:cNvPr id="4" name="Объект 3">
            <a:extLst>
              <a:ext uri="{FF2B5EF4-FFF2-40B4-BE49-F238E27FC236}">
                <a16:creationId xmlns:a16="http://schemas.microsoft.com/office/drawing/2014/main" id="{FA871E6E-41E8-4AB4-BF63-150641547A21}"/>
              </a:ext>
            </a:extLst>
          </p:cNvPr>
          <p:cNvPicPr>
            <a:picLocks noGrp="1" noChangeAspect="1"/>
          </p:cNvPicPr>
          <p:nvPr>
            <p:ph idx="1"/>
          </p:nvPr>
        </p:nvPicPr>
        <p:blipFill>
          <a:blip r:embed="rId2"/>
          <a:stretch>
            <a:fillRect/>
          </a:stretch>
        </p:blipFill>
        <p:spPr>
          <a:xfrm>
            <a:off x="845689" y="836712"/>
            <a:ext cx="11318302" cy="5640288"/>
          </a:xfrm>
          <a:prstGeom prst="rect">
            <a:avLst/>
          </a:prstGeom>
        </p:spPr>
      </p:pic>
    </p:spTree>
    <p:extLst>
      <p:ext uri="{BB962C8B-B14F-4D97-AF65-F5344CB8AC3E}">
        <p14:creationId xmlns:p14="http://schemas.microsoft.com/office/powerpoint/2010/main" val="3140642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690442-C4DF-4ACF-8C4C-BBF20D9DD31E}"/>
              </a:ext>
            </a:extLst>
          </p:cNvPr>
          <p:cNvSpPr>
            <a:spLocks noGrp="1"/>
          </p:cNvSpPr>
          <p:nvPr>
            <p:ph type="title"/>
          </p:nvPr>
        </p:nvSpPr>
        <p:spPr>
          <a:xfrm>
            <a:off x="983432" y="188640"/>
            <a:ext cx="9601200" cy="582960"/>
          </a:xfrm>
        </p:spPr>
        <p:txBody>
          <a:bodyPr>
            <a:normAutofit fontScale="90000"/>
          </a:bodyPr>
          <a:lstStyle/>
          <a:p>
            <a:r>
              <a:rPr lang="en-US" dirty="0"/>
              <a:t>Type 3</a:t>
            </a:r>
            <a:endParaRPr lang="ru-RU" dirty="0"/>
          </a:p>
        </p:txBody>
      </p:sp>
      <p:pic>
        <p:nvPicPr>
          <p:cNvPr id="4" name="Объект 3">
            <a:extLst>
              <a:ext uri="{FF2B5EF4-FFF2-40B4-BE49-F238E27FC236}">
                <a16:creationId xmlns:a16="http://schemas.microsoft.com/office/drawing/2014/main" id="{1152F2E5-0C88-4A1F-8F67-BBB3E9BB9EAE}"/>
              </a:ext>
            </a:extLst>
          </p:cNvPr>
          <p:cNvPicPr>
            <a:picLocks noGrp="1" noChangeAspect="1"/>
          </p:cNvPicPr>
          <p:nvPr>
            <p:ph idx="1"/>
          </p:nvPr>
        </p:nvPicPr>
        <p:blipFill>
          <a:blip r:embed="rId2"/>
          <a:stretch>
            <a:fillRect/>
          </a:stretch>
        </p:blipFill>
        <p:spPr>
          <a:xfrm>
            <a:off x="983432" y="980728"/>
            <a:ext cx="11154693" cy="5112568"/>
          </a:xfrm>
          <a:prstGeom prst="rect">
            <a:avLst/>
          </a:prstGeom>
        </p:spPr>
      </p:pic>
    </p:spTree>
    <p:extLst>
      <p:ext uri="{BB962C8B-B14F-4D97-AF65-F5344CB8AC3E}">
        <p14:creationId xmlns:p14="http://schemas.microsoft.com/office/powerpoint/2010/main" val="26726164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7" descr="bragada2.jpg"/>
          <p:cNvPicPr>
            <a:picLocks noGrp="1" noChangeAspect="1"/>
          </p:cNvPicPr>
          <p:nvPr>
            <p:ph idx="1"/>
          </p:nvPr>
        </p:nvPicPr>
        <p:blipFill>
          <a:blip r:embed="rId2" cstate="print"/>
          <a:stretch>
            <a:fillRect/>
          </a:stretch>
        </p:blipFill>
        <p:spPr>
          <a:xfrm>
            <a:off x="335361" y="713771"/>
            <a:ext cx="11506052" cy="5664176"/>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endParaRPr lang="ru-RU"/>
          </a:p>
        </p:txBody>
      </p:sp>
      <p:pic>
        <p:nvPicPr>
          <p:cNvPr id="6" name="Содержимое 5" descr="аппр6.jpg"/>
          <p:cNvPicPr>
            <a:picLocks noGrp="1" noChangeAspect="1"/>
          </p:cNvPicPr>
          <p:nvPr>
            <p:ph idx="1"/>
          </p:nvPr>
        </p:nvPicPr>
        <p:blipFill rotWithShape="1">
          <a:blip r:embed="rId2" cstate="print"/>
          <a:srcRect b="18500"/>
          <a:stretch/>
        </p:blipFill>
        <p:spPr>
          <a:xfrm>
            <a:off x="723847" y="0"/>
            <a:ext cx="10895097" cy="5589240"/>
          </a:xfrm>
        </p:spPr>
      </p:pic>
      <p:sp>
        <p:nvSpPr>
          <p:cNvPr id="3" name="TextBox 2">
            <a:extLst>
              <a:ext uri="{FF2B5EF4-FFF2-40B4-BE49-F238E27FC236}">
                <a16:creationId xmlns:a16="http://schemas.microsoft.com/office/drawing/2014/main" id="{500EB126-B28B-4043-B0A5-0083825C40FD}"/>
              </a:ext>
            </a:extLst>
          </p:cNvPr>
          <p:cNvSpPr txBox="1"/>
          <p:nvPr/>
        </p:nvSpPr>
        <p:spPr>
          <a:xfrm>
            <a:off x="983432" y="5773808"/>
            <a:ext cx="10895097" cy="707886"/>
          </a:xfrm>
          <a:prstGeom prst="rect">
            <a:avLst/>
          </a:prstGeom>
          <a:noFill/>
        </p:spPr>
        <p:txBody>
          <a:bodyPr wrap="square" rtlCol="0">
            <a:spAutoFit/>
          </a:bodyPr>
          <a:lstStyle/>
          <a:p>
            <a:pPr algn="l" rtl="0"/>
            <a:r>
              <a:rPr lang="uk-UA" sz="2000" b="1" dirty="0">
                <a:solidFill>
                  <a:schemeClr val="bg1">
                    <a:lumMod val="50000"/>
                  </a:schemeClr>
                </a:solidFill>
              </a:rPr>
              <a:t>From left to right: control ECG and ECG at 1st, 2nd, 3rd, 4th and 5th minutes of administration</a:t>
            </a:r>
            <a:r>
              <a:rPr lang="uk-UA" sz="2000" b="1" dirty="0" err="1">
                <a:solidFill>
                  <a:schemeClr val="bg1">
                    <a:lumMod val="50000"/>
                  </a:schemeClr>
                </a:solidFill>
              </a:rPr>
              <a:t>Aymalin</a:t>
            </a:r>
            <a:r>
              <a:rPr lang="uk-UA" sz="2000" b="1" dirty="0">
                <a:solidFill>
                  <a:schemeClr val="bg1">
                    <a:lumMod val="50000"/>
                  </a:schemeClr>
                </a:solidFill>
              </a:rPr>
              <a:t>. Type 2 ECG changes to Type 1 on the last ECG</a:t>
            </a:r>
            <a:endParaRPr lang="ru-RU" sz="2000" b="1" dirty="0">
              <a:solidFill>
                <a:schemeClr val="bg1">
                  <a:lumMod val="50000"/>
                </a:schemeClr>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973F40-EDF6-40E4-954D-A623A3B3F647}"/>
              </a:ext>
            </a:extLst>
          </p:cNvPr>
          <p:cNvSpPr>
            <a:spLocks noGrp="1"/>
          </p:cNvSpPr>
          <p:nvPr>
            <p:ph type="title"/>
          </p:nvPr>
        </p:nvSpPr>
        <p:spPr/>
        <p:txBody>
          <a:bodyPr/>
          <a:lstStyle/>
          <a:p>
            <a:r>
              <a:rPr lang="en-US" b="1" dirty="0"/>
              <a:t>Pericarditis</a:t>
            </a:r>
            <a:br>
              <a:rPr lang="en-US" b="1" dirty="0"/>
            </a:br>
            <a:endParaRPr lang="ru-RU" dirty="0"/>
          </a:p>
        </p:txBody>
      </p:sp>
      <p:sp>
        <p:nvSpPr>
          <p:cNvPr id="3" name="Объект 2">
            <a:extLst>
              <a:ext uri="{FF2B5EF4-FFF2-40B4-BE49-F238E27FC236}">
                <a16:creationId xmlns:a16="http://schemas.microsoft.com/office/drawing/2014/main" id="{75507284-E3BD-4103-9991-2D307C90AF04}"/>
              </a:ext>
            </a:extLst>
          </p:cNvPr>
          <p:cNvSpPr>
            <a:spLocks noGrp="1"/>
          </p:cNvSpPr>
          <p:nvPr>
            <p:ph idx="1"/>
          </p:nvPr>
        </p:nvSpPr>
        <p:spPr>
          <a:xfrm>
            <a:off x="1377373" y="1638300"/>
            <a:ext cx="9601200" cy="3581400"/>
          </a:xfrm>
        </p:spPr>
        <p:txBody>
          <a:bodyPr/>
          <a:lstStyle/>
          <a:p>
            <a:pPr marL="0" indent="0">
              <a:buNone/>
            </a:pPr>
            <a:r>
              <a:rPr lang="en-US" dirty="0"/>
              <a:t>Inflammation of the pericardium secondary to infection, </a:t>
            </a:r>
            <a:r>
              <a:rPr lang="en-US" dirty="0" err="1"/>
              <a:t>localised</a:t>
            </a:r>
            <a:r>
              <a:rPr lang="en-US" dirty="0"/>
              <a:t> injury or systemic disorders producing characteristic chest pain, </a:t>
            </a:r>
            <a:r>
              <a:rPr lang="en-US" dirty="0" err="1"/>
              <a:t>dyspnoea</a:t>
            </a:r>
            <a:r>
              <a:rPr lang="en-US" dirty="0"/>
              <a:t> and serial ECG changes.</a:t>
            </a:r>
            <a:endParaRPr lang="ru-RU" dirty="0"/>
          </a:p>
        </p:txBody>
      </p:sp>
      <p:pic>
        <p:nvPicPr>
          <p:cNvPr id="4" name="Picture 2" descr="http://vrachfree.com/images/perikardit-u-detej2.jpg">
            <a:extLst>
              <a:ext uri="{FF2B5EF4-FFF2-40B4-BE49-F238E27FC236}">
                <a16:creationId xmlns:a16="http://schemas.microsoft.com/office/drawing/2014/main" id="{1167A04D-0ABA-4C15-874E-7279B8513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920" y="3124200"/>
            <a:ext cx="3717593" cy="32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medicinapediya.ru/files/uch_group35/uch_pgroup37/uch_uch221/image/3978.jpg">
            <a:extLst>
              <a:ext uri="{FF2B5EF4-FFF2-40B4-BE49-F238E27FC236}">
                <a16:creationId xmlns:a16="http://schemas.microsoft.com/office/drawing/2014/main" id="{FE5195E5-9A35-47D5-9FA7-C4CDBB3261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7636" y="3277790"/>
            <a:ext cx="328612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http://vmede.org/sait/content/Onkilogiya_trufanov_t1_2010/img/15484.jpg">
            <a:extLst>
              <a:ext uri="{FF2B5EF4-FFF2-40B4-BE49-F238E27FC236}">
                <a16:creationId xmlns:a16="http://schemas.microsoft.com/office/drawing/2014/main" id="{2E922C5F-1BFF-4603-8A6A-7C64A3CC37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0386" y="3429000"/>
            <a:ext cx="3370984" cy="312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9791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983434" y="476672"/>
            <a:ext cx="6184132" cy="5909310"/>
          </a:xfrm>
          <a:prstGeom prst="rect">
            <a:avLst/>
          </a:prstGeom>
          <a:noFill/>
          <a:ln w="9525">
            <a:noFill/>
            <a:miter lim="800000"/>
            <a:headEnd/>
            <a:tailEnd/>
          </a:ln>
        </p:spPr>
        <p:txBody>
          <a:bodyPr wrap="square">
            <a:spAutoFit/>
          </a:bodyPr>
          <a:lstStyle/>
          <a:p>
            <a:pPr>
              <a:defRPr/>
            </a:pPr>
            <a:r>
              <a:rPr lang="en-US" sz="2400" b="1" dirty="0">
                <a:solidFill>
                  <a:schemeClr val="bg1">
                    <a:lumMod val="50000"/>
                  </a:schemeClr>
                </a:solidFill>
                <a:cs typeface="Times New Roman" pitchFamily="18" charset="0"/>
              </a:rPr>
              <a:t>Characteristic ECG changes</a:t>
            </a:r>
          </a:p>
          <a:p>
            <a:pPr>
              <a:defRPr/>
            </a:pPr>
            <a:endParaRPr lang="en-US" sz="2400" b="1" dirty="0">
              <a:solidFill>
                <a:schemeClr val="bg1">
                  <a:lumMod val="50000"/>
                </a:schemeClr>
              </a:solidFill>
              <a:cs typeface="Times New Roman" pitchFamily="18" charset="0"/>
            </a:endParaRPr>
          </a:p>
          <a:p>
            <a:pPr marL="342900" indent="-342900">
              <a:buFont typeface="Arial" panose="020B0604020202020204" pitchFamily="34" charset="0"/>
              <a:buChar char="•"/>
              <a:defRPr/>
            </a:pPr>
            <a:r>
              <a:rPr lang="en-US" sz="2200" dirty="0">
                <a:solidFill>
                  <a:schemeClr val="bg1">
                    <a:lumMod val="50000"/>
                  </a:schemeClr>
                </a:solidFill>
                <a:cs typeface="Times New Roman" pitchFamily="18" charset="0"/>
              </a:rPr>
              <a:t>Widespread concave ST elevation and PR depression throughout most of the limb leads (I, II, III, </a:t>
            </a:r>
            <a:r>
              <a:rPr lang="en-US" sz="2200" dirty="0" err="1">
                <a:solidFill>
                  <a:schemeClr val="bg1">
                    <a:lumMod val="50000"/>
                  </a:schemeClr>
                </a:solidFill>
                <a:cs typeface="Times New Roman" pitchFamily="18" charset="0"/>
              </a:rPr>
              <a:t>aVL</a:t>
            </a:r>
            <a:r>
              <a:rPr lang="en-US" sz="2200" dirty="0">
                <a:solidFill>
                  <a:schemeClr val="bg1">
                    <a:lumMod val="50000"/>
                  </a:schemeClr>
                </a:solidFill>
                <a:cs typeface="Times New Roman" pitchFamily="18" charset="0"/>
              </a:rPr>
              <a:t>, </a:t>
            </a:r>
            <a:r>
              <a:rPr lang="en-US" sz="2200" dirty="0" err="1">
                <a:solidFill>
                  <a:schemeClr val="bg1">
                    <a:lumMod val="50000"/>
                  </a:schemeClr>
                </a:solidFill>
                <a:cs typeface="Times New Roman" pitchFamily="18" charset="0"/>
              </a:rPr>
              <a:t>aVF</a:t>
            </a:r>
            <a:r>
              <a:rPr lang="en-US" sz="2200" dirty="0">
                <a:solidFill>
                  <a:schemeClr val="bg1">
                    <a:lumMod val="50000"/>
                  </a:schemeClr>
                </a:solidFill>
                <a:cs typeface="Times New Roman" pitchFamily="18" charset="0"/>
              </a:rPr>
              <a:t>) and precordial leads (V2-6)</a:t>
            </a:r>
          </a:p>
          <a:p>
            <a:pPr marL="342900" indent="-342900">
              <a:buFont typeface="Arial" panose="020B0604020202020204" pitchFamily="34" charset="0"/>
              <a:buChar char="•"/>
              <a:defRPr/>
            </a:pPr>
            <a:r>
              <a:rPr lang="en-US" sz="2200" dirty="0">
                <a:solidFill>
                  <a:schemeClr val="bg1">
                    <a:lumMod val="50000"/>
                  </a:schemeClr>
                </a:solidFill>
                <a:cs typeface="Times New Roman" pitchFamily="18" charset="0"/>
              </a:rPr>
              <a:t>Reciprocal ST depression and PR elevation in lead </a:t>
            </a:r>
            <a:r>
              <a:rPr lang="en-US" sz="2200" dirty="0" err="1">
                <a:solidFill>
                  <a:schemeClr val="bg1">
                    <a:lumMod val="50000"/>
                  </a:schemeClr>
                </a:solidFill>
                <a:cs typeface="Times New Roman" pitchFamily="18" charset="0"/>
              </a:rPr>
              <a:t>aVR</a:t>
            </a:r>
            <a:r>
              <a:rPr lang="en-US" sz="2200" dirty="0">
                <a:solidFill>
                  <a:schemeClr val="bg1">
                    <a:lumMod val="50000"/>
                  </a:schemeClr>
                </a:solidFill>
                <a:cs typeface="Times New Roman" pitchFamily="18" charset="0"/>
              </a:rPr>
              <a:t> (± V1)</a:t>
            </a:r>
          </a:p>
          <a:p>
            <a:pPr marL="342900" indent="-342900">
              <a:buFont typeface="Arial" panose="020B0604020202020204" pitchFamily="34" charset="0"/>
              <a:buChar char="•"/>
              <a:defRPr/>
            </a:pPr>
            <a:r>
              <a:rPr lang="en-US" sz="2200" dirty="0">
                <a:solidFill>
                  <a:schemeClr val="bg1">
                    <a:lumMod val="50000"/>
                  </a:schemeClr>
                </a:solidFill>
                <a:cs typeface="Times New Roman" pitchFamily="18" charset="0"/>
              </a:rPr>
              <a:t>Sinus tachycardia is also common in acute pericarditis due to pain and/or pericardial effusion</a:t>
            </a:r>
          </a:p>
          <a:p>
            <a:pPr marL="342900" indent="-342900">
              <a:buFont typeface="Arial" panose="020B0604020202020204" pitchFamily="34" charset="0"/>
              <a:buChar char="•"/>
              <a:defRPr/>
            </a:pPr>
            <a:r>
              <a:rPr lang="en-US" sz="2200" dirty="0">
                <a:solidFill>
                  <a:schemeClr val="bg1">
                    <a:lumMod val="50000"/>
                  </a:schemeClr>
                </a:solidFill>
                <a:cs typeface="Times New Roman" pitchFamily="18" charset="0"/>
              </a:rPr>
              <a:t>The ST / T wave ratio &gt; 0.25 is consistent with pericarditis</a:t>
            </a:r>
          </a:p>
          <a:p>
            <a:pPr marL="342900" indent="-342900">
              <a:buFont typeface="Arial" panose="020B0604020202020204" pitchFamily="34" charset="0"/>
              <a:buChar char="•"/>
              <a:defRPr/>
            </a:pPr>
            <a:endParaRPr lang="en-US" sz="2200" dirty="0">
              <a:solidFill>
                <a:schemeClr val="bg1">
                  <a:lumMod val="50000"/>
                </a:schemeClr>
              </a:solidFill>
              <a:cs typeface="Times New Roman" pitchFamily="18" charset="0"/>
            </a:endParaRPr>
          </a:p>
          <a:p>
            <a:pPr>
              <a:defRPr/>
            </a:pPr>
            <a:r>
              <a:rPr lang="en-US" sz="2200" i="1" dirty="0">
                <a:solidFill>
                  <a:schemeClr val="bg1">
                    <a:lumMod val="50000"/>
                  </a:schemeClr>
                </a:solidFill>
                <a:cs typeface="Times New Roman" pitchFamily="18" charset="0"/>
              </a:rPr>
              <a:t>NB. ST- and PR-segment changes are relative to the baseline formed by the T-P segment. The degree of ST elevation is typically modest (0.5 – 1mm).</a:t>
            </a:r>
            <a:endParaRPr lang="uk-UA" sz="2200" i="1" dirty="0">
              <a:solidFill>
                <a:schemeClr val="accent1"/>
              </a:solidFill>
            </a:endParaRPr>
          </a:p>
        </p:txBody>
      </p:sp>
      <p:pic>
        <p:nvPicPr>
          <p:cNvPr id="14339" name="Picture 4" descr="http://www.studfiles.ru/html/2706/709/html_npw0RRTW7e.d573/htmlconvd-BdSIki978x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7566" y="-95251"/>
            <a:ext cx="5464175" cy="695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476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ECC750-DA9D-4788-8BB1-E2743372CF67}"/>
              </a:ext>
            </a:extLst>
          </p:cNvPr>
          <p:cNvSpPr>
            <a:spLocks noGrp="1"/>
          </p:cNvSpPr>
          <p:nvPr>
            <p:ph type="title"/>
          </p:nvPr>
        </p:nvSpPr>
        <p:spPr>
          <a:xfrm>
            <a:off x="1371600" y="380276"/>
            <a:ext cx="9601200" cy="582960"/>
          </a:xfrm>
        </p:spPr>
        <p:txBody>
          <a:bodyPr>
            <a:normAutofit fontScale="90000"/>
          </a:bodyPr>
          <a:lstStyle/>
          <a:p>
            <a:r>
              <a:rPr lang="en-US" sz="2800" b="1" dirty="0"/>
              <a:t>Stages of Pericarditis</a:t>
            </a:r>
            <a:br>
              <a:rPr lang="en-US" sz="2800" b="1" dirty="0"/>
            </a:br>
            <a:endParaRPr lang="ru-RU" dirty="0"/>
          </a:p>
        </p:txBody>
      </p:sp>
      <p:sp>
        <p:nvSpPr>
          <p:cNvPr id="3" name="Объект 2">
            <a:extLst>
              <a:ext uri="{FF2B5EF4-FFF2-40B4-BE49-F238E27FC236}">
                <a16:creationId xmlns:a16="http://schemas.microsoft.com/office/drawing/2014/main" id="{F9395452-4C9D-4452-BEE3-45603A00424D}"/>
              </a:ext>
            </a:extLst>
          </p:cNvPr>
          <p:cNvSpPr>
            <a:spLocks noGrp="1"/>
          </p:cNvSpPr>
          <p:nvPr>
            <p:ph idx="1"/>
          </p:nvPr>
        </p:nvSpPr>
        <p:spPr>
          <a:xfrm>
            <a:off x="1379067" y="1124744"/>
            <a:ext cx="9601200" cy="3581400"/>
          </a:xfrm>
        </p:spPr>
        <p:txBody>
          <a:bodyPr>
            <a:normAutofit/>
          </a:bodyPr>
          <a:lstStyle/>
          <a:p>
            <a:pPr marL="0" indent="0">
              <a:buNone/>
            </a:pPr>
            <a:r>
              <a:rPr lang="en-US" dirty="0"/>
              <a:t>Pericarditis is classically associated with ECG changes that evolve through four stages.</a:t>
            </a:r>
          </a:p>
          <a:p>
            <a:r>
              <a:rPr lang="en-US" b="1" dirty="0"/>
              <a:t>Stage 1</a:t>
            </a:r>
            <a:r>
              <a:rPr lang="en-US" dirty="0"/>
              <a:t> – widespread STE and PR depression with reciprocal changes in </a:t>
            </a:r>
            <a:r>
              <a:rPr lang="en-US" dirty="0" err="1"/>
              <a:t>aVR</a:t>
            </a:r>
            <a:r>
              <a:rPr lang="en-US" dirty="0"/>
              <a:t> (occurs during the first two weeks)</a:t>
            </a:r>
          </a:p>
          <a:p>
            <a:r>
              <a:rPr lang="en-US" b="1" dirty="0"/>
              <a:t>Stage 2</a:t>
            </a:r>
            <a:r>
              <a:rPr lang="en-US" dirty="0"/>
              <a:t> – </a:t>
            </a:r>
            <a:r>
              <a:rPr lang="en-US" dirty="0" err="1"/>
              <a:t>normalisation</a:t>
            </a:r>
            <a:r>
              <a:rPr lang="en-US" dirty="0"/>
              <a:t> of ST changes; </a:t>
            </a:r>
            <a:r>
              <a:rPr lang="en-US" dirty="0" err="1"/>
              <a:t>generalised</a:t>
            </a:r>
            <a:r>
              <a:rPr lang="en-US" dirty="0"/>
              <a:t> T wave flattening (1 to 3 weeks)</a:t>
            </a:r>
          </a:p>
          <a:p>
            <a:r>
              <a:rPr lang="en-US" b="1" dirty="0"/>
              <a:t>Stage 3</a:t>
            </a:r>
            <a:r>
              <a:rPr lang="en-US" dirty="0"/>
              <a:t> – flattened T waves become inverted (3 to several weeks)</a:t>
            </a:r>
          </a:p>
          <a:p>
            <a:r>
              <a:rPr lang="en-US" b="1" dirty="0"/>
              <a:t>Stage 4</a:t>
            </a:r>
            <a:r>
              <a:rPr lang="en-US" dirty="0"/>
              <a:t> – ECG returns to normal (several weeks onwards)</a:t>
            </a:r>
          </a:p>
          <a:p>
            <a:pPr marL="0" indent="0">
              <a:buNone/>
            </a:pPr>
            <a:r>
              <a:rPr lang="en-US" i="1" dirty="0"/>
              <a:t>NB. Less than 50% of patients progress through all four classical stages and evolution of changes may not follow this typical pattern.</a:t>
            </a:r>
            <a:endParaRPr lang="en-US" dirty="0"/>
          </a:p>
          <a:p>
            <a:endParaRPr lang="ru-RU" dirty="0"/>
          </a:p>
        </p:txBody>
      </p:sp>
      <p:pic>
        <p:nvPicPr>
          <p:cNvPr id="4" name="Picture 6" descr="http://konspekta.net/studopediaorg/baza1/198655036473.files/image060.png">
            <a:extLst>
              <a:ext uri="{FF2B5EF4-FFF2-40B4-BE49-F238E27FC236}">
                <a16:creationId xmlns:a16="http://schemas.microsoft.com/office/drawing/2014/main" id="{90AECB38-FDC4-42F3-BCD3-5D2CABF16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077"/>
          <a:stretch/>
        </p:blipFill>
        <p:spPr bwMode="auto">
          <a:xfrm>
            <a:off x="2747628" y="4667357"/>
            <a:ext cx="6696744" cy="1810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978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9C2E409-EC80-4B6D-A4EC-8918BA9B745D}"/>
              </a:ext>
            </a:extLst>
          </p:cNvPr>
          <p:cNvSpPr>
            <a:spLocks noGrp="1"/>
          </p:cNvSpPr>
          <p:nvPr>
            <p:ph idx="1"/>
          </p:nvPr>
        </p:nvSpPr>
        <p:spPr>
          <a:xfrm>
            <a:off x="1371600" y="692696"/>
            <a:ext cx="9601200" cy="5174704"/>
          </a:xfrm>
        </p:spPr>
        <p:txBody>
          <a:bodyPr>
            <a:normAutofit/>
          </a:bodyPr>
          <a:lstStyle/>
          <a:p>
            <a:pPr marL="0" indent="0">
              <a:buNone/>
            </a:pPr>
            <a:r>
              <a:rPr lang="en-US" b="1" dirty="0"/>
              <a:t>Early Repolarization Syndrome vs Pericarditis</a:t>
            </a:r>
          </a:p>
          <a:p>
            <a:pPr marL="0" indent="0">
              <a:buNone/>
            </a:pPr>
            <a:r>
              <a:rPr lang="en-US" dirty="0"/>
              <a:t>Pericarditis can be difficult to differentiate from Early Repolarization Syndrome  (ERS), as both conditions are associated with </a:t>
            </a:r>
            <a:r>
              <a:rPr lang="en-US" i="1" dirty="0"/>
              <a:t>concave ST elevation</a:t>
            </a:r>
            <a:r>
              <a:rPr lang="en-US" dirty="0"/>
              <a:t>. One useful trick to distinguish between these two entities is to look at the </a:t>
            </a:r>
            <a:r>
              <a:rPr lang="en-US" i="1" dirty="0"/>
              <a:t>ST segment / T wave ratio</a:t>
            </a:r>
            <a:r>
              <a:rPr lang="en-US" dirty="0"/>
              <a:t> and the </a:t>
            </a:r>
            <a:r>
              <a:rPr lang="en-US" i="1" dirty="0"/>
              <a:t>Fish Hook Pattern.</a:t>
            </a:r>
          </a:p>
          <a:p>
            <a:pPr marL="0" indent="0">
              <a:buNone/>
            </a:pPr>
            <a:endParaRPr lang="en-US" dirty="0"/>
          </a:p>
          <a:p>
            <a:pPr marL="0" indent="0">
              <a:buNone/>
            </a:pPr>
            <a:r>
              <a:rPr lang="en-US" b="1" dirty="0"/>
              <a:t>ST segment / T wave ratio:</a:t>
            </a:r>
          </a:p>
          <a:p>
            <a:pPr marL="0" indent="0">
              <a:buNone/>
            </a:pPr>
            <a:r>
              <a:rPr lang="en-US" dirty="0"/>
              <a:t>The vertical height of the ST segment elevation (from the end of the PR segment to the J point) is measured and compared to the amplitude of the T wave in V6:</a:t>
            </a:r>
          </a:p>
          <a:p>
            <a:r>
              <a:rPr lang="en-US" dirty="0"/>
              <a:t>ST / T wave ratio of </a:t>
            </a:r>
            <a:r>
              <a:rPr lang="en-US" b="1" dirty="0"/>
              <a:t>&gt; 0.25</a:t>
            </a:r>
            <a:r>
              <a:rPr lang="en-US" dirty="0"/>
              <a:t> suggests </a:t>
            </a:r>
            <a:r>
              <a:rPr lang="en-US" b="1" i="1" dirty="0"/>
              <a:t>pericarditis</a:t>
            </a:r>
            <a:endParaRPr lang="en-US" dirty="0"/>
          </a:p>
          <a:p>
            <a:r>
              <a:rPr lang="en-US" dirty="0"/>
              <a:t>ST / T wave ratio of </a:t>
            </a:r>
            <a:r>
              <a:rPr lang="en-US" b="1" dirty="0"/>
              <a:t>&lt; 0.25</a:t>
            </a:r>
            <a:r>
              <a:rPr lang="en-US" dirty="0"/>
              <a:t> suggests </a:t>
            </a:r>
            <a:r>
              <a:rPr lang="en-US" b="1" i="1" dirty="0"/>
              <a:t>ERS</a:t>
            </a:r>
            <a:endParaRPr lang="en-US" dirty="0"/>
          </a:p>
          <a:p>
            <a:endParaRPr lang="ru-RU" dirty="0"/>
          </a:p>
        </p:txBody>
      </p:sp>
    </p:spTree>
    <p:extLst>
      <p:ext uri="{BB962C8B-B14F-4D97-AF65-F5344CB8AC3E}">
        <p14:creationId xmlns:p14="http://schemas.microsoft.com/office/powerpoint/2010/main" val="7143093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A70F3AB-82E4-4C21-9F14-76DBAE390048}"/>
              </a:ext>
            </a:extLst>
          </p:cNvPr>
          <p:cNvSpPr>
            <a:spLocks noGrp="1"/>
          </p:cNvSpPr>
          <p:nvPr>
            <p:ph idx="1"/>
          </p:nvPr>
        </p:nvSpPr>
        <p:spPr>
          <a:xfrm>
            <a:off x="1188501" y="548680"/>
            <a:ext cx="5228456" cy="3581400"/>
          </a:xfrm>
        </p:spPr>
        <p:txBody>
          <a:bodyPr/>
          <a:lstStyle/>
          <a:p>
            <a:pPr marL="0" indent="0">
              <a:buNone/>
            </a:pPr>
            <a:r>
              <a:rPr lang="en-US" b="1" dirty="0"/>
              <a:t>Example 1: </a:t>
            </a:r>
            <a:r>
              <a:rPr lang="en-US" b="1" i="1" dirty="0"/>
              <a:t>Early Repolarization Syndrome </a:t>
            </a:r>
            <a:endParaRPr lang="en-US" b="1" dirty="0"/>
          </a:p>
          <a:p>
            <a:r>
              <a:rPr lang="en-US" dirty="0"/>
              <a:t>ST segment height = 1 mm</a:t>
            </a:r>
          </a:p>
          <a:p>
            <a:r>
              <a:rPr lang="en-US" dirty="0"/>
              <a:t>T wave height = 6 mm</a:t>
            </a:r>
          </a:p>
          <a:p>
            <a:r>
              <a:rPr lang="en-US" dirty="0"/>
              <a:t>ST / T wave ratio = 0.16</a:t>
            </a:r>
          </a:p>
          <a:p>
            <a:r>
              <a:rPr lang="en-US" dirty="0"/>
              <a:t>The </a:t>
            </a:r>
            <a:r>
              <a:rPr lang="en-US" b="1" dirty="0"/>
              <a:t>ST / T wave ratio &lt; 0.25</a:t>
            </a:r>
            <a:r>
              <a:rPr lang="en-US" dirty="0"/>
              <a:t> is consistent with ERS</a:t>
            </a:r>
          </a:p>
          <a:p>
            <a:endParaRPr lang="ru-RU" dirty="0"/>
          </a:p>
        </p:txBody>
      </p:sp>
      <p:pic>
        <p:nvPicPr>
          <p:cNvPr id="3076" name="Picture 4" descr="ST-segment-T-wave-ratio-BER">
            <a:extLst>
              <a:ext uri="{FF2B5EF4-FFF2-40B4-BE49-F238E27FC236}">
                <a16:creationId xmlns:a16="http://schemas.microsoft.com/office/drawing/2014/main" id="{40636639-09F8-4F41-B201-D49B2E5B2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555" y="3390309"/>
            <a:ext cx="5339546" cy="2938562"/>
          </a:xfrm>
          <a:prstGeom prst="rect">
            <a:avLst/>
          </a:prstGeom>
          <a:noFill/>
          <a:extLst>
            <a:ext uri="{909E8E84-426E-40DD-AFC4-6F175D3DCCD1}">
              <a14:hiddenFill xmlns:a14="http://schemas.microsoft.com/office/drawing/2010/main">
                <a:solidFill>
                  <a:srgbClr val="FFFFFF"/>
                </a:solidFill>
              </a14:hiddenFill>
            </a:ext>
          </a:extLst>
        </p:spPr>
      </p:pic>
      <p:sp>
        <p:nvSpPr>
          <p:cNvPr id="8" name="Объект 2">
            <a:extLst>
              <a:ext uri="{FF2B5EF4-FFF2-40B4-BE49-F238E27FC236}">
                <a16:creationId xmlns:a16="http://schemas.microsoft.com/office/drawing/2014/main" id="{04DF5CEB-F3AF-4D55-AA56-0C135F008672}"/>
              </a:ext>
            </a:extLst>
          </p:cNvPr>
          <p:cNvSpPr txBox="1">
            <a:spLocks/>
          </p:cNvSpPr>
          <p:nvPr/>
        </p:nvSpPr>
        <p:spPr>
          <a:xfrm>
            <a:off x="6528048" y="542163"/>
            <a:ext cx="5228456" cy="3581400"/>
          </a:xfrm>
          <a:prstGeom prst="rect">
            <a:avLst/>
          </a:prstGeom>
        </p:spPr>
        <p:txBody>
          <a:bodyPr vert="horz" lIns="91440" tIns="45720" rIns="91440" bIns="45720" rtlCol="0">
            <a:normAutofit/>
          </a:bodyPr>
          <a:lstStyle>
            <a:lvl1pPr marL="384038" indent="-384038" algn="l" defTabSz="914377"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377" indent="-384038" algn="l" defTabSz="914377"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566" indent="-384038" algn="l" defTabSz="914377"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754" indent="-384038" algn="l" defTabSz="914377"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5943" indent="-384038" algn="l" defTabSz="914377"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131" indent="-384038" algn="l" defTabSz="914377"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320"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509"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697" indent="-384038" algn="l" defTabSz="914377"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b="1" dirty="0"/>
              <a:t>Example 2: </a:t>
            </a:r>
            <a:r>
              <a:rPr lang="en-US" b="1" i="1" dirty="0"/>
              <a:t>Pericarditis</a:t>
            </a:r>
          </a:p>
          <a:p>
            <a:r>
              <a:rPr lang="en-US" dirty="0"/>
              <a:t>ST segment height = 2 mm</a:t>
            </a:r>
          </a:p>
          <a:p>
            <a:r>
              <a:rPr lang="en-US" dirty="0"/>
              <a:t>T wave height = 4 mm</a:t>
            </a:r>
          </a:p>
          <a:p>
            <a:r>
              <a:rPr lang="en-US" dirty="0"/>
              <a:t>ST / T wave ratio = 0.5</a:t>
            </a:r>
          </a:p>
          <a:p>
            <a:r>
              <a:rPr lang="en-US" dirty="0"/>
              <a:t>The </a:t>
            </a:r>
            <a:r>
              <a:rPr lang="en-US" b="1" dirty="0"/>
              <a:t>ST / T wave ratio &gt; 0.25</a:t>
            </a:r>
            <a:r>
              <a:rPr lang="en-US" dirty="0"/>
              <a:t> is consistent with pericarditis</a:t>
            </a:r>
          </a:p>
          <a:p>
            <a:endParaRPr lang="ru-RU" dirty="0"/>
          </a:p>
        </p:txBody>
      </p:sp>
      <p:pic>
        <p:nvPicPr>
          <p:cNvPr id="3078" name="Picture 6" descr="ST-segment-T-wave-ratio-pericarditis">
            <a:extLst>
              <a:ext uri="{FF2B5EF4-FFF2-40B4-BE49-F238E27FC236}">
                <a16:creationId xmlns:a16="http://schemas.microsoft.com/office/drawing/2014/main" id="{6DD538A8-073E-4B12-94A3-7F2931FEA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7995" y="3458098"/>
            <a:ext cx="5228456" cy="272492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Прямая соединительная линия 6">
            <a:extLst>
              <a:ext uri="{FF2B5EF4-FFF2-40B4-BE49-F238E27FC236}">
                <a16:creationId xmlns:a16="http://schemas.microsoft.com/office/drawing/2014/main" id="{C91020BD-2167-4297-A285-72F8AA5541EF}"/>
              </a:ext>
            </a:extLst>
          </p:cNvPr>
          <p:cNvCxnSpPr/>
          <p:nvPr/>
        </p:nvCxnSpPr>
        <p:spPr>
          <a:xfrm>
            <a:off x="6416957" y="0"/>
            <a:ext cx="0" cy="7101408"/>
          </a:xfrm>
          <a:prstGeom prst="line">
            <a:avLst/>
          </a:prstGeom>
          <a:ln w="17780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73989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A9F34AF-0F4F-40FA-917F-274F183743E2}"/>
              </a:ext>
            </a:extLst>
          </p:cNvPr>
          <p:cNvSpPr>
            <a:spLocks noGrp="1"/>
          </p:cNvSpPr>
          <p:nvPr>
            <p:ph idx="1"/>
          </p:nvPr>
        </p:nvSpPr>
        <p:spPr>
          <a:xfrm>
            <a:off x="1295400" y="620688"/>
            <a:ext cx="9601200" cy="3581400"/>
          </a:xfrm>
        </p:spPr>
        <p:txBody>
          <a:bodyPr/>
          <a:lstStyle/>
          <a:p>
            <a:pPr marL="0" indent="0">
              <a:buNone/>
            </a:pPr>
            <a:r>
              <a:rPr lang="en-US" b="1" dirty="0"/>
              <a:t>Fish Hook Pattern</a:t>
            </a:r>
          </a:p>
          <a:p>
            <a:r>
              <a:rPr lang="en-US" dirty="0"/>
              <a:t>Another clue that suggests ERS is the presence of a notched or irregular J point: the so-called “</a:t>
            </a:r>
            <a:r>
              <a:rPr lang="en-US" b="1" i="1" dirty="0"/>
              <a:t>fish hook</a:t>
            </a:r>
            <a:r>
              <a:rPr lang="en-US" b="1" dirty="0"/>
              <a:t>” </a:t>
            </a:r>
            <a:r>
              <a:rPr lang="en-US" dirty="0"/>
              <a:t>pattern. This is often best seen in lead V4.</a:t>
            </a:r>
          </a:p>
          <a:p>
            <a:endParaRPr lang="ru-RU" dirty="0"/>
          </a:p>
        </p:txBody>
      </p:sp>
      <p:pic>
        <p:nvPicPr>
          <p:cNvPr id="4100" name="Picture 4" descr="ECG Fish-hook pattern BER">
            <a:extLst>
              <a:ext uri="{FF2B5EF4-FFF2-40B4-BE49-F238E27FC236}">
                <a16:creationId xmlns:a16="http://schemas.microsoft.com/office/drawing/2014/main" id="{1BB79D42-23A7-4D75-A39B-863B7CB0D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975" y="2613969"/>
            <a:ext cx="7258050" cy="3638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8597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D9EEF2-0B3F-4AB8-ABAD-267825758693}"/>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055D3218-E786-4C1A-A609-827D77F81113}"/>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id="{2A8D967D-A379-40AB-A0D9-5430ED0B0A14}"/>
              </a:ext>
            </a:extLst>
          </p:cNvPr>
          <p:cNvPicPr>
            <a:picLocks noChangeAspect="1"/>
          </p:cNvPicPr>
          <p:nvPr/>
        </p:nvPicPr>
        <p:blipFill>
          <a:blip r:embed="rId2"/>
          <a:stretch>
            <a:fillRect/>
          </a:stretch>
        </p:blipFill>
        <p:spPr>
          <a:xfrm>
            <a:off x="767408" y="414337"/>
            <a:ext cx="11209449" cy="6029325"/>
          </a:xfrm>
          <a:prstGeom prst="rect">
            <a:avLst/>
          </a:prstGeom>
        </p:spPr>
      </p:pic>
    </p:spTree>
    <p:extLst>
      <p:ext uri="{BB962C8B-B14F-4D97-AF65-F5344CB8AC3E}">
        <p14:creationId xmlns:p14="http://schemas.microsoft.com/office/powerpoint/2010/main" val="20171246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C1890C1B-62CF-4727-8880-FB59EFF36DDB}"/>
              </a:ext>
            </a:extLst>
          </p:cNvPr>
          <p:cNvPicPr>
            <a:picLocks noGrp="1" noChangeAspect="1"/>
          </p:cNvPicPr>
          <p:nvPr>
            <p:ph idx="1"/>
          </p:nvPr>
        </p:nvPicPr>
        <p:blipFill>
          <a:blip r:embed="rId3"/>
          <a:stretch>
            <a:fillRect/>
          </a:stretch>
        </p:blipFill>
        <p:spPr>
          <a:xfrm>
            <a:off x="839416" y="116632"/>
            <a:ext cx="11034284" cy="4687416"/>
          </a:xfrm>
          <a:prstGeom prst="rect">
            <a:avLst/>
          </a:prstGeom>
        </p:spPr>
      </p:pic>
      <p:sp>
        <p:nvSpPr>
          <p:cNvPr id="5" name="Прямоугольник 4">
            <a:extLst>
              <a:ext uri="{FF2B5EF4-FFF2-40B4-BE49-F238E27FC236}">
                <a16:creationId xmlns:a16="http://schemas.microsoft.com/office/drawing/2014/main" id="{F5480FEE-1F22-483B-908C-798EAE92A502}"/>
              </a:ext>
            </a:extLst>
          </p:cNvPr>
          <p:cNvSpPr/>
          <p:nvPr/>
        </p:nvSpPr>
        <p:spPr>
          <a:xfrm>
            <a:off x="3791744" y="116632"/>
            <a:ext cx="4608512" cy="523220"/>
          </a:xfrm>
          <a:prstGeom prst="rect">
            <a:avLst/>
          </a:prstGeom>
          <a:solidFill>
            <a:schemeClr val="bg2"/>
          </a:solidFill>
        </p:spPr>
        <p:txBody>
          <a:bodyPr wrap="square">
            <a:spAutoFit/>
          </a:bodyPr>
          <a:lstStyle/>
          <a:p>
            <a:r>
              <a:rPr lang="en-US" sz="2800" dirty="0"/>
              <a:t>Is this ERS or pericarditis?</a:t>
            </a:r>
            <a:endParaRPr lang="ru-RU" sz="2800" dirty="0"/>
          </a:p>
        </p:txBody>
      </p:sp>
      <p:sp>
        <p:nvSpPr>
          <p:cNvPr id="6" name="Прямоугольник 5">
            <a:extLst>
              <a:ext uri="{FF2B5EF4-FFF2-40B4-BE49-F238E27FC236}">
                <a16:creationId xmlns:a16="http://schemas.microsoft.com/office/drawing/2014/main" id="{FAD24EC6-AF8D-4897-91CA-0491EFF663FA}"/>
              </a:ext>
            </a:extLst>
          </p:cNvPr>
          <p:cNvSpPr/>
          <p:nvPr/>
        </p:nvSpPr>
        <p:spPr>
          <a:xfrm>
            <a:off x="6719900" y="5103674"/>
            <a:ext cx="6096000" cy="1477328"/>
          </a:xfrm>
          <a:prstGeom prst="rect">
            <a:avLst/>
          </a:prstGeom>
        </p:spPr>
        <p:txBody>
          <a:bodyPr>
            <a:spAutoFit/>
          </a:bodyPr>
          <a:lstStyle/>
          <a:p>
            <a:r>
              <a:rPr lang="en-US" dirty="0">
                <a:latin typeface="-apple-system"/>
              </a:rPr>
              <a:t>But also features suggestive of pericarditis:</a:t>
            </a:r>
          </a:p>
          <a:p>
            <a:pPr marL="176213" indent="-176213">
              <a:buFont typeface="Arial" panose="020B0604020202020204" pitchFamily="34" charset="0"/>
              <a:buChar char="•"/>
            </a:pPr>
            <a:r>
              <a:rPr lang="en-US" dirty="0">
                <a:latin typeface="-apple-system"/>
              </a:rPr>
              <a:t>Widespread concave ST elevation</a:t>
            </a:r>
          </a:p>
          <a:p>
            <a:pPr marL="176213" indent="-176213">
              <a:buFont typeface="Arial" panose="020B0604020202020204" pitchFamily="34" charset="0"/>
              <a:buChar char="•"/>
            </a:pPr>
            <a:r>
              <a:rPr lang="en-US" dirty="0">
                <a:latin typeface="-apple-system"/>
              </a:rPr>
              <a:t>Subtle </a:t>
            </a:r>
            <a:r>
              <a:rPr lang="en-US" dirty="0" err="1">
                <a:latin typeface="-apple-system"/>
              </a:rPr>
              <a:t>downsloping</a:t>
            </a:r>
            <a:r>
              <a:rPr lang="en-US" dirty="0">
                <a:latin typeface="-apple-system"/>
              </a:rPr>
              <a:t> PR depression in limb (I, </a:t>
            </a:r>
            <a:r>
              <a:rPr lang="en-US" dirty="0" err="1">
                <a:latin typeface="-apple-system"/>
              </a:rPr>
              <a:t>aVL</a:t>
            </a:r>
            <a:r>
              <a:rPr lang="en-US" dirty="0">
                <a:latin typeface="-apple-system"/>
              </a:rPr>
              <a:t>) and precordial (V3-6) leads</a:t>
            </a:r>
          </a:p>
          <a:p>
            <a:pPr marL="176213" indent="-176213">
              <a:buFont typeface="Arial" panose="020B0604020202020204" pitchFamily="34" charset="0"/>
              <a:buChar char="•"/>
            </a:pPr>
            <a:r>
              <a:rPr lang="en-US" dirty="0">
                <a:latin typeface="-apple-system"/>
              </a:rPr>
              <a:t>Subtle PR elevation in </a:t>
            </a:r>
            <a:r>
              <a:rPr lang="en-US" dirty="0" err="1">
                <a:latin typeface="-apple-system"/>
              </a:rPr>
              <a:t>aVR</a:t>
            </a:r>
            <a:endParaRPr lang="en-US" b="0" i="0" dirty="0">
              <a:effectLst/>
              <a:latin typeface="-apple-system"/>
            </a:endParaRPr>
          </a:p>
        </p:txBody>
      </p:sp>
      <p:sp>
        <p:nvSpPr>
          <p:cNvPr id="7" name="Прямоугольник 6">
            <a:extLst>
              <a:ext uri="{FF2B5EF4-FFF2-40B4-BE49-F238E27FC236}">
                <a16:creationId xmlns:a16="http://schemas.microsoft.com/office/drawing/2014/main" id="{9361111D-A6DB-4B78-99FF-1471E3B6FD0F}"/>
              </a:ext>
            </a:extLst>
          </p:cNvPr>
          <p:cNvSpPr/>
          <p:nvPr/>
        </p:nvSpPr>
        <p:spPr>
          <a:xfrm>
            <a:off x="743744" y="5103674"/>
            <a:ext cx="6096000" cy="1754326"/>
          </a:xfrm>
          <a:prstGeom prst="rect">
            <a:avLst/>
          </a:prstGeom>
        </p:spPr>
        <p:txBody>
          <a:bodyPr>
            <a:spAutoFit/>
          </a:bodyPr>
          <a:lstStyle/>
          <a:p>
            <a:r>
              <a:rPr lang="en-US" dirty="0">
                <a:latin typeface="-apple-system"/>
              </a:rPr>
              <a:t>There are features suggestive of ERS:</a:t>
            </a:r>
          </a:p>
          <a:p>
            <a:pPr marL="176213" indent="-176213">
              <a:buFont typeface="Arial" panose="020B0604020202020204" pitchFamily="34" charset="0"/>
              <a:buChar char="•"/>
            </a:pPr>
            <a:r>
              <a:rPr lang="en-US" dirty="0">
                <a:latin typeface="-apple-system"/>
              </a:rPr>
              <a:t>ST elevation is markedly more prominent in precordial leads (especially V2-5)</a:t>
            </a:r>
          </a:p>
          <a:p>
            <a:pPr marL="176213" indent="-176213">
              <a:buFont typeface="Arial" panose="020B0604020202020204" pitchFamily="34" charset="0"/>
              <a:buChar char="•"/>
            </a:pPr>
            <a:r>
              <a:rPr lang="en-US" dirty="0">
                <a:latin typeface="-apple-system"/>
              </a:rPr>
              <a:t>J-wave notching with fish-hook pattern in V3-4</a:t>
            </a:r>
          </a:p>
          <a:p>
            <a:pPr marL="176213" indent="-176213">
              <a:buFont typeface="Arial" panose="020B0604020202020204" pitchFamily="34" charset="0"/>
              <a:buChar char="•"/>
            </a:pPr>
            <a:r>
              <a:rPr lang="en-US" dirty="0">
                <a:latin typeface="-apple-system"/>
              </a:rPr>
              <a:t>Prominent precordial T waves</a:t>
            </a:r>
          </a:p>
          <a:p>
            <a:pPr marL="176213" indent="-176213">
              <a:buFont typeface="Arial" panose="020B0604020202020204" pitchFamily="34" charset="0"/>
              <a:buChar char="•"/>
            </a:pPr>
            <a:r>
              <a:rPr lang="en-US" dirty="0">
                <a:latin typeface="-apple-system"/>
              </a:rPr>
              <a:t>ST / T wave ratio of 0.16</a:t>
            </a:r>
            <a:endParaRPr lang="en-US" b="0" i="0" dirty="0">
              <a:effectLst/>
              <a:latin typeface="-apple-system"/>
            </a:endParaRPr>
          </a:p>
        </p:txBody>
      </p:sp>
      <p:sp>
        <p:nvSpPr>
          <p:cNvPr id="8" name="Прямоугольник 7">
            <a:extLst>
              <a:ext uri="{FF2B5EF4-FFF2-40B4-BE49-F238E27FC236}">
                <a16:creationId xmlns:a16="http://schemas.microsoft.com/office/drawing/2014/main" id="{A4979C1B-B610-4C56-A2EE-2AD21BAC7BFA}"/>
              </a:ext>
            </a:extLst>
          </p:cNvPr>
          <p:cNvSpPr/>
          <p:nvPr/>
        </p:nvSpPr>
        <p:spPr>
          <a:xfrm>
            <a:off x="2567608" y="3429000"/>
            <a:ext cx="8304584" cy="1200329"/>
          </a:xfrm>
          <a:prstGeom prst="rect">
            <a:avLst/>
          </a:prstGeom>
          <a:solidFill>
            <a:schemeClr val="bg2"/>
          </a:solidFill>
        </p:spPr>
        <p:txBody>
          <a:bodyPr wrap="square">
            <a:spAutoFit/>
          </a:bodyPr>
          <a:lstStyle/>
          <a:p>
            <a:r>
              <a:rPr lang="en-US" dirty="0">
                <a:latin typeface="-apple-system"/>
              </a:rPr>
              <a:t>These ECG appearances could be caused by ERS alone, although it is possible that this ECG represents ERS with superimposed pericarditis. This ECG demonstrates the difficulty in differentiating between these two very similar conditions.</a:t>
            </a:r>
          </a:p>
          <a:p>
            <a:r>
              <a:rPr lang="en-US" i="1" dirty="0">
                <a:latin typeface="-apple-system"/>
              </a:rPr>
              <a:t>Remember that it is possible for a patient with ERS to get pericarditis!</a:t>
            </a:r>
            <a:endParaRPr lang="en-US" b="0" i="0" dirty="0">
              <a:effectLst/>
              <a:latin typeface="-apple-system"/>
            </a:endParaRPr>
          </a:p>
        </p:txBody>
      </p:sp>
    </p:spTree>
    <p:extLst>
      <p:ext uri="{BB962C8B-B14F-4D97-AF65-F5344CB8AC3E}">
        <p14:creationId xmlns:p14="http://schemas.microsoft.com/office/powerpoint/2010/main" val="53021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medportal-omsk.ru/wp-content/uploads/2014/02/pericarditis.jpg"/>
          <p:cNvPicPr>
            <a:picLocks noChangeAspect="1" noChangeArrowheads="1"/>
          </p:cNvPicPr>
          <p:nvPr/>
        </p:nvPicPr>
        <p:blipFill rotWithShape="1">
          <a:blip r:embed="rId2">
            <a:extLst>
              <a:ext uri="{28A0092B-C50C-407E-A947-70E740481C1C}">
                <a14:useLocalDpi xmlns:a14="http://schemas.microsoft.com/office/drawing/2010/main" val="0"/>
              </a:ext>
            </a:extLst>
          </a:blip>
          <a:srcRect t="6975" b="13225"/>
          <a:stretch/>
        </p:blipFill>
        <p:spPr bwMode="auto">
          <a:xfrm>
            <a:off x="749813" y="0"/>
            <a:ext cx="11442187" cy="684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7528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AC1F19B-6CB6-49A1-8E4B-59755F4DB1C5}"/>
              </a:ext>
            </a:extLst>
          </p:cNvPr>
          <p:cNvPicPr>
            <a:picLocks noChangeAspect="1"/>
          </p:cNvPicPr>
          <p:nvPr/>
        </p:nvPicPr>
        <p:blipFill>
          <a:blip r:embed="rId2"/>
          <a:stretch>
            <a:fillRect/>
          </a:stretch>
        </p:blipFill>
        <p:spPr>
          <a:xfrm>
            <a:off x="-1123" y="908720"/>
            <a:ext cx="12192000" cy="4490720"/>
          </a:xfrm>
          <a:prstGeom prst="rect">
            <a:avLst/>
          </a:prstGeom>
        </p:spPr>
      </p:pic>
      <p:pic>
        <p:nvPicPr>
          <p:cNvPr id="13" name="Рисунок 12">
            <a:extLst>
              <a:ext uri="{FF2B5EF4-FFF2-40B4-BE49-F238E27FC236}">
                <a16:creationId xmlns:a16="http://schemas.microsoft.com/office/drawing/2014/main" id="{0F7ECC53-4E13-44CB-96B2-4DE42B5D0AD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3000"/>
                    </a14:imgEffect>
                  </a14:imgLayer>
                </a14:imgProps>
              </a:ext>
            </a:extLst>
          </a:blip>
          <a:srcRect l="77690" t="30280" b="42461"/>
          <a:stretch/>
        </p:blipFill>
        <p:spPr>
          <a:xfrm>
            <a:off x="4350153" y="3329293"/>
            <a:ext cx="7840724" cy="3528707"/>
          </a:xfrm>
          <a:prstGeom prst="rect">
            <a:avLst/>
          </a:prstGeom>
        </p:spPr>
      </p:pic>
      <p:cxnSp>
        <p:nvCxnSpPr>
          <p:cNvPr id="6" name="Прямая соединительная линия 5">
            <a:extLst>
              <a:ext uri="{FF2B5EF4-FFF2-40B4-BE49-F238E27FC236}">
                <a16:creationId xmlns:a16="http://schemas.microsoft.com/office/drawing/2014/main" id="{31ECC4A7-9552-405C-85AD-B3B1FAB7E860}"/>
              </a:ext>
            </a:extLst>
          </p:cNvPr>
          <p:cNvCxnSpPr>
            <a:cxnSpLocks/>
          </p:cNvCxnSpPr>
          <p:nvPr/>
        </p:nvCxnSpPr>
        <p:spPr>
          <a:xfrm>
            <a:off x="5358265" y="6018322"/>
            <a:ext cx="6120680" cy="0"/>
          </a:xfrm>
          <a:prstGeom prst="line">
            <a:avLst/>
          </a:prstGeom>
          <a:ln w="76200">
            <a:solidFill>
              <a:srgbClr val="0000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5177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therapy.irkutsk.ru/i/ed/pct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500063"/>
            <a:ext cx="8072439"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2889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17D9BF3-A5D1-47D3-927F-A129B106B91D}"/>
              </a:ext>
            </a:extLst>
          </p:cNvPr>
          <p:cNvSpPr>
            <a:spLocks noGrp="1"/>
          </p:cNvSpPr>
          <p:nvPr>
            <p:ph idx="1"/>
          </p:nvPr>
        </p:nvSpPr>
        <p:spPr>
          <a:xfrm>
            <a:off x="1295400" y="404664"/>
            <a:ext cx="9601200" cy="3581400"/>
          </a:xfrm>
        </p:spPr>
        <p:txBody>
          <a:bodyPr/>
          <a:lstStyle/>
          <a:p>
            <a:pPr marL="0" indent="0">
              <a:buNone/>
            </a:pPr>
            <a:r>
              <a:rPr lang="en-US" b="1" dirty="0"/>
              <a:t>Pericarditis</a:t>
            </a:r>
          </a:p>
          <a:p>
            <a:r>
              <a:rPr lang="en-US" dirty="0"/>
              <a:t>Acute Pericarditis causes widespread concave (“saddleback”) ST segment elevation with PR segment depression in multiple leads, typically involving I, II, III, </a:t>
            </a:r>
            <a:r>
              <a:rPr lang="en-US" dirty="0" err="1"/>
              <a:t>aVF</a:t>
            </a:r>
            <a:r>
              <a:rPr lang="en-US" dirty="0"/>
              <a:t>, </a:t>
            </a:r>
            <a:r>
              <a:rPr lang="en-US" dirty="0" err="1"/>
              <a:t>aVL</a:t>
            </a:r>
            <a:r>
              <a:rPr lang="en-US" dirty="0"/>
              <a:t>, and V2-6.</a:t>
            </a:r>
            <a:endParaRPr lang="ru-RU" dirty="0"/>
          </a:p>
        </p:txBody>
      </p:sp>
      <p:pic>
        <p:nvPicPr>
          <p:cNvPr id="4" name="Рисунок 3">
            <a:extLst>
              <a:ext uri="{FF2B5EF4-FFF2-40B4-BE49-F238E27FC236}">
                <a16:creationId xmlns:a16="http://schemas.microsoft.com/office/drawing/2014/main" id="{CD569EBB-5345-4FB6-85CE-7EC296250F9C}"/>
              </a:ext>
            </a:extLst>
          </p:cNvPr>
          <p:cNvPicPr>
            <a:picLocks noChangeAspect="1"/>
          </p:cNvPicPr>
          <p:nvPr/>
        </p:nvPicPr>
        <p:blipFill>
          <a:blip r:embed="rId2"/>
          <a:stretch>
            <a:fillRect/>
          </a:stretch>
        </p:blipFill>
        <p:spPr>
          <a:xfrm>
            <a:off x="1775520" y="1844824"/>
            <a:ext cx="9525000" cy="3505200"/>
          </a:xfrm>
          <a:prstGeom prst="rect">
            <a:avLst/>
          </a:prstGeom>
        </p:spPr>
      </p:pic>
      <p:sp>
        <p:nvSpPr>
          <p:cNvPr id="5" name="Прямоугольник 4">
            <a:extLst>
              <a:ext uri="{FF2B5EF4-FFF2-40B4-BE49-F238E27FC236}">
                <a16:creationId xmlns:a16="http://schemas.microsoft.com/office/drawing/2014/main" id="{38B814A0-287C-44F2-AA35-A4A0BF201CCB}"/>
              </a:ext>
            </a:extLst>
          </p:cNvPr>
          <p:cNvSpPr/>
          <p:nvPr/>
        </p:nvSpPr>
        <p:spPr>
          <a:xfrm>
            <a:off x="1559496" y="5589855"/>
            <a:ext cx="10153128" cy="1200329"/>
          </a:xfrm>
          <a:prstGeom prst="rect">
            <a:avLst/>
          </a:prstGeom>
        </p:spPr>
        <p:txBody>
          <a:bodyPr wrap="square">
            <a:spAutoFit/>
          </a:bodyPr>
          <a:lstStyle/>
          <a:p>
            <a:pPr marL="285750" indent="-285750">
              <a:buFont typeface="Arial" panose="020B0604020202020204" pitchFamily="34" charset="0"/>
              <a:buChar char="•"/>
            </a:pPr>
            <a:r>
              <a:rPr lang="en-US" dirty="0"/>
              <a:t>Concave “saddleback” ST elevation in leads I, II, III, </a:t>
            </a:r>
            <a:r>
              <a:rPr lang="en-US" dirty="0" err="1"/>
              <a:t>aVF</a:t>
            </a:r>
            <a:r>
              <a:rPr lang="en-US" dirty="0"/>
              <a:t>, V5-6 with depressed PR segments.</a:t>
            </a:r>
          </a:p>
          <a:p>
            <a:pPr marL="285750" indent="-285750">
              <a:buFont typeface="Arial" panose="020B0604020202020204" pitchFamily="34" charset="0"/>
              <a:buChar char="•"/>
            </a:pPr>
            <a:r>
              <a:rPr lang="en-US" dirty="0"/>
              <a:t>There is reciprocal ST depression and PR elevation in leads </a:t>
            </a:r>
            <a:r>
              <a:rPr lang="en-US" dirty="0" err="1"/>
              <a:t>aVR</a:t>
            </a:r>
            <a:r>
              <a:rPr lang="en-US" dirty="0"/>
              <a:t> and V1.</a:t>
            </a:r>
          </a:p>
          <a:p>
            <a:pPr marL="285750" indent="-285750">
              <a:buFont typeface="Arial" panose="020B0604020202020204" pitchFamily="34" charset="0"/>
              <a:buChar char="•"/>
            </a:pPr>
            <a:r>
              <a:rPr lang="en-US" dirty="0" err="1"/>
              <a:t>Spodick’s</a:t>
            </a:r>
            <a:r>
              <a:rPr lang="en-US" dirty="0"/>
              <a:t> sign was first described by David H. </a:t>
            </a:r>
            <a:r>
              <a:rPr lang="en-US" dirty="0" err="1"/>
              <a:t>Spodick</a:t>
            </a:r>
            <a:r>
              <a:rPr lang="en-US" dirty="0"/>
              <a:t> in 1974 as a downward sloping TP segment with specificity for acute pericarditis.</a:t>
            </a:r>
          </a:p>
        </p:txBody>
      </p:sp>
    </p:spTree>
    <p:extLst>
      <p:ext uri="{BB962C8B-B14F-4D97-AF65-F5344CB8AC3E}">
        <p14:creationId xmlns:p14="http://schemas.microsoft.com/office/powerpoint/2010/main" val="1942477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C0212CD-AC31-48E1-9061-C2EB54D81A4A}"/>
              </a:ext>
            </a:extLst>
          </p:cNvPr>
          <p:cNvSpPr>
            <a:spLocks noGrp="1"/>
          </p:cNvSpPr>
          <p:nvPr>
            <p:ph idx="1"/>
          </p:nvPr>
        </p:nvSpPr>
        <p:spPr>
          <a:xfrm>
            <a:off x="1295400" y="188640"/>
            <a:ext cx="9601200" cy="3581400"/>
          </a:xfrm>
        </p:spPr>
        <p:txBody>
          <a:bodyPr/>
          <a:lstStyle/>
          <a:p>
            <a:pPr marL="0" indent="0">
              <a:buNone/>
            </a:pPr>
            <a:r>
              <a:rPr lang="en-US" b="1" dirty="0"/>
              <a:t>Coronary Vasospasm (</a:t>
            </a:r>
            <a:r>
              <a:rPr lang="en-US" b="1" dirty="0" err="1"/>
              <a:t>Prinzmetal’s</a:t>
            </a:r>
            <a:r>
              <a:rPr lang="en-US" b="1" dirty="0"/>
              <a:t> angina)</a:t>
            </a:r>
          </a:p>
          <a:p>
            <a:r>
              <a:rPr lang="en-US" dirty="0"/>
              <a:t>This causes a pattern of ST elevation that is very similar to acute STEMI — i.e. </a:t>
            </a:r>
            <a:r>
              <a:rPr lang="en-US" dirty="0" err="1"/>
              <a:t>localised</a:t>
            </a:r>
            <a:r>
              <a:rPr lang="en-US" dirty="0"/>
              <a:t> ST elevation with reciprocal ST depression occurring during episodes of chest pain.</a:t>
            </a:r>
          </a:p>
          <a:p>
            <a:r>
              <a:rPr lang="en-US" dirty="0"/>
              <a:t>However, unlike acute STEMI the ECG changes are transient, reversible with vasodilators and not usually associated with myocardial necrosis.</a:t>
            </a:r>
          </a:p>
          <a:p>
            <a:r>
              <a:rPr lang="en-US" dirty="0"/>
              <a:t>It may be impossible to differentiate these two conditions based on the ECG alone.</a:t>
            </a:r>
            <a:endParaRPr lang="ru-RU" dirty="0"/>
          </a:p>
        </p:txBody>
      </p:sp>
      <p:pic>
        <p:nvPicPr>
          <p:cNvPr id="4" name="Рисунок 3">
            <a:extLst>
              <a:ext uri="{FF2B5EF4-FFF2-40B4-BE49-F238E27FC236}">
                <a16:creationId xmlns:a16="http://schemas.microsoft.com/office/drawing/2014/main" id="{4F240EB3-3319-4E8E-9C3C-9BED089ACFA9}"/>
              </a:ext>
            </a:extLst>
          </p:cNvPr>
          <p:cNvPicPr>
            <a:picLocks noChangeAspect="1"/>
          </p:cNvPicPr>
          <p:nvPr/>
        </p:nvPicPr>
        <p:blipFill>
          <a:blip r:embed="rId2"/>
          <a:stretch>
            <a:fillRect/>
          </a:stretch>
        </p:blipFill>
        <p:spPr>
          <a:xfrm>
            <a:off x="1703512" y="2962261"/>
            <a:ext cx="7632848" cy="3707099"/>
          </a:xfrm>
          <a:prstGeom prst="rect">
            <a:avLst/>
          </a:prstGeom>
        </p:spPr>
      </p:pic>
    </p:spTree>
    <p:extLst>
      <p:ext uri="{BB962C8B-B14F-4D97-AF65-F5344CB8AC3E}">
        <p14:creationId xmlns:p14="http://schemas.microsoft.com/office/powerpoint/2010/main" val="537069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D0D6BA7-CF14-412E-B55B-041A36E40C80}"/>
              </a:ext>
            </a:extLst>
          </p:cNvPr>
          <p:cNvSpPr>
            <a:spLocks noGrp="1"/>
          </p:cNvSpPr>
          <p:nvPr>
            <p:ph idx="1"/>
          </p:nvPr>
        </p:nvSpPr>
        <p:spPr>
          <a:xfrm>
            <a:off x="1127448" y="260648"/>
            <a:ext cx="10801200" cy="3581400"/>
          </a:xfrm>
        </p:spPr>
        <p:txBody>
          <a:bodyPr/>
          <a:lstStyle/>
          <a:p>
            <a:pPr marL="0" indent="0">
              <a:buNone/>
            </a:pPr>
            <a:r>
              <a:rPr lang="en-US" b="1" dirty="0"/>
              <a:t>Left Bundle Branch Block (LBBB)</a:t>
            </a:r>
          </a:p>
          <a:p>
            <a:pPr marL="0" indent="0">
              <a:buNone/>
            </a:pPr>
            <a:r>
              <a:rPr lang="en-US" dirty="0"/>
              <a:t>In Left bundle branch block (LBBB), the ST segments and T waves show “appropriate discordance” — i.e. they are directed opposite to the main vector of the QRS complex.</a:t>
            </a:r>
          </a:p>
          <a:p>
            <a:pPr marL="0" indent="0">
              <a:buNone/>
            </a:pPr>
            <a:r>
              <a:rPr lang="en-US" dirty="0"/>
              <a:t>This produces ST elevation and upright T waves in leads with a negative QRS complex (dominant S wave), while producing ST depression and T wave inversion in leads with a positive QRS complex (dominant R wave).</a:t>
            </a:r>
            <a:endParaRPr lang="ru-RU" dirty="0"/>
          </a:p>
        </p:txBody>
      </p:sp>
      <p:pic>
        <p:nvPicPr>
          <p:cNvPr id="4" name="Рисунок 3">
            <a:extLst>
              <a:ext uri="{FF2B5EF4-FFF2-40B4-BE49-F238E27FC236}">
                <a16:creationId xmlns:a16="http://schemas.microsoft.com/office/drawing/2014/main" id="{30B238F5-AE76-484E-9270-E28D4D26E9B3}"/>
              </a:ext>
            </a:extLst>
          </p:cNvPr>
          <p:cNvPicPr>
            <a:picLocks noChangeAspect="1"/>
          </p:cNvPicPr>
          <p:nvPr/>
        </p:nvPicPr>
        <p:blipFill>
          <a:blip r:embed="rId2"/>
          <a:stretch>
            <a:fillRect/>
          </a:stretch>
        </p:blipFill>
        <p:spPr>
          <a:xfrm>
            <a:off x="1127448" y="2469135"/>
            <a:ext cx="8787892" cy="3690915"/>
          </a:xfrm>
          <a:prstGeom prst="rect">
            <a:avLst/>
          </a:prstGeom>
        </p:spPr>
      </p:pic>
      <p:sp>
        <p:nvSpPr>
          <p:cNvPr id="5" name="Прямоугольник 4">
            <a:extLst>
              <a:ext uri="{FF2B5EF4-FFF2-40B4-BE49-F238E27FC236}">
                <a16:creationId xmlns:a16="http://schemas.microsoft.com/office/drawing/2014/main" id="{9102B370-3AC5-4E03-8446-1E84E2AC673C}"/>
              </a:ext>
            </a:extLst>
          </p:cNvPr>
          <p:cNvSpPr/>
          <p:nvPr/>
        </p:nvSpPr>
        <p:spPr>
          <a:xfrm>
            <a:off x="1124472" y="6201744"/>
            <a:ext cx="10801200" cy="646331"/>
          </a:xfrm>
          <a:prstGeom prst="rect">
            <a:avLst/>
          </a:prstGeom>
        </p:spPr>
        <p:txBody>
          <a:bodyPr wrap="square">
            <a:spAutoFit/>
          </a:bodyPr>
          <a:lstStyle/>
          <a:p>
            <a:r>
              <a:rPr lang="en-US" dirty="0"/>
              <a:t>Note the ST elevation in leads with deep S waves — most apparent in V1-3.</a:t>
            </a:r>
          </a:p>
          <a:p>
            <a:r>
              <a:rPr lang="en-US" dirty="0"/>
              <a:t>Also note the ST depression in leads with tall R waves — most apparent in I and </a:t>
            </a:r>
            <a:r>
              <a:rPr lang="en-US" dirty="0" err="1"/>
              <a:t>aVL</a:t>
            </a:r>
            <a:r>
              <a:rPr lang="en-US" dirty="0"/>
              <a:t>.</a:t>
            </a:r>
            <a:endParaRPr lang="ru-RU" dirty="0"/>
          </a:p>
        </p:txBody>
      </p:sp>
    </p:spTree>
    <p:extLst>
      <p:ext uri="{BB962C8B-B14F-4D97-AF65-F5344CB8AC3E}">
        <p14:creationId xmlns:p14="http://schemas.microsoft.com/office/powerpoint/2010/main" val="29896222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7AFB40F-C7CE-4FD2-861F-794BD179700C}"/>
              </a:ext>
            </a:extLst>
          </p:cNvPr>
          <p:cNvSpPr>
            <a:spLocks noGrp="1"/>
          </p:cNvSpPr>
          <p:nvPr>
            <p:ph idx="1"/>
          </p:nvPr>
        </p:nvSpPr>
        <p:spPr>
          <a:xfrm>
            <a:off x="1295400" y="188640"/>
            <a:ext cx="9601200" cy="3581400"/>
          </a:xfrm>
        </p:spPr>
        <p:txBody>
          <a:bodyPr/>
          <a:lstStyle/>
          <a:p>
            <a:pPr marL="0" indent="0">
              <a:buNone/>
            </a:pPr>
            <a:r>
              <a:rPr lang="en-US" b="1" dirty="0"/>
              <a:t>Left Ventricular Hypertrophy (LVH)</a:t>
            </a:r>
          </a:p>
          <a:p>
            <a:pPr marL="0" indent="0">
              <a:buNone/>
            </a:pPr>
            <a:r>
              <a:rPr lang="en-US" dirty="0"/>
              <a:t>Left Ventricular Hypertrophy (LVH) causes a similar pattern of repolarization abnormalities as LBBB, with ST elevation in the leads with deep S-waves (usually V1-3) and ST depression/T-wave inversion in the leads with tall R waves (I, </a:t>
            </a:r>
            <a:r>
              <a:rPr lang="en-US" dirty="0" err="1"/>
              <a:t>aVL</a:t>
            </a:r>
            <a:r>
              <a:rPr lang="en-US" dirty="0"/>
              <a:t>, V5-6).</a:t>
            </a:r>
          </a:p>
          <a:p>
            <a:endParaRPr lang="en-US" dirty="0"/>
          </a:p>
          <a:p>
            <a:endParaRPr lang="ru-RU" dirty="0"/>
          </a:p>
        </p:txBody>
      </p:sp>
      <p:pic>
        <p:nvPicPr>
          <p:cNvPr id="4" name="Рисунок 3">
            <a:extLst>
              <a:ext uri="{FF2B5EF4-FFF2-40B4-BE49-F238E27FC236}">
                <a16:creationId xmlns:a16="http://schemas.microsoft.com/office/drawing/2014/main" id="{C28EBF77-3670-4551-8371-9ADCA345DB32}"/>
              </a:ext>
            </a:extLst>
          </p:cNvPr>
          <p:cNvPicPr>
            <a:picLocks noChangeAspect="1"/>
          </p:cNvPicPr>
          <p:nvPr/>
        </p:nvPicPr>
        <p:blipFill>
          <a:blip r:embed="rId2"/>
          <a:stretch>
            <a:fillRect/>
          </a:stretch>
        </p:blipFill>
        <p:spPr>
          <a:xfrm>
            <a:off x="1295400" y="1944296"/>
            <a:ext cx="7315200" cy="4314825"/>
          </a:xfrm>
          <a:prstGeom prst="rect">
            <a:avLst/>
          </a:prstGeom>
        </p:spPr>
      </p:pic>
      <p:sp>
        <p:nvSpPr>
          <p:cNvPr id="5" name="Прямоугольник 4">
            <a:extLst>
              <a:ext uri="{FF2B5EF4-FFF2-40B4-BE49-F238E27FC236}">
                <a16:creationId xmlns:a16="http://schemas.microsoft.com/office/drawing/2014/main" id="{E3AAC198-0A24-4D3D-971A-79B85729A8DD}"/>
              </a:ext>
            </a:extLst>
          </p:cNvPr>
          <p:cNvSpPr/>
          <p:nvPr/>
        </p:nvSpPr>
        <p:spPr>
          <a:xfrm>
            <a:off x="8760296" y="2879236"/>
            <a:ext cx="2952328" cy="2308324"/>
          </a:xfrm>
          <a:prstGeom prst="rect">
            <a:avLst/>
          </a:prstGeom>
        </p:spPr>
        <p:txBody>
          <a:bodyPr wrap="square">
            <a:spAutoFit/>
          </a:bodyPr>
          <a:lstStyle/>
          <a:p>
            <a:pPr marL="285750" indent="-285750">
              <a:buFont typeface="Arial" panose="020B0604020202020204" pitchFamily="34" charset="0"/>
              <a:buChar char="•"/>
            </a:pPr>
            <a:r>
              <a:rPr lang="en-US" dirty="0"/>
              <a:t>Left axis deviation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Deep S waves with ST elevation in V1-3</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 depression and T-wave inversion in the lateral leads V5-6</a:t>
            </a:r>
            <a:endParaRPr lang="ru-RU" dirty="0"/>
          </a:p>
        </p:txBody>
      </p:sp>
    </p:spTree>
    <p:extLst>
      <p:ext uri="{BB962C8B-B14F-4D97-AF65-F5344CB8AC3E}">
        <p14:creationId xmlns:p14="http://schemas.microsoft.com/office/powerpoint/2010/main" val="18084093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6ADB0AB-FFF2-4B1B-9B5F-8C44D0A8A66A}"/>
              </a:ext>
            </a:extLst>
          </p:cNvPr>
          <p:cNvSpPr>
            <a:spLocks noGrp="1"/>
          </p:cNvSpPr>
          <p:nvPr>
            <p:ph idx="1"/>
          </p:nvPr>
        </p:nvSpPr>
        <p:spPr>
          <a:xfrm>
            <a:off x="1295400" y="332656"/>
            <a:ext cx="10417224" cy="3581400"/>
          </a:xfrm>
        </p:spPr>
        <p:txBody>
          <a:bodyPr/>
          <a:lstStyle/>
          <a:p>
            <a:pPr marL="0" indent="0">
              <a:buNone/>
            </a:pPr>
            <a:r>
              <a:rPr lang="en-US" b="1" dirty="0"/>
              <a:t>Ventricular Aneurysm</a:t>
            </a:r>
          </a:p>
          <a:p>
            <a:pPr marL="0" indent="0">
              <a:buNone/>
            </a:pPr>
            <a:r>
              <a:rPr lang="en-US" dirty="0"/>
              <a:t>This is an ECG pattern of Ventricular Aneurysm – residual ST elevation and deep Q waves seen in patients with previous myocardial infarction. It is associated with extensive myocardial damage and paradoxical movement of the left ventricular wall during systole.</a:t>
            </a:r>
            <a:endParaRPr lang="ru-RU" dirty="0"/>
          </a:p>
        </p:txBody>
      </p:sp>
      <p:pic>
        <p:nvPicPr>
          <p:cNvPr id="1026" name="Picture 2" descr="ECG Ventricular Aneurysm">
            <a:extLst>
              <a:ext uri="{FF2B5EF4-FFF2-40B4-BE49-F238E27FC236}">
                <a16:creationId xmlns:a16="http://schemas.microsoft.com/office/drawing/2014/main" id="{46C9E2D1-4302-4C45-A982-58761C69F0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416" y="1823404"/>
            <a:ext cx="8640960" cy="492534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76D3D7E1-1FD1-4D38-B066-1ABD30914666}"/>
              </a:ext>
            </a:extLst>
          </p:cNvPr>
          <p:cNvSpPr/>
          <p:nvPr/>
        </p:nvSpPr>
        <p:spPr>
          <a:xfrm>
            <a:off x="9497529" y="4286077"/>
            <a:ext cx="2736304" cy="2308324"/>
          </a:xfrm>
          <a:prstGeom prst="rect">
            <a:avLst/>
          </a:prstGeom>
        </p:spPr>
        <p:txBody>
          <a:bodyPr wrap="square">
            <a:spAutoFit/>
          </a:bodyPr>
          <a:lstStyle/>
          <a:p>
            <a:r>
              <a:rPr lang="en-US" dirty="0"/>
              <a:t>There is ST elevation with deep Q waves and inverted T waves in V1-3.</a:t>
            </a:r>
          </a:p>
          <a:p>
            <a:endParaRPr lang="en-US" dirty="0"/>
          </a:p>
          <a:p>
            <a:r>
              <a:rPr lang="en-US" dirty="0"/>
              <a:t>This pattern suggests the presence of a left ventricular aneurysm due to a prior anteroseptal MI.</a:t>
            </a:r>
            <a:endParaRPr lang="ru-RU" dirty="0"/>
          </a:p>
        </p:txBody>
      </p:sp>
    </p:spTree>
    <p:extLst>
      <p:ext uri="{BB962C8B-B14F-4D97-AF65-F5344CB8AC3E}">
        <p14:creationId xmlns:p14="http://schemas.microsoft.com/office/powerpoint/2010/main" val="26847878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ЭКГ при передозировке сердечных гликозидов"/>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799036" y="332656"/>
            <a:ext cx="6593927" cy="5184574"/>
          </a:xfrm>
          <a:prstGeom prst="rect">
            <a:avLst/>
          </a:prstGeom>
        </p:spPr>
      </p:pic>
      <p:sp>
        <p:nvSpPr>
          <p:cNvPr id="7" name="Прямоугольник 6"/>
          <p:cNvSpPr/>
          <p:nvPr/>
        </p:nvSpPr>
        <p:spPr>
          <a:xfrm>
            <a:off x="2767539" y="6021288"/>
            <a:ext cx="8498096" cy="400110"/>
          </a:xfrm>
          <a:prstGeom prst="rect">
            <a:avLst/>
          </a:prstGeom>
        </p:spPr>
        <p:txBody>
          <a:bodyPr wrap="square">
            <a:spAutoFit/>
          </a:bodyPr>
          <a:lstStyle/>
          <a:p>
            <a:pPr algn="l" rtl="0">
              <a:buFont typeface="Arial" pitchFamily="34" charset="0"/>
              <a:buNone/>
              <a:defRPr/>
            </a:pPr>
            <a:r>
              <a:rPr lang="en-US" altLang="zh-CN" sz="2000" b="1" i="1" dirty="0">
                <a:effectLst>
                  <a:outerShdw blurRad="38100" dist="38100" dir="2700000" algn="tl">
                    <a:srgbClr val="C0C0C0"/>
                  </a:outerShdw>
                </a:effectLst>
                <a:latin typeface="Georgia" pitchFamily="18" charset="0"/>
                <a:ea typeface="SimSun" pitchFamily="2" charset="-122"/>
              </a:rPr>
              <a:t>Digoxin overdose</a:t>
            </a:r>
          </a:p>
        </p:txBody>
      </p:sp>
    </p:spTree>
    <p:extLst>
      <p:ext uri="{BB962C8B-B14F-4D97-AF65-F5344CB8AC3E}">
        <p14:creationId xmlns:p14="http://schemas.microsoft.com/office/powerpoint/2010/main" val="2459758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endParaRPr lang="ru-RU"/>
          </a:p>
        </p:txBody>
      </p:sp>
      <p:sp>
        <p:nvSpPr>
          <p:cNvPr id="3" name="Объект 2"/>
          <p:cNvSpPr>
            <a:spLocks noGrp="1"/>
          </p:cNvSpPr>
          <p:nvPr>
            <p:ph idx="1"/>
          </p:nvPr>
        </p:nvSpPr>
        <p:spPr/>
        <p:txBody>
          <a:bodyPr/>
          <a:lstStyle/>
          <a:p>
            <a:pPr algn="l" rtl="0"/>
            <a:endParaRPr lang="ru-RU"/>
          </a:p>
        </p:txBody>
      </p:sp>
      <p:pic>
        <p:nvPicPr>
          <p:cNvPr id="1026" name="Picture 2" descr="Спортивне серце: основні симптоми та методи лікування синдрому. Новости  :section-UKR.N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63352" y="5843583"/>
            <a:ext cx="4984057" cy="769441"/>
          </a:xfrm>
          <a:prstGeom prst="rect">
            <a:avLst/>
          </a:prstGeom>
        </p:spPr>
        <p:txBody>
          <a:bodyPr wrap="none">
            <a:spAutoFit/>
          </a:bodyPr>
          <a:lstStyle/>
          <a:p>
            <a:pPr algn="l" rtl="0"/>
            <a:r>
              <a:rPr lang="uk-UA" sz="4400" b="1" i="1" dirty="0">
                <a:solidFill>
                  <a:schemeClr val="bg2"/>
                </a:solidFill>
                <a:effectLst>
                  <a:outerShdw blurRad="38100" dist="38100" dir="2700000" algn="tl">
                    <a:srgbClr val="000000">
                      <a:alpha val="43137"/>
                    </a:srgbClr>
                  </a:outerShdw>
                </a:effectLst>
                <a:latin typeface="Georgia" pitchFamily="18" charset="0"/>
              </a:rPr>
              <a:t>Thank you for attention</a:t>
            </a:r>
            <a:endParaRPr lang="ru-RU" sz="4400" b="1" i="1" dirty="0">
              <a:solidFill>
                <a:schemeClr val="bg2"/>
              </a:solidFill>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4070926207"/>
      </p:ext>
    </p:extLst>
  </p:cSld>
  <p:clrMapOvr>
    <a:masterClrMapping/>
  </p:clrMapOvr>
</p:sld>
</file>

<file path=ppt/theme/theme1.xml><?xml version="1.0" encoding="utf-8"?>
<a:theme xmlns:a="http://schemas.openxmlformats.org/drawingml/2006/main" name="Уголки">
  <a:themeElements>
    <a:clrScheme name="Другая 28">
      <a:dk1>
        <a:srgbClr val="455F51"/>
      </a:dk1>
      <a:lt1>
        <a:srgbClr val="455F51"/>
      </a:lt1>
      <a:dk2>
        <a:srgbClr val="455F51"/>
      </a:dk2>
      <a:lt2>
        <a:srgbClr val="FFFFFF"/>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Уголки">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Уголки">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Уголки</Template>
  <TotalTime>3383</TotalTime>
  <Words>3596</Words>
  <Application>Microsoft Office PowerPoint</Application>
  <PresentationFormat>Широкоэкранный</PresentationFormat>
  <Paragraphs>255</Paragraphs>
  <Slides>65</Slides>
  <Notes>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65</vt:i4>
      </vt:variant>
    </vt:vector>
  </HeadingPairs>
  <TitlesOfParts>
    <vt:vector size="73" baseType="lpstr">
      <vt:lpstr>-apple-system</vt:lpstr>
      <vt:lpstr>Arial</vt:lpstr>
      <vt:lpstr>Calibri</vt:lpstr>
      <vt:lpstr>Calibri Light</vt:lpstr>
      <vt:lpstr>Franklin Gothic Book</vt:lpstr>
      <vt:lpstr>Georgia</vt:lpstr>
      <vt:lpstr>Wingdings</vt:lpstr>
      <vt:lpstr>Уголки</vt:lpstr>
      <vt:lpstr>Презентация PowerPoint</vt:lpstr>
      <vt:lpstr>Theme 7  ECG diagnosis of the repolarization abnormalities</vt:lpstr>
      <vt:lpstr>Презентация PowerPoint</vt:lpstr>
      <vt:lpstr>Презентация PowerPoint</vt:lpstr>
      <vt:lpstr>Презентация PowerPoint</vt:lpstr>
      <vt:lpstr>Early Repolarization Syndrome </vt:lpstr>
      <vt:lpstr>Early Repolarization Syndrome </vt:lpstr>
      <vt:lpstr>ECG of Early Repolarization Syndrome  (ERS), demonstrating: 1) Generalized concave ST elevation in precordial (V2-6) and limb leads (I, II, III, aVF) 2) J-point notching is evident in the inferior leads (II, III and aVF) 3) ST elevation : T wave ratio &lt; 0.25 in V6</vt:lpstr>
      <vt:lpstr>Презентация PowerPoint</vt:lpstr>
      <vt:lpstr>Презентация PowerPoint</vt:lpstr>
      <vt:lpstr>Презентация PowerPoint</vt:lpstr>
      <vt:lpstr>Презентация PowerPoint</vt:lpstr>
      <vt:lpstr>Example 2 (heart rate = 76 bpm) </vt:lpstr>
      <vt:lpstr>Examples of ERS</vt:lpstr>
      <vt:lpstr>Презентация PowerPoint</vt:lpstr>
      <vt:lpstr>Not So “Benign”?</vt:lpstr>
      <vt:lpstr>Long QT Syndrome </vt:lpstr>
      <vt:lpstr>Normal QT interval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Short QT Syndrome</vt:lpstr>
      <vt:lpstr>Презентация PowerPoint</vt:lpstr>
      <vt:lpstr>Презентация PowerPoint</vt:lpstr>
      <vt:lpstr>ECG signs of the shortened syndromeQT</vt:lpstr>
      <vt:lpstr>Презентация PowerPoint</vt:lpstr>
      <vt:lpstr>Презентация PowerPoint</vt:lpstr>
      <vt:lpstr>Brugada pattern/Brugada Syndrome   </vt:lpstr>
      <vt:lpstr>Diagnostics</vt:lpstr>
      <vt:lpstr>Презентация PowerPoint</vt:lpstr>
      <vt:lpstr>Презентация PowerPoint</vt:lpstr>
      <vt:lpstr>Презентация PowerPoint</vt:lpstr>
      <vt:lpstr>Type 2</vt:lpstr>
      <vt:lpstr>Type 3</vt:lpstr>
      <vt:lpstr>Презентация PowerPoint</vt:lpstr>
      <vt:lpstr>Презентация PowerPoint</vt:lpstr>
      <vt:lpstr>Pericarditis </vt:lpstr>
      <vt:lpstr>Презентация PowerPoint</vt:lpstr>
      <vt:lpstr>Stages of Pericarditis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ЕКГ ознаки  при порушеннях коронарного кровозабезпечення</dc:title>
  <dc:creator>Галина Корнован</dc:creator>
  <cp:lastModifiedBy>Vladis</cp:lastModifiedBy>
  <cp:revision>230</cp:revision>
  <dcterms:created xsi:type="dcterms:W3CDTF">2022-09-06T09:53:17Z</dcterms:created>
  <dcterms:modified xsi:type="dcterms:W3CDTF">2022-11-10T13:43:15Z</dcterms:modified>
</cp:coreProperties>
</file>