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1"/>
  </p:notesMasterIdLst>
  <p:sldIdLst>
    <p:sldId id="311" r:id="rId2"/>
    <p:sldId id="258" r:id="rId3"/>
    <p:sldId id="347" r:id="rId4"/>
    <p:sldId id="504" r:id="rId5"/>
    <p:sldId id="505" r:id="rId6"/>
    <p:sldId id="507" r:id="rId7"/>
    <p:sldId id="282" r:id="rId8"/>
    <p:sldId id="284" r:id="rId9"/>
    <p:sldId id="351" r:id="rId10"/>
    <p:sldId id="508" r:id="rId11"/>
    <p:sldId id="349" r:id="rId12"/>
    <p:sldId id="509" r:id="rId13"/>
    <p:sldId id="510" r:id="rId14"/>
    <p:sldId id="506" r:id="rId15"/>
    <p:sldId id="352" r:id="rId16"/>
    <p:sldId id="511" r:id="rId17"/>
    <p:sldId id="512" r:id="rId18"/>
    <p:sldId id="513" r:id="rId19"/>
    <p:sldId id="354" r:id="rId20"/>
    <p:sldId id="493" r:id="rId21"/>
    <p:sldId id="494" r:id="rId22"/>
    <p:sldId id="495" r:id="rId23"/>
    <p:sldId id="487" r:id="rId24"/>
    <p:sldId id="383" r:id="rId25"/>
    <p:sldId id="488" r:id="rId26"/>
    <p:sldId id="489" r:id="rId27"/>
    <p:sldId id="485" r:id="rId28"/>
    <p:sldId id="480" r:id="rId29"/>
    <p:sldId id="37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35" autoAdjust="0"/>
    <p:restoredTop sz="94291" autoAdjust="0"/>
  </p:normalViewPr>
  <p:slideViewPr>
    <p:cSldViewPr>
      <p:cViewPr varScale="1">
        <p:scale>
          <a:sx n="65" d="100"/>
          <a:sy n="65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50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8E7F5-C0B2-4D53-B566-C17987F46568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0BEE8-439A-4920-8F04-EC01E7DA9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7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8" y="3956281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9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6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9" y="744471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70466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0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2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9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3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3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04389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6001"/>
            <a:ext cx="444778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6001"/>
            <a:ext cx="444778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7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9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5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5" y="3305209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5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78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3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8413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2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897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7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41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2" y="624156"/>
            <a:ext cx="1565767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1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6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3342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5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7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334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914377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38" indent="-384038" algn="l" defTabSz="914377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377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566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754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5943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131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320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509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697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6" orient="horz" pos="369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8" orient="horz" pos="1512" userDrawn="1">
          <p15:clr>
            <a:srgbClr val="F26B43"/>
          </p15:clr>
        </p15:guide>
        <p15:guide id="9" pos="6912" userDrawn="1">
          <p15:clr>
            <a:srgbClr val="F26B43"/>
          </p15:clr>
        </p15:guide>
        <p15:guide id="10" pos="936" userDrawn="1">
          <p15:clr>
            <a:srgbClr val="F26B43"/>
          </p15:clr>
        </p15:guide>
        <p15:guide id="11" pos="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946799" y="4814547"/>
            <a:ext cx="4065494" cy="358130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endParaRPr sz="225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88473" y="1214211"/>
            <a:ext cx="9504218" cy="4429578"/>
          </a:xfrm>
          <a:custGeom>
            <a:avLst/>
            <a:gdLst/>
            <a:ahLst/>
            <a:cxnLst/>
            <a:rect l="l" t="t" r="r" b="b"/>
            <a:pathLst>
              <a:path w="4397375" h="3517900">
                <a:moveTo>
                  <a:pt x="0" y="0"/>
                </a:moveTo>
                <a:lnTo>
                  <a:pt x="4396942" y="0"/>
                </a:lnTo>
                <a:lnTo>
                  <a:pt x="4396942" y="3517553"/>
                </a:lnTo>
                <a:lnTo>
                  <a:pt x="0" y="3517553"/>
                </a:lnTo>
                <a:lnTo>
                  <a:pt x="0" y="0"/>
                </a:lnTo>
                <a:close/>
              </a:path>
            </a:pathLst>
          </a:custGeom>
          <a:ln w="359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203B58-965E-4A2B-AAEC-E7319D49238A}"/>
              </a:ext>
            </a:extLst>
          </p:cNvPr>
          <p:cNvSpPr/>
          <p:nvPr/>
        </p:nvSpPr>
        <p:spPr>
          <a:xfrm>
            <a:off x="1399309" y="2292102"/>
            <a:ext cx="9213273" cy="3351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30" b="1" dirty="0">
                <a:ea typeface="Calibri" panose="020F0502020204030204" pitchFamily="34" charset="0"/>
              </a:rPr>
              <a:t>Elective course “ECG in General Practice”</a:t>
            </a:r>
          </a:p>
          <a:p>
            <a:pPr algn="ctr"/>
            <a:endParaRPr lang="en-US" sz="3530" b="1" dirty="0">
              <a:ea typeface="Calibri" panose="020F0502020204030204" pitchFamily="34" charset="0"/>
            </a:endParaRPr>
          </a:p>
          <a:p>
            <a:pPr algn="ctr"/>
            <a:r>
              <a:rPr lang="en-US" sz="3530" b="1" dirty="0">
                <a:ea typeface="Calibri" panose="020F0502020204030204" pitchFamily="34" charset="0"/>
              </a:rPr>
              <a:t>Content module</a:t>
            </a:r>
            <a:r>
              <a:rPr lang="en-US" sz="3530" dirty="0">
                <a:ea typeface="Calibri" panose="020F0502020204030204" pitchFamily="34" charset="0"/>
              </a:rPr>
              <a:t> </a:t>
            </a:r>
            <a:r>
              <a:rPr lang="en-US" sz="3530" b="1" dirty="0">
                <a:ea typeface="Calibri" panose="020F0502020204030204" pitchFamily="34" charset="0"/>
              </a:rPr>
              <a:t>3</a:t>
            </a:r>
            <a:endParaRPr lang="ru-RU" sz="3530" b="1" dirty="0">
              <a:ea typeface="Calibri" panose="020F0502020204030204" pitchFamily="34" charset="0"/>
            </a:endParaRPr>
          </a:p>
          <a:p>
            <a:pPr algn="ctr"/>
            <a:r>
              <a:rPr lang="en-US" sz="3530" b="1" dirty="0">
                <a:ea typeface="Calibri" panose="020F0502020204030204" pitchFamily="34" charset="0"/>
              </a:rPr>
              <a:t>Electrocardiography in the diagnosis of diseases of the cardiovascular system and extracardiac pathology</a:t>
            </a:r>
            <a:endParaRPr lang="ru-RU" sz="3530" dirty="0">
              <a:ea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083055-681A-4F5B-93B2-AE3AA9A64005}"/>
              </a:ext>
            </a:extLst>
          </p:cNvPr>
          <p:cNvSpPr txBox="1"/>
          <p:nvPr/>
        </p:nvSpPr>
        <p:spPr>
          <a:xfrm>
            <a:off x="2946799" y="1331380"/>
            <a:ext cx="5942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Odesa National Medical University</a:t>
            </a:r>
          </a:p>
          <a:p>
            <a:pPr algn="ctr"/>
            <a:r>
              <a:rPr lang="en-US" sz="2000" dirty="0"/>
              <a:t>Department of Family Medicine and Polyclinic Therapy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5520" y="1844824"/>
            <a:ext cx="8134672" cy="2619723"/>
          </a:xfrm>
        </p:spPr>
        <p:txBody>
          <a:bodyPr>
            <a:noAutofit/>
          </a:bodyPr>
          <a:lstStyle/>
          <a:p>
            <a:r>
              <a:rPr lang="en-US" sz="4400" b="1" dirty="0"/>
              <a:t>Theme 8 </a:t>
            </a:r>
            <a:br>
              <a:rPr lang="en-US" sz="4400" b="1" dirty="0"/>
            </a:br>
            <a:br>
              <a:rPr lang="en-US" sz="4400" b="1" dirty="0"/>
            </a:br>
            <a:r>
              <a:rPr lang="en-US" sz="4400" b="1" dirty="0"/>
              <a:t>ECG changes in case of extracardiac pathology</a:t>
            </a:r>
            <a:endParaRPr lang="ru-RU" sz="4400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2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5880" y="559353"/>
            <a:ext cx="3572272" cy="943000"/>
          </a:xfrm>
        </p:spPr>
        <p:txBody>
          <a:bodyPr>
            <a:normAutofit/>
          </a:bodyPr>
          <a:lstStyle/>
          <a:p>
            <a:pPr algn="l" rtl="0"/>
            <a:r>
              <a:rPr lang="uk-UA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Hyperkalemia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9458" name="Picture 2" descr="Гиперкалиемия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2"/>
          <a:stretch/>
        </p:blipFill>
        <p:spPr bwMode="auto">
          <a:xfrm>
            <a:off x="1055440" y="559353"/>
            <a:ext cx="3572272" cy="565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BBD211-AE92-43E6-B054-DA4460BD37E1}"/>
              </a:ext>
            </a:extLst>
          </p:cNvPr>
          <p:cNvSpPr/>
          <p:nvPr/>
        </p:nvSpPr>
        <p:spPr>
          <a:xfrm>
            <a:off x="5046313" y="1502353"/>
            <a:ext cx="6096000" cy="417037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/>
              <a:t>ECG features of hyperkalaemia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Peaked T waves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 wave widening/flattening, PR prolongation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err="1"/>
              <a:t>Bradyarrhythmias</a:t>
            </a:r>
            <a:r>
              <a:rPr lang="en-US" sz="2400" dirty="0"/>
              <a:t>: sinus bradycardia, high-grade AV block with slow junctional and ventricular escape rhythms, slow AF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Conduction blocks (bundle branch block, fascicular blocks)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QRS widening with bizarre QRS morphology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8440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29CB894-1F31-47FA-B0AA-E4050D02C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68760"/>
            <a:ext cx="9601200" cy="459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With worsening hyperkalaemia… (&gt; 9.0 mmol/L):</a:t>
            </a:r>
          </a:p>
          <a:p>
            <a:endParaRPr lang="en-US" sz="2400" dirty="0"/>
          </a:p>
          <a:p>
            <a:r>
              <a:rPr lang="en-US" sz="2400" dirty="0"/>
              <a:t>Development of sine wave appearance (pre-terminal rhythm)</a:t>
            </a:r>
          </a:p>
          <a:p>
            <a:r>
              <a:rPr lang="en-US" sz="2400" dirty="0"/>
              <a:t>Ventricular fibrillation</a:t>
            </a:r>
          </a:p>
          <a:p>
            <a:r>
              <a:rPr lang="en-US" sz="2400" dirty="0"/>
              <a:t>PEA with bizarre, wide complex rhythm</a:t>
            </a:r>
          </a:p>
          <a:p>
            <a:r>
              <a:rPr lang="en-US" sz="2400" dirty="0"/>
              <a:t>Asystole</a:t>
            </a:r>
          </a:p>
          <a:p>
            <a:r>
              <a:rPr lang="en-US" sz="2400" dirty="0"/>
              <a:t>Note: Serum potassium level may not correlate closely with ECG changes. Patients with a relatively normal ECG can suffer sudden hyperkalaemia cardiac arrest. In any patient who has suffered a bradycardia PEA arrest, suspect and treat for hyperkalaemia.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49269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1BE6C8-F725-44FB-BDE9-7253B9F1A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103209"/>
            <a:ext cx="9898563" cy="665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1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0BF711-2230-416C-9CDA-A3EB7D5F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8BFF47C-06FD-472D-AF91-0AA300F07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742" y="12576"/>
            <a:ext cx="9222738" cy="482656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ED0A39-4764-4484-95BF-B2BBB732F44E}"/>
              </a:ext>
            </a:extLst>
          </p:cNvPr>
          <p:cNvSpPr/>
          <p:nvPr/>
        </p:nvSpPr>
        <p:spPr>
          <a:xfrm>
            <a:off x="1193742" y="4858714"/>
            <a:ext cx="102432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ECG displays many of the features of hyperkalaemia:</a:t>
            </a:r>
          </a:p>
          <a:p>
            <a:endParaRPr lang="en-US" dirty="0"/>
          </a:p>
          <a:p>
            <a:r>
              <a:rPr lang="en-US" dirty="0"/>
              <a:t>Prolonged PR interval.</a:t>
            </a:r>
          </a:p>
          <a:p>
            <a:r>
              <a:rPr lang="en-US" dirty="0"/>
              <a:t>Broad, bizarre QRS complexes — these merge with both the preceding P wave and subsequent T wave.</a:t>
            </a:r>
          </a:p>
          <a:p>
            <a:r>
              <a:rPr lang="en-US" dirty="0"/>
              <a:t>Peaked T waves.</a:t>
            </a:r>
          </a:p>
          <a:p>
            <a:r>
              <a:rPr lang="en-US" dirty="0"/>
              <a:t>This patient had a serum K+ of 9.3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7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гипокальций2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67" y="1316766"/>
            <a:ext cx="9786237" cy="4962689"/>
          </a:xfrm>
        </p:spPr>
      </p:pic>
      <p:sp>
        <p:nvSpPr>
          <p:cNvPr id="7" name="Овал 6"/>
          <p:cNvSpPr/>
          <p:nvPr/>
        </p:nvSpPr>
        <p:spPr>
          <a:xfrm>
            <a:off x="7152117" y="1508787"/>
            <a:ext cx="576064" cy="76808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2400"/>
          </a:p>
        </p:txBody>
      </p:sp>
      <p:sp>
        <p:nvSpPr>
          <p:cNvPr id="8" name="Овал 7"/>
          <p:cNvSpPr/>
          <p:nvPr/>
        </p:nvSpPr>
        <p:spPr>
          <a:xfrm>
            <a:off x="7152117" y="2468893"/>
            <a:ext cx="672075" cy="86409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2400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1007435" y="1508787"/>
            <a:ext cx="10515600" cy="434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594" indent="-228594" algn="l" defTabSz="914377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/>
            </a:pPr>
            <a:endParaRPr lang="en-US" sz="2800" dirty="0"/>
          </a:p>
          <a:p>
            <a:pPr marL="228594" indent="-228594" algn="l" defTabSz="914377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/>
            </a:pPr>
            <a:endParaRPr lang="en-US" sz="28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2255573" y="3909054"/>
            <a:ext cx="384043" cy="192021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2255573" y="2948947"/>
            <a:ext cx="384043" cy="192021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ru-RU" sz="3200" dirty="0" err="1">
                <a:latin typeface="+mn-lt"/>
              </a:rPr>
              <a:t>After</a:t>
            </a:r>
            <a:r>
              <a:rPr lang="ru-RU" sz="3200" dirty="0">
                <a:latin typeface="+mn-lt"/>
              </a:rPr>
              <a:t> </a:t>
            </a:r>
            <a:r>
              <a:rPr lang="ru-RU" sz="3200" dirty="0" err="1">
                <a:latin typeface="+mn-lt"/>
              </a:rPr>
              <a:t>introduction</a:t>
            </a:r>
            <a:r>
              <a:rPr lang="ru-RU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CaCl</a:t>
            </a:r>
            <a:endParaRPr lang="ru-RU" sz="3200" dirty="0">
              <a:latin typeface="+mn-lt"/>
            </a:endParaRPr>
          </a:p>
        </p:txBody>
      </p:sp>
      <p:pic>
        <p:nvPicPr>
          <p:cNvPr id="4" name="Содержимое 3" descr="гиперкалий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1477" y="1412777"/>
            <a:ext cx="9710024" cy="502190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978" y="53338"/>
            <a:ext cx="9601200" cy="288032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Hypokalemia</a:t>
            </a:r>
            <a:b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7205" y="721664"/>
            <a:ext cx="5748875" cy="56886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 err="1">
                <a:latin typeface="Georgia" pitchFamily="18" charset="0"/>
              </a:rPr>
              <a:t>Hypokalaemia</a:t>
            </a:r>
            <a:r>
              <a:rPr lang="en-US" sz="2200" dirty="0">
                <a:latin typeface="Georgia" pitchFamily="18" charset="0"/>
              </a:rPr>
              <a:t> is defined as a serum potassium level of &lt; 3.5 mmol/L. ECG changes generally do not manifest until there is a moderate degree of </a:t>
            </a:r>
            <a:r>
              <a:rPr lang="en-US" sz="2200" dirty="0" err="1">
                <a:latin typeface="Georgia" pitchFamily="18" charset="0"/>
              </a:rPr>
              <a:t>hypokalaemia</a:t>
            </a:r>
            <a:r>
              <a:rPr lang="en-US" sz="2200" dirty="0">
                <a:latin typeface="Georgia" pitchFamily="18" charset="0"/>
              </a:rPr>
              <a:t> (2.5-2.9 mmol/L). The earliest ECG manifestation of </a:t>
            </a:r>
            <a:r>
              <a:rPr lang="en-US" sz="2200" dirty="0" err="1">
                <a:latin typeface="Georgia" pitchFamily="18" charset="0"/>
              </a:rPr>
              <a:t>hypokalaemia</a:t>
            </a:r>
            <a:r>
              <a:rPr lang="en-US" sz="2200" dirty="0">
                <a:latin typeface="Georgia" pitchFamily="18" charset="0"/>
              </a:rPr>
              <a:t> is a decrease in T wave amplitude.</a:t>
            </a:r>
          </a:p>
          <a:p>
            <a:endParaRPr lang="en-US" sz="22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en-US" sz="2200" dirty="0">
                <a:latin typeface="Georgia" pitchFamily="18" charset="0"/>
              </a:rPr>
              <a:t>ECG features of </a:t>
            </a:r>
            <a:r>
              <a:rPr lang="en-US" sz="2200" dirty="0" err="1">
                <a:latin typeface="Georgia" pitchFamily="18" charset="0"/>
              </a:rPr>
              <a:t>hypokalaemia</a:t>
            </a:r>
            <a:r>
              <a:rPr lang="en-US" sz="2200" dirty="0">
                <a:latin typeface="Georgia" pitchFamily="18" charset="0"/>
              </a:rPr>
              <a:t> (K &lt; 2.7 mmol/L)</a:t>
            </a:r>
          </a:p>
          <a:p>
            <a:r>
              <a:rPr lang="en-US" sz="2200" dirty="0">
                <a:latin typeface="Georgia" pitchFamily="18" charset="0"/>
              </a:rPr>
              <a:t>Increased P wave amplitude</a:t>
            </a:r>
          </a:p>
          <a:p>
            <a:r>
              <a:rPr lang="en-US" sz="2200" dirty="0">
                <a:latin typeface="Georgia" pitchFamily="18" charset="0"/>
              </a:rPr>
              <a:t>Prolongation of PR interval</a:t>
            </a:r>
          </a:p>
          <a:p>
            <a:r>
              <a:rPr lang="en-US" sz="2200" dirty="0">
                <a:latin typeface="Georgia" pitchFamily="18" charset="0"/>
              </a:rPr>
              <a:t>Widespread ST depression and T wave flattening/inversion</a:t>
            </a:r>
          </a:p>
          <a:p>
            <a:r>
              <a:rPr lang="en-US" sz="2200" dirty="0">
                <a:latin typeface="Georgia" pitchFamily="18" charset="0"/>
              </a:rPr>
              <a:t>Prominent U waves (best seen in the precordial leads V2-V3)</a:t>
            </a:r>
          </a:p>
          <a:p>
            <a:r>
              <a:rPr lang="en-US" sz="2200" dirty="0">
                <a:latin typeface="Georgia" pitchFamily="18" charset="0"/>
              </a:rPr>
              <a:t>Apparent long QT interval due to fusion of T and U waves (= long QU interval)</a:t>
            </a:r>
            <a:endParaRPr lang="ru-RU" sz="2200" dirty="0">
              <a:latin typeface="Georgia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9AE8CDF-4945-4BE2-984A-82F7BA0DB749}"/>
              </a:ext>
            </a:extLst>
          </p:cNvPr>
          <p:cNvSpPr txBox="1">
            <a:spLocks/>
          </p:cNvSpPr>
          <p:nvPr/>
        </p:nvSpPr>
        <p:spPr>
          <a:xfrm>
            <a:off x="1095539" y="3645024"/>
            <a:ext cx="8413171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38" indent="-384038" algn="l" defTabSz="914377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377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566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754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5943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131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320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509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697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 indent="0" algn="l" rtl="0">
              <a:buFont typeface="Franklin Gothic Book" panose="020B0503020102020204" pitchFamily="34" charset="0"/>
              <a:buNone/>
            </a:pPr>
            <a:endParaRPr lang="ru-RU" sz="2200" dirty="0">
              <a:latin typeface="Georgia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52372D-8826-4E98-8A39-EDB747406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414" y="195472"/>
            <a:ext cx="5447928" cy="6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38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6F447CF-9C10-4672-8E97-1F075EE71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448" y="404664"/>
            <a:ext cx="1077652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With worsening </a:t>
            </a:r>
            <a:r>
              <a:rPr lang="en-US" sz="2400" dirty="0" err="1"/>
              <a:t>hypokalaemia</a:t>
            </a:r>
            <a:r>
              <a:rPr lang="en-US" sz="2400" dirty="0"/>
              <a:t>…</a:t>
            </a:r>
          </a:p>
          <a:p>
            <a:r>
              <a:rPr lang="en-US" sz="2400" dirty="0"/>
              <a:t>Frequent supraventricular and ventricular </a:t>
            </a:r>
            <a:r>
              <a:rPr lang="en-US" sz="2400" dirty="0" err="1"/>
              <a:t>ectopics</a:t>
            </a:r>
            <a:endParaRPr lang="en-US" sz="2400" dirty="0"/>
          </a:p>
          <a:p>
            <a:r>
              <a:rPr lang="en-US" sz="2400" dirty="0"/>
              <a:t>Supraventricular tachyarrhythmias: AF, atrial flutter, atrial tachycardia</a:t>
            </a:r>
          </a:p>
          <a:p>
            <a:r>
              <a:rPr lang="en-US" sz="2400" dirty="0"/>
              <a:t>Potential to develop life-threatening ventricular arrhythmias, e.g. VT, VF and </a:t>
            </a:r>
            <a:r>
              <a:rPr lang="en-US" sz="2400" dirty="0" err="1"/>
              <a:t>Torsades</a:t>
            </a:r>
            <a:r>
              <a:rPr lang="en-US" sz="2400" dirty="0"/>
              <a:t> de Pointes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7DC1EC-1B28-417F-A7AD-FA1087227C7D}"/>
              </a:ext>
            </a:extLst>
          </p:cNvPr>
          <p:cNvSpPr/>
          <p:nvPr/>
        </p:nvSpPr>
        <p:spPr>
          <a:xfrm>
            <a:off x="1055440" y="4581128"/>
            <a:ext cx="10920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Handy tips</a:t>
            </a:r>
          </a:p>
          <a:p>
            <a:pPr marL="530225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Hypokalaemia</a:t>
            </a:r>
            <a:r>
              <a:rPr lang="en-US" sz="2400" dirty="0"/>
              <a:t> is often associated with hypomagnesaemia, which increases the risk of malignant ventricular arrhythmias</a:t>
            </a:r>
          </a:p>
          <a:p>
            <a:pPr marL="530225" indent="-342900">
              <a:buFont typeface="Arial" panose="020B0604020202020204" pitchFamily="34" charset="0"/>
              <a:buChar char="•"/>
            </a:pPr>
            <a:r>
              <a:rPr lang="en-US" sz="2400" dirty="0"/>
              <a:t>Check both potassium and magnesium levels in any patient with an arrhythmia</a:t>
            </a:r>
          </a:p>
        </p:txBody>
      </p:sp>
    </p:spTree>
    <p:extLst>
      <p:ext uri="{BB962C8B-B14F-4D97-AF65-F5344CB8AC3E}">
        <p14:creationId xmlns:p14="http://schemas.microsoft.com/office/powerpoint/2010/main" val="266414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EKG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signs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hypokal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emia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1506" name="Picture 2" descr="Гіпокаліємія: Гіпокаліємія - це зниження концентрації калію в плазмі &lt;3,5 -  - - Медична Бібліот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1916832"/>
            <a:ext cx="6146479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2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F992C-F060-4290-8175-DE49DACF3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A9DF222-7CCF-4C47-A430-A00847C7D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1276" y="74384"/>
            <a:ext cx="9505056" cy="487319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4A58E2-CF6C-4614-AAFE-1C0E406C5F76}"/>
              </a:ext>
            </a:extLst>
          </p:cNvPr>
          <p:cNvSpPr/>
          <p:nvPr/>
        </p:nvSpPr>
        <p:spPr>
          <a:xfrm>
            <a:off x="1281276" y="5283328"/>
            <a:ext cx="7296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-apple-system"/>
              </a:rPr>
              <a:t>Hypokalaemia</a:t>
            </a:r>
            <a:r>
              <a:rPr lang="en-US" b="1" dirty="0">
                <a:latin typeface="-apple-system"/>
              </a:rPr>
              <a:t>:</a:t>
            </a:r>
            <a:endParaRPr lang="en-US" dirty="0">
              <a:latin typeface="-apple-system"/>
            </a:endParaRPr>
          </a:p>
          <a:p>
            <a:pPr marL="265113" indent="-265113">
              <a:buFont typeface="Arial" panose="020B0604020202020204" pitchFamily="34" charset="0"/>
              <a:buChar char="•"/>
            </a:pPr>
            <a:r>
              <a:rPr lang="en-US" dirty="0">
                <a:latin typeface="-apple-system"/>
              </a:rPr>
              <a:t>Widespread ST depression and T wave inversion</a:t>
            </a:r>
          </a:p>
          <a:p>
            <a:pPr marL="265113" indent="-265113">
              <a:buFont typeface="Arial" panose="020B0604020202020204" pitchFamily="34" charset="0"/>
              <a:buChar char="•"/>
            </a:pPr>
            <a:r>
              <a:rPr lang="en-US" dirty="0">
                <a:latin typeface="-apple-system"/>
              </a:rPr>
              <a:t>Prominent U waves</a:t>
            </a:r>
          </a:p>
          <a:p>
            <a:pPr marL="265113" indent="-265113">
              <a:buFont typeface="Arial" panose="020B0604020202020204" pitchFamily="34" charset="0"/>
              <a:buChar char="•"/>
            </a:pPr>
            <a:r>
              <a:rPr lang="en-US" dirty="0">
                <a:latin typeface="-apple-system"/>
              </a:rPr>
              <a:t>Long QU interval</a:t>
            </a:r>
          </a:p>
          <a:p>
            <a:r>
              <a:rPr lang="en-US" i="1" dirty="0">
                <a:latin typeface="-apple-system"/>
              </a:rPr>
              <a:t>This patient had a serum K+ of 1.7</a:t>
            </a:r>
            <a:endParaRPr lang="en-US" b="0" i="0" dirty="0"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269684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C2821-B733-4F95-B9C5-568EF28FD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2F75ADC-17F2-41E4-AFC2-EA84C16FC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438" y="295415"/>
            <a:ext cx="10074696" cy="626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14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D8742-EC65-4C73-8659-02ACD929D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BFFE02-962C-454B-96D3-8CF5DF41C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042892"/>
            <a:ext cx="9601200" cy="14859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Hypokalaemia</a:t>
            </a:r>
            <a:r>
              <a:rPr lang="en-US" dirty="0"/>
              <a:t> creates the illusion that the T wave is “pushed down”, with resultant T-wave flattening/inversion, ST depression, and prominent U waves</a:t>
            </a:r>
          </a:p>
          <a:p>
            <a:r>
              <a:rPr lang="en-US" dirty="0"/>
              <a:t>In hyperkalaemia, the T wave is “pulled upwards”, creating tall “tented” T waves, and stretching the remainder of the ECG to cause P wave flattening, PR prolongation, and QRS widening</a:t>
            </a:r>
          </a:p>
          <a:p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B405626-8772-4F2A-87DD-0388B6669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71" y="404664"/>
            <a:ext cx="11436625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903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33" y="126808"/>
            <a:ext cx="8229600" cy="850107"/>
          </a:xfrm>
        </p:spPr>
        <p:txBody>
          <a:bodyPr>
            <a:normAutofit/>
          </a:bodyPr>
          <a:lstStyle/>
          <a:p>
            <a:pPr algn="l" rtl="0"/>
            <a:r>
              <a:rPr lang="ru-RU" sz="2800" b="1" dirty="0" err="1">
                <a:latin typeface="Georgia" pitchFamily="18" charset="0"/>
              </a:rPr>
              <a:t>Hypercalc</a:t>
            </a:r>
            <a:r>
              <a:rPr lang="en-US" sz="2800" b="1" dirty="0">
                <a:latin typeface="Georgia" pitchFamily="18" charset="0"/>
              </a:rPr>
              <a:t>a</a:t>
            </a:r>
            <a:r>
              <a:rPr lang="ru-RU" sz="2800" b="1" dirty="0" err="1">
                <a:latin typeface="Georgia" pitchFamily="18" charset="0"/>
              </a:rPr>
              <a:t>emia</a:t>
            </a:r>
            <a:r>
              <a:rPr lang="en-US" sz="2800" b="1" dirty="0">
                <a:latin typeface="Georgia" pitchFamily="18" charset="0"/>
              </a:rPr>
              <a:t>/</a:t>
            </a:r>
            <a:r>
              <a:rPr lang="en-US" sz="2800" b="1" dirty="0" err="1">
                <a:latin typeface="Georgia" pitchFamily="18" charset="0"/>
              </a:rPr>
              <a:t>Hypocalcaemia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400" y="1326738"/>
            <a:ext cx="5184576" cy="28083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Georgia" pitchFamily="18" charset="0"/>
              </a:rPr>
              <a:t>ECG Changes in </a:t>
            </a:r>
            <a:r>
              <a:rPr lang="en-US" b="1" dirty="0" err="1">
                <a:latin typeface="Georgia" pitchFamily="18" charset="0"/>
              </a:rPr>
              <a:t>Hypercalcaemia</a:t>
            </a:r>
            <a:endParaRPr lang="en-US" b="1" dirty="0">
              <a:latin typeface="Georgia" pitchFamily="18" charset="0"/>
            </a:endParaRPr>
          </a:p>
          <a:p>
            <a:r>
              <a:rPr lang="en-US" dirty="0">
                <a:latin typeface="Georgia" pitchFamily="18" charset="0"/>
              </a:rPr>
              <a:t>The main ECG abnormality seen with </a:t>
            </a:r>
            <a:r>
              <a:rPr lang="en-US" dirty="0" err="1">
                <a:latin typeface="Georgia" pitchFamily="18" charset="0"/>
              </a:rPr>
              <a:t>hypercalcaemia</a:t>
            </a:r>
            <a:r>
              <a:rPr lang="en-US" dirty="0">
                <a:latin typeface="Georgia" pitchFamily="18" charset="0"/>
              </a:rPr>
              <a:t> is shortening of the QT interval</a:t>
            </a:r>
          </a:p>
          <a:p>
            <a:r>
              <a:rPr lang="en-US" dirty="0">
                <a:latin typeface="Georgia" pitchFamily="18" charset="0"/>
              </a:rPr>
              <a:t>In severe </a:t>
            </a:r>
            <a:r>
              <a:rPr lang="en-US" dirty="0" err="1">
                <a:latin typeface="Georgia" pitchFamily="18" charset="0"/>
              </a:rPr>
              <a:t>hypercalcaemia</a:t>
            </a:r>
            <a:r>
              <a:rPr lang="en-US" dirty="0">
                <a:latin typeface="Georgia" pitchFamily="18" charset="0"/>
              </a:rPr>
              <a:t>, Osborn waves (J waves) may be seen</a:t>
            </a:r>
          </a:p>
          <a:p>
            <a:r>
              <a:rPr lang="en-US" dirty="0">
                <a:latin typeface="Georgia" pitchFamily="18" charset="0"/>
              </a:rPr>
              <a:t>Ventricular irritability and VF arrest has been reported with extreme </a:t>
            </a:r>
            <a:r>
              <a:rPr lang="en-US" dirty="0" err="1">
                <a:latin typeface="Georgia" pitchFamily="18" charset="0"/>
              </a:rPr>
              <a:t>hypercalcaemia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04C5A0-F776-4631-AEA8-472DE1FEA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414"/>
          <a:stretch/>
        </p:blipFill>
        <p:spPr>
          <a:xfrm>
            <a:off x="6698207" y="4305623"/>
            <a:ext cx="4441213" cy="2304256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EB603868-07FB-4B79-B11F-C29678C193C0}"/>
              </a:ext>
            </a:extLst>
          </p:cNvPr>
          <p:cNvSpPr txBox="1">
            <a:spLocks/>
          </p:cNvSpPr>
          <p:nvPr/>
        </p:nvSpPr>
        <p:spPr>
          <a:xfrm>
            <a:off x="6312026" y="1326738"/>
            <a:ext cx="5904656" cy="31299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84038" indent="-384038" algn="l" defTabSz="914377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377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566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754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5943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131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320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509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697" indent="-384038" algn="l" defTabSz="914377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Georgia" pitchFamily="18" charset="0"/>
              </a:rPr>
              <a:t>ECG changes in </a:t>
            </a:r>
            <a:r>
              <a:rPr lang="en-US" b="1" dirty="0" err="1">
                <a:latin typeface="Georgia" pitchFamily="18" charset="0"/>
              </a:rPr>
              <a:t>Hypocalcaemia</a:t>
            </a:r>
            <a:endParaRPr lang="en-US" b="1" dirty="0">
              <a:latin typeface="Georgia" pitchFamily="18" charset="0"/>
            </a:endParaRPr>
          </a:p>
          <a:p>
            <a:r>
              <a:rPr lang="en-US" dirty="0" err="1">
                <a:latin typeface="Georgia" pitchFamily="18" charset="0"/>
              </a:rPr>
              <a:t>Hypocalcaemia</a:t>
            </a:r>
            <a:r>
              <a:rPr lang="en-US" dirty="0">
                <a:latin typeface="Georgia" pitchFamily="18" charset="0"/>
              </a:rPr>
              <a:t> causes QTc prolongation primarily by prolonging the ST segment</a:t>
            </a:r>
          </a:p>
          <a:p>
            <a:r>
              <a:rPr lang="en-US" dirty="0">
                <a:latin typeface="Georgia" pitchFamily="18" charset="0"/>
              </a:rPr>
              <a:t>The T wave is typically left unchanged</a:t>
            </a:r>
          </a:p>
          <a:p>
            <a:r>
              <a:rPr lang="en-US" dirty="0">
                <a:latin typeface="Georgia" pitchFamily="18" charset="0"/>
              </a:rPr>
              <a:t>Dysrhythmias are uncommon, although atrial fibrillation has been reported</a:t>
            </a:r>
          </a:p>
          <a:p>
            <a:r>
              <a:rPr lang="en-US" dirty="0" err="1">
                <a:latin typeface="Georgia" pitchFamily="18" charset="0"/>
              </a:rPr>
              <a:t>Torsades</a:t>
            </a:r>
            <a:r>
              <a:rPr lang="en-US" dirty="0">
                <a:latin typeface="Georgia" pitchFamily="18" charset="0"/>
              </a:rPr>
              <a:t> de pointes may occur, but is much less common than with </a:t>
            </a:r>
            <a:r>
              <a:rPr lang="en-US" dirty="0" err="1">
                <a:latin typeface="Georgia" pitchFamily="18" charset="0"/>
              </a:rPr>
              <a:t>hypokalaemia</a:t>
            </a:r>
            <a:r>
              <a:rPr lang="en-US" dirty="0">
                <a:latin typeface="Georgia" pitchFamily="18" charset="0"/>
              </a:rPr>
              <a:t> or hypomagnesaemia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77C7D0-E187-4176-ABA3-BDA5CD198A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167"/>
          <a:stretch/>
        </p:blipFill>
        <p:spPr>
          <a:xfrm>
            <a:off x="1033182" y="4441058"/>
            <a:ext cx="4441213" cy="217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3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74FAB-42A1-41E9-83EA-063C54E28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6A15DCB-F72B-4698-A919-00850F7B4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7383" y="260648"/>
            <a:ext cx="8449634" cy="499221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59ACE41-B54D-4A09-8B16-24747577B622}"/>
              </a:ext>
            </a:extLst>
          </p:cNvPr>
          <p:cNvSpPr/>
          <p:nvPr/>
        </p:nvSpPr>
        <p:spPr>
          <a:xfrm>
            <a:off x="1947383" y="567402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Hypercalcaemia</a:t>
            </a:r>
            <a:endParaRPr lang="en-US" dirty="0"/>
          </a:p>
          <a:p>
            <a:endParaRPr lang="en-US" dirty="0"/>
          </a:p>
          <a:p>
            <a:r>
              <a:rPr lang="en-US" dirty="0"/>
              <a:t>Osborn waves in severe </a:t>
            </a:r>
            <a:r>
              <a:rPr lang="en-US" dirty="0" err="1"/>
              <a:t>hypercalcaemia</a:t>
            </a:r>
            <a:r>
              <a:rPr lang="en-US" dirty="0"/>
              <a:t> (4.1 mmol/L)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764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22657-6D90-4232-B044-EDB61809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974F6-421D-4CA5-8DEC-2A667A8B6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657725"/>
            <a:ext cx="9601200" cy="19442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This is the ECG of a 41-year old man with a parathyroid adenoma who presented to ED critically unwell with a serum calcium of 6.1 mmol/L. He suffered a VF arrest not long after this ECG was taken. The ECG shows:</a:t>
            </a:r>
          </a:p>
          <a:p>
            <a:r>
              <a:rPr lang="en-US" dirty="0"/>
              <a:t>Bizarre-looking QRS complexes</a:t>
            </a:r>
          </a:p>
          <a:p>
            <a:r>
              <a:rPr lang="en-US" dirty="0"/>
              <a:t>Very short QT interval</a:t>
            </a:r>
          </a:p>
          <a:p>
            <a:r>
              <a:rPr lang="en-US" dirty="0"/>
              <a:t>J waves = notching of the terminal QRS, best seen in lead V1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630007-1EDB-4F6F-B0CC-DD6C4E478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343" y="67158"/>
            <a:ext cx="10335974" cy="42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07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716A6-D4FB-4AE5-AAC2-24E3786D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9EC73A-C42B-470F-B162-889FF0A1D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0" y="5445224"/>
            <a:ext cx="9601200" cy="1181099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Hypocalcaemia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/>
              <a:t>QTc 500ms in a patient with hypoparathyroidism (post thyroidectomy) and serum corrected calcium of 1.40 mmol/L</a:t>
            </a:r>
          </a:p>
          <a:p>
            <a:endParaRPr lang="ru-RU" dirty="0"/>
          </a:p>
        </p:txBody>
      </p:sp>
      <p:pic>
        <p:nvPicPr>
          <p:cNvPr id="6146" name="Picture 2" descr="ECG Hypocalcaemia QTc 500">
            <a:extLst>
              <a:ext uri="{FF2B5EF4-FFF2-40B4-BE49-F238E27FC236}">
                <a16:creationId xmlns:a16="http://schemas.microsoft.com/office/drawing/2014/main" id="{A9DB0FEB-7E40-4AB9-BF44-EA3159603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200" y="0"/>
            <a:ext cx="9796448" cy="52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155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88" y="165770"/>
            <a:ext cx="9601200" cy="598934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3600" b="1" dirty="0" err="1">
                <a:latin typeface="+mn-lt"/>
              </a:rPr>
              <a:t>Hypothermia</a:t>
            </a:r>
            <a:b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3281" y="980728"/>
            <a:ext cx="10897344" cy="4233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ECG Changes </a:t>
            </a:r>
          </a:p>
          <a:p>
            <a:pPr marL="530225" indent="-382588"/>
            <a:r>
              <a:rPr lang="en-US" sz="2200" dirty="0" err="1"/>
              <a:t>Bradyarrhythmias</a:t>
            </a:r>
            <a:r>
              <a:rPr lang="en-US" sz="2200" dirty="0"/>
              <a:t> </a:t>
            </a:r>
          </a:p>
          <a:p>
            <a:pPr marL="530225" indent="-382588"/>
            <a:r>
              <a:rPr lang="en-US" sz="2200" dirty="0"/>
              <a:t>Osborne Waves (= J waves)</a:t>
            </a:r>
          </a:p>
          <a:p>
            <a:pPr marL="530225" indent="-382588"/>
            <a:r>
              <a:rPr lang="en-US" sz="2200" dirty="0"/>
              <a:t>Prolonged PR, QRS and QT intervals</a:t>
            </a:r>
          </a:p>
          <a:p>
            <a:pPr marL="530225" indent="-382588"/>
            <a:r>
              <a:rPr lang="en-US" sz="2200" dirty="0"/>
              <a:t>Shivering artefact</a:t>
            </a:r>
          </a:p>
          <a:p>
            <a:pPr marL="530225" indent="-382588"/>
            <a:r>
              <a:rPr lang="en-US" sz="2200" dirty="0"/>
              <a:t>Ventricular </a:t>
            </a:r>
            <a:r>
              <a:rPr lang="en-US" sz="2200" dirty="0" err="1"/>
              <a:t>ectopics</a:t>
            </a:r>
            <a:endParaRPr lang="en-US" sz="2200" dirty="0"/>
          </a:p>
          <a:p>
            <a:pPr marL="530225" indent="-382588"/>
            <a:r>
              <a:rPr lang="en-US" sz="2200" dirty="0"/>
              <a:t>Cardiac arrest due to VT, VF or asystole</a:t>
            </a:r>
          </a:p>
          <a:p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l" rtl="0"/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D03D3A-C9BB-477A-907C-39CC623D3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r="11188"/>
          <a:stretch/>
        </p:blipFill>
        <p:spPr>
          <a:xfrm>
            <a:off x="6908663" y="767550"/>
            <a:ext cx="4292252" cy="308154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C8B724-0AD5-4080-8995-9EC0C034C61E}"/>
              </a:ext>
            </a:extLst>
          </p:cNvPr>
          <p:cNvSpPr/>
          <p:nvPr/>
        </p:nvSpPr>
        <p:spPr>
          <a:xfrm>
            <a:off x="1446917" y="4765119"/>
            <a:ext cx="1048484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dirty="0"/>
              <a:t>Patients may manifest a variety of </a:t>
            </a:r>
            <a:r>
              <a:rPr lang="en-US" sz="2200" dirty="0" err="1"/>
              <a:t>bradyarrhythmias</a:t>
            </a:r>
            <a:r>
              <a:rPr lang="en-US" sz="2200" dirty="0"/>
              <a:t>:</a:t>
            </a:r>
          </a:p>
          <a:p>
            <a:pPr marL="530225" indent="-342900" defTabSz="12096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Sinus bradycardia (may be marked)</a:t>
            </a:r>
          </a:p>
          <a:p>
            <a:pPr marL="530225" indent="-342900" defTabSz="12096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Atrial fibrillation with slow ventricular response</a:t>
            </a:r>
          </a:p>
          <a:p>
            <a:pPr marL="530225" indent="-342900" defTabSz="12096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Slow junctional rhythms</a:t>
            </a:r>
          </a:p>
          <a:p>
            <a:pPr marL="530225" indent="-342900" defTabSz="12096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Varying degrees of AV block (1st-3rd)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55651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E6447-5E93-411B-8A1A-22480584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E13314A-DEF3-451A-A33E-583BE4E63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074" y="0"/>
            <a:ext cx="11399926" cy="561446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40552A-3F00-41E2-8DC1-248098137F05}"/>
              </a:ext>
            </a:extLst>
          </p:cNvPr>
          <p:cNvSpPr/>
          <p:nvPr/>
        </p:nvSpPr>
        <p:spPr>
          <a:xfrm>
            <a:off x="911424" y="5977098"/>
            <a:ext cx="11017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ECG with the classic features of hypothermia: bradycardia, Osborn waves and shivering artefact.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13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A4BBA8-4C62-4467-A3E5-F787B89B6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356820"/>
            <a:ext cx="9601200" cy="998240"/>
          </a:xfrm>
        </p:spPr>
        <p:txBody>
          <a:bodyPr/>
          <a:lstStyle/>
          <a:p>
            <a:r>
              <a:rPr lang="en-US" dirty="0"/>
              <a:t>Subtle J waves in mild hypothermia [Temp: 32.5°C (90.5°F)]</a:t>
            </a:r>
          </a:p>
          <a:p>
            <a:r>
              <a:rPr lang="en-US" dirty="0"/>
              <a:t>The height of the J wave is roughly proportional to the degree of hypothermia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80E312-302E-46D9-B1B5-F374D819E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494669"/>
            <a:ext cx="6335018" cy="449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00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5E08438-0FF5-4ACF-9F3F-586973711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6172200"/>
            <a:ext cx="9601200" cy="3890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 waves in severe hypothermia. [Temp: 28°C (82.4°F)]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C90532-EFCA-4C99-B346-6EAE7DEA4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296789"/>
            <a:ext cx="7736456" cy="5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41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BE713-4E66-4662-AC33-DA6F6CAA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3762"/>
            <a:ext cx="9601200" cy="1485900"/>
          </a:xfrm>
        </p:spPr>
        <p:txBody>
          <a:bodyPr/>
          <a:lstStyle/>
          <a:p>
            <a:r>
              <a:rPr lang="en-US" sz="2800" b="1" dirty="0"/>
              <a:t>ECG changes in Pulmonary Embolism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1B5F7C-4C32-4CF2-8A8A-013AD6A6D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836712"/>
            <a:ext cx="10657184" cy="59275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ECG changes associated with acute pulmonary embolism may be seen in any condition that causes acute pulmonary hypertension, including hypoxia causing pulmonary hypoxic vasoconstriction.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ECG Features:</a:t>
            </a:r>
          </a:p>
          <a:p>
            <a:r>
              <a:rPr lang="en-US" dirty="0"/>
              <a:t>Sinus tachycardia – the most common abnormality (seen in 44% of patients with PE)</a:t>
            </a:r>
          </a:p>
          <a:p>
            <a:r>
              <a:rPr lang="en-US" dirty="0"/>
              <a:t>Complete or incomplete RBBB (18%)</a:t>
            </a:r>
          </a:p>
          <a:p>
            <a:r>
              <a:rPr lang="en-US" dirty="0"/>
              <a:t>Right ventricular strain pattern –  T wave inversions in the right precordial leads (V1-4) ± the inferior leads (II, III, </a:t>
            </a:r>
            <a:r>
              <a:rPr lang="en-US" dirty="0" err="1"/>
              <a:t>aVF</a:t>
            </a:r>
            <a:r>
              <a:rPr lang="en-US" dirty="0"/>
              <a:t>). This pattern is associated with high pulmonary artery pressures (34%)</a:t>
            </a:r>
          </a:p>
          <a:p>
            <a:r>
              <a:rPr lang="en-US" dirty="0"/>
              <a:t>Right axis deviation (16%). Extreme right axis deviation may occur, with axis between zero and -90 degrees, giving the appearance of left axis deviation (“pseudo left axis”)</a:t>
            </a:r>
          </a:p>
          <a:p>
            <a:r>
              <a:rPr lang="en-US" dirty="0"/>
              <a:t>Dominant R wave in V1 – a manifestation of acute right ventricular dilatation</a:t>
            </a:r>
          </a:p>
          <a:p>
            <a:r>
              <a:rPr lang="en-US" dirty="0"/>
              <a:t>Right atrial enlargement (P pulmonale) – peaked P wave in lead II &gt; 2.5 mm in height (9%)</a:t>
            </a:r>
          </a:p>
          <a:p>
            <a:r>
              <a:rPr lang="en-US" b="1" dirty="0"/>
              <a:t>SI QIII TIII  pattern – deep S wave in lead I, Q wave in III, inverted T wave in III (20%). This “classic” finding is neither sensitive nor specific for PE</a:t>
            </a:r>
          </a:p>
          <a:p>
            <a:r>
              <a:rPr lang="en-US" dirty="0"/>
              <a:t>Clockwise rotation – shift of the R/S transition point towards V6 with a persistent S wave in V6 (“pulmonary disease pattern”), implying rotation of the heart due to right ventricular dilatation</a:t>
            </a:r>
          </a:p>
          <a:p>
            <a:r>
              <a:rPr lang="en-US" dirty="0"/>
              <a:t>Atrial tachyarrhythmias – AF, flutter, atrial tachycardia (8%)</a:t>
            </a:r>
          </a:p>
          <a:p>
            <a:r>
              <a:rPr lang="en-US" dirty="0"/>
              <a:t>Non-specific ST segment and T wave changes, including ST elevation and depression (50%)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060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0E99E9A8-0BCD-4866-AA51-B89B07AAAAA8}"/>
              </a:ext>
            </a:extLst>
          </p:cNvPr>
          <p:cNvSpPr/>
          <p:nvPr/>
        </p:nvSpPr>
        <p:spPr>
          <a:xfrm>
            <a:off x="10849409" y="2801167"/>
            <a:ext cx="900608" cy="683209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86E59B-05C6-4FD9-927C-2621C1D3B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462973"/>
            <a:ext cx="6373867" cy="4676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7DC65A-6580-4450-92ED-C796FA4A0CC5}"/>
              </a:ext>
            </a:extLst>
          </p:cNvPr>
          <p:cNvSpPr txBox="1"/>
          <p:nvPr/>
        </p:nvSpPr>
        <p:spPr>
          <a:xfrm>
            <a:off x="3287688" y="462973"/>
            <a:ext cx="1137940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Before PE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DAA2B1-144C-480B-9862-63B495349532}"/>
              </a:ext>
            </a:extLst>
          </p:cNvPr>
          <p:cNvSpPr txBox="1"/>
          <p:nvPr/>
        </p:nvSpPr>
        <p:spPr>
          <a:xfrm>
            <a:off x="6816080" y="484117"/>
            <a:ext cx="113794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PE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71B1BE-F0D2-46CF-A32B-60074AEE545C}"/>
              </a:ext>
            </a:extLst>
          </p:cNvPr>
          <p:cNvSpPr/>
          <p:nvPr/>
        </p:nvSpPr>
        <p:spPr>
          <a:xfrm>
            <a:off x="1111078" y="5805264"/>
            <a:ext cx="10623028" cy="70788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000000"/>
                </a:solidFill>
                <a:latin typeface="-apple-system"/>
              </a:rPr>
              <a:t>Simultaneous T wave inversions in the inferior (II, III, aVF) and right precordial leads (V1-4) is the most specific finding in </a:t>
            </a:r>
            <a:r>
              <a:rPr lang="en-US" sz="2000" b="1" i="1" dirty="0" err="1">
                <a:solidFill>
                  <a:srgbClr val="000000"/>
                </a:solidFill>
                <a:latin typeface="-apple-system"/>
              </a:rPr>
              <a:t>favour</a:t>
            </a:r>
            <a:r>
              <a:rPr lang="en-US" sz="2000" b="1" i="1" dirty="0">
                <a:solidFill>
                  <a:srgbClr val="000000"/>
                </a:solidFill>
                <a:latin typeface="-apple-system"/>
              </a:rPr>
              <a:t> of PE, with reported specificities of up to 99% in one study.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62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4F356-6555-4E71-BC57-CD51D1C1D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EF3517-A776-41DE-8FE3-EDCBAB195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515" y="5073505"/>
            <a:ext cx="9601200" cy="1784495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3600" b="1" dirty="0"/>
              <a:t>Massive bilateral pulmonary embolus</a:t>
            </a:r>
            <a:endParaRPr lang="en-US" sz="3600" dirty="0"/>
          </a:p>
          <a:p>
            <a:pPr marL="530225" indent="-38258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Sinus tachycardia</a:t>
            </a:r>
          </a:p>
          <a:p>
            <a:pPr marL="530225" indent="-38258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RBBB</a:t>
            </a:r>
          </a:p>
          <a:p>
            <a:pPr marL="530225" indent="-38258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T-wave inversions in the right precordial leads (V1-3) as well as lead III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FC8E55-0820-4F37-B073-8B6CEC04C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30" b="8920"/>
          <a:stretch/>
        </p:blipFill>
        <p:spPr>
          <a:xfrm>
            <a:off x="1055440" y="0"/>
            <a:ext cx="10704177" cy="489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55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DCD9845-FAA0-40A8-B30E-01F28E668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5010053"/>
            <a:ext cx="10192816" cy="7102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Massive bilateral pulmonary embolus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RBBB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Extreme right axis deviation (+180 degrees)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S</a:t>
            </a:r>
            <a:r>
              <a:rPr lang="en-US" sz="1800" baseline="-25000" dirty="0"/>
              <a:t>1</a:t>
            </a:r>
            <a:r>
              <a:rPr lang="en-US" sz="1800" dirty="0"/>
              <a:t> Q</a:t>
            </a:r>
            <a:r>
              <a:rPr lang="en-US" sz="1800" baseline="-25000" dirty="0"/>
              <a:t>3</a:t>
            </a:r>
            <a:r>
              <a:rPr lang="en-US" sz="1800" dirty="0"/>
              <a:t> T</a:t>
            </a:r>
            <a:r>
              <a:rPr lang="en-US" sz="1800" baseline="-25000" dirty="0"/>
              <a:t>3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T-wave inversions in V1-4 and lead III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Clockwise rotation with persistent S wave in V6</a:t>
            </a:r>
          </a:p>
          <a:p>
            <a:pPr>
              <a:spcBef>
                <a:spcPts val="0"/>
              </a:spcBef>
            </a:pPr>
            <a:endParaRPr lang="ru-RU" sz="1800" dirty="0"/>
          </a:p>
        </p:txBody>
      </p:sp>
      <p:pic>
        <p:nvPicPr>
          <p:cNvPr id="3074" name="Picture 2" descr="ECG Massive bilateral pulmonary embolus">
            <a:extLst>
              <a:ext uri="{FF2B5EF4-FFF2-40B4-BE49-F238E27FC236}">
                <a16:creationId xmlns:a16="http://schemas.microsoft.com/office/drawing/2014/main" id="{B28D4B35-6FDD-4245-B13D-A09619D06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6632"/>
            <a:ext cx="9044880" cy="489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24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0212CD-AC31-48E1-9061-C2EB54D81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8640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Coronary Vasospasm (</a:t>
            </a:r>
            <a:r>
              <a:rPr lang="en-US" b="1" dirty="0" err="1"/>
              <a:t>Prinzmetal’s</a:t>
            </a:r>
            <a:r>
              <a:rPr lang="en-US" b="1" dirty="0"/>
              <a:t> angina)</a:t>
            </a:r>
          </a:p>
          <a:p>
            <a:r>
              <a:rPr lang="en-US" dirty="0"/>
              <a:t>This causes a pattern of ST elevation that is very similar to acute STEMI — i.e. </a:t>
            </a:r>
            <a:r>
              <a:rPr lang="en-US" dirty="0" err="1"/>
              <a:t>localised</a:t>
            </a:r>
            <a:r>
              <a:rPr lang="en-US" dirty="0"/>
              <a:t> ST elevation with reciprocal ST depression occurring during episodes of chest pain.</a:t>
            </a:r>
          </a:p>
          <a:p>
            <a:r>
              <a:rPr lang="en-US" dirty="0"/>
              <a:t>However, unlike acute STEMI the ECG changes are transient, reversible with vasodilators and not usually associated with myocardial necrosis.</a:t>
            </a:r>
          </a:p>
          <a:p>
            <a:r>
              <a:rPr lang="en-US" dirty="0"/>
              <a:t>It may be impossible to differentiate these two conditions based on the ECG alone.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240EB3-3319-4E8E-9C3C-9BED089AC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2962261"/>
            <a:ext cx="7632848" cy="370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6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9D176EDC-7E45-4E7F-BD8A-FAB1CAA6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96" y="404664"/>
            <a:ext cx="11064552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Raised Intracranial Pressure</a:t>
            </a:r>
          </a:p>
          <a:p>
            <a:r>
              <a:rPr lang="en-US" sz="1800" dirty="0"/>
              <a:t>Raised Intracranial Pressure (ICP) (e.g. due to intracranial hemorrhage, traumatic brain injury) may cause ST elevation or depression that simulates myocardial ischemia or pericarditis.</a:t>
            </a:r>
          </a:p>
          <a:p>
            <a:r>
              <a:rPr lang="en-US" sz="1800" dirty="0"/>
              <a:t>More commonly, raised ICP is associated with widespread, deep T-wave inversions (“cerebral T waves“).</a:t>
            </a:r>
            <a:endParaRPr lang="ru-RU" sz="1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45E4AD-9AD9-4090-A22B-61B7276E1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880" y="1980623"/>
            <a:ext cx="8856984" cy="449049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1E862C-365C-48CF-8F28-2C0C28231193}"/>
              </a:ext>
            </a:extLst>
          </p:cNvPr>
          <p:cNvSpPr/>
          <p:nvPr/>
        </p:nvSpPr>
        <p:spPr>
          <a:xfrm>
            <a:off x="1079748" y="6440800"/>
            <a:ext cx="11064552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-apple-system"/>
              </a:rPr>
              <a:t>Widespread ST elevation with concave (pericarditis-like) morphology in a patient with severe traumatic brain injury.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577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ru-RU"/>
          </a:p>
        </p:txBody>
      </p:sp>
      <p:pic>
        <p:nvPicPr>
          <p:cNvPr id="1026" name="Picture 2" descr="Спортивне серце: основні симптоми та методи лікування синдрому. Новости  :section-UKR.NE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3352" y="5843583"/>
            <a:ext cx="49840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uk-UA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Thank you for attention</a:t>
            </a:r>
            <a:endParaRPr lang="ru-RU" sz="44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926207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Другая 28">
      <a:dk1>
        <a:srgbClr val="455F51"/>
      </a:dk1>
      <a:lt1>
        <a:srgbClr val="455F51"/>
      </a:lt1>
      <a:dk2>
        <a:srgbClr val="455F51"/>
      </a:dk2>
      <a:lt2>
        <a:srgbClr val="FFFFFF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4197</TotalTime>
  <Words>1326</Words>
  <Application>Microsoft Office PowerPoint</Application>
  <PresentationFormat>Широкоэкранный</PresentationFormat>
  <Paragraphs>124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-apple-system</vt:lpstr>
      <vt:lpstr>Arial</vt:lpstr>
      <vt:lpstr>Calibri</vt:lpstr>
      <vt:lpstr>Franklin Gothic Book</vt:lpstr>
      <vt:lpstr>Georgia</vt:lpstr>
      <vt:lpstr>Уголки</vt:lpstr>
      <vt:lpstr>Презентация PowerPoint</vt:lpstr>
      <vt:lpstr>Theme 8   ECG changes in case of extracardiac pathology</vt:lpstr>
      <vt:lpstr>Hyperkalemia</vt:lpstr>
      <vt:lpstr>Презентация PowerPoint</vt:lpstr>
      <vt:lpstr>Презентация PowerPoint</vt:lpstr>
      <vt:lpstr>Презентация PowerPoint</vt:lpstr>
      <vt:lpstr>Презентация PowerPoint</vt:lpstr>
      <vt:lpstr>After introduction CaCl</vt:lpstr>
      <vt:lpstr>Hypokalemia </vt:lpstr>
      <vt:lpstr>Презентация PowerPoint</vt:lpstr>
      <vt:lpstr>EKG signs hypokalaemia</vt:lpstr>
      <vt:lpstr>Презентация PowerPoint</vt:lpstr>
      <vt:lpstr>Презентация PowerPoint</vt:lpstr>
      <vt:lpstr>Презентация PowerPoint</vt:lpstr>
      <vt:lpstr>Hypercalcaemia/Hypocalcaemia</vt:lpstr>
      <vt:lpstr>Презентация PowerPoint</vt:lpstr>
      <vt:lpstr>Презентация PowerPoint</vt:lpstr>
      <vt:lpstr>Презентация PowerPoint</vt:lpstr>
      <vt:lpstr>Hypothermia </vt:lpstr>
      <vt:lpstr>Презентация PowerPoint</vt:lpstr>
      <vt:lpstr>Презентация PowerPoint</vt:lpstr>
      <vt:lpstr>Презентация PowerPoint</vt:lpstr>
      <vt:lpstr>ECG changes in Pulmonary Embolism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ЕКГ ознаки  при порушеннях коронарного кровозабезпечення</dc:title>
  <dc:creator>Галина Корнован</dc:creator>
  <cp:lastModifiedBy>Vladis</cp:lastModifiedBy>
  <cp:revision>231</cp:revision>
  <dcterms:created xsi:type="dcterms:W3CDTF">2022-09-06T09:53:17Z</dcterms:created>
  <dcterms:modified xsi:type="dcterms:W3CDTF">2022-11-10T13:43:28Z</dcterms:modified>
</cp:coreProperties>
</file>