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1" r:id="rId7"/>
    <p:sldId id="260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2492"/>
    <p:restoredTop sz="96281"/>
  </p:normalViewPr>
  <p:slideViewPr>
    <p:cSldViewPr snapToGrid="0">
      <p:cViewPr varScale="1">
        <p:scale>
          <a:sx n="73" d="100"/>
          <a:sy n="73" d="100"/>
        </p:scale>
        <p:origin x="-31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"/>
              <a:t>Sample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"/>
              <a:t>Text sample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The third level</a:t>
            </a:r>
          </a:p>
          <a:p>
            <a:pPr lvl="3"/>
            <a:r>
              <a:rPr lang="en"/>
              <a:t>The fourth level</a:t>
            </a:r>
          </a:p>
          <a:p>
            <a:pPr lvl="4"/>
            <a:r>
              <a:rPr lang="e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FEED2C-21F7-3168-4BB6-3BE69197D5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043953"/>
            <a:ext cx="7766936" cy="2006883"/>
          </a:xfrm>
        </p:spPr>
        <p:txBody>
          <a:bodyPr/>
          <a:lstStyle/>
          <a:p>
            <a:r>
              <a:rPr lang="en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Topic 1. Type 2 diabetes: epidemiology, etiology, pathogenesis and classification</a:t>
            </a:r>
            <a:endParaRPr lang="x-none" sz="3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7C38764-91E4-7014-C79B-25DC88A7FF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015484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9897" y="601860"/>
            <a:ext cx="10476412" cy="965683"/>
          </a:xfrm>
        </p:spPr>
        <p:txBody>
          <a:bodyPr/>
          <a:lstStyle/>
          <a:p>
            <a:pPr algn="just"/>
            <a:r>
              <a:rPr lang="en-US" smtClean="0"/>
              <a:t>Definition of type 2 diabetes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2560321"/>
            <a:ext cx="8773402" cy="2587412"/>
          </a:xfrm>
        </p:spPr>
        <p:txBody>
          <a:bodyPr>
            <a:normAutofit/>
          </a:bodyPr>
          <a:lstStyle/>
          <a:p>
            <a:pPr algn="ctr"/>
            <a:r>
              <a:rPr lang="en-US" smtClean="0"/>
              <a:t>Type 2 diabetes is a chronic endocrine disease, characterized by a violation of the regulation of blood sugar levels and a lack of normal "reception" of insulin by the body's organs and tissues. Type 2 diabetes patients make up about 90% of the total number of diabetes patients</a:t>
            </a: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78345D-3C7F-6221-BED8-7DD46E538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Epidemiology</a:t>
            </a:r>
            <a:r>
              <a:rPr lang="en" dirty="0"/>
              <a:t> of </a:t>
            </a:r>
            <a:r>
              <a:rPr lang="en" dirty="0" err="1"/>
              <a:t>diabetes </a:t>
            </a:r>
            <a:r>
              <a:rPr lang="en" dirty="0"/>
              <a:t>in the </a:t>
            </a:r>
            <a:r>
              <a:rPr lang="en" dirty="0" err="1"/>
              <a:t>world , disease </a:t>
            </a:r>
            <a:r>
              <a:rPr lang="en" dirty="0"/>
              <a:t>prognosis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9377682-04C2-0CC3-84B6-61D4FBBB0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" dirty="0" err="1"/>
              <a:t>Sugar</a:t>
            </a:r>
            <a:r>
              <a:rPr lang="en" dirty="0"/>
              <a:t> </a:t>
            </a:r>
            <a:r>
              <a:rPr lang="en" dirty="0" err="1"/>
              <a:t>diabetes</a:t>
            </a:r>
            <a:r>
              <a:rPr lang="en" dirty="0"/>
              <a:t> </a:t>
            </a:r>
            <a:r>
              <a:rPr lang="en" dirty="0" err="1"/>
              <a:t>sits</a:t>
            </a:r>
            <a:r>
              <a:rPr lang="en" dirty="0"/>
              <a:t> </a:t>
            </a:r>
            <a:r>
              <a:rPr lang="en" dirty="0" err="1"/>
              <a:t>the third</a:t>
            </a:r>
            <a:r>
              <a:rPr lang="en" dirty="0"/>
              <a:t> </a:t>
            </a:r>
            <a:r>
              <a:rPr lang="en" dirty="0" err="1"/>
              <a:t>place </a:t>
            </a:r>
            <a:r>
              <a:rPr lang="en" dirty="0"/>
              <a:t>in the </a:t>
            </a:r>
            <a:r>
              <a:rPr lang="en" dirty="0" err="1"/>
              <a:t>world</a:t>
            </a:r>
            <a:r>
              <a:rPr lang="en" dirty="0"/>
              <a:t> </a:t>
            </a:r>
            <a:r>
              <a:rPr lang="en" dirty="0" err="1"/>
              <a:t>after</a:t>
            </a:r>
            <a:r>
              <a:rPr lang="en" dirty="0"/>
              <a:t> </a:t>
            </a:r>
            <a:r>
              <a:rPr lang="en" dirty="0" err="1"/>
              <a:t>cardiovascular </a:t>
            </a:r>
            <a:r>
              <a:rPr lang="en" dirty="0"/>
              <a:t>and </a:t>
            </a:r>
            <a:r>
              <a:rPr lang="en" dirty="0" err="1"/>
              <a:t>oncological</a:t>
            </a:r>
            <a:r>
              <a:rPr lang="en" dirty="0"/>
              <a:t> </a:t>
            </a:r>
            <a:r>
              <a:rPr lang="en" err="1"/>
              <a:t>diseases </a:t>
            </a:r>
            <a:r>
              <a:rPr lang="en" smtClean="0"/>
              <a:t>. </a:t>
            </a:r>
            <a:r>
              <a:rPr lang="en" smtClean="0"/>
              <a:t>According </a:t>
            </a:r>
            <a:r>
              <a:rPr lang="en" dirty="0"/>
              <a:t>to </a:t>
            </a:r>
            <a:r>
              <a:rPr lang="en" dirty="0" err="1"/>
              <a:t>different</a:t>
            </a:r>
            <a:r>
              <a:rPr lang="en" dirty="0"/>
              <a:t> </a:t>
            </a:r>
            <a:r>
              <a:rPr lang="en" dirty="0" err="1"/>
              <a:t>sources </a:t>
            </a:r>
            <a:r>
              <a:rPr lang="en" dirty="0"/>
              <a:t>in the </a:t>
            </a:r>
            <a:r>
              <a:rPr lang="en" dirty="0" err="1"/>
              <a:t>world</a:t>
            </a:r>
            <a:r>
              <a:rPr lang="en" dirty="0"/>
              <a:t> </a:t>
            </a:r>
            <a:r>
              <a:rPr lang="en" dirty="0" err="1"/>
              <a:t>accrued</a:t>
            </a:r>
            <a:r>
              <a:rPr lang="en" dirty="0"/>
              <a:t> </a:t>
            </a:r>
            <a:r>
              <a:rPr lang="en" dirty="0" err="1"/>
              <a:t>from </a:t>
            </a:r>
            <a:r>
              <a:rPr lang="en" dirty="0"/>
              <a:t>120 to 180 million </a:t>
            </a:r>
            <a:r>
              <a:rPr lang="en" dirty="0" err="1"/>
              <a:t>patients </a:t>
            </a:r>
            <a:r>
              <a:rPr lang="en" dirty="0"/>
              <a:t>with </a:t>
            </a:r>
            <a:r>
              <a:rPr lang="en" dirty="0" err="1"/>
              <a:t>diabetes </a:t>
            </a:r>
            <a:r>
              <a:rPr lang="en" dirty="0"/>
              <a:t>, </a:t>
            </a:r>
            <a:r>
              <a:rPr lang="en" dirty="0" err="1"/>
              <a:t>which</a:t>
            </a:r>
            <a:r>
              <a:rPr lang="en" dirty="0"/>
              <a:t> </a:t>
            </a:r>
            <a:r>
              <a:rPr lang="en" dirty="0" err="1"/>
              <a:t>is </a:t>
            </a:r>
            <a:r>
              <a:rPr lang="en" dirty="0"/>
              <a:t>2-3% </a:t>
            </a:r>
            <a:r>
              <a:rPr lang="en" dirty="0" err="1"/>
              <a:t>of</a:t>
            </a:r>
            <a:r>
              <a:rPr lang="en" dirty="0"/>
              <a:t> </a:t>
            </a:r>
            <a:r>
              <a:rPr lang="en" dirty="0" err="1"/>
              <a:t>everything</a:t>
            </a:r>
            <a:r>
              <a:rPr lang="en" dirty="0"/>
              <a:t> </a:t>
            </a:r>
            <a:r>
              <a:rPr lang="en" dirty="0" err="1"/>
              <a:t>population</a:t>
            </a:r>
            <a:r>
              <a:rPr lang="en" dirty="0"/>
              <a:t> </a:t>
            </a:r>
            <a:r>
              <a:rPr lang="en" dirty="0" err="1"/>
              <a:t>planets </a:t>
            </a:r>
            <a:r>
              <a:rPr lang="en" dirty="0"/>
              <a:t>_ </a:t>
            </a:r>
            <a:r>
              <a:rPr lang="en" dirty="0" err="1"/>
              <a:t>Prevalence</a:t>
            </a:r>
            <a:r>
              <a:rPr lang="en" dirty="0"/>
              <a:t> </a:t>
            </a:r>
            <a:r>
              <a:rPr lang="en" dirty="0" err="1"/>
              <a:t>sugar</a:t>
            </a:r>
            <a:r>
              <a:rPr lang="en" dirty="0"/>
              <a:t> </a:t>
            </a:r>
            <a:r>
              <a:rPr lang="en" dirty="0" err="1"/>
              <a:t>diabetes</a:t>
            </a:r>
            <a:r>
              <a:rPr lang="en" dirty="0"/>
              <a:t> </a:t>
            </a:r>
            <a:r>
              <a:rPr lang="en" dirty="0" err="1"/>
              <a:t>has </a:t>
            </a:r>
            <a:r>
              <a:rPr lang="en" dirty="0"/>
              <a:t>long since </a:t>
            </a:r>
            <a:r>
              <a:rPr lang="en" dirty="0" err="1"/>
              <a:t>acquired</a:t>
            </a:r>
            <a:r>
              <a:rPr lang="en" dirty="0"/>
              <a:t> </a:t>
            </a:r>
            <a:r>
              <a:rPr lang="en" dirty="0" err="1"/>
              <a:t>the scale of the </a:t>
            </a:r>
            <a:r>
              <a:rPr lang="en" dirty="0"/>
              <a:t>so </a:t>
            </a:r>
            <a:r>
              <a:rPr lang="en" dirty="0" err="1"/>
              <a:t>-called</a:t>
            </a:r>
            <a:r>
              <a:rPr lang="en" dirty="0"/>
              <a:t> </a:t>
            </a:r>
            <a:r>
              <a:rPr lang="en" dirty="0" err="1"/>
              <a:t>non-infectious</a:t>
            </a:r>
            <a:r>
              <a:rPr lang="en" dirty="0"/>
              <a:t> </a:t>
            </a:r>
            <a:r>
              <a:rPr lang="en" dirty="0" err="1"/>
              <a:t>epidemics </a:t>
            </a:r>
            <a:r>
              <a:rPr lang="en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590523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345894-6A17-1AE2-7A66-5312F7B52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Etiology </a:t>
            </a:r>
            <a:r>
              <a:rPr lang="en" dirty="0"/>
              <a:t>and pathogenesis </a:t>
            </a:r>
            <a:r>
              <a:rPr lang="en" dirty="0" err="1"/>
              <a:t>of </a:t>
            </a:r>
            <a:r>
              <a:rPr lang="en" err="1"/>
              <a:t>diabetes</a:t>
            </a:r>
            <a:r>
              <a:rPr lang="en"/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8216581-0FD3-0500-24C2-4664B05BC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" dirty="0" err="1"/>
              <a:t>There is </a:t>
            </a:r>
            <a:r>
              <a:rPr lang="en" dirty="0"/>
              <a:t>type 2 diabetes the </a:t>
            </a:r>
            <a:r>
              <a:rPr lang="en" dirty="0" err="1"/>
              <a:t>most common </a:t>
            </a:r>
            <a:r>
              <a:rPr lang="en" dirty="0"/>
              <a:t>form of diabetes, </a:t>
            </a:r>
            <a:r>
              <a:rPr lang="en" dirty="0" err="1"/>
              <a:t>which</a:t>
            </a:r>
            <a:r>
              <a:rPr lang="en" dirty="0"/>
              <a:t> </a:t>
            </a:r>
            <a:r>
              <a:rPr lang="en" dirty="0" err="1"/>
              <a:t>observed</a:t>
            </a:r>
            <a:r>
              <a:rPr lang="en" dirty="0"/>
              <a:t> </a:t>
            </a:r>
            <a:r>
              <a:rPr lang="en" dirty="0" err="1"/>
              <a:t>mainly </a:t>
            </a:r>
            <a:r>
              <a:rPr lang="en" dirty="0"/>
              <a:t>in </a:t>
            </a:r>
            <a:r>
              <a:rPr lang="en" dirty="0" err="1"/>
              <a:t>persons</a:t>
            </a:r>
            <a:r>
              <a:rPr lang="en" dirty="0"/>
              <a:t> </a:t>
            </a:r>
            <a:r>
              <a:rPr lang="en" dirty="0" err="1"/>
              <a:t>elderly </a:t>
            </a:r>
            <a:r>
              <a:rPr lang="en" dirty="0"/>
              <a:t>and </a:t>
            </a:r>
            <a:r>
              <a:rPr lang="en" err="1"/>
              <a:t>senile</a:t>
            </a:r>
            <a:r>
              <a:rPr lang="en"/>
              <a:t> </a:t>
            </a:r>
            <a:r>
              <a:rPr lang="en" smtClean="0"/>
              <a:t>age. </a:t>
            </a:r>
            <a:r>
              <a:rPr lang="en" err="1"/>
              <a:t>He</a:t>
            </a:r>
            <a:r>
              <a:rPr lang="en"/>
              <a:t> </a:t>
            </a:r>
            <a:r>
              <a:rPr lang="en" smtClean="0"/>
              <a:t>is characterized </a:t>
            </a:r>
            <a:r>
              <a:rPr lang="en" dirty="0" err="1"/>
              <a:t>by</a:t>
            </a:r>
            <a:r>
              <a:rPr lang="en" dirty="0"/>
              <a:t> </a:t>
            </a:r>
            <a:r>
              <a:rPr lang="en" dirty="0" err="1"/>
              <a:t>relative</a:t>
            </a:r>
            <a:r>
              <a:rPr lang="en" dirty="0"/>
              <a:t> </a:t>
            </a:r>
            <a:r>
              <a:rPr lang="en" dirty="0" err="1"/>
              <a:t>insufficiency</a:t>
            </a:r>
            <a:r>
              <a:rPr lang="en" dirty="0"/>
              <a:t> </a:t>
            </a:r>
            <a:r>
              <a:rPr lang="en" dirty="0" err="1"/>
              <a:t>insulin </a:t>
            </a:r>
            <a:r>
              <a:rPr lang="en" dirty="0"/>
              <a:t>and </a:t>
            </a:r>
            <a:r>
              <a:rPr lang="en" dirty="0" err="1"/>
              <a:t>is </a:t>
            </a:r>
            <a:r>
              <a:rPr lang="en" dirty="0"/>
              <a:t>often </a:t>
            </a:r>
            <a:r>
              <a:rPr lang="en" dirty="0" err="1"/>
              <a:t>combined </a:t>
            </a:r>
            <a:r>
              <a:rPr lang="en" dirty="0"/>
              <a:t>with </a:t>
            </a:r>
            <a:r>
              <a:rPr lang="en" dirty="0" err="1"/>
              <a:t>obesity </a:t>
            </a:r>
            <a:r>
              <a:rPr lang="en" dirty="0"/>
              <a:t>. </a:t>
            </a:r>
            <a:r>
              <a:rPr lang="en" dirty="0" err="1"/>
              <a:t>sick people</a:t>
            </a:r>
            <a:r>
              <a:rPr lang="en" dirty="0"/>
              <a:t> for a </a:t>
            </a:r>
            <a:r>
              <a:rPr lang="en" dirty="0" err="1"/>
              <a:t>long </a:t>
            </a:r>
            <a:r>
              <a:rPr lang="en" dirty="0"/>
              <a:t>time, and </a:t>
            </a:r>
            <a:r>
              <a:rPr lang="en" dirty="0" err="1"/>
              <a:t>sometimes </a:t>
            </a:r>
            <a:r>
              <a:rPr lang="en" dirty="0"/>
              <a:t>for a lifetime </a:t>
            </a:r>
            <a:r>
              <a:rPr lang="en" dirty="0" err="1"/>
              <a:t>, </a:t>
            </a:r>
            <a:r>
              <a:rPr lang="en" dirty="0"/>
              <a:t>they do not </a:t>
            </a:r>
            <a:r>
              <a:rPr lang="en" dirty="0" err="1"/>
              <a:t>need</a:t>
            </a:r>
            <a:r>
              <a:rPr lang="en" dirty="0"/>
              <a:t> </a:t>
            </a:r>
            <a:r>
              <a:rPr lang="en" dirty="0" err="1"/>
              <a:t>insulin therapy </a:t>
            </a:r>
            <a:r>
              <a:rPr lang="en" dirty="0"/>
              <a:t>. </a:t>
            </a:r>
            <a:r>
              <a:rPr lang="en" dirty="0" err="1"/>
              <a:t>Despite </a:t>
            </a:r>
            <a:r>
              <a:rPr lang="en" dirty="0"/>
              <a:t>the </a:t>
            </a:r>
            <a:r>
              <a:rPr lang="en" dirty="0" err="1"/>
              <a:t>clearer</a:t>
            </a:r>
            <a:r>
              <a:rPr lang="en" dirty="0"/>
              <a:t> the </a:t>
            </a:r>
            <a:r>
              <a:rPr lang="en" dirty="0" err="1"/>
              <a:t>hereditary </a:t>
            </a:r>
            <a:r>
              <a:rPr lang="en" dirty="0"/>
              <a:t>nature of type 2 diabetes (INCD) </a:t>
            </a:r>
            <a:r>
              <a:rPr lang="en" dirty="0" err="1"/>
              <a:t>has so far </a:t>
            </a:r>
            <a:r>
              <a:rPr lang="en" dirty="0"/>
              <a:t>failed </a:t>
            </a:r>
            <a:r>
              <a:rPr lang="en" dirty="0" err="1"/>
              <a:t>reveal</a:t>
            </a:r>
            <a:r>
              <a:rPr lang="en" dirty="0"/>
              <a:t> </a:t>
            </a:r>
            <a:r>
              <a:rPr lang="en" dirty="0" err="1"/>
              <a:t>him</a:t>
            </a:r>
            <a:r>
              <a:rPr lang="en" dirty="0"/>
              <a:t> </a:t>
            </a:r>
            <a:r>
              <a:rPr lang="en" dirty="0" err="1"/>
              <a:t>communication </a:t>
            </a:r>
            <a:r>
              <a:rPr lang="en" dirty="0"/>
              <a:t>with </a:t>
            </a:r>
            <a:r>
              <a:rPr lang="en" dirty="0" err="1"/>
              <a:t>any</a:t>
            </a:r>
            <a:r>
              <a:rPr lang="en" dirty="0"/>
              <a:t> </a:t>
            </a:r>
            <a:r>
              <a:rPr lang="en" dirty="0" err="1"/>
              <a:t>concrete</a:t>
            </a:r>
            <a:r>
              <a:rPr lang="en" dirty="0"/>
              <a:t> </a:t>
            </a:r>
            <a:r>
              <a:rPr lang="en" dirty="0" err="1"/>
              <a:t>genetic </a:t>
            </a:r>
            <a:r>
              <a:rPr lang="en" dirty="0"/>
              <a:t>markers. </a:t>
            </a:r>
            <a:r>
              <a:rPr lang="en" dirty="0" err="1"/>
              <a:t>Connection </a:t>
            </a:r>
            <a:r>
              <a:rPr lang="en" dirty="0"/>
              <a:t>of INCD with haplotypes </a:t>
            </a:r>
            <a:r>
              <a:rPr lang="en" dirty="0" err="1"/>
              <a:t>of the system</a:t>
            </a:r>
            <a:r>
              <a:rPr lang="en" dirty="0"/>
              <a:t> HLA is </a:t>
            </a:r>
            <a:r>
              <a:rPr lang="en" dirty="0" err="1"/>
              <a:t>currently </a:t>
            </a:r>
            <a:r>
              <a:rPr lang="en" dirty="0"/>
              <a:t>not </a:t>
            </a:r>
            <a:r>
              <a:rPr lang="en" dirty="0" err="1"/>
              <a:t>established </a:t>
            </a:r>
            <a:r>
              <a:rPr lang="en" dirty="0"/>
              <a:t>. </a:t>
            </a:r>
            <a:r>
              <a:rPr lang="en" dirty="0" err="1"/>
              <a:t>Genetic</a:t>
            </a:r>
            <a:r>
              <a:rPr lang="en" dirty="0"/>
              <a:t> </a:t>
            </a:r>
            <a:r>
              <a:rPr lang="en" dirty="0" err="1"/>
              <a:t>research</a:t>
            </a:r>
            <a:r>
              <a:rPr lang="en" dirty="0"/>
              <a:t> </a:t>
            </a:r>
            <a:r>
              <a:rPr lang="en" dirty="0" err="1"/>
              <a:t>twins </a:t>
            </a:r>
            <a:r>
              <a:rPr lang="en" dirty="0"/>
              <a:t>and families, where </a:t>
            </a:r>
            <a:r>
              <a:rPr lang="en" dirty="0" err="1"/>
              <a:t>there are</a:t>
            </a:r>
            <a:r>
              <a:rPr lang="en" dirty="0"/>
              <a:t> </a:t>
            </a:r>
            <a:r>
              <a:rPr lang="en" dirty="0" err="1"/>
              <a:t>patients </a:t>
            </a:r>
            <a:r>
              <a:rPr lang="en" dirty="0"/>
              <a:t>with diabetes, </a:t>
            </a:r>
            <a:r>
              <a:rPr lang="en" dirty="0" err="1"/>
              <a:t>testify </a:t>
            </a:r>
            <a:r>
              <a:rPr lang="en" dirty="0"/>
              <a:t>to </a:t>
            </a:r>
            <a:r>
              <a:rPr lang="en" dirty="0" err="1"/>
              <a:t>polygenicity</a:t>
            </a:r>
            <a:r>
              <a:rPr lang="en" dirty="0"/>
              <a:t> </a:t>
            </a:r>
            <a:r>
              <a:rPr lang="en" dirty="0" err="1"/>
              <a:t>inheritance</a:t>
            </a:r>
            <a:r>
              <a:rPr lang="en" dirty="0"/>
              <a:t> </a:t>
            </a:r>
            <a:r>
              <a:rPr lang="en" dirty="0" err="1"/>
              <a:t>diseases </a:t>
            </a:r>
            <a:r>
              <a:rPr lang="en" dirty="0"/>
              <a:t>, </a:t>
            </a:r>
            <a:r>
              <a:rPr lang="en" dirty="0" err="1"/>
              <a:t>although </a:t>
            </a:r>
            <a:r>
              <a:rPr lang="en" dirty="0"/>
              <a:t>in </a:t>
            </a:r>
            <a:r>
              <a:rPr lang="en" dirty="0" err="1"/>
              <a:t>some</a:t>
            </a:r>
            <a:r>
              <a:rPr lang="en" dirty="0"/>
              <a:t> </a:t>
            </a:r>
            <a:r>
              <a:rPr lang="en" dirty="0" err="1"/>
              <a:t>populations</a:t>
            </a:r>
            <a:r>
              <a:rPr lang="en" dirty="0"/>
              <a:t> autosomal </a:t>
            </a:r>
            <a:r>
              <a:rPr lang="en" dirty="0" err="1"/>
              <a:t>dominant is also observed </a:t>
            </a:r>
            <a:r>
              <a:rPr lang="en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961731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8DD05B-9983-6529-EB75-98EBAF571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Etiology </a:t>
            </a:r>
            <a:r>
              <a:rPr lang="en" dirty="0"/>
              <a:t>and pathogenesis </a:t>
            </a:r>
            <a:r>
              <a:rPr lang="en" dirty="0" err="1"/>
              <a:t>of diabetes</a:t>
            </a:r>
            <a:r>
              <a:rPr lang="en" dirty="0"/>
              <a:t> </a:t>
            </a:r>
            <a:r>
              <a:rPr lang="en" dirty="0" err="1"/>
              <a:t>diabetes </a:t>
            </a:r>
            <a:r>
              <a:rPr lang="en" dirty="0"/>
              <a:t>_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F0EC46B-516C-0B79-DAE1-B79A5199B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" dirty="0"/>
              <a:t>The pathogenesis of type 2 diabetes is </a:t>
            </a:r>
            <a:r>
              <a:rPr lang="en" dirty="0" err="1"/>
              <a:t>based on two main factors</a:t>
            </a:r>
            <a:r>
              <a:rPr lang="en" dirty="0"/>
              <a:t> </a:t>
            </a:r>
            <a:r>
              <a:rPr lang="en" dirty="0" err="1"/>
              <a:t>factors </a:t>
            </a:r>
            <a:r>
              <a:rPr lang="en" dirty="0"/>
              <a:t>— </a:t>
            </a:r>
            <a:r>
              <a:rPr lang="en" dirty="0" err="1"/>
              <a:t>insulin resistance </a:t>
            </a:r>
            <a:r>
              <a:rPr lang="en" dirty="0"/>
              <a:t>and </a:t>
            </a:r>
            <a:r>
              <a:rPr lang="en" dirty="0" err="1"/>
              <a:t>relative</a:t>
            </a:r>
            <a:r>
              <a:rPr lang="en" dirty="0"/>
              <a:t> </a:t>
            </a:r>
            <a:r>
              <a:rPr lang="en" dirty="0" err="1"/>
              <a:t>deficit</a:t>
            </a:r>
            <a:r>
              <a:rPr lang="en" dirty="0"/>
              <a:t> </a:t>
            </a:r>
            <a:r>
              <a:rPr lang="en" dirty="0" err="1"/>
              <a:t>insulin </a:t>
            </a:r>
            <a:r>
              <a:rPr lang="en" dirty="0"/>
              <a:t>, </a:t>
            </a:r>
            <a:r>
              <a:rPr lang="en" dirty="0" err="1"/>
              <a:t>that is</a:t>
            </a:r>
            <a:r>
              <a:rPr lang="en" dirty="0"/>
              <a:t> </a:t>
            </a:r>
            <a:r>
              <a:rPr lang="en" dirty="0" err="1"/>
              <a:t>at least </a:t>
            </a:r>
            <a:r>
              <a:rPr lang="en" dirty="0"/>
              <a:t>two </a:t>
            </a:r>
            <a:r>
              <a:rPr lang="en" dirty="0" err="1"/>
              <a:t>species</a:t>
            </a:r>
            <a:r>
              <a:rPr lang="en" dirty="0"/>
              <a:t> </a:t>
            </a:r>
            <a:r>
              <a:rPr lang="en" dirty="0" err="1"/>
              <a:t>genetic</a:t>
            </a:r>
            <a:r>
              <a:rPr lang="en" dirty="0"/>
              <a:t> </a:t>
            </a:r>
            <a:r>
              <a:rPr lang="en" dirty="0" err="1"/>
              <a:t>defects </a:t>
            </a:r>
            <a:r>
              <a:rPr lang="en" dirty="0"/>
              <a:t>. </a:t>
            </a:r>
            <a:r>
              <a:rPr lang="en" dirty="0" err="1"/>
              <a:t>Defects</a:t>
            </a:r>
            <a:r>
              <a:rPr lang="en" dirty="0"/>
              <a:t> </a:t>
            </a:r>
            <a:r>
              <a:rPr lang="en" dirty="0" err="1"/>
              <a:t>the first </a:t>
            </a:r>
            <a:r>
              <a:rPr lang="en" dirty="0"/>
              <a:t>type is </a:t>
            </a:r>
            <a:r>
              <a:rPr lang="en" dirty="0" err="1"/>
              <a:t>called</a:t>
            </a:r>
            <a:r>
              <a:rPr lang="en" dirty="0"/>
              <a:t> </a:t>
            </a:r>
            <a:r>
              <a:rPr lang="en" dirty="0" err="1"/>
              <a:t>insulin resistance</a:t>
            </a:r>
            <a:r>
              <a:rPr lang="en" dirty="0"/>
              <a:t>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obesity </a:t>
            </a:r>
            <a:r>
              <a:rPr lang="en" dirty="0"/>
              <a:t>, which leads to </a:t>
            </a:r>
            <a:r>
              <a:rPr lang="en" dirty="0" err="1"/>
              <a:t>insulin resistance </a:t>
            </a:r>
            <a:r>
              <a:rPr lang="en" dirty="0"/>
              <a:t>. </a:t>
            </a:r>
            <a:r>
              <a:rPr lang="en" dirty="0" err="1"/>
              <a:t>Defects </a:t>
            </a:r>
            <a:r>
              <a:rPr lang="en" dirty="0"/>
              <a:t>of the second type </a:t>
            </a:r>
            <a:r>
              <a:rPr lang="en" dirty="0" err="1"/>
              <a:t>are </a:t>
            </a:r>
            <a:r>
              <a:rPr lang="en" dirty="0"/>
              <a:t>the cause of </a:t>
            </a:r>
            <a:r>
              <a:rPr lang="en" dirty="0" err="1"/>
              <a:t>reduced</a:t>
            </a:r>
            <a:r>
              <a:rPr lang="en" dirty="0"/>
              <a:t> </a:t>
            </a:r>
            <a:r>
              <a:rPr lang="en" dirty="0" err="1"/>
              <a:t>secretory</a:t>
            </a:r>
            <a:r>
              <a:rPr lang="en" dirty="0"/>
              <a:t> </a:t>
            </a:r>
            <a:r>
              <a:rPr lang="en" dirty="0" err="1"/>
              <a:t>activity of </a:t>
            </a:r>
            <a:r>
              <a:rPr lang="en" dirty="0"/>
              <a:t>beta </a:t>
            </a:r>
            <a:r>
              <a:rPr lang="en" dirty="0" err="1"/>
              <a:t>cells</a:t>
            </a:r>
            <a:r>
              <a:rPr lang="en" dirty="0"/>
              <a:t>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their</a:t>
            </a:r>
            <a:r>
              <a:rPr lang="en" dirty="0"/>
              <a:t> </a:t>
            </a:r>
            <a:r>
              <a:rPr lang="en" dirty="0" err="1"/>
              <a:t>insensitivity </a:t>
            </a:r>
            <a:r>
              <a:rPr lang="en" dirty="0"/>
              <a:t>to </a:t>
            </a:r>
            <a:r>
              <a:rPr lang="en" dirty="0" err="1"/>
              <a:t>hyperglycemia </a:t>
            </a:r>
            <a:r>
              <a:rPr lang="en" dirty="0"/>
              <a:t>. </a:t>
            </a:r>
            <a:r>
              <a:rPr lang="en" dirty="0" err="1"/>
              <a:t>Today</a:t>
            </a:r>
            <a:r>
              <a:rPr lang="en" dirty="0"/>
              <a:t> </a:t>
            </a:r>
            <a:r>
              <a:rPr lang="en" dirty="0" err="1"/>
              <a:t>it is not known </a:t>
            </a:r>
            <a:r>
              <a:rPr lang="en" dirty="0"/>
              <a:t>which </a:t>
            </a:r>
            <a:r>
              <a:rPr lang="en" dirty="0" err="1"/>
              <a:t>one</a:t>
            </a:r>
            <a:r>
              <a:rPr lang="en" dirty="0"/>
              <a:t> </a:t>
            </a:r>
            <a:r>
              <a:rPr lang="en" dirty="0" err="1"/>
              <a:t>from</a:t>
            </a:r>
            <a:r>
              <a:rPr lang="en" dirty="0"/>
              <a:t> </a:t>
            </a:r>
            <a:r>
              <a:rPr lang="en" dirty="0" err="1"/>
              <a:t>defects</a:t>
            </a:r>
            <a:r>
              <a:rPr lang="en" dirty="0"/>
              <a:t> </a:t>
            </a:r>
            <a:r>
              <a:rPr lang="en" dirty="0" err="1"/>
              <a:t>primary </a:t>
            </a:r>
            <a:r>
              <a:rPr lang="en" dirty="0"/>
              <a:t>_ </a:t>
            </a:r>
            <a:r>
              <a:rPr lang="en" dirty="0" err="1"/>
              <a:t>Concentration</a:t>
            </a:r>
            <a:r>
              <a:rPr lang="en" dirty="0"/>
              <a:t> </a:t>
            </a:r>
            <a:r>
              <a:rPr lang="en" dirty="0" err="1"/>
              <a:t>insulin </a:t>
            </a:r>
            <a:r>
              <a:rPr lang="en" dirty="0"/>
              <a:t>in the </a:t>
            </a:r>
            <a:r>
              <a:rPr lang="en" dirty="0" err="1"/>
              <a:t>blood</a:t>
            </a:r>
            <a:r>
              <a:rPr lang="en" dirty="0"/>
              <a:t> </a:t>
            </a:r>
            <a:r>
              <a:rPr lang="en" dirty="0" err="1"/>
              <a:t>there </a:t>
            </a:r>
            <a:r>
              <a:rPr lang="en" dirty="0"/>
              <a:t>are often </a:t>
            </a:r>
            <a:r>
              <a:rPr lang="en" dirty="0" err="1"/>
              <a:t>sick people</a:t>
            </a:r>
            <a:r>
              <a:rPr lang="en" dirty="0"/>
              <a:t> </a:t>
            </a:r>
            <a:r>
              <a:rPr lang="en" dirty="0" err="1"/>
              <a:t>enough</a:t>
            </a:r>
            <a:r>
              <a:rPr lang="en" dirty="0"/>
              <a:t> </a:t>
            </a:r>
            <a:r>
              <a:rPr lang="en" dirty="0" err="1"/>
              <a:t>high </a:t>
            </a:r>
            <a:r>
              <a:rPr lang="en" dirty="0"/>
              <a:t>, </a:t>
            </a:r>
            <a:r>
              <a:rPr lang="en" dirty="0" err="1"/>
              <a:t>is observed</a:t>
            </a:r>
            <a:r>
              <a:rPr lang="en" dirty="0"/>
              <a:t> </a:t>
            </a:r>
            <a:r>
              <a:rPr lang="en" dirty="0" err="1"/>
              <a:t>hyperinsulinemia </a:t>
            </a:r>
            <a:r>
              <a:rPr lang="en" dirty="0"/>
              <a:t>, which </a:t>
            </a:r>
            <a:r>
              <a:rPr lang="en" dirty="0" err="1"/>
              <a:t>is possible</a:t>
            </a:r>
            <a:r>
              <a:rPr lang="en" dirty="0"/>
              <a:t> </a:t>
            </a:r>
            <a:r>
              <a:rPr lang="en" dirty="0" err="1"/>
              <a:t>considered </a:t>
            </a:r>
            <a:r>
              <a:rPr lang="en" dirty="0"/>
              <a:t>as a </a:t>
            </a:r>
            <a:r>
              <a:rPr lang="en" dirty="0" err="1"/>
              <a:t>compensatory response </a:t>
            </a:r>
            <a:r>
              <a:rPr lang="en" dirty="0"/>
              <a:t>to </a:t>
            </a:r>
            <a:r>
              <a:rPr lang="en" dirty="0" err="1"/>
              <a:t>insensitivity </a:t>
            </a:r>
            <a:r>
              <a:rPr lang="en" dirty="0"/>
              <a:t>of tissues to </a:t>
            </a:r>
            <a:r>
              <a:rPr lang="en" dirty="0" err="1"/>
              <a:t>insulin </a:t>
            </a:r>
            <a:r>
              <a:rPr lang="en" dirty="0"/>
              <a:t>. </a:t>
            </a:r>
            <a:r>
              <a:rPr lang="en" dirty="0" err="1"/>
              <a:t>These</a:t>
            </a:r>
            <a:r>
              <a:rPr lang="en" dirty="0"/>
              <a:t> </a:t>
            </a:r>
            <a:r>
              <a:rPr lang="en" dirty="0" err="1"/>
              <a:t>processes</a:t>
            </a:r>
            <a:r>
              <a:rPr lang="en" dirty="0"/>
              <a:t> </a:t>
            </a:r>
            <a:r>
              <a:rPr lang="en" dirty="0" err="1"/>
              <a:t>have</a:t>
            </a:r>
            <a:r>
              <a:rPr lang="en" dirty="0"/>
              <a:t> </a:t>
            </a:r>
            <a:r>
              <a:rPr lang="en" dirty="0" err="1"/>
              <a:t>polygenic </a:t>
            </a:r>
            <a:r>
              <a:rPr lang="en" dirty="0"/>
              <a:t>nature.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324703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B7C19A-1B7A-093F-5A90-AE511E8BC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Etiology </a:t>
            </a:r>
            <a:r>
              <a:rPr lang="en" dirty="0"/>
              <a:t>and pathogenesis </a:t>
            </a:r>
            <a:r>
              <a:rPr lang="en" dirty="0" err="1"/>
              <a:t>of </a:t>
            </a:r>
            <a:r>
              <a:rPr lang="en" err="1"/>
              <a:t>diabetes</a:t>
            </a:r>
            <a:r>
              <a:rPr lang="en"/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2AE63-A4E4-788F-AB46-133DACF24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" dirty="0" err="1"/>
              <a:t>Hyperinsulinemia</a:t>
            </a:r>
            <a:r>
              <a:rPr lang="en" dirty="0"/>
              <a:t> </a:t>
            </a:r>
            <a:r>
              <a:rPr lang="en" dirty="0" err="1"/>
              <a:t>reduces </a:t>
            </a:r>
            <a:r>
              <a:rPr lang="en" dirty="0"/>
              <a:t>the number </a:t>
            </a:r>
            <a:r>
              <a:rPr lang="en" dirty="0" err="1"/>
              <a:t>of receptors </a:t>
            </a:r>
            <a:r>
              <a:rPr lang="en" dirty="0"/>
              <a:t>on </a:t>
            </a:r>
            <a:r>
              <a:rPr lang="en" dirty="0" err="1"/>
              <a:t>target cells </a:t>
            </a:r>
            <a:r>
              <a:rPr lang="en" dirty="0"/>
              <a:t>and </a:t>
            </a:r>
            <a:r>
              <a:rPr lang="en" dirty="0" err="1"/>
              <a:t>promotes</a:t>
            </a:r>
            <a:r>
              <a:rPr lang="en" dirty="0"/>
              <a:t> </a:t>
            </a:r>
            <a:r>
              <a:rPr lang="en" err="1"/>
              <a:t>obesity </a:t>
            </a:r>
            <a:r>
              <a:rPr lang="en" dirty="0"/>
              <a:t>.</a:t>
            </a:r>
            <a:r>
              <a:rPr lang="en" smtClean="0"/>
              <a:t> </a:t>
            </a:r>
            <a:r>
              <a:rPr lang="en" dirty="0"/>
              <a:t>Beta </a:t>
            </a:r>
            <a:r>
              <a:rPr lang="en" dirty="0" err="1"/>
              <a:t>cells</a:t>
            </a:r>
            <a:r>
              <a:rPr lang="en" dirty="0"/>
              <a:t> </a:t>
            </a:r>
            <a:r>
              <a:rPr lang="en" dirty="0" err="1"/>
              <a:t>gradually</a:t>
            </a:r>
            <a:r>
              <a:rPr lang="en" dirty="0"/>
              <a:t> </a:t>
            </a:r>
            <a:r>
              <a:rPr lang="en" dirty="0" err="1"/>
              <a:t>lose</a:t>
            </a:r>
            <a:r>
              <a:rPr lang="en" dirty="0"/>
              <a:t> </a:t>
            </a:r>
            <a:r>
              <a:rPr lang="en" dirty="0" err="1"/>
              <a:t>property</a:t>
            </a:r>
            <a:r>
              <a:rPr lang="en" dirty="0"/>
              <a:t> </a:t>
            </a:r>
            <a:r>
              <a:rPr lang="en" dirty="0" err="1"/>
              <a:t>respond </a:t>
            </a:r>
            <a:r>
              <a:rPr lang="en" dirty="0"/>
              <a:t>to the </a:t>
            </a:r>
            <a:r>
              <a:rPr lang="en" dirty="0" err="1"/>
              <a:t>promotion</a:t>
            </a:r>
            <a:r>
              <a:rPr lang="en" dirty="0"/>
              <a:t> </a:t>
            </a:r>
            <a:r>
              <a:rPr lang="en" dirty="0" err="1"/>
              <a:t>equal</a:t>
            </a:r>
            <a:r>
              <a:rPr lang="en" dirty="0"/>
              <a:t> </a:t>
            </a:r>
            <a:r>
              <a:rPr lang="en" dirty="0" err="1"/>
              <a:t>glucose </a:t>
            </a:r>
            <a:r>
              <a:rPr lang="en" dirty="0"/>
              <a:t>. As </a:t>
            </a:r>
            <a:r>
              <a:rPr lang="en" dirty="0" err="1"/>
              <a:t>a result</a:t>
            </a:r>
            <a:r>
              <a:rPr lang="en" dirty="0"/>
              <a:t> </a:t>
            </a:r>
            <a:r>
              <a:rPr lang="en" dirty="0" err="1"/>
              <a:t>occurs</a:t>
            </a:r>
            <a:r>
              <a:rPr lang="en" dirty="0"/>
              <a:t> </a:t>
            </a:r>
            <a:r>
              <a:rPr lang="en" dirty="0" err="1"/>
              <a:t>relative</a:t>
            </a:r>
            <a:r>
              <a:rPr lang="en" dirty="0"/>
              <a:t> </a:t>
            </a:r>
            <a:r>
              <a:rPr lang="en" dirty="0" err="1"/>
              <a:t>deficit</a:t>
            </a:r>
            <a:r>
              <a:rPr lang="en" dirty="0"/>
              <a:t> </a:t>
            </a:r>
            <a:r>
              <a:rPr lang="en" dirty="0" err="1"/>
              <a:t>insulin </a:t>
            </a:r>
            <a:r>
              <a:rPr lang="en" err="1"/>
              <a:t>that </a:t>
            </a:r>
            <a:r>
              <a:rPr lang="en" smtClean="0"/>
              <a:t> </a:t>
            </a:r>
            <a:r>
              <a:rPr lang="en" dirty="0" err="1"/>
              <a:t>is expressed </a:t>
            </a:r>
            <a:r>
              <a:rPr lang="en" dirty="0"/>
              <a:t>in </a:t>
            </a:r>
            <a:r>
              <a:rPr lang="en" dirty="0" err="1"/>
              <a:t>violation</a:t>
            </a:r>
            <a:r>
              <a:rPr lang="en" dirty="0"/>
              <a:t> </a:t>
            </a:r>
            <a:r>
              <a:rPr lang="en" dirty="0" err="1"/>
              <a:t>tolerance </a:t>
            </a:r>
            <a:r>
              <a:rPr lang="en" dirty="0"/>
              <a:t>to </a:t>
            </a:r>
            <a:r>
              <a:rPr lang="en" dirty="0" err="1"/>
              <a:t>carbohydrates </a:t>
            </a:r>
            <a:r>
              <a:rPr lang="en" dirty="0"/>
              <a:t>. Due to </a:t>
            </a:r>
            <a:r>
              <a:rPr lang="en" dirty="0" err="1"/>
              <a:t>shortage</a:t>
            </a:r>
            <a:r>
              <a:rPr lang="en" dirty="0"/>
              <a:t> </a:t>
            </a:r>
            <a:r>
              <a:rPr lang="en" dirty="0" err="1"/>
              <a:t>insulin</a:t>
            </a:r>
            <a:r>
              <a:rPr lang="en" dirty="0"/>
              <a:t> </a:t>
            </a:r>
            <a:r>
              <a:rPr lang="en" dirty="0" err="1"/>
              <a:t>decreases</a:t>
            </a:r>
            <a:r>
              <a:rPr lang="en" dirty="0"/>
              <a:t> </a:t>
            </a:r>
            <a:r>
              <a:rPr lang="en" dirty="0" err="1"/>
              <a:t>utilization</a:t>
            </a:r>
            <a:r>
              <a:rPr lang="en" dirty="0"/>
              <a:t> </a:t>
            </a:r>
            <a:r>
              <a:rPr lang="en" dirty="0" err="1"/>
              <a:t>glucose </a:t>
            </a:r>
            <a:r>
              <a:rPr lang="en" dirty="0"/>
              <a:t>in the tissues and </a:t>
            </a:r>
            <a:r>
              <a:rPr lang="en" dirty="0" err="1"/>
              <a:t>increase</a:t>
            </a:r>
            <a:r>
              <a:rPr lang="en" dirty="0"/>
              <a:t> </a:t>
            </a:r>
            <a:r>
              <a:rPr lang="en" dirty="0" err="1"/>
              <a:t>processes</a:t>
            </a:r>
            <a:r>
              <a:rPr lang="en" dirty="0"/>
              <a:t> </a:t>
            </a:r>
            <a:r>
              <a:rPr lang="en" dirty="0" err="1"/>
              <a:t>glycogenolysis </a:t>
            </a:r>
            <a:r>
              <a:rPr lang="en" dirty="0"/>
              <a:t>and gluconeogenesis in the </a:t>
            </a:r>
            <a:r>
              <a:rPr lang="en" dirty="0" err="1"/>
              <a:t>liver </a:t>
            </a:r>
            <a:r>
              <a:rPr lang="en" dirty="0"/>
              <a:t>, </a:t>
            </a:r>
            <a:r>
              <a:rPr lang="en" dirty="0" err="1"/>
              <a:t>which</a:t>
            </a:r>
            <a:r>
              <a:rPr lang="en" dirty="0"/>
              <a:t> </a:t>
            </a:r>
            <a:r>
              <a:rPr lang="en" dirty="0" err="1"/>
              <a:t>raises</a:t>
            </a:r>
            <a:r>
              <a:rPr lang="en" dirty="0"/>
              <a:t> </a:t>
            </a:r>
            <a:r>
              <a:rPr lang="en" dirty="0" err="1"/>
              <a:t>products</a:t>
            </a:r>
            <a:r>
              <a:rPr lang="en" dirty="0"/>
              <a:t> </a:t>
            </a:r>
            <a:r>
              <a:rPr lang="en" dirty="0" err="1"/>
              <a:t>glucose </a:t>
            </a:r>
            <a:r>
              <a:rPr lang="en" dirty="0"/>
              <a:t>and </a:t>
            </a:r>
            <a:r>
              <a:rPr lang="en" dirty="0" err="1"/>
              <a:t>increases</a:t>
            </a:r>
            <a:r>
              <a:rPr lang="en" dirty="0"/>
              <a:t> </a:t>
            </a:r>
            <a:r>
              <a:rPr lang="en" dirty="0" err="1"/>
              <a:t>hyperglycemia </a:t>
            </a:r>
            <a:r>
              <a:rPr lang="en" dirty="0"/>
              <a:t>. </a:t>
            </a:r>
            <a:r>
              <a:rPr lang="en" dirty="0" err="1"/>
              <a:t>It is developing</a:t>
            </a:r>
            <a:r>
              <a:rPr lang="en" dirty="0"/>
              <a:t> overt </a:t>
            </a:r>
            <a:r>
              <a:rPr lang="en" dirty="0" err="1"/>
              <a:t>diabetes clinic </a:t>
            </a:r>
            <a:r>
              <a:rPr lang="en" dirty="0"/>
              <a:t>. Thus, </a:t>
            </a:r>
            <a:r>
              <a:rPr lang="en" dirty="0" err="1"/>
              <a:t>hyperglycemia </a:t>
            </a:r>
            <a:r>
              <a:rPr lang="en" dirty="0"/>
              <a:t>is a </a:t>
            </a:r>
            <a:r>
              <a:rPr lang="en" dirty="0" err="1"/>
              <a:t>cardinal </a:t>
            </a:r>
            <a:r>
              <a:rPr lang="en" dirty="0"/>
              <a:t>syndrome of type 2 diabetes, which </a:t>
            </a:r>
            <a:r>
              <a:rPr lang="en" dirty="0" err="1"/>
              <a:t>develops </a:t>
            </a:r>
            <a:r>
              <a:rPr lang="en" dirty="0"/>
              <a:t>and </a:t>
            </a:r>
            <a:r>
              <a:rPr lang="en" dirty="0" err="1"/>
              <a:t>progresses</a:t>
            </a:r>
            <a:r>
              <a:rPr lang="en" dirty="0"/>
              <a:t> </a:t>
            </a:r>
            <a:r>
              <a:rPr lang="en" dirty="0" err="1"/>
              <a:t>because of</a:t>
            </a:r>
            <a:r>
              <a:rPr lang="en" dirty="0"/>
              <a:t> </a:t>
            </a:r>
            <a:r>
              <a:rPr lang="en" dirty="0" err="1"/>
              <a:t>three</a:t>
            </a:r>
            <a:r>
              <a:rPr lang="en" dirty="0"/>
              <a:t> </a:t>
            </a:r>
            <a:r>
              <a:rPr lang="en" dirty="0" err="1"/>
              <a:t>basic</a:t>
            </a:r>
            <a:r>
              <a:rPr lang="en" dirty="0"/>
              <a:t> </a:t>
            </a:r>
            <a:r>
              <a:rPr lang="en" dirty="0" err="1"/>
              <a:t>mechanisms </a:t>
            </a:r>
            <a:r>
              <a:rPr lang="en" dirty="0"/>
              <a:t>:</a:t>
            </a:r>
          </a:p>
          <a:p>
            <a:pPr marL="0" indent="0">
              <a:buNone/>
            </a:pPr>
            <a:r>
              <a:rPr lang="en" dirty="0" err="1"/>
              <a:t>decrease</a:t>
            </a:r>
            <a:r>
              <a:rPr lang="en" dirty="0"/>
              <a:t> </a:t>
            </a:r>
            <a:r>
              <a:rPr lang="en" dirty="0" err="1"/>
              <a:t>secretions</a:t>
            </a:r>
            <a:r>
              <a:rPr lang="en" dirty="0"/>
              <a:t> </a:t>
            </a:r>
            <a:r>
              <a:rPr lang="en" dirty="0" err="1"/>
              <a:t>insulin</a:t>
            </a:r>
            <a:r>
              <a:rPr lang="en" dirty="0"/>
              <a:t> </a:t>
            </a:r>
            <a:r>
              <a:rPr lang="en" dirty="0" err="1"/>
              <a:t>because of</a:t>
            </a:r>
            <a:r>
              <a:rPr lang="en" dirty="0"/>
              <a:t> </a:t>
            </a:r>
            <a:r>
              <a:rPr lang="en" dirty="0" err="1"/>
              <a:t>functional</a:t>
            </a:r>
            <a:r>
              <a:rPr lang="en" dirty="0"/>
              <a:t> </a:t>
            </a:r>
            <a:r>
              <a:rPr lang="en" dirty="0" err="1"/>
              <a:t>deficiencies</a:t>
            </a:r>
            <a:r>
              <a:rPr lang="en" dirty="0"/>
              <a:t> </a:t>
            </a:r>
            <a:r>
              <a:rPr lang="en" dirty="0" err="1"/>
              <a:t>insular</a:t>
            </a:r>
            <a:r>
              <a:rPr lang="en" dirty="0"/>
              <a:t> </a:t>
            </a:r>
            <a:r>
              <a:rPr lang="en" dirty="0" err="1"/>
              <a:t>apparatus </a:t>
            </a:r>
            <a:r>
              <a:rPr lang="en" dirty="0"/>
              <a:t>;</a:t>
            </a:r>
          </a:p>
          <a:p>
            <a:pPr marL="0" indent="0">
              <a:buNone/>
            </a:pPr>
            <a:r>
              <a:rPr lang="en" dirty="0"/>
              <a:t>tissue </a:t>
            </a:r>
            <a:r>
              <a:rPr lang="en" dirty="0" err="1"/>
              <a:t>resistance to insulin </a:t>
            </a:r>
            <a:r>
              <a:rPr lang="en" dirty="0"/>
              <a:t>and </a:t>
            </a:r>
            <a:r>
              <a:rPr lang="en" dirty="0" err="1"/>
              <a:t>insufficient</a:t>
            </a:r>
            <a:r>
              <a:rPr lang="en" dirty="0"/>
              <a:t> </a:t>
            </a:r>
            <a:r>
              <a:rPr lang="en" dirty="0" err="1"/>
              <a:t>disposal</a:t>
            </a:r>
            <a:r>
              <a:rPr lang="en" dirty="0"/>
              <a:t> </a:t>
            </a:r>
            <a:r>
              <a:rPr lang="en" dirty="0" err="1"/>
              <a:t>glucose </a:t>
            </a:r>
            <a:r>
              <a:rPr lang="en" dirty="0"/>
              <a:t>;</a:t>
            </a:r>
          </a:p>
          <a:p>
            <a:pPr marL="0" indent="0">
              <a:buNone/>
            </a:pPr>
            <a:r>
              <a:rPr lang="en" dirty="0"/>
              <a:t>compensatory </a:t>
            </a:r>
            <a:r>
              <a:rPr lang="en" dirty="0" err="1"/>
              <a:t>increase</a:t>
            </a:r>
            <a:r>
              <a:rPr lang="en" dirty="0"/>
              <a:t> </a:t>
            </a:r>
            <a:r>
              <a:rPr lang="en" dirty="0" err="1"/>
              <a:t>products</a:t>
            </a:r>
            <a:r>
              <a:rPr lang="en" dirty="0"/>
              <a:t> </a:t>
            </a:r>
            <a:r>
              <a:rPr lang="en" dirty="0" err="1"/>
              <a:t>glucose</a:t>
            </a:r>
            <a:r>
              <a:rPr lang="en" dirty="0"/>
              <a:t> </a:t>
            </a:r>
            <a:r>
              <a:rPr lang="en" err="1"/>
              <a:t>liver </a:t>
            </a:r>
            <a:endParaRPr lang="en" dirty="0"/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613624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757645"/>
            <a:ext cx="10053562" cy="1280161"/>
          </a:xfrm>
        </p:spPr>
        <p:txBody>
          <a:bodyPr/>
          <a:lstStyle/>
          <a:p>
            <a:r>
              <a:rPr lang="en-US" sz="3600" smtClean="0"/>
              <a:t>Type 2 diabetes: role of genetic predisposition, obesity, external risk factors.</a:t>
            </a:r>
            <a:endParaRPr lang="ru-RU" sz="360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6" y="2573383"/>
            <a:ext cx="9557173" cy="2574349"/>
          </a:xfrm>
        </p:spPr>
        <p:txBody>
          <a:bodyPr>
            <a:normAutofit/>
          </a:bodyPr>
          <a:lstStyle/>
          <a:p>
            <a:pPr algn="just"/>
            <a:r>
              <a:rPr lang="en-US" smtClean="0"/>
              <a:t>In most cases, type 2 diabetes is a hereditary disease. The incidence of diabetes is familial, and the risk of developing the disease is 40% if close relatives have had the disease. Moreover, if the father had diabetes, the probability that the disease will occur in the child reaches 50%, and 35% - if the mother is sick.</a:t>
            </a:r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2F6857-C507-5F9E-F696-11ACAB85E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021146" cy="1320800"/>
          </a:xfrm>
        </p:spPr>
        <p:txBody>
          <a:bodyPr/>
          <a:lstStyle/>
          <a:p>
            <a:r>
              <a:rPr lang="en" dirty="0" err="1"/>
              <a:t>Insulin resistance </a:t>
            </a:r>
            <a:r>
              <a:rPr lang="en"/>
              <a:t>and </a:t>
            </a:r>
            <a:r>
              <a:rPr lang="en" smtClean="0"/>
              <a:t>disorders of </a:t>
            </a:r>
            <a:r>
              <a:rPr lang="en" smtClean="0"/>
              <a:t>insulin </a:t>
            </a:r>
            <a:r>
              <a:rPr lang="en" smtClean="0"/>
              <a:t>secretion.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BC25E4D-22EF-7775-5444-9D4B45D64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" dirty="0" err="1"/>
              <a:t>Insulin resistance </a:t>
            </a:r>
            <a:r>
              <a:rPr lang="en" dirty="0"/>
              <a:t>syndrome is a state of </a:t>
            </a:r>
            <a:r>
              <a:rPr lang="en" dirty="0" err="1"/>
              <a:t>reduced insulin resistance</a:t>
            </a:r>
            <a:r>
              <a:rPr lang="en" dirty="0"/>
              <a:t> </a:t>
            </a:r>
            <a:r>
              <a:rPr lang="en" dirty="0" err="1"/>
              <a:t>sensitivity of body </a:t>
            </a:r>
            <a:r>
              <a:rPr lang="en" dirty="0"/>
              <a:t>tissues to </a:t>
            </a:r>
            <a:r>
              <a:rPr lang="en" dirty="0" err="1"/>
              <a:t>action</a:t>
            </a:r>
            <a:r>
              <a:rPr lang="en" dirty="0"/>
              <a:t> </a:t>
            </a:r>
            <a:r>
              <a:rPr lang="en" dirty="0" err="1"/>
              <a:t>insulin </a:t>
            </a:r>
            <a:r>
              <a:rPr lang="en" dirty="0"/>
              <a:t>.</a:t>
            </a:r>
          </a:p>
          <a:p>
            <a:pPr marL="0" indent="0">
              <a:buNone/>
            </a:pPr>
            <a:r>
              <a:rPr lang="en" dirty="0"/>
              <a:t>It </a:t>
            </a:r>
            <a:r>
              <a:rPr lang="en" dirty="0" err="1"/>
              <a:t>'s normal</a:t>
            </a:r>
            <a:r>
              <a:rPr lang="en" dirty="0"/>
              <a:t> </a:t>
            </a:r>
            <a:r>
              <a:rPr lang="en" dirty="0" err="1"/>
              <a:t>insulin</a:t>
            </a:r>
            <a:r>
              <a:rPr lang="en" dirty="0"/>
              <a:t> </a:t>
            </a:r>
            <a:r>
              <a:rPr lang="en" dirty="0" err="1"/>
              <a:t>produced </a:t>
            </a:r>
            <a:r>
              <a:rPr lang="en" dirty="0"/>
              <a:t>in the </a:t>
            </a:r>
            <a:r>
              <a:rPr lang="en" dirty="0" err="1"/>
              <a:t>pancreas</a:t>
            </a:r>
            <a:r>
              <a:rPr lang="en" dirty="0"/>
              <a:t> </a:t>
            </a:r>
            <a:r>
              <a:rPr lang="en" dirty="0" err="1"/>
              <a:t>gland </a:t>
            </a:r>
            <a:r>
              <a:rPr lang="en" dirty="0"/>
              <a:t>in an </a:t>
            </a:r>
            <a:r>
              <a:rPr lang="en" dirty="0" err="1"/>
              <a:t>amount sufficient </a:t>
            </a:r>
            <a:r>
              <a:rPr lang="en" dirty="0"/>
              <a:t>for </a:t>
            </a:r>
            <a:r>
              <a:rPr lang="en" dirty="0" err="1"/>
              <a:t>maintenance</a:t>
            </a:r>
            <a:r>
              <a:rPr lang="en" dirty="0"/>
              <a:t> </a:t>
            </a:r>
            <a:r>
              <a:rPr lang="en" dirty="0" err="1"/>
              <a:t>physiological</a:t>
            </a:r>
            <a:r>
              <a:rPr lang="en" dirty="0"/>
              <a:t> </a:t>
            </a:r>
            <a:r>
              <a:rPr lang="en" dirty="0" err="1"/>
              <a:t>equal</a:t>
            </a:r>
            <a:r>
              <a:rPr lang="en" dirty="0"/>
              <a:t> </a:t>
            </a:r>
            <a:r>
              <a:rPr lang="en" dirty="0" err="1"/>
              <a:t>glucose </a:t>
            </a:r>
            <a:r>
              <a:rPr lang="en" dirty="0"/>
              <a:t>in the </a:t>
            </a:r>
            <a:r>
              <a:rPr lang="en" dirty="0" err="1"/>
              <a:t>blood </a:t>
            </a:r>
            <a:r>
              <a:rPr lang="en" dirty="0"/>
              <a:t>. </a:t>
            </a:r>
            <a:r>
              <a:rPr lang="en" dirty="0" err="1"/>
              <a:t>Insulin</a:t>
            </a:r>
            <a:r>
              <a:rPr lang="en" dirty="0"/>
              <a:t> </a:t>
            </a:r>
            <a:r>
              <a:rPr lang="en" dirty="0" err="1"/>
              <a:t>helps</a:t>
            </a:r>
            <a:r>
              <a:rPr lang="en" dirty="0"/>
              <a:t> </a:t>
            </a:r>
            <a:r>
              <a:rPr lang="en" dirty="0" err="1"/>
              <a:t>income</a:t>
            </a:r>
            <a:r>
              <a:rPr lang="en" dirty="0"/>
              <a:t> </a:t>
            </a:r>
            <a:r>
              <a:rPr lang="en" dirty="0" err="1"/>
              <a:t>glucose </a:t>
            </a:r>
            <a:r>
              <a:rPr lang="en" dirty="0"/>
              <a:t>(the main </a:t>
            </a:r>
            <a:r>
              <a:rPr lang="en" dirty="0" err="1"/>
              <a:t>source</a:t>
            </a:r>
            <a:r>
              <a:rPr lang="en" dirty="0"/>
              <a:t> </a:t>
            </a:r>
            <a:r>
              <a:rPr lang="en" dirty="0" err="1"/>
              <a:t>energy </a:t>
            </a:r>
            <a:r>
              <a:rPr lang="en" dirty="0"/>
              <a:t>) to the </a:t>
            </a:r>
            <a:r>
              <a:rPr lang="en" dirty="0" err="1"/>
              <a:t>cell </a:t>
            </a:r>
            <a:r>
              <a:rPr lang="en" dirty="0"/>
              <a:t>. With </a:t>
            </a:r>
            <a:r>
              <a:rPr lang="en" dirty="0" err="1"/>
              <a:t>insulin resistance</a:t>
            </a:r>
            <a:r>
              <a:rPr lang="en" dirty="0"/>
              <a:t> tissue </a:t>
            </a:r>
            <a:r>
              <a:rPr lang="en" dirty="0" err="1"/>
              <a:t>sensitivity to insulin</a:t>
            </a:r>
            <a:r>
              <a:rPr lang="en" dirty="0"/>
              <a:t> is </a:t>
            </a:r>
            <a:r>
              <a:rPr lang="en" dirty="0" err="1"/>
              <a:t>reduced </a:t>
            </a:r>
            <a:r>
              <a:rPr lang="en" dirty="0"/>
              <a:t>, therefore glucose can </a:t>
            </a:r>
            <a:r>
              <a:rPr lang="en" dirty="0" err="1"/>
              <a:t>not</a:t>
            </a:r>
            <a:r>
              <a:rPr lang="en" dirty="0"/>
              <a:t> </a:t>
            </a:r>
            <a:r>
              <a:rPr lang="en" dirty="0" err="1"/>
              <a:t>get into</a:t>
            </a:r>
            <a:r>
              <a:rPr lang="en" dirty="0"/>
              <a:t> </a:t>
            </a:r>
            <a:r>
              <a:rPr lang="en" dirty="0" err="1"/>
              <a:t>within</a:t>
            </a:r>
            <a:r>
              <a:rPr lang="en" dirty="0"/>
              <a:t> </a:t>
            </a:r>
            <a:r>
              <a:rPr lang="en" dirty="0" err="1"/>
              <a:t>cells </a:t>
            </a:r>
            <a:r>
              <a:rPr lang="en" dirty="0"/>
              <a:t>and </a:t>
            </a:r>
            <a:r>
              <a:rPr lang="en" dirty="0" err="1"/>
              <a:t>its</a:t>
            </a:r>
            <a:r>
              <a:rPr lang="en" dirty="0"/>
              <a:t> </a:t>
            </a:r>
            <a:r>
              <a:rPr lang="en" dirty="0" err="1"/>
              <a:t>concentration </a:t>
            </a:r>
            <a:r>
              <a:rPr lang="en" dirty="0"/>
              <a:t>in </a:t>
            </a:r>
            <a:r>
              <a:rPr lang="en" dirty="0" err="1"/>
              <a:t>blood</a:t>
            </a:r>
            <a:r>
              <a:rPr lang="en" dirty="0"/>
              <a:t> </a:t>
            </a:r>
            <a:r>
              <a:rPr lang="en" dirty="0" err="1"/>
              <a:t>grows </a:t>
            </a:r>
            <a:r>
              <a:rPr lang="en" dirty="0"/>
              <a:t>, </a:t>
            </a:r>
            <a:r>
              <a:rPr lang="en" dirty="0" err="1"/>
              <a:t>while cells </a:t>
            </a:r>
            <a:r>
              <a:rPr lang="en" dirty="0"/>
              <a:t>_ </a:t>
            </a:r>
            <a:r>
              <a:rPr lang="en" dirty="0" err="1"/>
              <a:t>feel</a:t>
            </a:r>
            <a:r>
              <a:rPr lang="en" dirty="0"/>
              <a:t> </a:t>
            </a:r>
            <a:r>
              <a:rPr lang="en" dirty="0" err="1"/>
              <a:t>energy </a:t>
            </a:r>
            <a:r>
              <a:rPr lang="en" dirty="0"/>
              <a:t>hunger ("hunger with abundance"). </a:t>
            </a:r>
            <a:r>
              <a:rPr lang="en" dirty="0" err="1"/>
              <a:t>Excess</a:t>
            </a:r>
            <a:r>
              <a:rPr lang="en" dirty="0"/>
              <a:t> </a:t>
            </a:r>
            <a:r>
              <a:rPr lang="en" dirty="0" err="1"/>
              <a:t>insulin</a:t>
            </a:r>
            <a:r>
              <a:rPr lang="en" dirty="0"/>
              <a:t> </a:t>
            </a:r>
            <a:r>
              <a:rPr lang="en" dirty="0" err="1"/>
              <a:t>affects </a:t>
            </a:r>
            <a:r>
              <a:rPr lang="en" dirty="0"/>
              <a:t>cholesterol </a:t>
            </a:r>
            <a:r>
              <a:rPr lang="en" dirty="0" err="1"/>
              <a:t>metabolism </a:t>
            </a:r>
            <a:r>
              <a:rPr lang="en" dirty="0"/>
              <a:t>, </a:t>
            </a:r>
            <a:r>
              <a:rPr lang="en" dirty="0" err="1"/>
              <a:t>strengthens</a:t>
            </a:r>
            <a:r>
              <a:rPr lang="en" dirty="0"/>
              <a:t> </a:t>
            </a:r>
            <a:r>
              <a:rPr lang="en" dirty="0" err="1"/>
              <a:t>formation</a:t>
            </a:r>
            <a:r>
              <a:rPr lang="en" dirty="0"/>
              <a:t> </a:t>
            </a:r>
            <a:r>
              <a:rPr lang="en" dirty="0" err="1"/>
              <a:t>free</a:t>
            </a:r>
            <a:r>
              <a:rPr lang="en" dirty="0"/>
              <a:t> </a:t>
            </a:r>
            <a:r>
              <a:rPr lang="en" dirty="0" err="1"/>
              <a:t>fatty </a:t>
            </a:r>
            <a:r>
              <a:rPr lang="en" dirty="0"/>
              <a:t>acids, </a:t>
            </a:r>
            <a:r>
              <a:rPr lang="en" dirty="0" err="1"/>
              <a:t>atherogenic</a:t>
            </a:r>
            <a:r>
              <a:rPr lang="en" dirty="0"/>
              <a:t> </a:t>
            </a:r>
            <a:r>
              <a:rPr lang="en" dirty="0" err="1"/>
              <a:t>lipids </a:t>
            </a:r>
            <a:r>
              <a:rPr lang="en" dirty="0"/>
              <a:t>, </a:t>
            </a:r>
            <a:r>
              <a:rPr lang="en" dirty="0" err="1"/>
              <a:t>more</a:t>
            </a:r>
            <a:r>
              <a:rPr lang="en" dirty="0"/>
              <a:t> </a:t>
            </a:r>
            <a:r>
              <a:rPr lang="en" dirty="0" err="1"/>
              <a:t>leads </a:t>
            </a:r>
            <a:r>
              <a:rPr lang="en" dirty="0"/>
              <a:t>to the </a:t>
            </a:r>
            <a:r>
              <a:rPr lang="en" dirty="0" err="1"/>
              <a:t>development of </a:t>
            </a:r>
            <a:r>
              <a:rPr lang="en" dirty="0"/>
              <a:t>atherosclerosis and </a:t>
            </a:r>
            <a:r>
              <a:rPr lang="en" dirty="0" err="1"/>
              <a:t>hypertension</a:t>
            </a:r>
            <a:r>
              <a:rPr lang="en" dirty="0"/>
              <a:t> </a:t>
            </a:r>
            <a:r>
              <a:rPr lang="en" dirty="0" err="1"/>
              <a:t>diseases </a:t>
            </a:r>
            <a:r>
              <a:rPr lang="en" dirty="0"/>
              <a:t>_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556618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867DE1-D8DB-661A-0F44-F99D59B79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b="1" i="0" u="none" strike="noStrike" dirty="0" err="1">
                <a:solidFill>
                  <a:srgbClr val="414141"/>
                </a:solidFill>
                <a:effectLst/>
                <a:latin typeface="Tahoma" panose="020B0604030504040204" pitchFamily="34" charset="0"/>
              </a:rPr>
              <a:t>Classification of </a:t>
            </a:r>
            <a:r>
              <a:rPr lang="en" b="1" i="0" u="none" strike="noStrike" dirty="0">
                <a:solidFill>
                  <a:srgbClr val="414141"/>
                </a:solidFill>
                <a:effectLst/>
                <a:latin typeface="Tahoma" panose="020B0604030504040204" pitchFamily="34" charset="0"/>
              </a:rPr>
              <a:t>diabetes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93683BB-76DC-23E9-8C91-22B85E2B7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" dirty="0"/>
              <a:t>1. Type 1 diabetes mellitus - occurs </a:t>
            </a:r>
            <a:r>
              <a:rPr lang="en" dirty="0" err="1"/>
              <a:t>because of</a:t>
            </a:r>
            <a:r>
              <a:rPr lang="en" dirty="0"/>
              <a:t> </a:t>
            </a:r>
            <a:r>
              <a:rPr lang="en" dirty="0" err="1"/>
              <a:t>autoimmune</a:t>
            </a:r>
            <a:r>
              <a:rPr lang="en" dirty="0"/>
              <a:t> </a:t>
            </a:r>
            <a:r>
              <a:rPr lang="en" dirty="0" err="1"/>
              <a:t>destruction</a:t>
            </a:r>
            <a:r>
              <a:rPr lang="en" dirty="0"/>
              <a:t> β </a:t>
            </a:r>
            <a:r>
              <a:rPr lang="en" dirty="0" err="1"/>
              <a:t>- cells </a:t>
            </a:r>
            <a:r>
              <a:rPr lang="en" dirty="0"/>
              <a:t>that </a:t>
            </a:r>
            <a:r>
              <a:rPr lang="en" dirty="0" err="1"/>
              <a:t>leads </a:t>
            </a:r>
            <a:r>
              <a:rPr lang="en" dirty="0"/>
              <a:t>to an absolute </a:t>
            </a:r>
            <a:r>
              <a:rPr lang="en" dirty="0" err="1"/>
              <a:t>deficit</a:t>
            </a:r>
            <a:r>
              <a:rPr lang="en" dirty="0"/>
              <a:t> </a:t>
            </a:r>
            <a:r>
              <a:rPr lang="en" dirty="0" err="1"/>
              <a:t>insulin </a:t>
            </a:r>
            <a:r>
              <a:rPr lang="en" dirty="0"/>
              <a:t>.</a:t>
            </a:r>
          </a:p>
          <a:p>
            <a:pPr marL="0" indent="0">
              <a:buNone/>
            </a:pPr>
            <a:r>
              <a:rPr lang="en" dirty="0"/>
              <a:t>2. Type 2 diabetes mellitus - occurs </a:t>
            </a:r>
            <a:r>
              <a:rPr lang="en" dirty="0" err="1"/>
              <a:t>because of</a:t>
            </a:r>
            <a:r>
              <a:rPr lang="en" dirty="0"/>
              <a:t> </a:t>
            </a:r>
            <a:r>
              <a:rPr lang="en" dirty="0" err="1"/>
              <a:t>progressive</a:t>
            </a:r>
            <a:r>
              <a:rPr lang="en" dirty="0"/>
              <a:t> </a:t>
            </a:r>
            <a:r>
              <a:rPr lang="en" dirty="0" err="1"/>
              <a:t>decrease</a:t>
            </a:r>
            <a:r>
              <a:rPr lang="en" dirty="0"/>
              <a:t> </a:t>
            </a:r>
            <a:r>
              <a:rPr lang="en" dirty="0" err="1"/>
              <a:t>secretions</a:t>
            </a:r>
            <a:r>
              <a:rPr lang="en" dirty="0"/>
              <a:t> </a:t>
            </a:r>
            <a:r>
              <a:rPr lang="en" dirty="0" err="1"/>
              <a:t>insulin</a:t>
            </a:r>
            <a:r>
              <a:rPr lang="en" dirty="0"/>
              <a:t> β - </a:t>
            </a:r>
            <a:r>
              <a:rPr lang="en" dirty="0" err="1"/>
              <a:t>cells </a:t>
            </a:r>
            <a:r>
              <a:rPr lang="en" dirty="0"/>
              <a:t>, </a:t>
            </a:r>
            <a:r>
              <a:rPr lang="en" dirty="0" err="1"/>
              <a:t>most often </a:t>
            </a:r>
            <a:r>
              <a:rPr lang="en" dirty="0"/>
              <a:t>in the </a:t>
            </a:r>
            <a:r>
              <a:rPr lang="en" dirty="0" err="1"/>
              <a:t>background</a:t>
            </a:r>
            <a:r>
              <a:rPr lang="en" dirty="0"/>
              <a:t> </a:t>
            </a:r>
            <a:r>
              <a:rPr lang="en" dirty="0" err="1"/>
              <a:t>insulin resistance </a:t>
            </a:r>
            <a:r>
              <a:rPr lang="en" dirty="0"/>
              <a:t>.</a:t>
            </a:r>
          </a:p>
          <a:p>
            <a:pPr marL="0" indent="0">
              <a:buNone/>
            </a:pPr>
            <a:r>
              <a:rPr lang="en" dirty="0"/>
              <a:t>3. </a:t>
            </a:r>
            <a:r>
              <a:rPr lang="en" dirty="0" err="1"/>
              <a:t>Gestational </a:t>
            </a:r>
            <a:r>
              <a:rPr lang="en" dirty="0"/>
              <a:t>diabetes mellitus - diabetes diagnosed </a:t>
            </a:r>
            <a:r>
              <a:rPr lang="en" dirty="0" err="1"/>
              <a:t>in </a:t>
            </a:r>
            <a:r>
              <a:rPr lang="en" dirty="0"/>
              <a:t>the II </a:t>
            </a:r>
            <a:r>
              <a:rPr lang="en" dirty="0" err="1"/>
              <a:t>or </a:t>
            </a:r>
            <a:r>
              <a:rPr lang="en" dirty="0"/>
              <a:t>III </a:t>
            </a:r>
            <a:r>
              <a:rPr lang="en" dirty="0" err="1"/>
              <a:t>trimester</a:t>
            </a:r>
            <a:r>
              <a:rPr lang="en" dirty="0"/>
              <a:t> </a:t>
            </a:r>
            <a:r>
              <a:rPr lang="en" dirty="0" err="1"/>
              <a:t>pregnancy that was </a:t>
            </a:r>
            <a:r>
              <a:rPr lang="en"/>
              <a:t>not </a:t>
            </a:r>
            <a:r>
              <a:rPr lang="en" smtClean="0"/>
              <a:t>detected </a:t>
            </a:r>
            <a:r>
              <a:rPr lang="en" dirty="0"/>
              <a:t>before </a:t>
            </a:r>
            <a:r>
              <a:rPr lang="en" dirty="0" err="1"/>
              <a:t>pregnancy </a:t>
            </a:r>
            <a:r>
              <a:rPr lang="en" dirty="0"/>
              <a:t>.</a:t>
            </a:r>
          </a:p>
          <a:p>
            <a:pPr marL="0" indent="0">
              <a:buNone/>
            </a:pPr>
            <a:r>
              <a:rPr lang="en" dirty="0"/>
              <a:t>4. </a:t>
            </a:r>
            <a:r>
              <a:rPr lang="en" dirty="0" err="1"/>
              <a:t>Specific </a:t>
            </a:r>
            <a:r>
              <a:rPr lang="en" dirty="0"/>
              <a:t>types of DM, </a:t>
            </a:r>
            <a:r>
              <a:rPr lang="en" dirty="0" err="1"/>
              <a:t>which</a:t>
            </a:r>
            <a:r>
              <a:rPr lang="en" dirty="0"/>
              <a:t> </a:t>
            </a:r>
            <a:r>
              <a:rPr lang="en" dirty="0" err="1"/>
              <a:t>developed </a:t>
            </a:r>
            <a:r>
              <a:rPr lang="en" dirty="0"/>
              <a:t>due to </a:t>
            </a:r>
            <a:r>
              <a:rPr lang="en" dirty="0" err="1"/>
              <a:t>other </a:t>
            </a:r>
            <a:r>
              <a:rPr lang="en" dirty="0"/>
              <a:t>reasons such as:</a:t>
            </a:r>
          </a:p>
          <a:p>
            <a:pPr marL="0" indent="0">
              <a:buNone/>
            </a:pPr>
            <a:r>
              <a:rPr lang="en" dirty="0" err="1"/>
              <a:t>monogenic </a:t>
            </a:r>
            <a:r>
              <a:rPr lang="en" dirty="0"/>
              <a:t>type of </a:t>
            </a:r>
            <a:r>
              <a:rPr lang="en" dirty="0" err="1"/>
              <a:t>inheritance </a:t>
            </a:r>
            <a:r>
              <a:rPr lang="en" dirty="0"/>
              <a:t>: DM </a:t>
            </a:r>
            <a:r>
              <a:rPr lang="en" dirty="0" err="1"/>
              <a:t>of newborns </a:t>
            </a:r>
            <a:r>
              <a:rPr lang="en" dirty="0"/>
              <a:t>and DM of </a:t>
            </a:r>
            <a:r>
              <a:rPr lang="en" dirty="0" err="1"/>
              <a:t>mature </a:t>
            </a:r>
            <a:r>
              <a:rPr lang="en" dirty="0"/>
              <a:t>type in young </a:t>
            </a:r>
            <a:r>
              <a:rPr lang="en" dirty="0" err="1"/>
              <a:t>people </a:t>
            </a:r>
            <a:r>
              <a:rPr lang="en" dirty="0"/>
              <a:t>;</a:t>
            </a:r>
          </a:p>
          <a:p>
            <a:pPr marL="0" indent="0">
              <a:buNone/>
            </a:pPr>
            <a:r>
              <a:rPr lang="en" dirty="0" err="1"/>
              <a:t>diseases </a:t>
            </a:r>
            <a:r>
              <a:rPr lang="en" dirty="0"/>
              <a:t>in </a:t>
            </a:r>
            <a:r>
              <a:rPr lang="en" dirty="0" err="1"/>
              <a:t>which</a:t>
            </a:r>
            <a:r>
              <a:rPr lang="en" dirty="0"/>
              <a:t> </a:t>
            </a:r>
            <a:r>
              <a:rPr lang="en" dirty="0" err="1"/>
              <a:t>is violated</a:t>
            </a:r>
            <a:r>
              <a:rPr lang="en" dirty="0"/>
              <a:t> </a:t>
            </a:r>
            <a:r>
              <a:rPr lang="en" dirty="0" err="1"/>
              <a:t>exocrine</a:t>
            </a:r>
            <a:r>
              <a:rPr lang="en" dirty="0"/>
              <a:t> </a:t>
            </a:r>
            <a:r>
              <a:rPr lang="en" dirty="0" err="1"/>
              <a:t>function</a:t>
            </a:r>
            <a:r>
              <a:rPr lang="en" dirty="0"/>
              <a:t> </a:t>
            </a:r>
            <a:r>
              <a:rPr lang="en" dirty="0" err="1"/>
              <a:t>pancreatic</a:t>
            </a:r>
            <a:r>
              <a:rPr lang="en" dirty="0"/>
              <a:t> </a:t>
            </a:r>
            <a:r>
              <a:rPr lang="en" dirty="0" err="1"/>
              <a:t>glands </a:t>
            </a:r>
            <a:r>
              <a:rPr lang="en" dirty="0"/>
              <a:t>: </a:t>
            </a:r>
            <a:r>
              <a:rPr lang="en" dirty="0" err="1"/>
              <a:t>cystic fibrosis </a:t>
            </a:r>
            <a:r>
              <a:rPr lang="en" dirty="0"/>
              <a:t>, pancreatitis;</a:t>
            </a:r>
          </a:p>
          <a:p>
            <a:pPr marL="0" indent="0">
              <a:buNone/>
            </a:pPr>
            <a:r>
              <a:rPr lang="en" err="1"/>
              <a:t>application</a:t>
            </a:r>
            <a:r>
              <a:rPr lang="en"/>
              <a:t> </a:t>
            </a:r>
            <a:r>
              <a:rPr lang="en" smtClean="0"/>
              <a:t>of medical </a:t>
            </a:r>
            <a:r>
              <a:rPr lang="en" dirty="0" err="1"/>
              <a:t>means</a:t>
            </a:r>
            <a:r>
              <a:rPr lang="en" dirty="0"/>
              <a:t>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chemical</a:t>
            </a:r>
            <a:r>
              <a:rPr lang="en" dirty="0"/>
              <a:t> </a:t>
            </a:r>
            <a:r>
              <a:rPr lang="en" dirty="0" err="1"/>
              <a:t>substances </a:t>
            </a:r>
            <a:r>
              <a:rPr lang="en" dirty="0"/>
              <a:t>( </a:t>
            </a:r>
            <a:r>
              <a:rPr lang="en" dirty="0" err="1"/>
              <a:t>intake</a:t>
            </a:r>
            <a:r>
              <a:rPr lang="en" dirty="0"/>
              <a:t> </a:t>
            </a:r>
            <a:r>
              <a:rPr lang="en" dirty="0" err="1"/>
              <a:t>glucocorticoids </a:t>
            </a:r>
            <a:r>
              <a:rPr lang="en" dirty="0"/>
              <a:t>, HIV/AIDS </a:t>
            </a:r>
            <a:r>
              <a:rPr lang="en" dirty="0" err="1"/>
              <a:t>therapy , after</a:t>
            </a:r>
            <a:r>
              <a:rPr lang="en" dirty="0"/>
              <a:t> </a:t>
            </a:r>
            <a:r>
              <a:rPr lang="en" dirty="0" err="1"/>
              <a:t>transplantation</a:t>
            </a:r>
            <a:r>
              <a:rPr lang="en" dirty="0"/>
              <a:t> </a:t>
            </a:r>
            <a:r>
              <a:rPr lang="en" dirty="0" err="1"/>
              <a:t>bodies </a:t>
            </a:r>
            <a:r>
              <a:rPr lang="en" dirty="0"/>
              <a:t>).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117992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DFA905-9519-4BDE-CE52-63894FCC7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" smtClean="0"/>
              <a:t>Thank you for attention</a:t>
            </a:r>
            <a:br>
              <a:rPr lang="en" smtClean="0"/>
            </a:b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C6ED031-FC97-417A-A378-E684300B7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" sz="2800" dirty="0"/>
          </a:p>
        </p:txBody>
      </p:sp>
    </p:spTree>
    <p:extLst>
      <p:ext uri="{BB962C8B-B14F-4D97-AF65-F5344CB8AC3E}">
        <p14:creationId xmlns:p14="http://schemas.microsoft.com/office/powerpoint/2010/main" xmlns="" val="348751788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22</TotalTime>
  <Words>871</Words>
  <Application>Microsoft Macintosh PowerPoint</Application>
  <PresentationFormat>Произвольный</PresentationFormat>
  <Paragraphs>28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Аспект</vt:lpstr>
      <vt:lpstr>Topic 1. Type 2 diabetes: epidemiology, etiology, pathogenesis and classification</vt:lpstr>
      <vt:lpstr>Definition of type 2 diabetes</vt:lpstr>
      <vt:lpstr>Epidemiology of diabetes in the world , disease prognosis </vt:lpstr>
      <vt:lpstr>Etiology and pathogenesis of diabetes </vt:lpstr>
      <vt:lpstr>Etiology and pathogenesis of diabetes diabetes _</vt:lpstr>
      <vt:lpstr>Etiology and pathogenesis of diabetes </vt:lpstr>
      <vt:lpstr>Type 2 diabetes: role of genetic predisposition, obesity, external risk factors.</vt:lpstr>
      <vt:lpstr>Insulin resistance and disorders of insulin secretion.</vt:lpstr>
      <vt:lpstr>Classification of diabetes</vt:lpstr>
      <vt:lpstr>Thank you for attention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1. Цукровий діабет 2-го типу: епідеміологія, етіологія, патогенез та класифікація</dc:title>
  <dc:creator>Дарья Лагода</dc:creator>
  <cp:lastModifiedBy>Admin</cp:lastModifiedBy>
  <cp:revision>4</cp:revision>
  <dcterms:created xsi:type="dcterms:W3CDTF">2022-11-10T10:15:39Z</dcterms:created>
  <dcterms:modified xsi:type="dcterms:W3CDTF">2022-11-15T01:41:16Z</dcterms:modified>
</cp:coreProperties>
</file>