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3237"/>
    <p:restoredTop sz="96281"/>
  </p:normalViewPr>
  <p:slideViewPr>
    <p:cSldViewPr snapToGrid="0">
      <p:cViewPr varScale="1">
        <p:scale>
          <a:sx n="73" d="100"/>
          <a:sy n="73" d="100"/>
        </p:scale>
        <p:origin x="-2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3143" y="875212"/>
            <a:ext cx="10946674" cy="2429692"/>
          </a:xfrm>
        </p:spPr>
        <p:txBody>
          <a:bodyPr/>
          <a:lstStyle/>
          <a:p>
            <a:r>
              <a:rPr lang="en-US" smtClean="0"/>
              <a:t>Topic 3. Clinic</a:t>
            </a:r>
            <a:r>
              <a:rPr lang="en-US" smtClean="0"/>
              <a:t>, diagnosis and differential diagnosis, screening of type 2 diabetes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2CC392-4615-9D96-0BF3-D99FBB9F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The </a:t>
            </a:r>
            <a:r>
              <a:rPr lang="en" smtClean="0"/>
              <a:t>main </a:t>
            </a:r>
            <a:r>
              <a:rPr lang="en" dirty="0" err="1"/>
              <a:t>clinical</a:t>
            </a:r>
            <a:r>
              <a:rPr lang="en" dirty="0"/>
              <a:t> </a:t>
            </a:r>
            <a:r>
              <a:rPr lang="en" err="1"/>
              <a:t>symptoms</a:t>
            </a:r>
            <a:r>
              <a:rPr lang="en"/>
              <a:t> </a:t>
            </a:r>
            <a:r>
              <a:rPr lang="en" smtClean="0"/>
              <a:t>of</a:t>
            </a:r>
            <a:r>
              <a:rPr lang="en" smtClean="0"/>
              <a:t> diabetes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E007A30-D36C-E2F6-1B1E-100039546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" b="0" i="0" u="none" strike="noStrike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main </a:t>
            </a:r>
            <a:r>
              <a:rPr lang="en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symptoms</a:t>
            </a:r>
            <a:r>
              <a:rPr lang="en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diabetes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excessive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urination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thirst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permanent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feeling of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hunger;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loss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masses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bodies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feeling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fatigue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deterioration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vision </a:t>
            </a:r>
            <a:endParaRPr lang="en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29946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480624-B893-1A30-42D0-4F9A05CD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Diagnostics</a:t>
            </a:r>
            <a:r>
              <a:rPr lang="en"/>
              <a:t> </a:t>
            </a:r>
            <a:r>
              <a:rPr lang="en" smtClean="0"/>
              <a:t>of </a:t>
            </a:r>
            <a:r>
              <a:rPr lang="en" smtClean="0"/>
              <a:t>diabetes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1A875A-8673-CB0F-59AE-E334EB7E1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" dirty="0" err="1"/>
              <a:t>Today </a:t>
            </a:r>
            <a:r>
              <a:rPr lang="en" dirty="0"/>
              <a:t>, </a:t>
            </a:r>
            <a:r>
              <a:rPr lang="en" dirty="0" err="1"/>
              <a:t>as</a:t>
            </a:r>
            <a:r>
              <a:rPr lang="en" dirty="0"/>
              <a:t> </a:t>
            </a:r>
            <a:r>
              <a:rPr lang="en" dirty="0" err="1"/>
              <a:t>criteria </a:t>
            </a:r>
            <a:r>
              <a:rPr lang="en" dirty="0"/>
              <a:t>for </a:t>
            </a:r>
            <a:r>
              <a:rPr lang="en" dirty="0" err="1"/>
              <a:t>establishment</a:t>
            </a:r>
            <a:r>
              <a:rPr lang="en" dirty="0"/>
              <a:t> </a:t>
            </a:r>
            <a:r>
              <a:rPr lang="en" dirty="0" err="1"/>
              <a:t>diagnosis </a:t>
            </a:r>
            <a:r>
              <a:rPr lang="en" dirty="0"/>
              <a:t>of " </a:t>
            </a:r>
            <a:r>
              <a:rPr lang="en" dirty="0" err="1"/>
              <a:t>diabetes ".</a:t>
            </a:r>
            <a:r>
              <a:rPr lang="en" dirty="0"/>
              <a:t> </a:t>
            </a:r>
            <a:r>
              <a:rPr lang="en" dirty="0" err="1"/>
              <a:t>diabetes </a:t>
            </a:r>
            <a:r>
              <a:rPr lang="en" dirty="0"/>
              <a:t>" </a:t>
            </a:r>
            <a:r>
              <a:rPr lang="en" dirty="0" err="1"/>
              <a:t>are used</a:t>
            </a:r>
            <a:r>
              <a:rPr lang="en" dirty="0"/>
              <a:t> </a:t>
            </a:r>
            <a:r>
              <a:rPr lang="en" dirty="0" err="1"/>
              <a:t>criteria</a:t>
            </a:r>
            <a:r>
              <a:rPr lang="en" dirty="0"/>
              <a:t> </a:t>
            </a:r>
            <a:r>
              <a:rPr lang="en" dirty="0" err="1"/>
              <a:t>American</a:t>
            </a:r>
            <a:r>
              <a:rPr lang="en" dirty="0"/>
              <a:t> </a:t>
            </a:r>
            <a:r>
              <a:rPr lang="en" dirty="0" err="1"/>
              <a:t>Diabetes Association </a:t>
            </a:r>
            <a:r>
              <a:rPr lang="en" dirty="0"/>
              <a:t>( ADA) :</a:t>
            </a:r>
          </a:p>
          <a:p>
            <a:pPr marL="0" indent="0">
              <a:buNone/>
            </a:pPr>
            <a:r>
              <a:rPr lang="en" dirty="0" err="1"/>
              <a:t>Level</a:t>
            </a:r>
            <a:r>
              <a:rPr lang="en" dirty="0"/>
              <a:t> HbA1c 6.5%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above </a:t>
            </a:r>
            <a:r>
              <a:rPr lang="en" dirty="0"/>
              <a:t>(the test must </a:t>
            </a:r>
            <a:r>
              <a:rPr lang="en" dirty="0" err="1"/>
              <a:t>be performed </a:t>
            </a:r>
            <a:r>
              <a:rPr lang="en" dirty="0"/>
              <a:t>in a </a:t>
            </a:r>
            <a:r>
              <a:rPr lang="en" dirty="0" err="1"/>
              <a:t>laboratory </a:t>
            </a:r>
            <a:r>
              <a:rPr lang="en" dirty="0"/>
              <a:t>using </a:t>
            </a:r>
            <a:r>
              <a:rPr lang="en" dirty="0" err="1"/>
              <a:t>a certified </a:t>
            </a:r>
            <a:r>
              <a:rPr lang="en" dirty="0"/>
              <a:t>method </a:t>
            </a:r>
            <a:r>
              <a:rPr lang="en" dirty="0" err="1"/>
              <a:t>National</a:t>
            </a:r>
            <a:r>
              <a:rPr lang="en" dirty="0"/>
              <a:t> </a:t>
            </a:r>
            <a:r>
              <a:rPr lang="en" dirty="0" err="1"/>
              <a:t>program</a:t>
            </a:r>
            <a:r>
              <a:rPr lang="en" dirty="0"/>
              <a:t> </a:t>
            </a:r>
            <a:r>
              <a:rPr lang="en" dirty="0" err="1"/>
              <a:t>standardization</a:t>
            </a:r>
            <a:r>
              <a:rPr lang="en" dirty="0"/>
              <a:t> </a:t>
            </a:r>
            <a:r>
              <a:rPr lang="en" dirty="0" err="1"/>
              <a:t>glycohemoglobin </a:t>
            </a:r>
            <a:r>
              <a:rPr lang="en" dirty="0"/>
              <a:t>( NGSP) </a:t>
            </a:r>
            <a:r>
              <a:rPr lang="en" dirty="0" err="1"/>
              <a:t>or </a:t>
            </a:r>
            <a:r>
              <a:rPr lang="en" dirty="0"/>
              <a:t>such </a:t>
            </a:r>
            <a:r>
              <a:rPr lang="en" dirty="0" err="1"/>
              <a:t>that</a:t>
            </a:r>
            <a:r>
              <a:rPr lang="en" dirty="0"/>
              <a:t> </a:t>
            </a:r>
            <a:r>
              <a:rPr lang="en" dirty="0" err="1"/>
              <a:t>responds</a:t>
            </a:r>
            <a:r>
              <a:rPr lang="en" dirty="0"/>
              <a:t> </a:t>
            </a:r>
            <a:r>
              <a:rPr lang="en" dirty="0" err="1"/>
              <a:t>Reference</a:t>
            </a:r>
            <a:r>
              <a:rPr lang="en" dirty="0"/>
              <a:t> </a:t>
            </a:r>
            <a:r>
              <a:rPr lang="en" dirty="0" err="1"/>
              <a:t>Diabetes </a:t>
            </a:r>
            <a:r>
              <a:rPr lang="en" dirty="0"/>
              <a:t>Control and </a:t>
            </a:r>
            <a:r>
              <a:rPr lang="en" dirty="0" err="1"/>
              <a:t>Complications Trial </a:t>
            </a:r>
            <a:r>
              <a:rPr lang="en" dirty="0"/>
              <a:t>( </a:t>
            </a:r>
            <a:r>
              <a:rPr lang="en" dirty="0" err="1"/>
              <a:t>DCCT </a:t>
            </a:r>
            <a:r>
              <a:rPr lang="en" dirty="0"/>
              <a:t>)</a:t>
            </a:r>
          </a:p>
          <a:p>
            <a:pPr marL="0" indent="0">
              <a:buNone/>
            </a:pP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in </a:t>
            </a:r>
            <a:r>
              <a:rPr lang="en" dirty="0" err="1"/>
              <a:t>plasma</a:t>
            </a:r>
            <a:r>
              <a:rPr lang="en" dirty="0"/>
              <a:t> </a:t>
            </a:r>
            <a:r>
              <a:rPr lang="en" dirty="0" err="1"/>
              <a:t>of blood</a:t>
            </a:r>
            <a:r>
              <a:rPr lang="en" dirty="0"/>
              <a:t> </a:t>
            </a:r>
            <a:r>
              <a:rPr lang="en" dirty="0" err="1"/>
              <a:t>fasting </a:t>
            </a:r>
            <a:r>
              <a:rPr lang="en" dirty="0"/>
              <a:t>(GPN) - 7.0 mmol/l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above </a:t>
            </a:r>
            <a:r>
              <a:rPr lang="en" dirty="0"/>
              <a:t>( on an </a:t>
            </a:r>
            <a:r>
              <a:rPr lang="en" dirty="0" err="1"/>
              <a:t>empty stomach </a:t>
            </a:r>
            <a:r>
              <a:rPr lang="en" dirty="0"/>
              <a:t>- </a:t>
            </a:r>
            <a:r>
              <a:rPr lang="en" dirty="0" err="1"/>
              <a:t>absence</a:t>
            </a:r>
            <a:r>
              <a:rPr lang="en" dirty="0"/>
              <a:t> </a:t>
            </a:r>
            <a:r>
              <a:rPr lang="en" dirty="0" err="1"/>
              <a:t>consumption</a:t>
            </a:r>
            <a:r>
              <a:rPr lang="en" dirty="0"/>
              <a:t> </a:t>
            </a:r>
            <a:r>
              <a:rPr lang="en" dirty="0" err="1"/>
              <a:t>calories</a:t>
            </a:r>
            <a:r>
              <a:rPr lang="en" dirty="0"/>
              <a:t> </a:t>
            </a:r>
            <a:r>
              <a:rPr lang="en" dirty="0" err="1"/>
              <a:t>for </a:t>
            </a:r>
            <a:r>
              <a:rPr lang="en" dirty="0"/>
              <a:t>at </a:t>
            </a:r>
            <a:r>
              <a:rPr lang="en" dirty="0" err="1"/>
              <a:t>least </a:t>
            </a:r>
            <a:r>
              <a:rPr lang="en" dirty="0"/>
              <a:t>8 hours)</a:t>
            </a:r>
          </a:p>
          <a:p>
            <a:pPr marL="0" indent="0">
              <a:buNone/>
            </a:pPr>
            <a:r>
              <a:rPr lang="en" dirty="0"/>
              <a:t>2-hour </a:t>
            </a: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in </a:t>
            </a:r>
            <a:r>
              <a:rPr lang="en" dirty="0" err="1"/>
              <a:t>plasma</a:t>
            </a:r>
            <a:r>
              <a:rPr lang="en" dirty="0"/>
              <a:t> </a:t>
            </a:r>
            <a:r>
              <a:rPr lang="en" dirty="0" err="1"/>
              <a:t>blood </a:t>
            </a:r>
            <a:r>
              <a:rPr lang="en" dirty="0"/>
              <a:t>11.1 mmol/l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above</a:t>
            </a:r>
            <a:r>
              <a:rPr lang="en" dirty="0"/>
              <a:t> </a:t>
            </a:r>
            <a:r>
              <a:rPr lang="en" dirty="0" err="1"/>
              <a:t>during </a:t>
            </a:r>
            <a:r>
              <a:rPr lang="en" dirty="0"/>
              <a:t>the </a:t>
            </a:r>
            <a:r>
              <a:rPr lang="en" dirty="0" err="1"/>
              <a:t>glucose tolerance test </a:t>
            </a:r>
            <a:r>
              <a:rPr lang="en" dirty="0"/>
              <a:t>( OGTT, </a:t>
            </a:r>
            <a:r>
              <a:rPr lang="en" dirty="0" err="1"/>
              <a:t>consumption of </a:t>
            </a:r>
            <a:r>
              <a:rPr lang="en" dirty="0"/>
              <a:t>75 g of </a:t>
            </a:r>
            <a:r>
              <a:rPr lang="en" dirty="0" err="1"/>
              <a:t>glucose</a:t>
            </a:r>
            <a:r>
              <a:rPr lang="en" dirty="0"/>
              <a:t> </a:t>
            </a:r>
            <a:r>
              <a:rPr lang="en" dirty="0" err="1"/>
              <a:t>internally </a:t>
            </a:r>
            <a:r>
              <a:rPr lang="en" dirty="0"/>
              <a:t>)</a:t>
            </a:r>
          </a:p>
          <a:p>
            <a:pPr marL="0" indent="0">
              <a:buNone/>
            </a:pPr>
            <a:r>
              <a:rPr lang="en" dirty="0" err="1"/>
              <a:t>Random</a:t>
            </a:r>
            <a:r>
              <a:rPr lang="en" dirty="0"/>
              <a:t> </a:t>
            </a: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in </a:t>
            </a:r>
            <a:r>
              <a:rPr lang="en" dirty="0" err="1"/>
              <a:t>plasma</a:t>
            </a:r>
            <a:r>
              <a:rPr lang="en" dirty="0"/>
              <a:t> </a:t>
            </a:r>
            <a:r>
              <a:rPr lang="en" dirty="0" err="1"/>
              <a:t>blood </a:t>
            </a:r>
            <a:r>
              <a:rPr lang="en" dirty="0"/>
              <a:t>11.1 mmol/l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higher </a:t>
            </a:r>
            <a:r>
              <a:rPr lang="en" dirty="0"/>
              <a:t>in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dirty="0" err="1"/>
              <a:t>classic </a:t>
            </a:r>
            <a:r>
              <a:rPr lang="en" dirty="0"/>
              <a:t>symptoms of </a:t>
            </a:r>
            <a:r>
              <a:rPr lang="en" dirty="0" err="1"/>
              <a:t>hyperglycemia </a:t>
            </a:r>
            <a:r>
              <a:rPr lang="en" dirty="0"/>
              <a:t>( </a:t>
            </a:r>
            <a:r>
              <a:rPr lang="en" dirty="0" err="1"/>
              <a:t>polyuria </a:t>
            </a:r>
            <a:r>
              <a:rPr lang="en" dirty="0"/>
              <a:t>, </a:t>
            </a:r>
            <a:r>
              <a:rPr lang="en" dirty="0" err="1"/>
              <a:t>polydipsia </a:t>
            </a:r>
            <a:r>
              <a:rPr lang="en" dirty="0"/>
              <a:t>, </a:t>
            </a:r>
            <a:r>
              <a:rPr lang="en" dirty="0" err="1"/>
              <a:t>polyphagia </a:t>
            </a:r>
            <a:r>
              <a:rPr lang="en" dirty="0"/>
              <a:t>, weight loss </a:t>
            </a:r>
            <a:r>
              <a:rPr lang="en" dirty="0" err="1"/>
              <a:t>)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68219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39B7B4-175D-B494-A0FE-7D0D8239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err="1"/>
              <a:t>Screening</a:t>
            </a:r>
            <a:r>
              <a:rPr lang="en"/>
              <a:t> </a:t>
            </a:r>
            <a:r>
              <a:rPr lang="en" smtClean="0"/>
              <a:t>of type 2 </a:t>
            </a:r>
            <a:r>
              <a:rPr lang="en" dirty="0" err="1"/>
              <a:t>diabetes </a:t>
            </a:r>
            <a:r>
              <a:rPr lang="en" dirty="0"/>
              <a:t>and </a:t>
            </a:r>
            <a:r>
              <a:rPr lang="en" dirty="0" err="1"/>
              <a:t>testing </a:t>
            </a:r>
            <a:r>
              <a:rPr lang="en" dirty="0"/>
              <a:t>for </a:t>
            </a:r>
            <a:r>
              <a:rPr lang="en" err="1"/>
              <a:t>presence</a:t>
            </a:r>
            <a:r>
              <a:rPr lang="en"/>
              <a:t> </a:t>
            </a:r>
            <a:r>
              <a:rPr lang="en" smtClean="0"/>
              <a:t>of risk </a:t>
            </a:r>
            <a:r>
              <a:rPr lang="en" smtClean="0"/>
              <a:t>factors 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89A6282-E319-D6A0-A860-9FB4B7085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6212" y="2160588"/>
            <a:ext cx="3079613" cy="3881437"/>
          </a:xfrm>
        </p:spPr>
      </p:pic>
    </p:spTree>
    <p:extLst>
      <p:ext uri="{BB962C8B-B14F-4D97-AF65-F5344CB8AC3E}">
        <p14:creationId xmlns:p14="http://schemas.microsoft.com/office/powerpoint/2010/main" xmlns="" val="1010196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745930-9445-EFCB-FDAB-24FEFC3AB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mtClean="0"/>
              <a:t>Diagnostic </a:t>
            </a:r>
            <a:r>
              <a:rPr lang="en" smtClean="0"/>
              <a:t>criteria of </a:t>
            </a:r>
            <a:r>
              <a:rPr lang="en" smtClean="0"/>
              <a:t>diabetes </a:t>
            </a:r>
            <a:r>
              <a:rPr lang="en" dirty="0"/>
              <a:t>and </a:t>
            </a:r>
            <a:r>
              <a:rPr lang="en" dirty="0" err="1"/>
              <a:t>others</a:t>
            </a:r>
            <a:r>
              <a:rPr lang="en" dirty="0"/>
              <a:t> </a:t>
            </a:r>
            <a:r>
              <a:rPr lang="en" dirty="0" err="1"/>
              <a:t>categories</a:t>
            </a:r>
            <a:r>
              <a:rPr lang="en" dirty="0"/>
              <a:t> </a:t>
            </a:r>
            <a:r>
              <a:rPr lang="en" dirty="0" err="1"/>
              <a:t>hyperglycemia </a:t>
            </a:r>
            <a:r>
              <a:rPr lang="en" dirty="0"/>
              <a:t>.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0045925-4361-B5D6-CCF5-6DA94A712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091" y="2147525"/>
            <a:ext cx="7511143" cy="3881437"/>
          </a:xfrm>
        </p:spPr>
      </p:pic>
    </p:spTree>
    <p:extLst>
      <p:ext uri="{BB962C8B-B14F-4D97-AF65-F5344CB8AC3E}">
        <p14:creationId xmlns:p14="http://schemas.microsoft.com/office/powerpoint/2010/main" xmlns="" val="11593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FC6CF4-92E6-B5D7-F93D-9F34617B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err="1"/>
              <a:t>Additional</a:t>
            </a:r>
            <a:r>
              <a:rPr lang="en"/>
              <a:t> </a:t>
            </a:r>
            <a:r>
              <a:rPr lang="en" smtClean="0"/>
              <a:t>research methods 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1C9D52-A0D6-2AD0-776E-3DF3F9EC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8150" indent="-285750">
              <a:buFontTx/>
              <a:buChar char="-"/>
            </a:pP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measurement has not been carried out in the last year, we measure: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Fasting lipid profile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Functional tests of the liver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ratio of albumin and creatinine in urine</a:t>
            </a:r>
          </a:p>
          <a:p>
            <a:pPr marL="609600"/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Serum creatinine (with estimated glomerular filtration rate)</a:t>
            </a:r>
          </a:p>
          <a:p>
            <a:pPr marL="381000" indent="0">
              <a:buNone/>
            </a:pPr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In patients with type 1 diabetes, we also periodically measure: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/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Serum thyroid-stimulating hormone (TSH)</a:t>
            </a:r>
            <a:endParaRPr lang="x-none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/>
            <a:r>
              <a:rPr lang="en" sz="1800" dirty="0">
                <a:solidFill>
                  <a:srgbClr val="232323"/>
                </a:solidFill>
                <a:effectLst/>
                <a:latin typeface="Noto Sans" panose="020B0502040504020204" pitchFamily="34" charset="0"/>
                <a:ea typeface="Times New Roman" panose="02020603050405020304" pitchFamily="18" charset="0"/>
              </a:rPr>
              <a:t>Antibodies to celiac disease to screen for celiac disease, which may be asymptomatic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019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A633B2-456C-511A-46FD-740FB6BF9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Differential</a:t>
            </a:r>
            <a:r>
              <a:rPr lang="en" dirty="0"/>
              <a:t> </a:t>
            </a:r>
            <a:r>
              <a:rPr lang="en" err="1"/>
              <a:t>diagnosis</a:t>
            </a:r>
            <a:r>
              <a:rPr lang="en"/>
              <a:t> </a:t>
            </a:r>
            <a:r>
              <a:rPr lang="en" smtClean="0"/>
              <a:t>of</a:t>
            </a:r>
            <a:r>
              <a:rPr lang="en" smtClean="0"/>
              <a:t> </a:t>
            </a:r>
            <a:r>
              <a:rPr lang="en" dirty="0"/>
              <a:t>type 2 diabetes </a:t>
            </a:r>
            <a:r>
              <a:rPr lang="en" dirty="0" err="1"/>
              <a:t>with others</a:t>
            </a:r>
            <a:r>
              <a:rPr lang="en" dirty="0"/>
              <a:t> </a:t>
            </a:r>
            <a:r>
              <a:rPr lang="en" err="1"/>
              <a:t>diseases 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64BAE73-73BF-5F25-80A7-378E3CC13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4368" y="2160588"/>
            <a:ext cx="3923301" cy="3881437"/>
          </a:xfrm>
        </p:spPr>
      </p:pic>
    </p:spTree>
    <p:extLst>
      <p:ext uri="{BB962C8B-B14F-4D97-AF65-F5344CB8AC3E}">
        <p14:creationId xmlns:p14="http://schemas.microsoft.com/office/powerpoint/2010/main" xmlns="" val="186659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EB0D59-908F-F81E-3AE1-DB605844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CF372A-2C8D-F709-2B13-63B7093F0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36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413197968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19</TotalTime>
  <Words>306</Words>
  <Application>Microsoft Macintosh PowerPoint</Application>
  <PresentationFormat>Произвольный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Topic 3. Clinic, diagnosis and differential diagnosis, screening of type 2 diabetes</vt:lpstr>
      <vt:lpstr>The main clinical symptoms of diabetes </vt:lpstr>
      <vt:lpstr>Diagnostics of diabetes </vt:lpstr>
      <vt:lpstr>Screening of type 2 diabetes and testing for presence of risk factors </vt:lpstr>
      <vt:lpstr>Diagnostic criteria of diabetes and others categories hyperglycemia .</vt:lpstr>
      <vt:lpstr>Additional research methods .</vt:lpstr>
      <vt:lpstr>Differential diagnosis of type 2 diabetes with others diseases 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Клініка, діагностика та диференційна діагностика, скринінг цукрового діабету 2-го типу</dc:title>
  <dc:creator>Дарья Лагода</dc:creator>
  <cp:lastModifiedBy>Admin</cp:lastModifiedBy>
  <cp:revision>3</cp:revision>
  <dcterms:created xsi:type="dcterms:W3CDTF">2022-11-10T10:54:13Z</dcterms:created>
  <dcterms:modified xsi:type="dcterms:W3CDTF">2022-11-15T01:48:25Z</dcterms:modified>
</cp:coreProperties>
</file>