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66" r:id="rId9"/>
    <p:sldId id="260" r:id="rId10"/>
    <p:sldId id="267" r:id="rId11"/>
  </p:sldIdLst>
  <p:sldSz cx="12192000" cy="6858000"/>
  <p:notesSz cx="6858000" cy="9144000"/>
  <p:defaultTextStyle>
    <a:defPPr>
      <a:defRPr lang="e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9416"/>
    <p:restoredTop sz="96281"/>
  </p:normalViewPr>
  <p:slideViewPr>
    <p:cSldViewPr snapToGrid="0">
      <p:cViewPr varScale="1">
        <p:scale>
          <a:sx n="73" d="100"/>
          <a:sy n="73" d="100"/>
        </p:scale>
        <p:origin x="-12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5107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"/>
              <a:t>Sample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"/>
              <a:t>Text sample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The third level</a:t>
            </a:r>
          </a:p>
          <a:p>
            <a:pPr lvl="3"/>
            <a:r>
              <a:rPr lang="en"/>
              <a:t>The fourth level</a:t>
            </a:r>
          </a:p>
          <a:p>
            <a:pPr lvl="4"/>
            <a:r>
              <a:rPr lang="e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  <p:sldLayoutId id="214748366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E5A1F10-DDDC-E788-3CDF-AE16688467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2666" y="927464"/>
            <a:ext cx="9256727" cy="2690947"/>
          </a:xfrm>
        </p:spPr>
        <p:txBody>
          <a:bodyPr/>
          <a:lstStyle/>
          <a:p>
            <a:pPr algn="l"/>
            <a:r>
              <a:rPr lang="en-US" sz="3600" smtClean="0"/>
              <a:t>T</a:t>
            </a:r>
            <a:r>
              <a:rPr lang="en" sz="3600" smtClean="0"/>
              <a:t>opic 3. </a:t>
            </a:r>
            <a:r>
              <a:rPr lang="en-US" sz="3600" smtClean="0"/>
              <a:t>Modification of the lifestyle of patients with diabetes as a method of compensating for the disease and preventing complications and improving the prognosis</a:t>
            </a:r>
            <a:endParaRPr lang="x-none" sz="36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1F04371-5F83-CBB7-9CC3-4D5EE10C34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664682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421B828-5A13-311E-BC3D-F30CCC181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Management </a:t>
            </a:r>
            <a:r>
              <a:rPr lang="en" dirty="0" err="1"/>
              <a:t>of diabetes </a:t>
            </a:r>
            <a:r>
              <a:rPr lang="en" dirty="0"/>
              <a:t>.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FFAB294-7603-0A8B-FDBF-669EC6566F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" dirty="0" err="1"/>
              <a:t>Medicinal</a:t>
            </a:r>
            <a:r>
              <a:rPr lang="en" dirty="0"/>
              <a:t> </a:t>
            </a:r>
            <a:r>
              <a:rPr lang="en" dirty="0" err="1"/>
              <a:t>diet therapy</a:t>
            </a:r>
            <a:r>
              <a:rPr lang="en" dirty="0"/>
              <a:t>   </a:t>
            </a:r>
          </a:p>
          <a:p>
            <a:r>
              <a:rPr lang="en" dirty="0" err="1"/>
              <a:t>Reduction</a:t>
            </a:r>
            <a:r>
              <a:rPr lang="en" dirty="0"/>
              <a:t> </a:t>
            </a:r>
            <a:r>
              <a:rPr lang="en" dirty="0" err="1"/>
              <a:t>masses</a:t>
            </a:r>
            <a:r>
              <a:rPr lang="en" dirty="0"/>
              <a:t> </a:t>
            </a:r>
            <a:r>
              <a:rPr lang="en" dirty="0" err="1"/>
              <a:t>bodies</a:t>
            </a:r>
            <a:endParaRPr lang="ru-RU" dirty="0"/>
          </a:p>
          <a:p>
            <a:r>
              <a:rPr lang="en" dirty="0" err="1"/>
              <a:t>Diet</a:t>
            </a:r>
            <a:r>
              <a:rPr lang="en" dirty="0"/>
              <a:t>   </a:t>
            </a:r>
          </a:p>
          <a:p>
            <a:endParaRPr lang="ru-RU" dirty="0"/>
          </a:p>
          <a:p>
            <a:endParaRPr lang="ru-RU" dirty="0"/>
          </a:p>
          <a:p>
            <a:r>
              <a:rPr lang="en" dirty="0" err="1"/>
              <a:t>Pharmacological</a:t>
            </a:r>
            <a:r>
              <a:rPr lang="en" dirty="0"/>
              <a:t> </a:t>
            </a:r>
            <a:r>
              <a:rPr lang="en" dirty="0" err="1"/>
              <a:t>therapy</a:t>
            </a:r>
            <a:endParaRPr lang="ru-RU" dirty="0"/>
          </a:p>
          <a:p>
            <a:r>
              <a:rPr lang="en" dirty="0" err="1"/>
              <a:t>Surgical</a:t>
            </a:r>
            <a:r>
              <a:rPr lang="en" dirty="0"/>
              <a:t> </a:t>
            </a:r>
            <a:r>
              <a:rPr lang="en" dirty="0" err="1"/>
              <a:t>therapy</a:t>
            </a:r>
            <a:r>
              <a:rPr lang="en" dirty="0"/>
              <a:t>   </a:t>
            </a:r>
          </a:p>
          <a:p>
            <a:r>
              <a:rPr lang="en" dirty="0" err="1"/>
              <a:t>Physical</a:t>
            </a:r>
            <a:r>
              <a:rPr lang="en" dirty="0"/>
              <a:t> </a:t>
            </a:r>
            <a:r>
              <a:rPr lang="en" dirty="0" err="1"/>
              <a:t>exercises</a:t>
            </a:r>
            <a:r>
              <a:rPr lang="en" dirty="0"/>
              <a:t>   </a:t>
            </a:r>
          </a:p>
          <a:p>
            <a:r>
              <a:rPr lang="en" dirty="0" err="1"/>
              <a:t>Intense</a:t>
            </a:r>
            <a:r>
              <a:rPr lang="en" dirty="0"/>
              <a:t> lifestyle </a:t>
            </a:r>
            <a:r>
              <a:rPr lang="en" dirty="0" err="1"/>
              <a:t>modification _</a:t>
            </a:r>
            <a:r>
              <a:rPr lang="en" dirty="0"/>
              <a:t>      </a:t>
            </a:r>
          </a:p>
          <a:p>
            <a:r>
              <a:rPr lang="en" dirty="0" err="1"/>
              <a:t>Psychological</a:t>
            </a:r>
            <a:r>
              <a:rPr lang="en" dirty="0"/>
              <a:t> </a:t>
            </a:r>
            <a:r>
              <a:rPr lang="en" dirty="0" err="1"/>
              <a:t>intervention</a:t>
            </a:r>
            <a:r>
              <a:rPr lang="en" dirty="0"/>
              <a:t>   </a:t>
            </a:r>
          </a:p>
          <a:p>
            <a:r>
              <a:rPr lang="en" dirty="0" err="1"/>
              <a:t>Planning</a:t>
            </a:r>
            <a:r>
              <a:rPr lang="en" dirty="0"/>
              <a:t> </a:t>
            </a:r>
            <a:r>
              <a:rPr lang="en" dirty="0" err="1"/>
              <a:t>pregnancy</a:t>
            </a:r>
            <a:r>
              <a:rPr lang="en" dirty="0"/>
              <a:t>   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499203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9897" y="392854"/>
            <a:ext cx="9953898" cy="1646302"/>
          </a:xfrm>
        </p:spPr>
        <p:txBody>
          <a:bodyPr/>
          <a:lstStyle/>
          <a:p>
            <a:r>
              <a:rPr lang="en-US" sz="3200" smtClean="0"/>
              <a:t>Modification of the lifestyle of patients with type 2 diabetes</a:t>
            </a:r>
            <a:endParaRPr lang="ru-RU" sz="320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1154" y="2390503"/>
            <a:ext cx="8202849" cy="2757229"/>
          </a:xfrm>
        </p:spPr>
        <p:txBody>
          <a:bodyPr>
            <a:normAutofit/>
          </a:bodyPr>
          <a:lstStyle/>
          <a:p>
            <a:pPr algn="ctr"/>
            <a:r>
              <a:rPr lang="en-US" smtClean="0"/>
              <a:t>The main tasks of non-pharmacological treatment of patients with type 2 diabetes are correction of nutrition and reduction of body weight, if the patient is overweight or obese, performing dosed physical exercises by the patient, modification of lifestyle.</a:t>
            </a:r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AF90E9A-374B-A49F-0F06-E89C10A88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8" y="481357"/>
            <a:ext cx="10364451" cy="1118843"/>
          </a:xfrm>
        </p:spPr>
        <p:txBody>
          <a:bodyPr/>
          <a:lstStyle/>
          <a:p>
            <a:r>
              <a:rPr lang="en-US" sz="1800" smtClean="0">
                <a:latin typeface="Times New Roman" panose="02020603050405020304" pitchFamily="18" charset="0"/>
              </a:rPr>
              <a:t>Assessment of lifestyle and implementation of nutritional correction, regulation of physical activity, fight against bad habits </a:t>
            </a:r>
            <a:r>
              <a:rPr lang="en-US" sz="1800" smtClean="0">
                <a:latin typeface="Times New Roman" panose="02020603050405020304" pitchFamily="18" charset="0"/>
              </a:rPr>
              <a:t>and </a:t>
            </a:r>
            <a:r>
              <a:rPr lang="en-US" sz="1800" smtClean="0">
                <a:latin typeface="Times New Roman" panose="02020603050405020304" pitchFamily="18" charset="0"/>
              </a:rPr>
              <a:t>overweight</a:t>
            </a:r>
            <a:r>
              <a:rPr lang="en-US" sz="1800" smtClean="0">
                <a:latin typeface="Times New Roman" panose="02020603050405020304" pitchFamily="18" charset="0"/>
              </a:rPr>
              <a:t>.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2D1B42C-1EE5-0F9C-3CD5-0DE578FA82C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149" y="1600200"/>
            <a:ext cx="10364451" cy="46392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" sz="1900" b="1" dirty="0">
                <a:effectLst/>
                <a:latin typeface="Times New Roman,Italic" pitchFamily="2" charset="0"/>
              </a:rPr>
              <a:t>1. </a:t>
            </a:r>
            <a:r>
              <a:rPr lang="en" sz="1900" b="1" dirty="0" err="1">
                <a:effectLst/>
                <a:latin typeface="Times New Roman,Italic" pitchFamily="2" charset="0"/>
              </a:rPr>
              <a:t>Nutrition correction</a:t>
            </a:r>
            <a:r>
              <a:rPr lang="en" sz="1900" b="1" dirty="0">
                <a:effectLst/>
                <a:latin typeface="Times New Roman,Italic" pitchFamily="2" charset="0"/>
              </a:rPr>
              <a:t> </a:t>
            </a:r>
            <a:endParaRPr lang="ru-RU" sz="1900" b="1" dirty="0"/>
          </a:p>
          <a:p>
            <a:pPr marL="0" indent="0">
              <a:buNone/>
            </a:pPr>
            <a:r>
              <a:rPr lang="en" sz="1900" dirty="0">
                <a:effectLst/>
                <a:latin typeface="Times New Roman" panose="02020603050405020304" pitchFamily="18" charset="0"/>
              </a:rPr>
              <a:t>• In order to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achieve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target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equal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glucose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blood of 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persons with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prediabetes 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and type 2 diabetes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should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follow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individual 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diets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developed 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by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a 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nutritionist </a:t>
            </a:r>
            <a:r>
              <a:rPr lang="en" sz="1900">
                <a:effectLst/>
                <a:latin typeface="Times New Roman" panose="02020603050405020304" pitchFamily="18" charset="0"/>
              </a:rPr>
              <a:t>. </a:t>
            </a:r>
            <a:endParaRPr lang="en" sz="1900" dirty="0" err="1"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" sz="1900" dirty="0">
                <a:effectLst/>
                <a:latin typeface="Times New Roman" panose="02020603050405020304" pitchFamily="18" charset="0"/>
              </a:rPr>
              <a:t>•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Monitoring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consumption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carbohydrates 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(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calc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quantity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grams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carbohydrates 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in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food 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,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bread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units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or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rating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content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carbohydrates 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, based on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experience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patient 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)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remains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key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strategy 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to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achieve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target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equal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glucose 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in the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blood 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" sz="1900" dirty="0">
                <a:effectLst/>
                <a:latin typeface="Times New Roman" panose="02020603050405020304" pitchFamily="18" charset="0"/>
              </a:rPr>
              <a:t>• In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people 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with type 2 diabetes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mellitus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glycemic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index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products 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and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glycemic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load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provides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moderate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additional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benefit 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for glycemic control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̈ compared 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to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accounting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only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general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consumption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err="1">
                <a:effectLst/>
                <a:latin typeface="Times New Roman" panose="02020603050405020304" pitchFamily="18" charset="0"/>
              </a:rPr>
              <a:t>carbohydrates </a:t>
            </a:r>
            <a:endParaRPr lang="ru-RU" sz="1900" dirty="0"/>
          </a:p>
          <a:p>
            <a:pPr marL="0" indent="0">
              <a:buNone/>
            </a:pPr>
            <a:r>
              <a:rPr lang="en" sz="1900" dirty="0">
                <a:effectLst/>
                <a:latin typeface="Times New Roman" panose="02020603050405020304" pitchFamily="18" charset="0"/>
              </a:rPr>
              <a:t>•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Accept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dietary 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fiber (14 g of fiber per 1000 kcal)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and products 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that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contain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whole 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grains (they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should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make 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half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of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everyone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grains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products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err="1">
                <a:effectLst/>
                <a:latin typeface="Times New Roman" panose="02020603050405020304" pitchFamily="18" charset="0"/>
              </a:rPr>
              <a:t>diet </a:t>
            </a:r>
            <a:r>
              <a:rPr lang="en" sz="1900" smtClean="0">
                <a:effectLst/>
                <a:latin typeface="Times New Roman" panose="02020603050405020304" pitchFamily="18" charset="0"/>
              </a:rPr>
              <a:t>).</a:t>
            </a:r>
            <a:endParaRPr lang="ru-RU" sz="1900" dirty="0"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" sz="1900" dirty="0">
                <a:effectLst/>
                <a:latin typeface="Times New Roman" panose="02020603050405020304" pitchFamily="18" charset="0"/>
              </a:rPr>
              <a:t>•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Saturated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fats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should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draw up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less than 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7%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of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total 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caloric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content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dirty="0" err="1">
                <a:effectLst/>
                <a:latin typeface="Times New Roman" panose="02020603050405020304" pitchFamily="18" charset="0"/>
              </a:rPr>
              <a:t>daily</a:t>
            </a:r>
            <a:r>
              <a:rPr lang="en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900" err="1">
                <a:effectLst/>
                <a:latin typeface="Times New Roman" panose="02020603050405020304" pitchFamily="18" charset="0"/>
              </a:rPr>
              <a:t>diet </a:t>
            </a:r>
            <a:endParaRPr lang="ru-RU" dirty="0"/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555402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90D5FF5-347E-91BD-DA63-E8424A266A6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37360"/>
            <a:ext cx="10363826" cy="4800600"/>
          </a:xfrm>
        </p:spPr>
        <p:txBody>
          <a:bodyPr>
            <a:normAutofit/>
          </a:bodyPr>
          <a:lstStyle/>
          <a:p>
            <a:r>
              <a:rPr lang="en" sz="1800" smtClean="0">
                <a:effectLst/>
                <a:latin typeface="Times New Roman" panose="02020603050405020304" pitchFamily="18" charset="0"/>
              </a:rPr>
              <a:t>Consumption of </a:t>
            </a:r>
            <a:r>
              <a:rPr lang="en" sz="1800" err="1">
                <a:effectLst/>
                <a:latin typeface="Times New Roman" panose="02020603050405020304" pitchFamily="18" charset="0"/>
              </a:rPr>
              <a:t>products</a:t>
            </a:r>
            <a:r>
              <a:rPr lang="en" sz="1800">
                <a:effectLst/>
                <a:latin typeface="Times New Roman" panose="02020603050405020304" pitchFamily="18" charset="0"/>
              </a:rPr>
              <a:t> </a:t>
            </a:r>
            <a:r>
              <a:rPr lang="en" sz="1800" smtClean="0">
                <a:effectLst/>
                <a:latin typeface="Times New Roman" panose="02020603050405020304" pitchFamily="18" charset="0"/>
              </a:rPr>
              <a:t> </a:t>
            </a:r>
            <a:r>
              <a:rPr lang="en" sz="1800" err="1">
                <a:effectLst/>
                <a:latin typeface="Times New Roman" panose="02020603050405020304" pitchFamily="18" charset="0"/>
              </a:rPr>
              <a:t>that </a:t>
            </a:r>
            <a:r>
              <a:rPr lang="en" sz="1800" smtClean="0">
                <a:effectLst/>
                <a:latin typeface="Times New Roman" panose="02020603050405020304" pitchFamily="18" charset="0"/>
              </a:rPr>
              <a:t>contain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trans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isomers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fat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acid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should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be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minimized </a:t>
            </a:r>
            <a:r>
              <a:rPr lang="en" sz="1800">
                <a:effectLst/>
                <a:latin typeface="Times New Roman" panose="02020603050405020304" pitchFamily="18" charset="0"/>
              </a:rPr>
              <a:t>. </a:t>
            </a:r>
            <a:endParaRPr lang="en" sz="1800" dirty="0" err="1">
              <a:effectLst/>
              <a:latin typeface="Times New Roman" panose="02020603050405020304" pitchFamily="18" charset="0"/>
            </a:endParaRPr>
          </a:p>
          <a:p>
            <a:r>
              <a:rPr lang="en" sz="1800" dirty="0" err="1">
                <a:effectLst/>
                <a:latin typeface="Times New Roman" panose="02020603050405020304" pitchFamily="18" charset="0"/>
              </a:rPr>
              <a:t>Food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supplements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that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contain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antioxidants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,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such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as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vitamins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E, C and carotene, are not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recommended for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routine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use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,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as they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are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currently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unavailable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evidence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their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taking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into account efficiency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and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safety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remote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forecast.</a:t>
            </a:r>
            <a:endParaRPr lang="ru-RU" dirty="0"/>
          </a:p>
          <a:p>
            <a:r>
              <a:rPr lang="en" sz="1800" dirty="0" err="1">
                <a:effectLst/>
                <a:latin typeface="Times New Roman" panose="02020603050405020304" pitchFamily="18" charset="0"/>
              </a:rPr>
              <a:t>Benefit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from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inclusion of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supplements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that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contain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chromium, in food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̆ ration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people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with type 2 diabetes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or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obesity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is not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definitively defined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, and therefore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them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use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is not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recommended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.</a:t>
            </a:r>
          </a:p>
          <a:p>
            <a:r>
              <a:rPr lang="en" sz="1800" dirty="0" err="1">
                <a:effectLst/>
                <a:latin typeface="Times New Roman" panose="02020603050405020304" pitchFamily="18" charset="0"/>
              </a:rPr>
              <a:t>Short -term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(up to 1 year)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diets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with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low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content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carbohydrates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or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fats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and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restrictions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calories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̆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are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effective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for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reduction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masses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err="1">
                <a:effectLst/>
                <a:latin typeface="Times New Roman" panose="02020603050405020304" pitchFamily="18" charset="0"/>
              </a:rPr>
              <a:t>body </a:t>
            </a:r>
            <a:endParaRPr lang="ru-RU" dirty="0"/>
          </a:p>
          <a:p>
            <a:r>
              <a:rPr lang="en" sz="1800" dirty="0">
                <a:effectLst/>
                <a:latin typeface="Times New Roman" panose="02020603050405020304" pitchFamily="18" charset="0"/>
              </a:rPr>
              <a:t>In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patients </a:t>
            </a:r>
            <a:r>
              <a:rPr lang="en" sz="1800" err="1">
                <a:effectLst/>
                <a:latin typeface="Times New Roman" panose="02020603050405020304" pitchFamily="18" charset="0"/>
              </a:rPr>
              <a:t>who </a:t>
            </a:r>
            <a:r>
              <a:rPr lang="en" smtClean="0">
                <a:latin typeface="Times New Roman" panose="02020603050405020304" pitchFamily="18" charset="0"/>
              </a:rPr>
              <a:t> </a:t>
            </a:r>
            <a:r>
              <a:rPr lang="en" sz="1800" smtClean="0">
                <a:effectLst/>
                <a:latin typeface="Times New Roman" panose="02020603050405020304" pitchFamily="18" charset="0"/>
              </a:rPr>
              <a:t>adhere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to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diets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with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low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content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carbohydrates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,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a trace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conduct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monitoring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concentration of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lipids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blood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,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functional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state of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kidneys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and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consumption control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proteins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(if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available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nephropathy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̈), as well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as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correction of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doses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of hypoglycemic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drugs ,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if necessary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.</a:t>
            </a:r>
            <a:endParaRPr lang="ru-RU" dirty="0"/>
          </a:p>
          <a:p>
            <a:pPr marL="0" indent="0">
              <a:buNone/>
            </a:pPr>
            <a:endParaRPr lang="x-none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ADED40AE-05EB-83A0-2DB9-B57B2A703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118843"/>
          </a:xfrm>
        </p:spPr>
        <p:txBody>
          <a:bodyPr/>
          <a:lstStyle/>
          <a:p>
            <a:r>
              <a:rPr lang="en-US" sz="1800" smtClean="0">
                <a:latin typeface="Times New Roman" panose="02020603050405020304" pitchFamily="18" charset="0"/>
              </a:rPr>
              <a:t>Assessment of lifestyle and implementation of nutritional correction, regulation of physical activity, fight against bad habits and overweight.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473759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519561A-0F9D-2278-7184-0202F1D2735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" sz="1800" dirty="0">
                <a:effectLst/>
                <a:latin typeface="Times New Roman" panose="02020603050405020304" pitchFamily="18" charset="0"/>
              </a:rPr>
              <a:t>For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people ̆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who </a:t>
            </a:r>
            <a:r>
              <a:rPr lang="en" sz="1800" err="1">
                <a:effectLst/>
                <a:latin typeface="Times New Roman" panose="02020603050405020304" pitchFamily="18" charset="0"/>
              </a:rPr>
              <a:t>have</a:t>
            </a:r>
            <a:r>
              <a:rPr lang="en" sz="1800">
                <a:effectLst/>
                <a:latin typeface="Times New Roman" panose="02020603050405020304" pitchFamily="18" charset="0"/>
              </a:rPr>
              <a:t> </a:t>
            </a:r>
            <a:r>
              <a:rPr lang="en" smtClean="0">
                <a:latin typeface="Times New Roman" panose="02020603050405020304" pitchFamily="18" charset="0"/>
              </a:rPr>
              <a:t>overweight</a:t>
            </a:r>
            <a:r>
              <a:rPr lang="en" sz="1800" smtClean="0">
                <a:effectLst/>
                <a:latin typeface="Times New Roman" panose="02020603050405020304" pitchFamily="18" charset="0"/>
              </a:rPr>
              <a:t>,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set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initial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the loss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masses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of the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body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by 5-10% , while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remembering that it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is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smaller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loss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masses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bodies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can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be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useful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, but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more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loss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masses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body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in the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long-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term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perspective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will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have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beneficial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̆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effect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on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metabolic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err="1">
                <a:effectLst/>
                <a:latin typeface="Times New Roman" panose="02020603050405020304" pitchFamily="18" charset="0"/>
              </a:rPr>
              <a:t>activity </a:t>
            </a:r>
            <a:endParaRPr lang="ru-RU" dirty="0"/>
          </a:p>
          <a:p>
            <a:r>
              <a:rPr lang="en" sz="1800" dirty="0" err="1">
                <a:effectLst/>
                <a:latin typeface="Times New Roman" panose="02020603050405020304" pitchFamily="18" charset="0"/>
              </a:rPr>
              <a:t>Patients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with type 2 diabetes and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obesity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should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be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recommended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individual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approaches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to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decrease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masses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bodies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(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correction of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lifestyle ,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pharmacological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or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surgical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methods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) and for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improvement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metabolic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control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Times New Roman" panose="02020603050405020304" pitchFamily="18" charset="0"/>
              </a:rPr>
            </a:br>
            <a:endParaRPr lang="ru-RU" dirty="0"/>
          </a:p>
          <a:p>
            <a:pPr marL="0" indent="0">
              <a:buNone/>
            </a:pPr>
            <a:endParaRPr lang="x-none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973F4FA1-11B0-8B4C-C842-5A19413DB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963" y="605456"/>
            <a:ext cx="10364451" cy="805334"/>
          </a:xfrm>
        </p:spPr>
        <p:txBody>
          <a:bodyPr/>
          <a:lstStyle/>
          <a:p>
            <a:r>
              <a:rPr lang="en-US" sz="1800" smtClean="0">
                <a:latin typeface="Times New Roman" panose="02020603050405020304" pitchFamily="18" charset="0"/>
              </a:rPr>
              <a:t>Assessment of lifestyle and implementation of nutritional correction, regulation of physical activity, fight against bad habits and overweight.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555243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1847C1E-7DAF-F8EC-4D2A-AED8482DF03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37360"/>
            <a:ext cx="10363826" cy="48198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" sz="1800" b="1" dirty="0">
                <a:effectLst/>
                <a:latin typeface="Times New Roman,Italic" pitchFamily="2" charset="0"/>
              </a:rPr>
              <a:t>2. </a:t>
            </a:r>
            <a:r>
              <a:rPr lang="en" sz="1800" b="1" dirty="0" err="1">
                <a:effectLst/>
                <a:latin typeface="Times New Roman,Italic" pitchFamily="2" charset="0"/>
              </a:rPr>
              <a:t>Regulation</a:t>
            </a:r>
            <a:r>
              <a:rPr lang="en" sz="1800" b="1" dirty="0">
                <a:effectLst/>
                <a:latin typeface="Times New Roman,Italic" pitchFamily="2" charset="0"/>
              </a:rPr>
              <a:t> </a:t>
            </a:r>
            <a:r>
              <a:rPr lang="en" sz="1800" b="1" dirty="0" err="1">
                <a:effectLst/>
                <a:latin typeface="Times New Roman,Italic" pitchFamily="2" charset="0"/>
              </a:rPr>
              <a:t>physical</a:t>
            </a:r>
            <a:r>
              <a:rPr lang="en" sz="1800" b="1" dirty="0">
                <a:effectLst/>
                <a:latin typeface="Times New Roman,Italic" pitchFamily="2" charset="0"/>
              </a:rPr>
              <a:t> </a:t>
            </a:r>
            <a:r>
              <a:rPr lang="en" sz="1800" b="1" dirty="0" err="1">
                <a:effectLst/>
                <a:latin typeface="Times New Roman,Italic" pitchFamily="2" charset="0"/>
              </a:rPr>
              <a:t>load</a:t>
            </a:r>
            <a:r>
              <a:rPr lang="en" sz="1800" b="1" dirty="0">
                <a:effectLst/>
                <a:latin typeface="Times New Roman,Italic" pitchFamily="2" charset="0"/>
              </a:rPr>
              <a:t> </a:t>
            </a:r>
          </a:p>
          <a:p>
            <a:pPr>
              <a:buFontTx/>
              <a:buChar char="-"/>
            </a:pPr>
            <a:r>
              <a:rPr lang="en" sz="1800" dirty="0" err="1">
                <a:effectLst/>
                <a:latin typeface="Times New Roman" panose="02020603050405020304" pitchFamily="18" charset="0"/>
              </a:rPr>
              <a:t>recommend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moderate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physical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load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to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improve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glycemic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control and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reduction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cardiovascular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risk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(at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least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150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min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. per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week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), while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the heart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rate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reductions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should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reach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50-70%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of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maximum (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the maximum heart rate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during exercise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should not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exceed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130 beats/ min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for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people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under 50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and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120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beats/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min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for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people over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50 ).</a:t>
            </a:r>
            <a:endParaRPr lang="ru-RU" dirty="0"/>
          </a:p>
          <a:p>
            <a:pPr>
              <a:buFontTx/>
              <a:buChar char="-"/>
            </a:pPr>
            <a:r>
              <a:rPr lang="en" sz="1800" dirty="0">
                <a:effectLst/>
                <a:latin typeface="Times New Roman" panose="02020603050405020304" pitchFamily="18" charset="0"/>
              </a:rPr>
              <a:t>In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the absence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Contraindications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for people with type 2 diabetes are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possible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recommend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forceful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exercises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3 times for 7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days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" sz="1800" dirty="0" err="1">
                <a:effectLst/>
                <a:latin typeface="Times New Roman" panose="02020603050405020304" pitchFamily="18" charset="0"/>
              </a:rPr>
              <a:t>Physical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load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and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the correct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̆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method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life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is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important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components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measures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of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decrease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masses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body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and are especially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useful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for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support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reduced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weight.</a:t>
            </a:r>
          </a:p>
          <a:p>
            <a:pPr>
              <a:buFontTx/>
              <a:buChar char="-"/>
            </a:pP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Physical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load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must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be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regular</a:t>
            </a:r>
            <a:endParaRPr lang="ru-RU" sz="1800" dirty="0">
              <a:latin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" sz="1800" dirty="0" err="1">
                <a:effectLst/>
                <a:latin typeface="Times New Roman" panose="02020603050405020304" pitchFamily="18" charset="0"/>
              </a:rPr>
              <a:t>Recommendations </a:t>
            </a:r>
            <a:r>
              <a:rPr lang="en" sz="1800">
                <a:effectLst/>
                <a:latin typeface="Times New Roman" panose="02020603050405020304" pitchFamily="18" charset="0"/>
              </a:rPr>
              <a:t>regarding </a:t>
            </a:r>
            <a:r>
              <a:rPr lang="en" smtClean="0">
                <a:latin typeface="Times New Roman" panose="02020603050405020304" pitchFamily="18" charset="0"/>
              </a:rPr>
              <a:t> </a:t>
            </a:r>
            <a:r>
              <a:rPr lang="en" smtClean="0">
                <a:latin typeface="Times New Roman" panose="02020603050405020304" pitchFamily="18" charset="0"/>
              </a:rPr>
              <a:t>to </a:t>
            </a:r>
            <a:r>
              <a:rPr lang="en" sz="1800" smtClean="0">
                <a:effectLst/>
                <a:latin typeface="Times New Roman" panose="02020603050405020304" pitchFamily="18" charset="0"/>
              </a:rPr>
              <a:t>physical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loads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must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be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individual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,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taking into account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glycemic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control and foot care.</a:t>
            </a:r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8B239300-FBC8-90DB-B13D-F1CB588A7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118843"/>
          </a:xfrm>
        </p:spPr>
        <p:txBody>
          <a:bodyPr/>
          <a:lstStyle/>
          <a:p>
            <a:r>
              <a:rPr lang="en-US" sz="1800" smtClean="0">
                <a:latin typeface="Times New Roman" panose="02020603050405020304" pitchFamily="18" charset="0"/>
              </a:rPr>
              <a:t>Assessment of lifestyle and implementation of nutritional correction, regulation of physical activity, fight against bad habits and overweight.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192832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9F5125B-F35D-0F31-6B53-62A326B3747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093495"/>
            <a:ext cx="10363826" cy="41459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" sz="1800" b="1" dirty="0">
                <a:effectLst/>
                <a:latin typeface="Times New Roman,Italic" pitchFamily="2" charset="0"/>
              </a:rPr>
              <a:t>3. </a:t>
            </a:r>
            <a:r>
              <a:rPr lang="en" sz="1800" b="1" dirty="0" err="1">
                <a:effectLst/>
                <a:latin typeface="Times New Roman,Italic" pitchFamily="2" charset="0"/>
              </a:rPr>
              <a:t>Struggle</a:t>
            </a:r>
            <a:r>
              <a:rPr lang="en" sz="1800" b="1" dirty="0">
                <a:effectLst/>
                <a:latin typeface="Times New Roman,Italic" pitchFamily="2" charset="0"/>
              </a:rPr>
              <a:t> </a:t>
            </a:r>
            <a:r>
              <a:rPr lang="en" sz="1800" b="1" dirty="0" err="1">
                <a:effectLst/>
                <a:latin typeface="Times New Roman,Italic" pitchFamily="2" charset="0"/>
              </a:rPr>
              <a:t>with</a:t>
            </a:r>
            <a:r>
              <a:rPr lang="en" sz="1800" b="1" dirty="0">
                <a:effectLst/>
                <a:latin typeface="Times New Roman,Italic" pitchFamily="2" charset="0"/>
              </a:rPr>
              <a:t> </a:t>
            </a:r>
            <a:r>
              <a:rPr lang="en" sz="1800" b="1" dirty="0" err="1">
                <a:effectLst/>
                <a:latin typeface="Times New Roman,Italic" pitchFamily="2" charset="0"/>
              </a:rPr>
              <a:t>harmful</a:t>
            </a:r>
            <a:r>
              <a:rPr lang="en" sz="1800" b="1" dirty="0">
                <a:effectLst/>
                <a:latin typeface="Times New Roman,Italic" pitchFamily="2" charset="0"/>
              </a:rPr>
              <a:t> </a:t>
            </a:r>
            <a:r>
              <a:rPr lang="en" sz="1800" b="1" dirty="0" err="1">
                <a:effectLst/>
                <a:latin typeface="Times New Roman,Italic" pitchFamily="2" charset="0"/>
              </a:rPr>
              <a:t>habits</a:t>
            </a:r>
            <a:r>
              <a:rPr lang="en" sz="1800" b="1" dirty="0">
                <a:effectLst/>
                <a:latin typeface="Times New Roman,Italic" pitchFamily="2" charset="0"/>
              </a:rPr>
              <a:t> </a:t>
            </a:r>
            <a:endParaRPr lang="ru-RU" b="1" dirty="0">
              <a:effectLst/>
            </a:endParaRPr>
          </a:p>
          <a:p>
            <a:pPr marL="0" indent="0">
              <a:buNone/>
            </a:pPr>
            <a:r>
              <a:rPr lang="en" sz="1800" dirty="0">
                <a:effectLst/>
                <a:latin typeface="Times New Roman" panose="02020603050405020304" pitchFamily="18" charset="0"/>
              </a:rPr>
              <a:t>•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Everyone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patients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trace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convince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refuse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from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smoking 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Times New Roman" panose="02020603050405020304" pitchFamily="18" charset="0"/>
              </a:rPr>
            </a:br>
            <a:r>
              <a:rPr lang="en" sz="1800" dirty="0">
                <a:effectLst/>
                <a:latin typeface="Times New Roman" panose="02020603050405020304" pitchFamily="18" charset="0"/>
              </a:rPr>
              <a:t>•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Counseling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of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rejection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from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smoking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and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others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forms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therapy of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nicotine addiction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_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should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be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included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in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routine management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practice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patients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with type 2 diabetes and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be conducted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according to the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Standards of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primary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medical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care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upon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termination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use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tobacco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products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. 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Times New Roman" panose="02020603050405020304" pitchFamily="18" charset="0"/>
              </a:rPr>
            </a:br>
            <a:r>
              <a:rPr lang="en" sz="1800" dirty="0">
                <a:effectLst/>
                <a:latin typeface="Times New Roman" panose="02020603050405020304" pitchFamily="18" charset="0"/>
              </a:rPr>
              <a:t>•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Necessary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continue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monitoring the smoking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status of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everyone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err="1">
                <a:effectLst/>
                <a:latin typeface="Times New Roman" panose="02020603050405020304" pitchFamily="18" charset="0"/>
              </a:rPr>
              <a:t>patients </a:t>
            </a:r>
            <a:endParaRPr lang="ru-RU" dirty="0">
              <a:effectLst/>
            </a:endParaRPr>
          </a:p>
          <a:p>
            <a:pPr marL="0" indent="0">
              <a:buNone/>
            </a:pPr>
            <a:r>
              <a:rPr lang="en" sz="1800" dirty="0">
                <a:effectLst/>
                <a:latin typeface="Times New Roman" panose="02020603050405020304" pitchFamily="18" charset="0"/>
              </a:rPr>
              <a:t>•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If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patients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with type 2 diabetes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drink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alcohol, then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it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daily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consumption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should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be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reduced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to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moderate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doses (30 ml of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ethanol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per day for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men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and 15 ml for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women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).</a:t>
            </a:r>
            <a:endParaRPr lang="ru-RU" dirty="0"/>
          </a:p>
          <a:p>
            <a:pPr marL="0" indent="0">
              <a:buNone/>
            </a:pPr>
            <a:endParaRPr lang="x-none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C99F6AD6-1117-F9DF-F2AF-48C99A118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118843"/>
          </a:xfrm>
        </p:spPr>
        <p:txBody>
          <a:bodyPr/>
          <a:lstStyle/>
          <a:p>
            <a:r>
              <a:rPr lang="en-US" sz="1800" smtClean="0">
                <a:latin typeface="Times New Roman" panose="02020603050405020304" pitchFamily="18" charset="0"/>
              </a:rPr>
              <a:t>Assessment of lifestyle and implementation of nutritional correction, regulation of physical activity, fight against bad habits and overweight.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595568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7D3A7DB-D1B2-E5B3-F9A1-13CA7923A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 err="1"/>
              <a:t>Glycemic</a:t>
            </a:r>
            <a:r>
              <a:rPr lang="en" dirty="0"/>
              <a:t> </a:t>
            </a:r>
            <a:r>
              <a:rPr lang="en" dirty="0" err="1"/>
              <a:t>goals </a:t>
            </a:r>
            <a:r>
              <a:rPr lang="en" dirty="0"/>
              <a:t>in </a:t>
            </a:r>
            <a:r>
              <a:rPr lang="en" dirty="0" err="1"/>
              <a:t>diabetes</a:t>
            </a:r>
            <a:r>
              <a:rPr lang="en" dirty="0"/>
              <a:t> </a:t>
            </a:r>
            <a:endParaRPr lang="x-none" dirty="0"/>
          </a:p>
        </p:txBody>
      </p:sp>
      <p:pic>
        <p:nvPicPr>
          <p:cNvPr id="6" name="Объект 4">
            <a:extLst>
              <a:ext uri="{FF2B5EF4-FFF2-40B4-BE49-F238E27FC236}">
                <a16:creationId xmlns:a16="http://schemas.microsoft.com/office/drawing/2014/main" xmlns="" id="{054E1557-2515-7688-401E-9189DB2DCE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32031" y="2160588"/>
            <a:ext cx="2687975" cy="3881437"/>
          </a:xfrm>
        </p:spPr>
      </p:pic>
    </p:spTree>
    <p:extLst>
      <p:ext uri="{BB962C8B-B14F-4D97-AF65-F5344CB8AC3E}">
        <p14:creationId xmlns:p14="http://schemas.microsoft.com/office/powerpoint/2010/main" xmlns="" val="1809412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E61E22-5ED1-59B9-41FB-270AF61EE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29D0691-EC70-878E-6A3C-09AD2D9F1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" sz="4400" dirty="0"/>
              <a:t>Thank you for your attention</a:t>
            </a:r>
          </a:p>
        </p:txBody>
      </p:sp>
    </p:spTree>
    <p:extLst>
      <p:ext uri="{BB962C8B-B14F-4D97-AF65-F5344CB8AC3E}">
        <p14:creationId xmlns:p14="http://schemas.microsoft.com/office/powerpoint/2010/main" xmlns="" val="3518419223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Аспект</Template>
  <TotalTime>25</TotalTime>
  <Words>728</Words>
  <Application>Microsoft Macintosh PowerPoint</Application>
  <PresentationFormat>Произвольный</PresentationFormat>
  <Paragraphs>44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Аспект</vt:lpstr>
      <vt:lpstr>Topic 3. Modification of the lifestyle of patients with diabetes as a method of compensating for the disease and preventing complications and improving the prognosis</vt:lpstr>
      <vt:lpstr>Management of diabetes .</vt:lpstr>
      <vt:lpstr>Modification of the lifestyle of patients with type 2 diabetes</vt:lpstr>
      <vt:lpstr>Assessment of lifestyle and implementation of nutritional correction, regulation of physical activity, fight against bad habits and overweight.</vt:lpstr>
      <vt:lpstr>Assessment of lifestyle and implementation of nutritional correction, regulation of physical activity, fight against bad habits and overweight.</vt:lpstr>
      <vt:lpstr>Assessment of lifestyle and implementation of nutritional correction, regulation of physical activity, fight against bad habits and overweight.</vt:lpstr>
      <vt:lpstr>Assessment of lifestyle and implementation of nutritional correction, regulation of physical activity, fight against bad habits and overweight.</vt:lpstr>
      <vt:lpstr>Assessment of lifestyle and implementation of nutritional correction, regulation of physical activity, fight against bad habits and overweight.</vt:lpstr>
      <vt:lpstr>Glycemic goals in diabetes </vt:lpstr>
      <vt:lpstr>Слайд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Модифікація способу життя хворих на цукровий діабет, як метод компенсації захворювання та профілактики ускладнень і поліпшення прогнозу</dc:title>
  <dc:creator>Дарья Лагода</dc:creator>
  <cp:lastModifiedBy>Admin</cp:lastModifiedBy>
  <cp:revision>3</cp:revision>
  <dcterms:created xsi:type="dcterms:W3CDTF">2022-11-10T11:07:30Z</dcterms:created>
  <dcterms:modified xsi:type="dcterms:W3CDTF">2022-11-15T02:08:53Z</dcterms:modified>
</cp:coreProperties>
</file>