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467"/>
    <p:restoredTop sz="96281"/>
  </p:normalViewPr>
  <p:slideViewPr>
    <p:cSldViewPr snapToGrid="0">
      <p:cViewPr varScale="1">
        <p:scale>
          <a:sx n="73" d="100"/>
          <a:sy n="73" d="100"/>
        </p:scale>
        <p:origin x="-48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3B237B-01E5-29C0-9DEF-521457A49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9714" y="1240971"/>
            <a:ext cx="9705703" cy="2809865"/>
          </a:xfrm>
        </p:spPr>
        <p:txBody>
          <a:bodyPr/>
          <a:lstStyle/>
          <a:p>
            <a:r>
              <a:rPr lang="en-US" smtClean="0"/>
              <a:t>Topic 4. Methods </a:t>
            </a:r>
            <a:r>
              <a:rPr lang="en-US" smtClean="0"/>
              <a:t>of controlling the level of glucose in the blood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82FE558-577A-ED51-EF0D-FB060B48C1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734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0A204C-8A52-0892-5F0D-83C12303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Blood glucose monitoring.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64BB6F-FADA-AC7C-DA75-DF8A8C277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Continuous </a:t>
            </a:r>
            <a:r>
              <a:rPr lang="en" dirty="0"/>
              <a:t>online </a:t>
            </a:r>
            <a:r>
              <a:rPr lang="en" err="1"/>
              <a:t>monitoring</a:t>
            </a:r>
            <a:r>
              <a:rPr lang="en"/>
              <a:t> </a:t>
            </a:r>
            <a:r>
              <a:rPr lang="en" smtClean="0"/>
              <a:t>of </a:t>
            </a:r>
            <a:r>
              <a:rPr lang="en" dirty="0" err="1"/>
              <a:t>glucose </a:t>
            </a:r>
            <a:r>
              <a:rPr lang="en" dirty="0"/>
              <a:t>( CGMS) is </a:t>
            </a:r>
            <a:r>
              <a:rPr lang="en" dirty="0" err="1"/>
              <a:t>a </a:t>
            </a:r>
            <a:r>
              <a:rPr lang="en" dirty="0"/>
              <a:t>method of monitoring </a:t>
            </a:r>
            <a:r>
              <a:rPr lang="en" dirty="0" err="1"/>
              <a:t>efficiency</a:t>
            </a:r>
            <a:r>
              <a:rPr lang="en" dirty="0"/>
              <a:t> </a:t>
            </a: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sugar</a:t>
            </a:r>
            <a:r>
              <a:rPr lang="en" dirty="0"/>
              <a:t> </a:t>
            </a:r>
            <a:r>
              <a:rPr lang="en" dirty="0" err="1"/>
              <a:t>diabetes </a:t>
            </a:r>
            <a:r>
              <a:rPr lang="en" dirty="0"/>
              <a:t>with the </a:t>
            </a:r>
            <a:r>
              <a:rPr lang="en" dirty="0" err="1"/>
              <a:t>help of</a:t>
            </a:r>
            <a:r>
              <a:rPr lang="en" dirty="0"/>
              <a:t> </a:t>
            </a:r>
            <a:r>
              <a:rPr lang="en" dirty="0" err="1"/>
              <a:t>of a special </a:t>
            </a:r>
            <a:r>
              <a:rPr lang="en" dirty="0"/>
              <a:t>sensor, </a:t>
            </a:r>
            <a:r>
              <a:rPr lang="en" dirty="0" err="1"/>
              <a:t>which </a:t>
            </a:r>
            <a:r>
              <a:rPr lang="en" dirty="0"/>
              <a:t>is introduced </a:t>
            </a:r>
            <a:r>
              <a:rPr lang="en" dirty="0" err="1"/>
              <a:t>under</a:t>
            </a:r>
            <a:r>
              <a:rPr lang="en" dirty="0"/>
              <a:t> </a:t>
            </a:r>
            <a:r>
              <a:rPr lang="en" dirty="0" err="1"/>
              <a:t>skin </a:t>
            </a:r>
            <a:r>
              <a:rPr lang="en" dirty="0"/>
              <a:t>and </a:t>
            </a:r>
            <a:r>
              <a:rPr lang="en" dirty="0" err="1"/>
              <a:t>measures</a:t>
            </a:r>
            <a:r>
              <a:rPr lang="en" dirty="0"/>
              <a:t> </a:t>
            </a:r>
            <a:r>
              <a:rPr lang="en" dirty="0" err="1"/>
              <a:t>level</a:t>
            </a:r>
            <a:r>
              <a:rPr lang="en" dirty="0"/>
              <a:t> </a:t>
            </a:r>
            <a:r>
              <a:rPr lang="en" dirty="0" err="1"/>
              <a:t>glucose</a:t>
            </a:r>
            <a:r>
              <a:rPr lang="en" dirty="0"/>
              <a:t> </a:t>
            </a:r>
            <a:r>
              <a:rPr lang="en" dirty="0" err="1"/>
              <a:t>every </a:t>
            </a:r>
            <a:r>
              <a:rPr lang="en" dirty="0"/>
              <a:t>5 </a:t>
            </a:r>
            <a:r>
              <a:rPr lang="en" dirty="0" err="1"/>
              <a:t>minutes </a:t>
            </a:r>
            <a:r>
              <a:rPr lang="en" dirty="0"/>
              <a:t>(288 </a:t>
            </a:r>
            <a:r>
              <a:rPr lang="en" dirty="0" err="1"/>
              <a:t>times </a:t>
            </a:r>
            <a:r>
              <a:rPr lang="en" dirty="0"/>
              <a:t>per day) </a:t>
            </a:r>
            <a:r>
              <a:rPr lang="en" dirty="0" err="1"/>
              <a:t>for </a:t>
            </a:r>
            <a:r>
              <a:rPr lang="en" dirty="0"/>
              <a:t>6 </a:t>
            </a:r>
            <a:r>
              <a:rPr lang="en" dirty="0" err="1"/>
              <a:t>days </a:t>
            </a:r>
            <a:r>
              <a:rPr lang="en" dirty="0"/>
              <a:t>. </a:t>
            </a:r>
            <a:r>
              <a:rPr lang="en" dirty="0" err="1"/>
              <a:t>Then</a:t>
            </a:r>
            <a:r>
              <a:rPr lang="en" dirty="0"/>
              <a:t> </a:t>
            </a:r>
            <a:r>
              <a:rPr lang="en" dirty="0" err="1"/>
              <a:t>information is </a:t>
            </a:r>
            <a:r>
              <a:rPr lang="en" dirty="0"/>
              <a:t>transferred to the </a:t>
            </a:r>
            <a:r>
              <a:rPr lang="en" dirty="0" err="1"/>
              <a:t>computer </a:t>
            </a:r>
            <a:r>
              <a:rPr lang="en" dirty="0"/>
              <a:t>, </a:t>
            </a:r>
            <a:r>
              <a:rPr lang="en" dirty="0" err="1"/>
              <a:t>formed</a:t>
            </a:r>
            <a:r>
              <a:rPr lang="en" dirty="0"/>
              <a:t> </a:t>
            </a:r>
            <a:r>
              <a:rPr lang="en" dirty="0" err="1"/>
              <a:t>graphic</a:t>
            </a:r>
            <a:r>
              <a:rPr lang="en" dirty="0"/>
              <a:t> </a:t>
            </a:r>
            <a:r>
              <a:rPr lang="en" dirty="0" err="1"/>
              <a:t>report </a:t>
            </a:r>
            <a:r>
              <a:rPr lang="en" err="1"/>
              <a:t>which </a:t>
            </a:r>
            <a:r>
              <a:rPr lang="en" smtClean="0"/>
              <a:t>mathematically </a:t>
            </a:r>
            <a:r>
              <a:rPr lang="en" dirty="0" err="1"/>
              <a:t>processed </a:t>
            </a:r>
            <a:r>
              <a:rPr lang="en" dirty="0"/>
              <a:t>and </a:t>
            </a:r>
            <a:r>
              <a:rPr lang="en" dirty="0" err="1"/>
              <a:t>reviewed</a:t>
            </a:r>
            <a:r>
              <a:rPr lang="en" dirty="0"/>
              <a:t> a </a:t>
            </a:r>
            <a:r>
              <a:rPr lang="en" dirty="0" err="1"/>
              <a:t>doctor </a:t>
            </a:r>
            <a:r>
              <a:rPr lang="en" dirty="0"/>
              <a:t>Based </a:t>
            </a:r>
            <a:r>
              <a:rPr lang="en" dirty="0" err="1"/>
              <a:t>on</a:t>
            </a:r>
            <a:r>
              <a:rPr lang="en" dirty="0"/>
              <a:t> </a:t>
            </a:r>
            <a:r>
              <a:rPr lang="en" dirty="0" err="1"/>
              <a:t>received</a:t>
            </a:r>
            <a:r>
              <a:rPr lang="en" dirty="0"/>
              <a:t> </a:t>
            </a:r>
            <a:r>
              <a:rPr lang="en" dirty="0" err="1"/>
              <a:t>data</a:t>
            </a:r>
            <a:r>
              <a:rPr lang="en" dirty="0"/>
              <a:t> </a:t>
            </a:r>
            <a:r>
              <a:rPr lang="en" dirty="0" err="1"/>
              <a:t>doctor-endocrinologist</a:t>
            </a:r>
            <a:r>
              <a:rPr lang="en" dirty="0"/>
              <a:t> </a:t>
            </a:r>
            <a:r>
              <a:rPr lang="en" dirty="0" err="1"/>
              <a:t>gives</a:t>
            </a:r>
            <a:r>
              <a:rPr lang="en" dirty="0"/>
              <a:t> </a:t>
            </a:r>
            <a:r>
              <a:rPr lang="en" dirty="0" err="1"/>
              <a:t>corresponding</a:t>
            </a:r>
            <a:r>
              <a:rPr lang="en" dirty="0"/>
              <a:t> </a:t>
            </a:r>
            <a:r>
              <a:rPr lang="en" dirty="0" err="1"/>
              <a:t>recommendations </a:t>
            </a:r>
            <a:r>
              <a:rPr lang="en" dirty="0"/>
              <a:t>and, if </a:t>
            </a:r>
            <a:r>
              <a:rPr lang="en" dirty="0" err="1"/>
              <a:t>necessary </a:t>
            </a:r>
            <a:r>
              <a:rPr lang="en" dirty="0"/>
              <a:t>, </a:t>
            </a:r>
            <a:r>
              <a:rPr lang="en" dirty="0" err="1"/>
              <a:t>corrects</a:t>
            </a:r>
            <a:r>
              <a:rPr lang="en" dirty="0"/>
              <a:t> </a:t>
            </a:r>
            <a:r>
              <a:rPr lang="en" dirty="0" err="1"/>
              <a:t>treatment </a:t>
            </a:r>
            <a:r>
              <a:rPr lang="en" dirty="0"/>
              <a:t>_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82865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D3B781-C1C0-E85D-DC01-A35B921AB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Glucometer and rules </a:t>
            </a:r>
            <a:r>
              <a:rPr lang="en"/>
              <a:t>for </a:t>
            </a:r>
            <a:r>
              <a:rPr lang="en" smtClean="0"/>
              <a:t>work </a:t>
            </a:r>
            <a:r>
              <a:rPr lang="en" dirty="0"/>
              <a:t>with it.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4832F0-F12C-1106-8971-BAB10227D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Device </a:t>
            </a:r>
            <a:r>
              <a:rPr lang="en" dirty="0"/>
              <a:t>for automatic </a:t>
            </a:r>
            <a:r>
              <a:rPr lang="en" dirty="0" err="1"/>
              <a:t>detection</a:t>
            </a:r>
            <a:r>
              <a:rPr lang="en" dirty="0"/>
              <a:t> </a:t>
            </a:r>
            <a:r>
              <a:rPr lang="en" dirty="0" err="1"/>
              <a:t>sugar </a:t>
            </a:r>
            <a:r>
              <a:rPr lang="en" dirty="0"/>
              <a:t>is easy to </a:t>
            </a:r>
            <a:r>
              <a:rPr lang="en" dirty="0" err="1"/>
              <a:t>use </a:t>
            </a:r>
            <a:r>
              <a:rPr lang="en" dirty="0"/>
              <a:t>. Just </a:t>
            </a:r>
            <a:r>
              <a:rPr lang="en" dirty="0" err="1"/>
              <a:t>in </a:t>
            </a:r>
            <a:r>
              <a:rPr lang="en" err="1"/>
              <a:t>case </a:t>
            </a:r>
            <a:r>
              <a:rPr lang="en" smtClean="0"/>
              <a:t> </a:t>
            </a:r>
            <a:r>
              <a:rPr lang="en" dirty="0" err="1"/>
              <a:t>you </a:t>
            </a:r>
            <a:r>
              <a:rPr lang="en" dirty="0"/>
              <a:t>do not </a:t>
            </a:r>
            <a:r>
              <a:rPr lang="en" dirty="0" err="1"/>
              <a:t>know </a:t>
            </a:r>
            <a:r>
              <a:rPr lang="en" dirty="0"/>
              <a:t>how to </a:t>
            </a:r>
            <a:r>
              <a:rPr lang="en" dirty="0" err="1"/>
              <a:t>use a </a:t>
            </a:r>
            <a:r>
              <a:rPr lang="en" dirty="0"/>
              <a:t>glucometer correctly, </a:t>
            </a:r>
            <a:r>
              <a:rPr lang="en" dirty="0" err="1"/>
              <a:t>there are</a:t>
            </a:r>
            <a:r>
              <a:rPr lang="en" dirty="0"/>
              <a:t> </a:t>
            </a:r>
            <a:r>
              <a:rPr lang="en" dirty="0" err="1"/>
              <a:t>instructions </a:t>
            </a:r>
            <a:r>
              <a:rPr lang="en" dirty="0"/>
              <a:t>for the </a:t>
            </a:r>
            <a:r>
              <a:rPr lang="en" dirty="0" err="1"/>
              <a:t>device </a:t>
            </a:r>
            <a:r>
              <a:rPr lang="en" dirty="0"/>
              <a:t>and </a:t>
            </a:r>
            <a:r>
              <a:rPr lang="en" dirty="0" err="1"/>
              <a:t>details</a:t>
            </a:r>
            <a:r>
              <a:rPr lang="en" dirty="0"/>
              <a:t> </a:t>
            </a:r>
            <a:r>
              <a:rPr lang="en" dirty="0" err="1"/>
              <a:t>video lessons </a:t>
            </a:r>
            <a:r>
              <a:rPr lang="en" dirty="0"/>
              <a:t>. When </a:t>
            </a:r>
            <a:r>
              <a:rPr lang="en" dirty="0" err="1"/>
              <a:t>it occurs</a:t>
            </a:r>
            <a:r>
              <a:rPr lang="en" dirty="0"/>
              <a:t> </a:t>
            </a:r>
            <a:r>
              <a:rPr lang="en" dirty="0" err="1"/>
              <a:t>additional</a:t>
            </a:r>
            <a:r>
              <a:rPr lang="en" dirty="0"/>
              <a:t> </a:t>
            </a:r>
            <a:r>
              <a:rPr lang="en" dirty="0" err="1"/>
              <a:t>questions </a:t>
            </a:r>
            <a:r>
              <a:rPr lang="en" dirty="0"/>
              <a:t>related </a:t>
            </a:r>
            <a:r>
              <a:rPr lang="en" dirty="0" err="1"/>
              <a:t>to </a:t>
            </a:r>
            <a:r>
              <a:rPr lang="en" dirty="0"/>
              <a:t>the </a:t>
            </a:r>
            <a:r>
              <a:rPr lang="en" dirty="0" err="1"/>
              <a:t>conduct</a:t>
            </a:r>
            <a:r>
              <a:rPr lang="en" dirty="0"/>
              <a:t> </a:t>
            </a:r>
            <a:r>
              <a:rPr lang="en" dirty="0" err="1"/>
              <a:t>procedures </a:t>
            </a:r>
            <a:r>
              <a:rPr lang="en" dirty="0"/>
              <a:t>, according to </a:t>
            </a:r>
            <a:r>
              <a:rPr lang="en" dirty="0" err="1"/>
              <a:t>clarifications</a:t>
            </a:r>
            <a:r>
              <a:rPr lang="en" dirty="0"/>
              <a:t> </a:t>
            </a:r>
            <a:r>
              <a:rPr lang="en" dirty="0" err="1"/>
              <a:t>better</a:t>
            </a:r>
            <a:r>
              <a:rPr lang="en" dirty="0"/>
              <a:t> </a:t>
            </a:r>
            <a:r>
              <a:rPr lang="en" dirty="0" err="1"/>
              <a:t>consult </a:t>
            </a:r>
            <a:r>
              <a:rPr lang="en" dirty="0"/>
              <a:t>a </a:t>
            </a:r>
            <a:r>
              <a:rPr lang="en" dirty="0" err="1"/>
              <a:t>doctor </a:t>
            </a:r>
            <a:r>
              <a:rPr lang="en" dirty="0"/>
              <a:t>. On </a:t>
            </a:r>
            <a:r>
              <a:rPr lang="en" dirty="0" err="1"/>
              <a:t>the contrary</a:t>
            </a:r>
            <a:r>
              <a:rPr lang="en" dirty="0"/>
              <a:t> </a:t>
            </a:r>
            <a:r>
              <a:rPr lang="en" dirty="0" err="1"/>
              <a:t>case</a:t>
            </a:r>
            <a:r>
              <a:rPr lang="en" dirty="0"/>
              <a:t> </a:t>
            </a:r>
            <a:r>
              <a:rPr lang="en" dirty="0" err="1"/>
              <a:t>you</a:t>
            </a:r>
            <a:r>
              <a:rPr lang="en" dirty="0"/>
              <a:t> </a:t>
            </a:r>
            <a:r>
              <a:rPr lang="en" dirty="0" err="1"/>
              <a:t>risk</a:t>
            </a:r>
            <a:r>
              <a:rPr lang="en" dirty="0"/>
              <a:t> </a:t>
            </a:r>
            <a:r>
              <a:rPr lang="en" dirty="0" err="1"/>
              <a:t>get</a:t>
            </a:r>
            <a:r>
              <a:rPr lang="en" dirty="0"/>
              <a:t> </a:t>
            </a:r>
            <a:r>
              <a:rPr lang="en" dirty="0" err="1"/>
              <a:t>unreliable</a:t>
            </a:r>
            <a:r>
              <a:rPr lang="en" dirty="0"/>
              <a:t> </a:t>
            </a:r>
            <a:r>
              <a:rPr lang="en" dirty="0" err="1"/>
              <a:t>data </a:t>
            </a:r>
            <a:r>
              <a:rPr lang="en" err="1"/>
              <a:t>which </a:t>
            </a:r>
            <a:r>
              <a:rPr lang="en" smtClean="0"/>
              <a:t> </a:t>
            </a:r>
            <a:r>
              <a:rPr lang="en" dirty="0" err="1"/>
              <a:t>directly</a:t>
            </a:r>
            <a:r>
              <a:rPr lang="en" dirty="0"/>
              <a:t> </a:t>
            </a:r>
            <a:r>
              <a:rPr lang="en" dirty="0" err="1"/>
              <a:t>affect </a:t>
            </a:r>
            <a:r>
              <a:rPr lang="en" dirty="0"/>
              <a:t>the tactics of </a:t>
            </a:r>
            <a:r>
              <a:rPr lang="en" dirty="0" err="1"/>
              <a:t>combating diabetics</a:t>
            </a:r>
            <a:r>
              <a:rPr lang="en" dirty="0"/>
              <a:t> </a:t>
            </a:r>
            <a:r>
              <a:rPr lang="en" dirty="0" err="1"/>
              <a:t>manifestations </a:t>
            </a:r>
            <a:r>
              <a:rPr lang="en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147530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282BC3-D3B9-75BC-CC06-490E0B0F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Modern methods of controlling the level of glucose in the blood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DF3FC3-2200-348A-C64B-86EEA73A6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" dirty="0"/>
              <a:t>Before </a:t>
            </a:r>
            <a:r>
              <a:rPr lang="en" dirty="0" err="1"/>
              <a:t>blood sampling</a:t>
            </a:r>
            <a:r>
              <a:rPr lang="en" dirty="0"/>
              <a:t> </a:t>
            </a:r>
            <a:r>
              <a:rPr lang="en" dirty="0" err="1"/>
              <a:t>necessary</a:t>
            </a:r>
            <a:r>
              <a:rPr lang="en" dirty="0"/>
              <a:t> </a:t>
            </a:r>
            <a:r>
              <a:rPr lang="en" dirty="0" err="1"/>
              <a:t>wash </a:t>
            </a:r>
            <a:r>
              <a:rPr lang="en" dirty="0"/>
              <a:t>and </a:t>
            </a:r>
            <a:r>
              <a:rPr lang="en" dirty="0" err="1"/>
              <a:t>dry </a:t>
            </a:r>
            <a:r>
              <a:rPr lang="en" dirty="0"/>
              <a:t>hands and </a:t>
            </a:r>
            <a:r>
              <a:rPr lang="en" dirty="0" err="1"/>
              <a:t>process</a:t>
            </a:r>
            <a:r>
              <a:rPr lang="en" dirty="0"/>
              <a:t> puncture </a:t>
            </a:r>
            <a:r>
              <a:rPr lang="en" dirty="0" err="1"/>
              <a:t>site </a:t>
            </a:r>
            <a:r>
              <a:rPr lang="en" dirty="0"/>
              <a:t>with 70% alcohol. Before piercing </a:t>
            </a:r>
            <a:r>
              <a:rPr lang="en" dirty="0" err="1"/>
              <a:t>is necessary</a:t>
            </a:r>
            <a:r>
              <a:rPr lang="en" dirty="0"/>
              <a:t> </a:t>
            </a:r>
            <a:r>
              <a:rPr lang="en" dirty="0" err="1"/>
              <a:t>massage </a:t>
            </a:r>
            <a:r>
              <a:rPr lang="en" dirty="0"/>
              <a:t>the area where it will be </a:t>
            </a:r>
            <a:r>
              <a:rPr lang="en" dirty="0" err="1"/>
              <a:t>performed</a:t>
            </a:r>
            <a:r>
              <a:rPr lang="en" dirty="0"/>
              <a:t> </a:t>
            </a:r>
            <a:r>
              <a:rPr lang="en" dirty="0" err="1"/>
              <a:t>pick up</a:t>
            </a:r>
            <a:r>
              <a:rPr lang="en" dirty="0"/>
              <a:t> </a:t>
            </a:r>
            <a:r>
              <a:rPr lang="en" dirty="0" err="1"/>
              <a:t>blood </a:t>
            </a:r>
            <a:r>
              <a:rPr lang="en" dirty="0"/>
              <a:t>_ Puncture is performed with the </a:t>
            </a:r>
            <a:r>
              <a:rPr lang="en" dirty="0" err="1"/>
              <a:t>help of</a:t>
            </a:r>
            <a:r>
              <a:rPr lang="en" dirty="0"/>
              <a:t> </a:t>
            </a:r>
            <a:r>
              <a:rPr lang="en" dirty="0" err="1"/>
              <a:t>special </a:t>
            </a:r>
            <a:r>
              <a:rPr lang="en" dirty="0"/>
              <a:t>lancet, blood is applied to the test </a:t>
            </a:r>
            <a:r>
              <a:rPr lang="en" dirty="0" err="1"/>
              <a:t>strip inserted </a:t>
            </a:r>
            <a:r>
              <a:rPr lang="en" dirty="0"/>
              <a:t>into the </a:t>
            </a:r>
            <a:r>
              <a:rPr lang="en" dirty="0" err="1"/>
              <a:t>device </a:t>
            </a:r>
            <a:r>
              <a:rPr lang="en" dirty="0"/>
              <a:t>. Test </a:t>
            </a:r>
            <a:r>
              <a:rPr lang="en" dirty="0" err="1"/>
              <a:t>strips of the </a:t>
            </a:r>
            <a:r>
              <a:rPr lang="en" dirty="0"/>
              <a:t>glucometer </a:t>
            </a:r>
            <a:r>
              <a:rPr lang="en" dirty="0" err="1"/>
              <a:t>are inserted </a:t>
            </a:r>
            <a:r>
              <a:rPr lang="en" dirty="0"/>
              <a:t>into a </a:t>
            </a:r>
            <a:r>
              <a:rPr lang="en" dirty="0" err="1"/>
              <a:t>special</a:t>
            </a:r>
            <a:r>
              <a:rPr lang="en" dirty="0"/>
              <a:t> </a:t>
            </a:r>
            <a:r>
              <a:rPr lang="en" dirty="0" err="1"/>
              <a:t>hole</a:t>
            </a:r>
            <a:r>
              <a:rPr lang="en" dirty="0"/>
              <a:t> </a:t>
            </a:r>
            <a:r>
              <a:rPr lang="en" dirty="0" err="1"/>
              <a:t>front </a:t>
            </a:r>
            <a:r>
              <a:rPr lang="en" dirty="0"/>
              <a:t>side </a:t>
            </a:r>
            <a:r>
              <a:rPr lang="en" dirty="0" err="1"/>
              <a:t>up </a:t>
            </a:r>
            <a:r>
              <a:rPr lang="en" dirty="0"/>
              <a:t>. </a:t>
            </a:r>
            <a:r>
              <a:rPr lang="en" dirty="0" err="1"/>
              <a:t>The bar </a:t>
            </a:r>
            <a:r>
              <a:rPr lang="en" dirty="0"/>
              <a:t>should </a:t>
            </a:r>
            <a:r>
              <a:rPr lang="en" dirty="0" err="1"/>
              <a:t>enter</a:t>
            </a:r>
            <a:r>
              <a:rPr lang="en" dirty="0"/>
              <a:t> </a:t>
            </a:r>
            <a:r>
              <a:rPr lang="en" dirty="0" err="1"/>
              <a:t>completely </a:t>
            </a:r>
            <a:r>
              <a:rPr lang="en" dirty="0"/>
              <a:t>(up to the stop), as with </a:t>
            </a:r>
            <a:r>
              <a:rPr lang="en" dirty="0" err="1"/>
              <a:t>incomplete</a:t>
            </a:r>
            <a:r>
              <a:rPr lang="en" dirty="0"/>
              <a:t> </a:t>
            </a:r>
            <a:r>
              <a:rPr lang="en" dirty="0" err="1"/>
              <a:t>establishment </a:t>
            </a:r>
            <a:r>
              <a:rPr lang="en" dirty="0"/>
              <a:t>and </a:t>
            </a:r>
            <a:r>
              <a:rPr lang="en" dirty="0" err="1"/>
              <a:t>lack of </a:t>
            </a:r>
            <a:r>
              <a:rPr lang="en" dirty="0"/>
              <a:t>contact </a:t>
            </a:r>
            <a:r>
              <a:rPr lang="en" dirty="0" err="1"/>
              <a:t>can </a:t>
            </a:r>
            <a:r>
              <a:rPr lang="en" dirty="0"/>
              <a:t>be </a:t>
            </a:r>
            <a:r>
              <a:rPr lang="en" dirty="0" err="1"/>
              <a:t>obtained</a:t>
            </a:r>
            <a:r>
              <a:rPr lang="en" dirty="0"/>
              <a:t> </a:t>
            </a:r>
            <a:r>
              <a:rPr lang="en" dirty="0" err="1"/>
              <a:t>false</a:t>
            </a:r>
            <a:r>
              <a:rPr lang="en" dirty="0"/>
              <a:t> </a:t>
            </a:r>
            <a:r>
              <a:rPr lang="en" dirty="0" err="1"/>
              <a:t>results </a:t>
            </a:r>
            <a:r>
              <a:rPr lang="en" dirty="0"/>
              <a:t>. It </a:t>
            </a:r>
            <a:r>
              <a:rPr lang="en" dirty="0" err="1"/>
              <a:t>can be </a:t>
            </a:r>
            <a:r>
              <a:rPr lang="en" dirty="0"/>
              <a:t>a signal </a:t>
            </a:r>
            <a:r>
              <a:rPr lang="en" dirty="0" err="1"/>
              <a:t>that </a:t>
            </a:r>
            <a:r>
              <a:rPr lang="en" dirty="0"/>
              <a:t>it is entered correctly </a:t>
            </a:r>
            <a:r>
              <a:rPr lang="en" dirty="0" err="1"/>
              <a:t>serve</a:t>
            </a:r>
            <a:r>
              <a:rPr lang="en" dirty="0"/>
              <a:t> </a:t>
            </a:r>
            <a:r>
              <a:rPr lang="en" dirty="0" err="1"/>
              <a:t>click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display </a:t>
            </a:r>
            <a:r>
              <a:rPr lang="en" dirty="0" err="1"/>
              <a:t>glow . </a:t>
            </a:r>
            <a:r>
              <a:rPr lang="en" dirty="0"/>
              <a:t>A </a:t>
            </a:r>
            <a:r>
              <a:rPr lang="en" dirty="0" err="1"/>
              <a:t>drop </a:t>
            </a:r>
            <a:r>
              <a:rPr lang="en" dirty="0"/>
              <a:t>is applied to </a:t>
            </a:r>
            <a:r>
              <a:rPr lang="en" dirty="0" err="1"/>
              <a:t>the strip</a:t>
            </a:r>
            <a:r>
              <a:rPr lang="en" dirty="0"/>
              <a:t> </a:t>
            </a:r>
            <a:r>
              <a:rPr lang="en" dirty="0" err="1"/>
              <a:t>of blood </a:t>
            </a:r>
            <a:r>
              <a:rPr lang="en" dirty="0"/>
              <a:t>that </a:t>
            </a:r>
            <a:r>
              <a:rPr lang="en" dirty="0" err="1"/>
              <a:t>is absorbed </a:t>
            </a:r>
            <a:r>
              <a:rPr lang="en" dirty="0"/>
              <a:t>through the </a:t>
            </a:r>
            <a:r>
              <a:rPr lang="en" dirty="0" err="1"/>
              <a:t>intake</a:t>
            </a:r>
            <a:r>
              <a:rPr lang="en" dirty="0"/>
              <a:t> </a:t>
            </a:r>
            <a:r>
              <a:rPr lang="en" dirty="0" err="1"/>
              <a:t>hole </a:t>
            </a:r>
            <a:r>
              <a:rPr lang="en" dirty="0"/>
              <a:t>automatically. You </a:t>
            </a:r>
            <a:r>
              <a:rPr lang="en" dirty="0" err="1"/>
              <a:t>should n't</a:t>
            </a:r>
            <a:r>
              <a:rPr lang="en" dirty="0"/>
              <a:t> </a:t>
            </a:r>
            <a:r>
              <a:rPr lang="en" dirty="0" err="1"/>
              <a:t>to press</a:t>
            </a:r>
            <a:r>
              <a:rPr lang="en" dirty="0"/>
              <a:t> </a:t>
            </a:r>
            <a:r>
              <a:rPr lang="en" dirty="0" err="1"/>
              <a:t>a strip </a:t>
            </a:r>
            <a:r>
              <a:rPr lang="en" dirty="0"/>
              <a:t>to the </a:t>
            </a:r>
            <a:r>
              <a:rPr lang="en" dirty="0" err="1"/>
              <a:t>finger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oil</a:t>
            </a:r>
            <a:r>
              <a:rPr lang="en" dirty="0"/>
              <a:t> </a:t>
            </a:r>
            <a:r>
              <a:rPr lang="en" dirty="0" err="1"/>
              <a:t>drop</a:t>
            </a:r>
            <a:r>
              <a:rPr lang="en" dirty="0"/>
              <a:t> </a:t>
            </a:r>
            <a:r>
              <a:rPr lang="en" dirty="0" err="1"/>
              <a:t>of blood </a:t>
            </a:r>
            <a:r>
              <a:rPr lang="en" dirty="0"/>
              <a:t>, as </a:t>
            </a:r>
            <a:r>
              <a:rPr lang="en" dirty="0" err="1"/>
              <a:t>it</a:t>
            </a:r>
            <a:r>
              <a:rPr lang="en" dirty="0"/>
              <a:t> </a:t>
            </a:r>
            <a:r>
              <a:rPr lang="en" dirty="0" err="1"/>
              <a:t>will distort </a:t>
            </a:r>
            <a:r>
              <a:rPr lang="en" dirty="0"/>
              <a:t>the result. </a:t>
            </a:r>
            <a:r>
              <a:rPr lang="en" dirty="0" err="1"/>
              <a:t>Modern</a:t>
            </a:r>
            <a:r>
              <a:rPr lang="en" dirty="0"/>
              <a:t> </a:t>
            </a:r>
            <a:r>
              <a:rPr lang="en" dirty="0" err="1"/>
              <a:t>glucometers</a:t>
            </a:r>
            <a:r>
              <a:rPr lang="en" dirty="0"/>
              <a:t> </a:t>
            </a:r>
            <a:r>
              <a:rPr lang="en" dirty="0" err="1"/>
              <a:t>served</a:t>
            </a:r>
            <a:r>
              <a:rPr lang="en" dirty="0"/>
              <a:t> </a:t>
            </a:r>
            <a:r>
              <a:rPr lang="en" dirty="0" err="1"/>
              <a:t>sound </a:t>
            </a:r>
            <a:r>
              <a:rPr lang="en" dirty="0"/>
              <a:t>signal when </a:t>
            </a:r>
            <a:r>
              <a:rPr lang="en" dirty="0" err="1"/>
              <a:t>insufficient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excessive</a:t>
            </a:r>
            <a:r>
              <a:rPr lang="en" dirty="0"/>
              <a:t> </a:t>
            </a:r>
            <a:r>
              <a:rPr lang="en" dirty="0" err="1"/>
              <a:t>quantity</a:t>
            </a:r>
            <a:r>
              <a:rPr lang="en" dirty="0"/>
              <a:t> </a:t>
            </a:r>
            <a:r>
              <a:rPr lang="en" dirty="0" err="1"/>
              <a:t>blood </a:t>
            </a:r>
            <a:r>
              <a:rPr lang="en" dirty="0"/>
              <a:t>_ </a:t>
            </a:r>
            <a:r>
              <a:rPr lang="en" dirty="0" err="1"/>
              <a:t>Some</a:t>
            </a:r>
            <a:r>
              <a:rPr lang="en" dirty="0"/>
              <a:t> </a:t>
            </a:r>
            <a:r>
              <a:rPr lang="en" dirty="0" err="1"/>
              <a:t>devices</a:t>
            </a:r>
            <a:r>
              <a:rPr lang="en" dirty="0"/>
              <a:t> </a:t>
            </a:r>
            <a:r>
              <a:rPr lang="en" dirty="0" err="1"/>
              <a:t>allow</a:t>
            </a:r>
            <a:r>
              <a:rPr lang="en" dirty="0"/>
              <a:t> </a:t>
            </a:r>
            <a:r>
              <a:rPr lang="en" dirty="0" err="1"/>
              <a:t>add </a:t>
            </a:r>
            <a:r>
              <a:rPr lang="en" dirty="0"/>
              <a:t>blood, </a:t>
            </a:r>
            <a:r>
              <a:rPr lang="en" dirty="0" err="1"/>
              <a:t>if </a:t>
            </a:r>
            <a:r>
              <a:rPr lang="en" dirty="0"/>
              <a:t>in </a:t>
            </a:r>
            <a:r>
              <a:rPr lang="en" dirty="0" err="1"/>
              <a:t>the first case</a:t>
            </a:r>
            <a:r>
              <a:rPr lang="en" dirty="0"/>
              <a:t> </a:t>
            </a:r>
            <a:r>
              <a:rPr lang="en" dirty="0" err="1"/>
              <a:t>fences</a:t>
            </a:r>
            <a:r>
              <a:rPr lang="en" dirty="0"/>
              <a:t> </a:t>
            </a:r>
            <a:r>
              <a:rPr lang="en" dirty="0" err="1"/>
              <a:t>her</a:t>
            </a:r>
            <a:r>
              <a:rPr lang="en" dirty="0"/>
              <a:t> </a:t>
            </a:r>
            <a:r>
              <a:rPr lang="en" dirty="0" err="1"/>
              <a:t>it turned out</a:t>
            </a:r>
            <a:r>
              <a:rPr lang="en" dirty="0"/>
              <a:t> not </a:t>
            </a:r>
            <a:r>
              <a:rPr lang="en" dirty="0" err="1"/>
              <a:t>enough After</a:t>
            </a:r>
            <a:r>
              <a:rPr lang="en" dirty="0"/>
              <a:t> </a:t>
            </a:r>
            <a:r>
              <a:rPr lang="en" dirty="0" err="1"/>
              <a:t>causing</a:t>
            </a:r>
            <a:r>
              <a:rPr lang="en" dirty="0"/>
              <a:t> </a:t>
            </a:r>
            <a:r>
              <a:rPr lang="en" dirty="0" err="1"/>
              <a:t>of blood </a:t>
            </a:r>
            <a:r>
              <a:rPr lang="en" dirty="0"/>
              <a:t>on the test </a:t>
            </a:r>
            <a:r>
              <a:rPr lang="en" dirty="0" err="1"/>
              <a:t>strip </a:t>
            </a:r>
            <a:r>
              <a:rPr lang="en" dirty="0"/>
              <a:t>and </a:t>
            </a:r>
            <a:r>
              <a:rPr lang="en" dirty="0" err="1"/>
              <a:t>drawing</a:t>
            </a:r>
            <a:r>
              <a:rPr lang="en" dirty="0"/>
              <a:t> </a:t>
            </a:r>
            <a:r>
              <a:rPr lang="en" dirty="0" err="1"/>
              <a:t>its </a:t>
            </a:r>
            <a:r>
              <a:rPr lang="en" dirty="0"/>
              <a:t>in the </a:t>
            </a:r>
            <a:r>
              <a:rPr lang="en" dirty="0" err="1"/>
              <a:t>device </a:t>
            </a:r>
            <a:r>
              <a:rPr lang="en" dirty="0"/>
              <a:t>, everything </a:t>
            </a:r>
            <a:r>
              <a:rPr lang="en" dirty="0" err="1"/>
              <a:t>else</a:t>
            </a:r>
            <a:r>
              <a:rPr lang="en" dirty="0"/>
              <a:t> </a:t>
            </a:r>
            <a:r>
              <a:rPr lang="en" dirty="0" err="1"/>
              <a:t>actions</a:t>
            </a:r>
            <a:r>
              <a:rPr lang="en" dirty="0"/>
              <a:t> </a:t>
            </a:r>
            <a:r>
              <a:rPr lang="en" dirty="0" err="1"/>
              <a:t>device</a:t>
            </a:r>
            <a:r>
              <a:rPr lang="en" dirty="0"/>
              <a:t> </a:t>
            </a:r>
            <a:r>
              <a:rPr lang="en" dirty="0" err="1"/>
              <a:t>will conduct</a:t>
            </a:r>
            <a:r>
              <a:rPr lang="en" dirty="0"/>
              <a:t> </a:t>
            </a:r>
            <a:r>
              <a:rPr lang="en" dirty="0" err="1"/>
              <a:t>independently </a:t>
            </a:r>
            <a:r>
              <a:rPr lang="en" dirty="0"/>
              <a:t>and </a:t>
            </a:r>
            <a:r>
              <a:rPr lang="en" dirty="0" err="1"/>
              <a:t>will show the result </a:t>
            </a:r>
            <a:r>
              <a:rPr lang="en" dirty="0"/>
              <a:t>on the </a:t>
            </a:r>
            <a:r>
              <a:rPr lang="en" dirty="0" err="1"/>
              <a:t>display </a:t>
            </a:r>
            <a:r>
              <a:rPr lang="en" dirty="0"/>
              <a:t>. </a:t>
            </a:r>
            <a:r>
              <a:rPr lang="en" dirty="0" err="1"/>
              <a:t>are used</a:t>
            </a:r>
            <a:r>
              <a:rPr lang="en" dirty="0"/>
              <a:t> </a:t>
            </a:r>
            <a:r>
              <a:rPr lang="en" dirty="0" err="1"/>
              <a:t>two</a:t>
            </a:r>
            <a:r>
              <a:rPr lang="en" dirty="0"/>
              <a:t> </a:t>
            </a:r>
            <a:r>
              <a:rPr lang="en" dirty="0" err="1"/>
              <a:t>units</a:t>
            </a:r>
            <a:r>
              <a:rPr lang="en" dirty="0"/>
              <a:t> </a:t>
            </a:r>
            <a:r>
              <a:rPr lang="en" dirty="0" err="1"/>
              <a:t>measurements </a:t>
            </a:r>
            <a:r>
              <a:rPr lang="en" dirty="0"/>
              <a:t>- </a:t>
            </a:r>
            <a:r>
              <a:rPr lang="en" dirty="0" err="1"/>
              <a:t>weight </a:t>
            </a:r>
            <a:r>
              <a:rPr lang="en" dirty="0"/>
              <a:t>(mg / </a:t>
            </a:r>
            <a:r>
              <a:rPr lang="en" dirty="0" err="1"/>
              <a:t>dl </a:t>
            </a:r>
            <a:r>
              <a:rPr lang="en" dirty="0"/>
              <a:t>) and </a:t>
            </a:r>
            <a:r>
              <a:rPr lang="en" dirty="0" err="1"/>
              <a:t>molar </a:t>
            </a:r>
            <a:r>
              <a:rPr lang="en" dirty="0"/>
              <a:t>(mmol / l). When </a:t>
            </a:r>
            <a:r>
              <a:rPr lang="en" dirty="0" err="1"/>
              <a:t>setting up</a:t>
            </a:r>
            <a:r>
              <a:rPr lang="en" dirty="0"/>
              <a:t> </a:t>
            </a:r>
            <a:r>
              <a:rPr lang="en" dirty="0" err="1"/>
              <a:t>device</a:t>
            </a:r>
            <a:r>
              <a:rPr lang="en" dirty="0"/>
              <a:t> </a:t>
            </a:r>
            <a:r>
              <a:rPr lang="en" dirty="0" err="1"/>
              <a:t>set</a:t>
            </a:r>
            <a:r>
              <a:rPr lang="en" dirty="0"/>
              <a:t> </a:t>
            </a:r>
            <a:r>
              <a:rPr lang="en" dirty="0" err="1"/>
              <a:t>units</a:t>
            </a:r>
            <a:r>
              <a:rPr lang="en" dirty="0"/>
              <a:t> </a:t>
            </a:r>
            <a:r>
              <a:rPr lang="en" dirty="0" err="1"/>
              <a:t>measurement </a:t>
            </a:r>
            <a:r>
              <a:rPr lang="en" dirty="0"/>
              <a:t>, time and date </a:t>
            </a:r>
            <a:r>
              <a:rPr lang="en" dirty="0" err="1"/>
              <a:t>of measurement </a:t>
            </a:r>
            <a:r>
              <a:rPr lang="en" dirty="0"/>
              <a:t>,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stored </a:t>
            </a:r>
            <a:r>
              <a:rPr lang="en" dirty="0"/>
              <a:t>in </a:t>
            </a:r>
            <a:r>
              <a:rPr lang="en" dirty="0" err="1"/>
              <a:t>memory</a:t>
            </a:r>
            <a:r>
              <a:rPr lang="en" dirty="0"/>
              <a:t> </a:t>
            </a:r>
            <a:r>
              <a:rPr lang="en" dirty="0" err="1"/>
              <a:t>device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 err="1"/>
              <a:t>In order to</a:t>
            </a:r>
            <a:r>
              <a:rPr lang="en" dirty="0"/>
              <a:t> </a:t>
            </a:r>
            <a:r>
              <a:rPr lang="en" dirty="0" err="1"/>
              <a:t>to understand </a:t>
            </a:r>
            <a:r>
              <a:rPr lang="en" dirty="0"/>
              <a:t>how </a:t>
            </a:r>
            <a:r>
              <a:rPr lang="en" dirty="0" err="1"/>
              <a:t>to choose a </a:t>
            </a:r>
            <a:r>
              <a:rPr lang="en" dirty="0"/>
              <a:t>glucometer, you need to know the </a:t>
            </a:r>
            <a:r>
              <a:rPr lang="en" dirty="0" err="1"/>
              <a:t>features of </a:t>
            </a:r>
            <a:r>
              <a:rPr lang="en" dirty="0"/>
              <a:t>each </a:t>
            </a:r>
            <a:r>
              <a:rPr lang="en" dirty="0" err="1"/>
              <a:t>device </a:t>
            </a:r>
            <a:r>
              <a:rPr lang="en" dirty="0"/>
              <a:t>- </a:t>
            </a:r>
            <a:r>
              <a:rPr lang="en" dirty="0" err="1"/>
              <a:t>size</a:t>
            </a:r>
            <a:r>
              <a:rPr lang="en" dirty="0"/>
              <a:t> </a:t>
            </a:r>
            <a:r>
              <a:rPr lang="en" dirty="0" err="1"/>
              <a:t>memory </a:t>
            </a:r>
            <a:r>
              <a:rPr lang="en" dirty="0"/>
              <a:t>, </a:t>
            </a:r>
            <a:r>
              <a:rPr lang="en" dirty="0" err="1"/>
              <a:t>dimensions </a:t>
            </a:r>
            <a:r>
              <a:rPr lang="en" dirty="0"/>
              <a:t>, as </a:t>
            </a:r>
            <a:r>
              <a:rPr lang="en" dirty="0" err="1"/>
              <a:t>well</a:t>
            </a:r>
            <a:r>
              <a:rPr lang="en" dirty="0"/>
              <a:t>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expendable</a:t>
            </a:r>
            <a:r>
              <a:rPr lang="en" dirty="0"/>
              <a:t> </a:t>
            </a:r>
            <a:r>
              <a:rPr lang="en" dirty="0" err="1"/>
              <a:t>materials </a:t>
            </a:r>
            <a:r>
              <a:rPr lang="en" dirty="0"/>
              <a:t>for </a:t>
            </a:r>
            <a:r>
              <a:rPr lang="en" dirty="0" err="1"/>
              <a:t>it</a:t>
            </a:r>
            <a:r>
              <a:rPr lang="en" dirty="0"/>
              <a:t> </a:t>
            </a:r>
            <a:r>
              <a:rPr lang="en" dirty="0" err="1"/>
              <a:t>used </a:t>
            </a:r>
            <a:r>
              <a:rPr lang="en" dirty="0"/>
              <a:t>- test </a:t>
            </a:r>
            <a:r>
              <a:rPr lang="en" dirty="0" err="1"/>
              <a:t>strips </a:t>
            </a:r>
            <a:r>
              <a:rPr lang="en" dirty="0"/>
              <a:t>, </a:t>
            </a:r>
            <a:r>
              <a:rPr lang="en" dirty="0" err="1"/>
              <a:t>lancets </a:t>
            </a:r>
            <a:r>
              <a:rPr lang="en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65347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319865-F42B-4FEA-8B86-B710DD5E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A3F6D2E-DA4F-D13D-E770-486D9EEB8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36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159365656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8</TotalTime>
  <Words>487</Words>
  <Application>Microsoft Macintosh PowerPoint</Application>
  <PresentationFormat>Произвольный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Topic 4. Methods of controlling the level of glucose in the blood</vt:lpstr>
      <vt:lpstr>Blood glucose monitoring.</vt:lpstr>
      <vt:lpstr>Glucometer and rules for work with it.</vt:lpstr>
      <vt:lpstr>Modern methods of controlling the level of glucose in the blood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 контролю рівня глюкози в крові</dc:title>
  <dc:creator>Дарья Лагода</dc:creator>
  <cp:lastModifiedBy>Admin</cp:lastModifiedBy>
  <cp:revision>2</cp:revision>
  <dcterms:created xsi:type="dcterms:W3CDTF">2022-11-10T11:15:46Z</dcterms:created>
  <dcterms:modified xsi:type="dcterms:W3CDTF">2022-11-15T02:16:13Z</dcterms:modified>
</cp:coreProperties>
</file>