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30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966"/>
    <p:restoredTop sz="96281"/>
  </p:normalViewPr>
  <p:slideViewPr>
    <p:cSldViewPr snapToGrid="0">
      <p:cViewPr varScale="1">
        <p:scale>
          <a:sx n="73" d="100"/>
          <a:sy n="73" d="100"/>
        </p:scale>
        <p:origin x="-37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374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pioglitazone-drug-information?search=diabetus%20militus&amp;topicRef=1779&amp;source=see_link" TargetMode="External"/><Relationship Id="rId2" Type="http://schemas.openxmlformats.org/officeDocument/2006/relationships/hyperlink" Target="https://www.uptodate.com/contents/repaglinide-drug-information?search=diabetus%20militus&amp;topicRef=1779&amp;source=see_lin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E4D99-9B21-0BDC-D124-EAA6CD793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5444" y="1227909"/>
            <a:ext cx="9544110" cy="2822927"/>
          </a:xfrm>
        </p:spPr>
        <p:txBody>
          <a:bodyPr/>
          <a:lstStyle/>
          <a:p>
            <a:r>
              <a:rPr lang="en-US" smtClean="0"/>
              <a:t>Treatment of type 2 diabetes and indications for switching to insulin therapy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6D8C0D-A14E-B7C6-B23A-ED2BB75DC8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7208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B19D21-B4F4-7A93-0D71-DBBD1B0DC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E5EA0EA9-DBA5-9999-0861-C8CC0B3E667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xmlns="" val="58529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44F487-A209-31AC-2863-5B38BC148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Кольцо 5">
            <a:extLst>
              <a:ext uri="{FF2B5EF4-FFF2-40B4-BE49-F238E27FC236}">
                <a16:creationId xmlns:a16="http://schemas.microsoft.com/office/drawing/2014/main" xmlns="" id="{62593BAF-96FF-668B-2193-A36BE7F1E02D}"/>
              </a:ext>
            </a:extLst>
          </p:cNvPr>
          <p:cNvSpPr/>
          <p:nvPr/>
        </p:nvSpPr>
        <p:spPr>
          <a:xfrm>
            <a:off x="1103586" y="2490952"/>
            <a:ext cx="1387366" cy="583324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270C1F2F-F213-C23E-504C-EEFE0758390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51758" y="0"/>
          <a:ext cx="12059727" cy="6632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7883">
                  <a:extLst>
                    <a:ext uri="{9D8B030D-6E8A-4147-A177-3AD203B41FA5}">
                      <a16:colId xmlns:a16="http://schemas.microsoft.com/office/drawing/2014/main" xmlns="" val="3644784731"/>
                    </a:ext>
                  </a:extLst>
                </a:gridCol>
                <a:gridCol w="2622301">
                  <a:extLst>
                    <a:ext uri="{9D8B030D-6E8A-4147-A177-3AD203B41FA5}">
                      <a16:colId xmlns:a16="http://schemas.microsoft.com/office/drawing/2014/main" xmlns="" val="4064306996"/>
                    </a:ext>
                  </a:extLst>
                </a:gridCol>
                <a:gridCol w="2622301">
                  <a:extLst>
                    <a:ext uri="{9D8B030D-6E8A-4147-A177-3AD203B41FA5}">
                      <a16:colId xmlns:a16="http://schemas.microsoft.com/office/drawing/2014/main" xmlns="" val="3993451320"/>
                    </a:ext>
                  </a:extLst>
                </a:gridCol>
                <a:gridCol w="3177242">
                  <a:extLst>
                    <a:ext uri="{9D8B030D-6E8A-4147-A177-3AD203B41FA5}">
                      <a16:colId xmlns:a16="http://schemas.microsoft.com/office/drawing/2014/main" xmlns="" val="2034158368"/>
                    </a:ext>
                  </a:extLst>
                </a:gridCol>
              </a:tblGrid>
              <a:tr h="280412">
                <a:tc>
                  <a:txBody>
                    <a:bodyPr/>
                    <a:lstStyle/>
                    <a:p>
                      <a:pPr algn="just"/>
                      <a:r>
                        <a:rPr lang="en" sz="1200" dirty="0">
                          <a:effectLst/>
                        </a:rPr>
                        <a:t>Intervention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Expected A1C reduction with monotherapy (%)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Benefits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>
                          <a:effectLst/>
                        </a:rPr>
                        <a:t>Disadvantages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2509541765"/>
                  </a:ext>
                </a:extLst>
              </a:tr>
              <a:tr h="99840">
                <a:tc gridSpan="4"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>
                          <a:effectLst/>
                        </a:rPr>
                        <a:t>Initial therapy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3274159"/>
                  </a:ext>
                </a:extLst>
              </a:tr>
              <a:tr h="280412">
                <a:tc>
                  <a:txBody>
                    <a:bodyPr/>
                    <a:lstStyle/>
                    <a:p>
                      <a:pPr algn="just"/>
                      <a:r>
                        <a:rPr lang="en" sz="1200" dirty="0">
                          <a:effectLst/>
                        </a:rPr>
                        <a:t>Lifestyle changes to reduce weight and increase activity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1.0 to 2.0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Wide benefits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>
                          <a:effectLst/>
                        </a:rPr>
                        <a:t>Inadequate for most patients due to loss and maintenance of body weight (BW)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2845607178"/>
                  </a:ext>
                </a:extLst>
              </a:tr>
              <a:tr h="373881"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 err="1">
                          <a:effectLst/>
                        </a:rPr>
                        <a:t>Metformin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1.0 to 2.0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 dirty="0">
                          <a:effectLst/>
                        </a:rPr>
                        <a:t>Does not affect body weight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>
                          <a:effectLst/>
                        </a:rPr>
                        <a:t>Side effects from the gastrointestinal tract, contraindicated in renal failure (GFR &lt;30 ml/min/1.73 m </a:t>
                      </a:r>
                      <a:r>
                        <a:rPr lang="en" sz="1200" spc="95" baseline="30000" dirty="0">
                          <a:effectLst/>
                        </a:rPr>
                        <a:t>2 </a:t>
                      </a:r>
                      <a:r>
                        <a:rPr lang="en" sz="1200" spc="95" dirty="0">
                          <a:effectLst/>
                        </a:rPr>
                        <a:t>)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2750911273"/>
                  </a:ext>
                </a:extLst>
              </a:tr>
              <a:tr h="99840">
                <a:tc gridSpan="4"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>
                          <a:effectLst/>
                        </a:rPr>
                        <a:t>Additional therapy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58273333"/>
                  </a:ext>
                </a:extLst>
              </a:tr>
              <a:tr h="373881"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Insulin (usually a single daily injection of intermediate- or long-acting insulin initially)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 dirty="0">
                          <a:effectLst/>
                        </a:rPr>
                        <a:t>1.5 to 3.5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>
                          <a:effectLst/>
                        </a:rPr>
                        <a:t>No dose limitation, rapid effectiveness, improved lipid profile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1 to 4 injections per day, monitoring, increased MT, hypoglycemia, insulin analogs are expensive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3137453072"/>
                  </a:ext>
                </a:extLst>
              </a:tr>
              <a:tr h="373881"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Sulfonylurea (preferably short-acting drugs)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 dirty="0">
                          <a:effectLst/>
                        </a:rPr>
                        <a:t>1.0 to 2.0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Fast and effective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>
                          <a:effectLst/>
                        </a:rPr>
                        <a:t>Increased MT, hypoglycemia (especially when using glibenclamide or chlorpropamide)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1282249669"/>
                  </a:ext>
                </a:extLst>
              </a:tr>
              <a:tr h="1308588"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GLP-1 receptor agonist (daily or weekly injections)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 dirty="0">
                          <a:effectLst/>
                        </a:rPr>
                        <a:t>0.5 to 1.5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 dirty="0">
                          <a:effectLst/>
                        </a:rPr>
                        <a:t>Reduction of MT, reduction of serious adverse cardiovascular events ( </a:t>
                      </a:r>
                      <a:r>
                        <a:rPr lang="en" sz="1200" dirty="0" err="1">
                          <a:effectLst/>
                        </a:rPr>
                        <a:t>liraglutide </a:t>
                      </a:r>
                      <a:r>
                        <a:rPr lang="en" sz="1200" dirty="0">
                          <a:effectLst/>
                        </a:rPr>
                        <a:t>, </a:t>
                      </a:r>
                      <a:r>
                        <a:rPr lang="en" sz="1200" dirty="0" err="1">
                          <a:effectLst/>
                        </a:rPr>
                        <a:t>semaglutide </a:t>
                      </a:r>
                      <a:r>
                        <a:rPr lang="en" sz="1200" dirty="0">
                          <a:effectLst/>
                        </a:rPr>
                        <a:t>, </a:t>
                      </a:r>
                      <a:r>
                        <a:rPr lang="en" sz="1200" dirty="0" err="1">
                          <a:effectLst/>
                        </a:rPr>
                        <a:t>dulaglutide </a:t>
                      </a:r>
                      <a:r>
                        <a:rPr lang="en" sz="1200" dirty="0">
                          <a:effectLst/>
                        </a:rPr>
                        <a:t>) in patients with established cardiovascular disease and potentially for those at high risk of cardiovascular disease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>
                          <a:effectLst/>
                        </a:rPr>
                        <a:t>Injections are required, gastrointestinal side effects are frequent, and treatment is expensive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4161613135"/>
                  </a:ext>
                </a:extLst>
              </a:tr>
              <a:tr h="654293"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Thiazolidinedione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from 0.5 to 1.4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 dirty="0">
                          <a:effectLst/>
                        </a:rPr>
                        <a:t>Improvement of lipid profile ( </a:t>
                      </a:r>
                      <a:r>
                        <a:rPr lang="en" sz="1200" dirty="0" err="1">
                          <a:effectLst/>
                        </a:rPr>
                        <a:t>pioglitazone </a:t>
                      </a:r>
                      <a:r>
                        <a:rPr lang="en" sz="1200" dirty="0">
                          <a:effectLst/>
                        </a:rPr>
                        <a:t>)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>
                          <a:effectLst/>
                        </a:rPr>
                        <a:t>Fluid retention, heart failure, increased MT, bone fractures, potential increased MI ( </a:t>
                      </a:r>
                      <a:r>
                        <a:rPr lang="en" sz="1200" dirty="0" err="1">
                          <a:effectLst/>
                        </a:rPr>
                        <a:t>rosiglitazone </a:t>
                      </a:r>
                      <a:r>
                        <a:rPr lang="en" sz="1200" dirty="0">
                          <a:effectLst/>
                        </a:rPr>
                        <a:t>) and bladder cancer ( </a:t>
                      </a:r>
                      <a:r>
                        <a:rPr lang="en" sz="1200" dirty="0" err="1">
                          <a:effectLst/>
                        </a:rPr>
                        <a:t>pioglitazone </a:t>
                      </a:r>
                      <a:r>
                        <a:rPr lang="en" sz="1200" dirty="0">
                          <a:effectLst/>
                        </a:rPr>
                        <a:t>)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134652877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Glinide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from 0.5 to 1.5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Fast and effective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>
                          <a:effectLst/>
                        </a:rPr>
                        <a:t>Increase in MT, 3 times a day, hypoglycemia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2321968982"/>
                  </a:ext>
                </a:extLst>
              </a:tr>
              <a:tr h="934705"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>
                          <a:effectLst/>
                        </a:rPr>
                        <a:t>SGLT2 inhibitor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from 0.5 to 0.7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Reduction of MT, reduction of systolic blood pressure, reduction of cardiovascular mortality in patients with established CVD, improvement of renal outcomes in patients with nephropathy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 err="1">
                          <a:effectLst/>
                        </a:rPr>
                        <a:t>Vulvovaginal</a:t>
                      </a:r>
                      <a:r>
                        <a:rPr lang="en" sz="1200" dirty="0">
                          <a:effectLst/>
                        </a:rPr>
                        <a:t> </a:t>
                      </a:r>
                      <a:r>
                        <a:rPr lang="en" sz="1200" dirty="0" err="1">
                          <a:effectLst/>
                        </a:rPr>
                        <a:t>candidiasis </a:t>
                      </a:r>
                      <a:r>
                        <a:rPr lang="en" sz="1200" dirty="0">
                          <a:effectLst/>
                        </a:rPr>
                        <a:t>, urinary tract infections, bone fractures, lower limb amputations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3048908830"/>
                  </a:ext>
                </a:extLst>
              </a:tr>
              <a:tr h="373881"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DPP-4 inhibitor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from 0.5 to 0.8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Does not get drunk on MT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>
                          <a:effectLst/>
                        </a:rPr>
                        <a:t>It is possible to increase the risk of HF when using </a:t>
                      </a:r>
                      <a:r>
                        <a:rPr lang="en" sz="1200" dirty="0" err="1">
                          <a:effectLst/>
                        </a:rPr>
                        <a:t>saxagliptin </a:t>
                      </a:r>
                      <a:r>
                        <a:rPr lang="en" sz="1200" dirty="0">
                          <a:effectLst/>
                        </a:rPr>
                        <a:t>, an </a:t>
                      </a:r>
                      <a:r>
                        <a:rPr lang="en" sz="1200" dirty="0" err="1">
                          <a:effectLst/>
                        </a:rPr>
                        <a:t>expensive </a:t>
                      </a:r>
                      <a:r>
                        <a:rPr lang="en" sz="1200" dirty="0">
                          <a:effectLst/>
                        </a:rPr>
                        <a:t>treatment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1884566678"/>
                  </a:ext>
                </a:extLst>
              </a:tr>
              <a:tr h="280412"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Alpha-glucosidase inhibitor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>
                          <a:effectLst/>
                        </a:rPr>
                        <a:t>from 0.5 to 0.8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" sz="1200">
                          <a:effectLst/>
                        </a:rPr>
                        <a:t>Does not get drunk on MT</a:t>
                      </a:r>
                      <a:endParaRPr lang="x-none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en" sz="1200" dirty="0">
                          <a:effectLst/>
                        </a:rPr>
                        <a:t>Frequent gastrointestinal side effects, taking 3 times a day</a:t>
                      </a:r>
                      <a:endParaRPr lang="x-none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xmlns="" val="2604381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2730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3E766B-6478-EA49-BB19-F97A5C55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sz="3600" b="1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No established cardiovascular or kidney disease</a:t>
            </a:r>
            <a:r>
              <a:rPr lang="en" sz="36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 </a:t>
            </a:r>
            <a:r>
              <a:rPr lang="en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26E3F2-C29D-A989-7A74-CC07C856D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sz="1800" b="1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hb </a:t>
            </a:r>
            <a:r>
              <a:rPr lang="en" sz="1800" b="1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A1C &gt;9 </a:t>
            </a:r>
            <a:r>
              <a:rPr lang="en" sz="1800" b="1" dirty="0">
                <a:solidFill>
                  <a:srgbClr val="232323"/>
                </a:solidFill>
                <a:latin typeface="Noto Sans" panose="020B0502040504020204" pitchFamily="34" charset="0"/>
                <a:ea typeface="Times New Roman" panose="02020603050405020304" pitchFamily="18" charset="0"/>
              </a:rPr>
              <a:t>% </a:t>
            </a:r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– we offer insulin or a GLP-1 receptor agonist for initial therapy</a:t>
            </a:r>
            <a:r>
              <a:rPr lang="en" dirty="0">
                <a:effectLst/>
              </a:rPr>
              <a:t> </a:t>
            </a:r>
            <a:endParaRPr lang="en-US" dirty="0">
              <a:effectLst/>
            </a:endParaRPr>
          </a:p>
          <a:p>
            <a:pPr marL="0" indent="0">
              <a:buNone/>
            </a:pPr>
            <a:r>
              <a:rPr lang="en" sz="1800" b="1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hb </a:t>
            </a:r>
            <a:r>
              <a:rPr lang="en" sz="1800" b="1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A1C ≤9 % </a:t>
            </a:r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- in addition to insulin or GLP-1 receptor agonists include sulfonylurea, SGLT2 inhibitors ( sodium and glucose cotransporter 2 ) , DPP-4 inhibitors ( </a:t>
            </a:r>
            <a:r>
              <a:rPr lang="en" sz="1800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dipeptidyl</a:t>
            </a:r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 </a:t>
            </a:r>
            <a:r>
              <a:rPr lang="en" sz="1800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peptase </a:t>
            </a:r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4 ) , </a:t>
            </a:r>
            <a:r>
              <a:rPr lang="en" sz="1800" u="none" strike="noStrike" dirty="0">
                <a:solidFill>
                  <a:srgbClr val="005B92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repaglinide </a:t>
            </a:r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or </a:t>
            </a:r>
            <a:r>
              <a:rPr lang="en" sz="1800" u="none" strike="noStrike" dirty="0">
                <a:solidFill>
                  <a:srgbClr val="005B92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pioglitazone </a:t>
            </a:r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.</a:t>
            </a:r>
            <a:r>
              <a:rPr lang="en" dirty="0">
                <a:effectLst/>
              </a:rPr>
              <a:t> </a:t>
            </a: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33064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CBAF47-5E02-5548-B3FB-4FFDC564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Indications </a:t>
            </a:r>
            <a:r>
              <a:rPr lang="en" dirty="0"/>
              <a:t>for </a:t>
            </a:r>
            <a:r>
              <a:rPr lang="en" dirty="0" err="1"/>
              <a:t>insulin therapy </a:t>
            </a:r>
            <a:r>
              <a:rPr lang="en" dirty="0"/>
              <a:t>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2167C-C5DA-019F-F98C-E47C7E29B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Indication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appointment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insulin therapy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patients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 the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first time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detected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type 2 diabetes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serves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initial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level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HbA1c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&gt; 8.5–9%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or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impossibility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achievement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target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this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patient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equal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HbA1c at the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maximum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doses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of the combination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two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or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three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PCZP.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Timely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start of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insulin therapy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 the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first time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allows the detected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diabetes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quickly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efficiently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achieve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target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equal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compensation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hydrocarbon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exchange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and, according to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experts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American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diabetic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association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European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study associations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_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diabetes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in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some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cases,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transfer the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patient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to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oral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 the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future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hypoglycemic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therapy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through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removal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of the phenomenon of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glucose toxicity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restoration of the secretory 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 this way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activity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insular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device</a:t>
            </a:r>
            <a:r>
              <a:rPr lang="en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215331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5128B6-E289-4D84-BBD3-02B221095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2304A4B-8D9E-1D5A-EDCC-7994C2C01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40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162161774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6</TotalTime>
  <Words>548</Words>
  <Application>Microsoft Macintosh PowerPoint</Application>
  <PresentationFormat>Произвольный</PresentationFormat>
  <Paragraphs>53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Treatment of type 2 diabetes and indications for switching to insulin therapy</vt:lpstr>
      <vt:lpstr>Слайд 2</vt:lpstr>
      <vt:lpstr>Слайд 3</vt:lpstr>
      <vt:lpstr>No established cardiovascular or kidney disease  </vt:lpstr>
      <vt:lpstr>Indications for insulin therapy .</vt:lpstr>
      <vt:lpstr>Слайд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Лікування цукрового діабету 2-го типу та показання до переходу на інсулінотерапію </dc:title>
  <dc:creator>Дарья Лагода</dc:creator>
  <cp:lastModifiedBy>Admin</cp:lastModifiedBy>
  <cp:revision>2</cp:revision>
  <dcterms:created xsi:type="dcterms:W3CDTF">2022-11-10T11:19:31Z</dcterms:created>
  <dcterms:modified xsi:type="dcterms:W3CDTF">2022-11-15T02:25:34Z</dcterms:modified>
</cp:coreProperties>
</file>