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70" r:id="rId13"/>
    <p:sldId id="271" r:id="rId14"/>
    <p:sldId id="272" r:id="rId15"/>
    <p:sldId id="273" r:id="rId16"/>
    <p:sldId id="275" r:id="rId17"/>
    <p:sldId id="274" r:id="rId18"/>
  </p:sldIdLst>
  <p:sldSz cx="12192000" cy="6858000"/>
  <p:notesSz cx="6858000" cy="9144000"/>
  <p:defaultTextStyle>
    <a:defPPr>
      <a:defRPr lang="e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4617"/>
    <p:restoredTop sz="96281"/>
  </p:normalViewPr>
  <p:slideViewPr>
    <p:cSldViewPr snapToGrid="0">
      <p:cViewPr varScale="1">
        <p:scale>
          <a:sx n="73" d="100"/>
          <a:sy n="73" d="100"/>
        </p:scale>
        <p:origin x="-228"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
              <a:t>Sample title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
              <a:t>Text sample</a:t>
            </a:r>
          </a:p>
          <a:p>
            <a:pPr lvl="1"/>
            <a:r>
              <a:rPr lang="en"/>
              <a:t>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69C8755-8BB8-3E86-0FEF-24E9FE1DE744}"/>
              </a:ext>
            </a:extLst>
          </p:cNvPr>
          <p:cNvSpPr>
            <a:spLocks noGrp="1"/>
          </p:cNvSpPr>
          <p:nvPr>
            <p:ph type="ctrTitle"/>
          </p:nvPr>
        </p:nvSpPr>
        <p:spPr/>
        <p:txBody>
          <a:bodyPr/>
          <a:lstStyle/>
          <a:p>
            <a:r>
              <a:rPr lang="en-US" smtClean="0"/>
              <a:t>Chronic complications of type 2 diabetes, their treatment, and prevention</a:t>
            </a:r>
            <a:endParaRPr lang="x-none" dirty="0"/>
          </a:p>
        </p:txBody>
      </p:sp>
      <p:sp>
        <p:nvSpPr>
          <p:cNvPr id="3" name="Подзаголовок 2">
            <a:extLst>
              <a:ext uri="{FF2B5EF4-FFF2-40B4-BE49-F238E27FC236}">
                <a16:creationId xmlns:a16="http://schemas.microsoft.com/office/drawing/2014/main" xmlns="" id="{C5B3A3BA-D50E-D999-9369-4D19673CDF7C}"/>
              </a:ext>
            </a:extLst>
          </p:cNvPr>
          <p:cNvSpPr>
            <a:spLocks noGrp="1"/>
          </p:cNvSpPr>
          <p:nvPr>
            <p:ph type="subTitle" idx="1"/>
          </p:nvPr>
        </p:nvSpPr>
        <p:spPr/>
        <p:txBody>
          <a:bodyPr/>
          <a:lstStyle/>
          <a:p>
            <a:endParaRPr lang="x-none"/>
          </a:p>
        </p:txBody>
      </p:sp>
    </p:spTree>
    <p:extLst>
      <p:ext uri="{BB962C8B-B14F-4D97-AF65-F5344CB8AC3E}">
        <p14:creationId xmlns:p14="http://schemas.microsoft.com/office/powerpoint/2010/main" xmlns="" val="126524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8274" y="1005840"/>
            <a:ext cx="10032275" cy="1463040"/>
          </a:xfrm>
        </p:spPr>
        <p:txBody>
          <a:bodyPr/>
          <a:lstStyle/>
          <a:p>
            <a:pPr algn="ctr"/>
            <a:r>
              <a:rPr lang="en-US" sz="4000" smtClean="0"/>
              <a:t>Micro- and macrovascular complications of type 2 diabetes.</a:t>
            </a:r>
            <a:endParaRPr lang="ru-RU" sz="4000"/>
          </a:p>
        </p:txBody>
      </p:sp>
      <p:sp>
        <p:nvSpPr>
          <p:cNvPr id="3" name="Подзаголовок 2"/>
          <p:cNvSpPr>
            <a:spLocks noGrp="1"/>
          </p:cNvSpPr>
          <p:nvPr>
            <p:ph type="subTitle" idx="1"/>
          </p:nvPr>
        </p:nvSpPr>
        <p:spPr>
          <a:xfrm>
            <a:off x="1507067" y="2664823"/>
            <a:ext cx="7766936" cy="3605348"/>
          </a:xfrm>
        </p:spPr>
        <p:txBody>
          <a:bodyPr>
            <a:normAutofit/>
          </a:bodyPr>
          <a:lstStyle/>
          <a:p>
            <a:pPr algn="l"/>
            <a:r>
              <a:rPr lang="en-US" smtClean="0"/>
              <a:t>Chronic complications of diabetes </a:t>
            </a:r>
            <a:r>
              <a:rPr lang="en-US" smtClean="0"/>
              <a:t>include</a:t>
            </a:r>
            <a:r>
              <a:rPr lang="en-US" smtClean="0"/>
              <a:t>:</a:t>
            </a:r>
          </a:p>
          <a:p>
            <a:pPr algn="l"/>
            <a:r>
              <a:rPr lang="en-US" smtClean="0"/>
              <a:t>1</a:t>
            </a:r>
            <a:r>
              <a:rPr lang="en-US" smtClean="0"/>
              <a:t>) diabetic nephropathy;2) ophthalmological complications — mainly, diabetic retinopathy (together with diabetic nephropathy is counted among microangiopathic complications) and cataract;3) diabetic neuropathy;4) macroangiopathic complications - mainly associated with the accelerated development of atherosclerosis (DM is an independent risk factor for the development of atherosclerosis), impaired development of collateral blood circulation due to microangiopathy, painless course of syndromes against the background of atherosclerosis (e.g., myocardial infarction);5) diabetic foot syndrome - as a result of micro- and macroangiopathic changes and neuropathy;6) bone, joint and skin complications</a:t>
            </a: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547882A-F0B0-4F51-6473-990D463E1C29}"/>
              </a:ext>
            </a:extLst>
          </p:cNvPr>
          <p:cNvSpPr>
            <a:spLocks noGrp="1"/>
          </p:cNvSpPr>
          <p:nvPr>
            <p:ph type="title"/>
          </p:nvPr>
        </p:nvSpPr>
        <p:spPr/>
        <p:txBody>
          <a:bodyPr>
            <a:normAutofit fontScale="90000"/>
          </a:bodyPr>
          <a:lstStyle/>
          <a:p>
            <a:r>
              <a:rPr lang="en" dirty="0" err="1"/>
              <a:t>Diabetic</a:t>
            </a:r>
            <a:r>
              <a:rPr lang="en" dirty="0"/>
              <a:t> </a:t>
            </a:r>
            <a:r>
              <a:rPr lang="en" dirty="0" err="1"/>
              <a:t>nephropathy </a:t>
            </a:r>
            <a:r>
              <a:rPr lang="en" dirty="0"/>
              <a:t>, </a:t>
            </a:r>
            <a:r>
              <a:rPr lang="en" dirty="0" err="1"/>
              <a:t>clinic </a:t>
            </a:r>
            <a:r>
              <a:rPr lang="en" dirty="0"/>
              <a:t>, </a:t>
            </a:r>
            <a:r>
              <a:rPr lang="en" dirty="0" err="1"/>
              <a:t>differential</a:t>
            </a:r>
            <a:r>
              <a:rPr lang="en" dirty="0"/>
              <a:t> </a:t>
            </a:r>
            <a:r>
              <a:rPr lang="en" dirty="0" err="1"/>
              <a:t>diagnosis </a:t>
            </a:r>
            <a:r>
              <a:rPr lang="en" dirty="0"/>
              <a:t>, </a:t>
            </a:r>
            <a:r>
              <a:rPr lang="en" dirty="0" err="1"/>
              <a:t>diagnosis </a:t>
            </a:r>
            <a:r>
              <a:rPr lang="en" dirty="0"/>
              <a:t>, </a:t>
            </a:r>
            <a:r>
              <a:rPr lang="en" dirty="0" err="1"/>
              <a:t>treatment </a:t>
            </a:r>
            <a:r>
              <a:rPr lang="en" dirty="0"/>
              <a:t>and </a:t>
            </a:r>
            <a:r>
              <a:rPr lang="en" dirty="0" err="1"/>
              <a:t>prevention </a:t>
            </a:r>
            <a:r>
              <a:rPr lang="en" dirty="0"/>
              <a:t>.</a:t>
            </a:r>
            <a:endParaRPr lang="x-none" dirty="0"/>
          </a:p>
        </p:txBody>
      </p:sp>
      <p:sp>
        <p:nvSpPr>
          <p:cNvPr id="3" name="Объект 2">
            <a:extLst>
              <a:ext uri="{FF2B5EF4-FFF2-40B4-BE49-F238E27FC236}">
                <a16:creationId xmlns:a16="http://schemas.microsoft.com/office/drawing/2014/main" xmlns="" id="{FE17AB0D-4899-C796-719D-E100B5B78002}"/>
              </a:ext>
            </a:extLst>
          </p:cNvPr>
          <p:cNvSpPr>
            <a:spLocks noGrp="1"/>
          </p:cNvSpPr>
          <p:nvPr>
            <p:ph idx="1"/>
          </p:nvPr>
        </p:nvSpPr>
        <p:spPr/>
        <p:txBody>
          <a:bodyPr/>
          <a:lstStyle/>
          <a:p>
            <a:pPr marL="0" indent="0">
              <a:buNone/>
            </a:pPr>
            <a:r>
              <a:rPr lang="en" dirty="0" err="1"/>
              <a:t>Development</a:t>
            </a:r>
            <a:r>
              <a:rPr lang="en" dirty="0"/>
              <a:t> </a:t>
            </a:r>
            <a:r>
              <a:rPr lang="en" dirty="0" err="1"/>
              <a:t>diabetic</a:t>
            </a:r>
            <a:r>
              <a:rPr lang="en" dirty="0"/>
              <a:t> </a:t>
            </a:r>
            <a:r>
              <a:rPr lang="en" dirty="0" err="1"/>
              <a:t>nephropathy </a:t>
            </a:r>
            <a:r>
              <a:rPr lang="en" dirty="0"/>
              <a:t>( </a:t>
            </a:r>
            <a:r>
              <a:rPr lang="en" dirty="0" err="1"/>
              <a:t>synonym </a:t>
            </a:r>
            <a:r>
              <a:rPr lang="en" dirty="0"/>
              <a:t>— </a:t>
            </a:r>
            <a:r>
              <a:rPr lang="en" dirty="0" err="1"/>
              <a:t>diabetic kidney </a:t>
            </a:r>
            <a:r>
              <a:rPr lang="en" dirty="0"/>
              <a:t>disease ) </a:t>
            </a:r>
            <a:r>
              <a:rPr lang="en" dirty="0" err="1"/>
              <a:t>depends</a:t>
            </a:r>
            <a:r>
              <a:rPr lang="en" dirty="0"/>
              <a:t> </a:t>
            </a:r>
            <a:r>
              <a:rPr lang="en" dirty="0" err="1"/>
              <a:t>from</a:t>
            </a:r>
            <a:r>
              <a:rPr lang="en" dirty="0"/>
              <a:t> </a:t>
            </a:r>
            <a:r>
              <a:rPr lang="en" dirty="0" err="1"/>
              <a:t>duration of </a:t>
            </a:r>
            <a:r>
              <a:rPr lang="en" dirty="0"/>
              <a:t>diabetes, </a:t>
            </a:r>
            <a:r>
              <a:rPr lang="en" dirty="0" err="1"/>
              <a:t>degree</a:t>
            </a:r>
            <a:r>
              <a:rPr lang="en" dirty="0"/>
              <a:t> </a:t>
            </a:r>
            <a:r>
              <a:rPr lang="en" dirty="0" err="1"/>
              <a:t>decompensation</a:t>
            </a:r>
            <a:r>
              <a:rPr lang="en" dirty="0"/>
              <a:t> </a:t>
            </a:r>
            <a:r>
              <a:rPr lang="en" dirty="0" err="1"/>
              <a:t>hydrocarbon</a:t>
            </a:r>
            <a:r>
              <a:rPr lang="en" dirty="0"/>
              <a:t> </a:t>
            </a:r>
            <a:r>
              <a:rPr lang="en" dirty="0" err="1"/>
              <a:t>exchange </a:t>
            </a:r>
            <a:r>
              <a:rPr lang="en" dirty="0"/>
              <a:t>, </a:t>
            </a:r>
            <a:r>
              <a:rPr lang="en" dirty="0" err="1"/>
              <a:t>coexisting</a:t>
            </a:r>
            <a:r>
              <a:rPr lang="en" dirty="0"/>
              <a:t> </a:t>
            </a:r>
            <a:r>
              <a:rPr lang="en" dirty="0" err="1"/>
              <a:t>arterial</a:t>
            </a:r>
            <a:r>
              <a:rPr lang="en" dirty="0"/>
              <a:t> </a:t>
            </a:r>
            <a:r>
              <a:rPr lang="en" dirty="0" err="1"/>
              <a:t>hypertension </a:t>
            </a:r>
            <a:r>
              <a:rPr lang="en" dirty="0"/>
              <a:t>and </a:t>
            </a:r>
            <a:r>
              <a:rPr lang="en" dirty="0" err="1"/>
              <a:t>genetic</a:t>
            </a:r>
            <a:r>
              <a:rPr lang="en" dirty="0"/>
              <a:t> </a:t>
            </a:r>
            <a:r>
              <a:rPr lang="en" dirty="0" err="1"/>
              <a:t>factors </a:t>
            </a:r>
            <a:r>
              <a:rPr lang="en" dirty="0"/>
              <a:t>. </a:t>
            </a:r>
            <a:r>
              <a:rPr lang="en" dirty="0" err="1"/>
              <a:t>Happening</a:t>
            </a:r>
            <a:r>
              <a:rPr lang="en" dirty="0"/>
              <a:t> </a:t>
            </a:r>
            <a:r>
              <a:rPr lang="en" dirty="0" err="1"/>
              <a:t>changes </a:t>
            </a:r>
            <a:r>
              <a:rPr lang="en" dirty="0"/>
              <a:t>in the </a:t>
            </a:r>
            <a:r>
              <a:rPr lang="en" dirty="0" err="1"/>
              <a:t>basal</a:t>
            </a:r>
            <a:r>
              <a:rPr lang="en" dirty="0"/>
              <a:t> </a:t>
            </a:r>
            <a:r>
              <a:rPr lang="en" dirty="0" err="1"/>
              <a:t>membrane </a:t>
            </a:r>
            <a:r>
              <a:rPr lang="en" dirty="0"/>
              <a:t>, </a:t>
            </a:r>
            <a:r>
              <a:rPr lang="en" dirty="0" err="1"/>
              <a:t>which</a:t>
            </a:r>
            <a:r>
              <a:rPr lang="en" dirty="0"/>
              <a:t> </a:t>
            </a:r>
            <a:r>
              <a:rPr lang="en" dirty="0" err="1"/>
              <a:t>lead </a:t>
            </a:r>
            <a:r>
              <a:rPr lang="en" dirty="0"/>
              <a:t>to a </a:t>
            </a:r>
            <a:r>
              <a:rPr lang="en" dirty="0" err="1"/>
              <a:t>decrease</a:t>
            </a:r>
            <a:r>
              <a:rPr lang="en" dirty="0"/>
              <a:t> </a:t>
            </a:r>
            <a:r>
              <a:rPr lang="en" dirty="0" err="1"/>
              <a:t>its </a:t>
            </a:r>
            <a:r>
              <a:rPr lang="en" dirty="0"/>
              <a:t>negative charge and </a:t>
            </a:r>
            <a:r>
              <a:rPr lang="en" dirty="0" err="1"/>
              <a:t>increase</a:t>
            </a:r>
            <a:r>
              <a:rPr lang="en" dirty="0"/>
              <a:t> pore </a:t>
            </a:r>
            <a:r>
              <a:rPr lang="en" dirty="0" err="1"/>
              <a:t>diameter , and as a result</a:t>
            </a:r>
            <a:r>
              <a:rPr lang="en" dirty="0"/>
              <a:t> </a:t>
            </a:r>
            <a:r>
              <a:rPr lang="en" dirty="0" err="1"/>
              <a:t>hyperglycemia</a:t>
            </a:r>
            <a:r>
              <a:rPr lang="en" dirty="0"/>
              <a:t> </a:t>
            </a:r>
            <a:r>
              <a:rPr lang="en" dirty="0" err="1"/>
              <a:t>is growing</a:t>
            </a:r>
            <a:r>
              <a:rPr lang="en" dirty="0"/>
              <a:t> </a:t>
            </a:r>
            <a:r>
              <a:rPr lang="en" dirty="0" err="1"/>
              <a:t>intraglomerular</a:t>
            </a:r>
            <a:r>
              <a:rPr lang="en" dirty="0"/>
              <a:t> </a:t>
            </a:r>
            <a:r>
              <a:rPr lang="en" dirty="0" err="1"/>
              <a:t>pressure </a:t>
            </a:r>
            <a:r>
              <a:rPr lang="en" dirty="0"/>
              <a:t>; as a result </a:t>
            </a:r>
            <a:r>
              <a:rPr lang="en" dirty="0" err="1"/>
              <a:t>of this</a:t>
            </a:r>
            <a:r>
              <a:rPr lang="en" dirty="0"/>
              <a:t> </a:t>
            </a:r>
            <a:r>
              <a:rPr lang="en" dirty="0" err="1"/>
              <a:t>is</a:t>
            </a:r>
            <a:r>
              <a:rPr lang="en" dirty="0"/>
              <a:t> </a:t>
            </a:r>
            <a:r>
              <a:rPr lang="en" dirty="0" err="1"/>
              <a:t>increase</a:t>
            </a:r>
            <a:r>
              <a:rPr lang="en" dirty="0"/>
              <a:t> </a:t>
            </a:r>
            <a:r>
              <a:rPr lang="en" dirty="0" err="1"/>
              <a:t>filtering</a:t>
            </a:r>
            <a:r>
              <a:rPr lang="en" dirty="0"/>
              <a:t> </a:t>
            </a:r>
            <a:r>
              <a:rPr lang="en" dirty="0" err="1"/>
              <a:t>albumin </a:t>
            </a:r>
            <a:r>
              <a:rPr lang="en" dirty="0"/>
              <a:t>, initially in the </a:t>
            </a:r>
            <a:r>
              <a:rPr lang="en" dirty="0" err="1"/>
              <a:t>form</a:t>
            </a:r>
            <a:r>
              <a:rPr lang="en" dirty="0"/>
              <a:t> </a:t>
            </a:r>
            <a:r>
              <a:rPr lang="en" dirty="0" err="1"/>
              <a:t>albuminuria </a:t>
            </a:r>
            <a:r>
              <a:rPr lang="en" dirty="0"/>
              <a:t>30–300 mg/1 g </a:t>
            </a:r>
            <a:r>
              <a:rPr lang="en" dirty="0" err="1"/>
              <a:t>of creatinine </a:t>
            </a:r>
            <a:r>
              <a:rPr lang="en" dirty="0"/>
              <a:t>( </a:t>
            </a:r>
            <a:r>
              <a:rPr lang="en" dirty="0" err="1"/>
              <a:t>previous</a:t>
            </a:r>
            <a:r>
              <a:rPr lang="en" dirty="0"/>
              <a:t> </a:t>
            </a:r>
            <a:r>
              <a:rPr lang="en" dirty="0" err="1"/>
              <a:t>the name </a:t>
            </a:r>
            <a:r>
              <a:rPr lang="en" dirty="0"/>
              <a:t>is </a:t>
            </a:r>
            <a:r>
              <a:rPr lang="en" dirty="0" err="1"/>
              <a:t>microalbuminuria </a:t>
            </a:r>
            <a:r>
              <a:rPr lang="en" dirty="0"/>
              <a:t>), and in the </a:t>
            </a:r>
            <a:r>
              <a:rPr lang="en" dirty="0" err="1"/>
              <a:t>future </a:t>
            </a:r>
            <a:r>
              <a:rPr lang="en" dirty="0"/>
              <a:t>- </a:t>
            </a:r>
            <a:r>
              <a:rPr lang="en" dirty="0" err="1"/>
              <a:t>manifest</a:t>
            </a:r>
            <a:r>
              <a:rPr lang="en" dirty="0"/>
              <a:t> </a:t>
            </a:r>
            <a:r>
              <a:rPr lang="en" dirty="0" err="1"/>
              <a:t>proteinuria </a:t>
            </a:r>
            <a:r>
              <a:rPr lang="en" dirty="0"/>
              <a:t>. Over </a:t>
            </a:r>
            <a:r>
              <a:rPr lang="en" dirty="0" err="1"/>
              <a:t>time </a:t>
            </a:r>
            <a:r>
              <a:rPr lang="en" dirty="0"/>
              <a:t>, </a:t>
            </a:r>
            <a:r>
              <a:rPr lang="en" dirty="0" err="1"/>
              <a:t>it occurs</a:t>
            </a:r>
            <a:r>
              <a:rPr lang="en" dirty="0"/>
              <a:t> </a:t>
            </a:r>
            <a:r>
              <a:rPr lang="en" dirty="0" err="1"/>
              <a:t>hyalinosis</a:t>
            </a:r>
            <a:r>
              <a:rPr lang="en" dirty="0"/>
              <a:t> </a:t>
            </a:r>
            <a:r>
              <a:rPr lang="en" dirty="0" err="1"/>
              <a:t>glomeruli </a:t>
            </a:r>
            <a:r>
              <a:rPr lang="en" dirty="0"/>
              <a:t>, </a:t>
            </a:r>
            <a:r>
              <a:rPr lang="en" dirty="0" err="1"/>
              <a:t>fibrosis</a:t>
            </a:r>
            <a:r>
              <a:rPr lang="en" dirty="0"/>
              <a:t> </a:t>
            </a:r>
            <a:r>
              <a:rPr lang="en" dirty="0" err="1"/>
              <a:t>interstitial</a:t>
            </a:r>
            <a:r>
              <a:rPr lang="en" dirty="0"/>
              <a:t> </a:t>
            </a:r>
            <a:r>
              <a:rPr lang="en" dirty="0" err="1"/>
              <a:t>tissues </a:t>
            </a:r>
            <a:r>
              <a:rPr lang="en" dirty="0"/>
              <a:t>and </a:t>
            </a:r>
            <a:r>
              <a:rPr lang="en" dirty="0" err="1"/>
              <a:t>development</a:t>
            </a:r>
            <a:r>
              <a:rPr lang="en" dirty="0"/>
              <a:t> </a:t>
            </a:r>
            <a:r>
              <a:rPr lang="en" dirty="0" err="1"/>
              <a:t>renal</a:t>
            </a:r>
            <a:r>
              <a:rPr lang="en" dirty="0"/>
              <a:t> </a:t>
            </a:r>
            <a:r>
              <a:rPr lang="en" dirty="0" err="1"/>
              <a:t>deficiencies </a:t>
            </a:r>
            <a:r>
              <a:rPr lang="en" dirty="0"/>
              <a:t>. </a:t>
            </a:r>
            <a:r>
              <a:rPr lang="en" dirty="0" err="1"/>
              <a:t>Clinical</a:t>
            </a:r>
            <a:r>
              <a:rPr lang="en" dirty="0"/>
              <a:t> </a:t>
            </a:r>
            <a:r>
              <a:rPr lang="en" dirty="0" err="1"/>
              <a:t>classification</a:t>
            </a:r>
            <a:r>
              <a:rPr lang="en" dirty="0"/>
              <a:t> </a:t>
            </a:r>
            <a:r>
              <a:rPr lang="en" dirty="0" err="1"/>
              <a:t>diabetic</a:t>
            </a:r>
            <a:r>
              <a:rPr lang="en" dirty="0"/>
              <a:t> </a:t>
            </a:r>
            <a:r>
              <a:rPr lang="en" dirty="0" err="1"/>
              <a:t>nephropathy</a:t>
            </a:r>
            <a:r>
              <a:rPr lang="en" dirty="0"/>
              <a:t> </a:t>
            </a:r>
            <a:r>
              <a:rPr lang="en" dirty="0" err="1"/>
              <a:t>includes </a:t>
            </a:r>
            <a:r>
              <a:rPr lang="en" dirty="0"/>
              <a:t>4 </a:t>
            </a:r>
            <a:r>
              <a:rPr lang="en" dirty="0" err="1"/>
              <a:t>main ones</a:t>
            </a:r>
            <a:r>
              <a:rPr lang="en" dirty="0"/>
              <a:t> </a:t>
            </a:r>
            <a:r>
              <a:rPr lang="en" dirty="0" err="1"/>
              <a:t>periods</a:t>
            </a:r>
            <a:r>
              <a:rPr lang="en" dirty="0"/>
              <a:t> </a:t>
            </a:r>
            <a:r>
              <a:rPr lang="en" dirty="0" err="1"/>
              <a:t>diseases </a:t>
            </a:r>
            <a:r>
              <a:rPr lang="en" dirty="0"/>
              <a:t>:</a:t>
            </a:r>
            <a:endParaRPr lang="x-none" dirty="0"/>
          </a:p>
        </p:txBody>
      </p:sp>
    </p:spTree>
    <p:extLst>
      <p:ext uri="{BB962C8B-B14F-4D97-AF65-F5344CB8AC3E}">
        <p14:creationId xmlns:p14="http://schemas.microsoft.com/office/powerpoint/2010/main" xmlns="" val="81837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20BCF06-A249-F1A8-A677-3B9CC4B598C0}"/>
              </a:ext>
            </a:extLst>
          </p:cNvPr>
          <p:cNvSpPr>
            <a:spLocks noGrp="1"/>
          </p:cNvSpPr>
          <p:nvPr>
            <p:ph type="title"/>
          </p:nvPr>
        </p:nvSpPr>
        <p:spPr/>
        <p:txBody>
          <a:bodyPr>
            <a:normAutofit fontScale="90000"/>
          </a:bodyPr>
          <a:lstStyle/>
          <a:p>
            <a:r>
              <a:rPr lang="en" dirty="0" err="1"/>
              <a:t>Diabetic</a:t>
            </a:r>
            <a:r>
              <a:rPr lang="en" dirty="0"/>
              <a:t> </a:t>
            </a:r>
            <a:r>
              <a:rPr lang="en" dirty="0" err="1"/>
              <a:t>nephropathy </a:t>
            </a:r>
            <a:r>
              <a:rPr lang="en" dirty="0"/>
              <a:t>, </a:t>
            </a:r>
            <a:r>
              <a:rPr lang="en" dirty="0" err="1"/>
              <a:t>clinic </a:t>
            </a:r>
            <a:r>
              <a:rPr lang="en" dirty="0"/>
              <a:t>, </a:t>
            </a:r>
            <a:r>
              <a:rPr lang="en" dirty="0" err="1"/>
              <a:t>differential</a:t>
            </a:r>
            <a:r>
              <a:rPr lang="en" dirty="0"/>
              <a:t> </a:t>
            </a:r>
            <a:r>
              <a:rPr lang="en" dirty="0" err="1"/>
              <a:t>diagnosis </a:t>
            </a:r>
            <a:r>
              <a:rPr lang="en" dirty="0"/>
              <a:t>, </a:t>
            </a:r>
            <a:r>
              <a:rPr lang="en" dirty="0" err="1"/>
              <a:t>diagnosis </a:t>
            </a:r>
            <a:r>
              <a:rPr lang="en" dirty="0"/>
              <a:t>, </a:t>
            </a:r>
            <a:r>
              <a:rPr lang="en" dirty="0" err="1"/>
              <a:t>treatment </a:t>
            </a:r>
            <a:r>
              <a:rPr lang="en" dirty="0"/>
              <a:t>and </a:t>
            </a:r>
            <a:r>
              <a:rPr lang="en" dirty="0" err="1"/>
              <a:t>prevention </a:t>
            </a:r>
            <a:r>
              <a:rPr lang="en" dirty="0"/>
              <a:t>.</a:t>
            </a:r>
            <a:endParaRPr lang="x-none" dirty="0"/>
          </a:p>
        </p:txBody>
      </p:sp>
      <p:sp>
        <p:nvSpPr>
          <p:cNvPr id="3" name="Объект 2">
            <a:extLst>
              <a:ext uri="{FF2B5EF4-FFF2-40B4-BE49-F238E27FC236}">
                <a16:creationId xmlns:a16="http://schemas.microsoft.com/office/drawing/2014/main" xmlns="" id="{BB28A28F-A6B7-80E8-CB59-819417829C9E}"/>
              </a:ext>
            </a:extLst>
          </p:cNvPr>
          <p:cNvSpPr>
            <a:spLocks noGrp="1"/>
          </p:cNvSpPr>
          <p:nvPr>
            <p:ph idx="1"/>
          </p:nvPr>
        </p:nvSpPr>
        <p:spPr/>
        <p:txBody>
          <a:bodyPr/>
          <a:lstStyle/>
          <a:p>
            <a:pPr marL="0" indent="0">
              <a:buNone/>
            </a:pPr>
            <a:r>
              <a:rPr lang="en" b="0" i="0" u="none" strike="noStrike" dirty="0" err="1">
                <a:solidFill>
                  <a:srgbClr val="333333"/>
                </a:solidFill>
                <a:effectLst/>
                <a:latin typeface="Verdana" panose="020B0604030504040204" pitchFamily="34" charset="0"/>
              </a:rPr>
              <a:t>The most important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screening</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research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if</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there is no </a:t>
            </a:r>
            <a:r>
              <a:rPr lang="en" b="0" i="0" u="none" strike="noStrike" dirty="0">
                <a:solidFill>
                  <a:srgbClr val="333333"/>
                </a:solidFill>
                <a:effectLst/>
                <a:latin typeface="Verdana" panose="020B0604030504040204" pitchFamily="34" charset="0"/>
              </a:rPr>
              <a:t>obvious </a:t>
            </a:r>
            <a:r>
              <a:rPr lang="en" b="0" i="0" u="none" strike="noStrike" dirty="0" err="1">
                <a:solidFill>
                  <a:srgbClr val="333333"/>
                </a:solidFill>
                <a:effectLst/>
                <a:latin typeface="Verdana" panose="020B0604030504040204" pitchFamily="34" charset="0"/>
              </a:rPr>
              <a:t>proteinuria </a:t>
            </a:r>
            <a:r>
              <a:rPr lang="en" b="0" i="0" u="none" strike="noStrike" dirty="0">
                <a:solidFill>
                  <a:srgbClr val="333333"/>
                </a:solidFill>
                <a:effectLst/>
                <a:latin typeface="Verdana" panose="020B0604030504040204" pitchFamily="34" charset="0"/>
              </a:rPr>
              <a:t>in </a:t>
            </a:r>
            <a:r>
              <a:rPr lang="en" b="0" i="0" u="none" strike="noStrike" dirty="0" err="1">
                <a:solidFill>
                  <a:srgbClr val="333333"/>
                </a:solidFill>
                <a:effectLst/>
                <a:latin typeface="Verdana" panose="020B0604030504040204" pitchFamily="34" charset="0"/>
              </a:rPr>
              <a:t>general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analysis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urine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there is</a:t>
            </a:r>
            <a:r>
              <a:rPr lang="en" b="0" i="0" u="none" strike="noStrike" dirty="0">
                <a:solidFill>
                  <a:srgbClr val="333333"/>
                </a:solidFill>
                <a:effectLst/>
                <a:latin typeface="Verdana" panose="020B0604030504040204" pitchFamily="34" charset="0"/>
              </a:rPr>
              <a:t> </a:t>
            </a:r>
            <a:r>
              <a:rPr lang="en" b="1" i="0" u="none" strike="noStrike" dirty="0" err="1">
                <a:solidFill>
                  <a:srgbClr val="333333"/>
                </a:solidFill>
                <a:effectLst/>
                <a:latin typeface="Verdana" panose="020B0604030504040204" pitchFamily="34" charset="0"/>
              </a:rPr>
              <a:t>definition</a:t>
            </a:r>
            <a:r>
              <a:rPr lang="en" b="1" i="0" u="none" strike="noStrike" dirty="0">
                <a:solidFill>
                  <a:srgbClr val="333333"/>
                </a:solidFill>
                <a:effectLst/>
                <a:latin typeface="Verdana" panose="020B0604030504040204" pitchFamily="34" charset="0"/>
              </a:rPr>
              <a:t>  </a:t>
            </a:r>
            <a:r>
              <a:rPr lang="en" b="1" i="0" u="none" strike="noStrike" dirty="0" err="1">
                <a:solidFill>
                  <a:srgbClr val="333333"/>
                </a:solidFill>
                <a:effectLst/>
                <a:latin typeface="Verdana" panose="020B0604030504040204" pitchFamily="34" charset="0"/>
              </a:rPr>
              <a:t>albumin </a:t>
            </a:r>
            <a:r>
              <a:rPr lang="en" b="1" i="0" u="none" strike="noStrike" dirty="0">
                <a:solidFill>
                  <a:srgbClr val="333333"/>
                </a:solidFill>
                <a:effectLst/>
                <a:latin typeface="Verdana" panose="020B0604030504040204" pitchFamily="34" charset="0"/>
              </a:rPr>
              <a:t>/ </a:t>
            </a:r>
            <a:r>
              <a:rPr lang="en" b="1" i="0" u="none" strike="noStrike" dirty="0" err="1">
                <a:solidFill>
                  <a:srgbClr val="333333"/>
                </a:solidFill>
                <a:effectLst/>
                <a:latin typeface="Verdana" panose="020B0604030504040204" pitchFamily="34" charset="0"/>
              </a:rPr>
              <a:t>creatinine</a:t>
            </a:r>
            <a:r>
              <a:rPr lang="en" b="1" i="0" u="none" strike="noStrike" dirty="0">
                <a:solidFill>
                  <a:srgbClr val="333333"/>
                </a:solidFill>
                <a:effectLst/>
                <a:latin typeface="Verdana" panose="020B0604030504040204" pitchFamily="34" charset="0"/>
              </a:rPr>
              <a:t> </a:t>
            </a:r>
            <a:r>
              <a:rPr lang="en" b="1" i="0" u="none" strike="noStrike" dirty="0" err="1">
                <a:solidFill>
                  <a:srgbClr val="333333"/>
                </a:solidFill>
                <a:effectLst/>
                <a:latin typeface="Verdana" panose="020B0604030504040204" pitchFamily="34" charset="0"/>
              </a:rPr>
              <a:t>ratio </a:t>
            </a:r>
            <a:r>
              <a:rPr lang="en" b="0" i="0" u="none" strike="noStrike" dirty="0">
                <a:solidFill>
                  <a:srgbClr val="333333"/>
                </a:solidFill>
                <a:effectLst/>
                <a:latin typeface="Verdana" panose="020B0604030504040204" pitchFamily="34" charset="0"/>
              </a:rPr>
              <a:t>in </a:t>
            </a:r>
            <a:r>
              <a:rPr lang="en" b="0" i="0" u="none" strike="noStrike" dirty="0" err="1">
                <a:solidFill>
                  <a:srgbClr val="333333"/>
                </a:solidFill>
                <a:effectLst/>
                <a:latin typeface="Verdana" panose="020B0604030504040204" pitchFamily="34" charset="0"/>
              </a:rPr>
              <a:t>the first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morning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or</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pick up</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which was </a:t>
            </a:r>
            <a:r>
              <a:rPr lang="en" b="0" i="0" u="none" strike="noStrike" dirty="0">
                <a:solidFill>
                  <a:srgbClr val="333333"/>
                </a:solidFill>
                <a:effectLst/>
                <a:latin typeface="Verdana" panose="020B0604030504040204" pitchFamily="34" charset="0"/>
              </a:rPr>
              <a:t>carried out at </a:t>
            </a:r>
            <a:r>
              <a:rPr lang="en" b="0" i="0" u="none" strike="noStrike" dirty="0" err="1">
                <a:solidFill>
                  <a:srgbClr val="333333"/>
                </a:solidFill>
                <a:effectLst/>
                <a:latin typeface="Verdana" panose="020B0604030504040204" pitchFamily="34" charset="0"/>
              </a:rPr>
              <a:t>any </a:t>
            </a:r>
            <a:r>
              <a:rPr lang="en" b="0" i="0" u="none" strike="noStrike" dirty="0">
                <a:solidFill>
                  <a:srgbClr val="333333"/>
                </a:solidFill>
                <a:effectLst/>
                <a:latin typeface="Verdana" panose="020B0604030504040204" pitchFamily="34" charset="0"/>
              </a:rPr>
              <a:t>time of the </a:t>
            </a:r>
            <a:r>
              <a:rPr lang="en" b="0" i="0" u="none" strike="noStrike" dirty="0" err="1">
                <a:solidFill>
                  <a:srgbClr val="333333"/>
                </a:solidFill>
                <a:effectLst/>
                <a:latin typeface="Verdana" panose="020B0604030504040204" pitchFamily="34" charset="0"/>
              </a:rPr>
              <a:t>day </a:t>
            </a:r>
            <a:r>
              <a:rPr lang="en" b="0" i="0" u="none" strike="noStrike" dirty="0">
                <a:solidFill>
                  <a:srgbClr val="333333"/>
                </a:solidFill>
                <a:effectLst/>
                <a:latin typeface="Verdana" panose="020B0604030504040204" pitchFamily="34" charset="0"/>
              </a:rPr>
              <a:t>) </a:t>
            </a:r>
            <a:r>
              <a:rPr lang="en" b="0" i="0" u="none" strike="noStrike" err="1">
                <a:solidFill>
                  <a:srgbClr val="333333"/>
                </a:solidFill>
                <a:effectLst/>
                <a:latin typeface="Verdana" panose="020B0604030504040204" pitchFamily="34" charset="0"/>
              </a:rPr>
              <a:t>portions</a:t>
            </a:r>
            <a:r>
              <a:rPr lang="en" b="0" i="0" u="none" strike="noStrike">
                <a:solidFill>
                  <a:srgbClr val="333333"/>
                </a:solidFill>
                <a:effectLst/>
                <a:latin typeface="Verdana" panose="020B0604030504040204" pitchFamily="34" charset="0"/>
              </a:rPr>
              <a:t> </a:t>
            </a:r>
            <a:r>
              <a:rPr lang="en" b="0" i="0" u="none" strike="noStrike" smtClean="0">
                <a:solidFill>
                  <a:srgbClr val="333333"/>
                </a:solidFill>
                <a:effectLst/>
                <a:latin typeface="Verdana" panose="020B0604030504040204" pitchFamily="34" charset="0"/>
              </a:rPr>
              <a:t>urine. </a:t>
            </a:r>
            <a:r>
              <a:rPr lang="en" b="0" i="0" u="none" strike="noStrike" dirty="0" err="1">
                <a:solidFill>
                  <a:srgbClr val="333333"/>
                </a:solidFill>
                <a:effectLst/>
                <a:latin typeface="Verdana" panose="020B0604030504040204" pitchFamily="34" charset="0"/>
              </a:rPr>
              <a:t>Raised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excretion</a:t>
            </a:r>
            <a:r>
              <a:rPr lang="en" b="0" i="0" u="none" strike="noStrike" dirty="0">
                <a:solidFill>
                  <a:srgbClr val="333333"/>
                </a:solidFill>
                <a:effectLst/>
                <a:latin typeface="Verdana" panose="020B0604030504040204" pitchFamily="34" charset="0"/>
              </a:rPr>
              <a:t> of </a:t>
            </a:r>
            <a:r>
              <a:rPr lang="en" b="0" i="0" u="none" strike="noStrike" dirty="0" err="1">
                <a:solidFill>
                  <a:srgbClr val="333333"/>
                </a:solidFill>
                <a:effectLst/>
                <a:latin typeface="Verdana" panose="020B0604030504040204" pitchFamily="34" charset="0"/>
              </a:rPr>
              <a:t>albumin </a:t>
            </a:r>
            <a:r>
              <a:rPr lang="en" b="0" i="0" u="none" strike="noStrike" dirty="0">
                <a:solidFill>
                  <a:srgbClr val="333333"/>
                </a:solidFill>
                <a:effectLst/>
                <a:latin typeface="Verdana" panose="020B0604030504040204" pitchFamily="34" charset="0"/>
              </a:rPr>
              <a:t>in urine ( </a:t>
            </a:r>
            <a:r>
              <a:rPr lang="en" b="0" i="0" u="none" strike="noStrike" dirty="0" err="1">
                <a:solidFill>
                  <a:srgbClr val="333333"/>
                </a:solidFill>
                <a:effectLst/>
                <a:latin typeface="Verdana" panose="020B0604030504040204" pitchFamily="34" charset="0"/>
              </a:rPr>
              <a:t>albumin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creatinine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ratio </a:t>
            </a:r>
            <a:r>
              <a:rPr lang="en" b="0" i="0" u="none" strike="noStrike" dirty="0">
                <a:solidFill>
                  <a:srgbClr val="333333"/>
                </a:solidFill>
                <a:effectLst/>
                <a:latin typeface="Verdana" panose="020B0604030504040204" pitchFamily="34" charset="0"/>
              </a:rPr>
              <a:t>&gt;30 mg/g) </a:t>
            </a:r>
            <a:r>
              <a:rPr lang="en" b="0" i="0" u="none" strike="noStrike" dirty="0" err="1">
                <a:solidFill>
                  <a:srgbClr val="333333"/>
                </a:solidFill>
                <a:effectLst/>
                <a:latin typeface="Verdana" panose="020B0604030504040204" pitchFamily="34" charset="0"/>
              </a:rPr>
              <a:t>is necessary</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confirm </a:t>
            </a:r>
            <a:r>
              <a:rPr lang="en" b="0" i="0" u="none" strike="noStrike" dirty="0">
                <a:solidFill>
                  <a:srgbClr val="333333"/>
                </a:solidFill>
                <a:effectLst/>
                <a:latin typeface="Verdana" panose="020B0604030504040204" pitchFamily="34" charset="0"/>
              </a:rPr>
              <a:t>— making a </a:t>
            </a:r>
            <a:r>
              <a:rPr lang="en" b="0" i="0" u="none" strike="noStrike" dirty="0" err="1">
                <a:solidFill>
                  <a:srgbClr val="333333"/>
                </a:solidFill>
                <a:effectLst/>
                <a:latin typeface="Verdana" panose="020B0604030504040204" pitchFamily="34" charset="0"/>
              </a:rPr>
              <a:t>diagnosis </a:t>
            </a:r>
            <a:r>
              <a:rPr lang="en" b="0" i="0" u="none" strike="noStrike" dirty="0">
                <a:solidFill>
                  <a:srgbClr val="333333"/>
                </a:solidFill>
                <a:effectLst/>
                <a:latin typeface="Verdana" panose="020B0604030504040204" pitchFamily="34" charset="0"/>
              </a:rPr>
              <a:t>based </a:t>
            </a:r>
            <a:r>
              <a:rPr lang="en" b="0" i="0" u="none" strike="noStrike" dirty="0" err="1">
                <a:solidFill>
                  <a:srgbClr val="333333"/>
                </a:solidFill>
                <a:effectLst/>
                <a:latin typeface="Verdana" panose="020B0604030504040204" pitchFamily="34" charset="0"/>
              </a:rPr>
              <a:t>on </a:t>
            </a:r>
            <a:r>
              <a:rPr lang="en" b="0" i="0" u="none" strike="noStrike" dirty="0">
                <a:solidFill>
                  <a:srgbClr val="333333"/>
                </a:solidFill>
                <a:effectLst/>
                <a:latin typeface="Verdana" panose="020B0604030504040204" pitchFamily="34" charset="0"/>
              </a:rPr>
              <a:t>2 </a:t>
            </a:r>
            <a:r>
              <a:rPr lang="en" b="0" i="0" u="none" strike="noStrike" dirty="0" err="1">
                <a:solidFill>
                  <a:srgbClr val="333333"/>
                </a:solidFill>
                <a:effectLst/>
                <a:latin typeface="Verdana" panose="020B0604030504040204" pitchFamily="34" charset="0"/>
              </a:rPr>
              <a:t>positives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results </a:t>
            </a:r>
            <a:r>
              <a:rPr lang="en" b="0" i="0" u="none" strike="noStrike" dirty="0">
                <a:solidFill>
                  <a:srgbClr val="333333"/>
                </a:solidFill>
                <a:effectLst/>
                <a:latin typeface="Verdana" panose="020B0604030504040204" pitchFamily="34" charset="0"/>
              </a:rPr>
              <a:t>. Before </a:t>
            </a:r>
            <a:r>
              <a:rPr lang="en" b="0" i="0" u="none" strike="noStrike" dirty="0" err="1">
                <a:solidFill>
                  <a:srgbClr val="333333"/>
                </a:solidFill>
                <a:effectLst/>
                <a:latin typeface="Verdana" panose="020B0604030504040204" pitchFamily="34" charset="0"/>
              </a:rPr>
              <a:t>definition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albuminuria</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exclude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an infection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urinary</a:t>
            </a:r>
            <a:r>
              <a:rPr lang="en" b="0" i="0" u="none" strike="noStrike" dirty="0">
                <a:solidFill>
                  <a:srgbClr val="333333"/>
                </a:solidFill>
                <a:effectLst/>
                <a:latin typeface="Verdana" panose="020B0604030504040204" pitchFamily="34" charset="0"/>
              </a:rPr>
              <a:t> </a:t>
            </a:r>
            <a:r>
              <a:rPr lang="en" b="0" i="0" u="none" strike="noStrike" err="1">
                <a:solidFill>
                  <a:srgbClr val="333333"/>
                </a:solidFill>
                <a:effectLst/>
                <a:latin typeface="Verdana" panose="020B0604030504040204" pitchFamily="34" charset="0"/>
              </a:rPr>
              <a:t>ways </a:t>
            </a:r>
            <a:endParaRPr lang="x-none" dirty="0"/>
          </a:p>
        </p:txBody>
      </p:sp>
    </p:spTree>
    <p:extLst>
      <p:ext uri="{BB962C8B-B14F-4D97-AF65-F5344CB8AC3E}">
        <p14:creationId xmlns:p14="http://schemas.microsoft.com/office/powerpoint/2010/main" xmlns="" val="158041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65787DE-A8D7-205D-A94E-588590730DE2}"/>
              </a:ext>
            </a:extLst>
          </p:cNvPr>
          <p:cNvSpPr>
            <a:spLocks noGrp="1"/>
          </p:cNvSpPr>
          <p:nvPr>
            <p:ph type="title"/>
          </p:nvPr>
        </p:nvSpPr>
        <p:spPr/>
        <p:txBody>
          <a:bodyPr>
            <a:normAutofit fontScale="90000"/>
          </a:bodyPr>
          <a:lstStyle/>
          <a:p>
            <a:r>
              <a:rPr lang="en" dirty="0" err="1"/>
              <a:t>Diabetic</a:t>
            </a:r>
            <a:r>
              <a:rPr lang="en" dirty="0"/>
              <a:t> </a:t>
            </a:r>
            <a:r>
              <a:rPr lang="en" dirty="0" err="1"/>
              <a:t>nephropathy </a:t>
            </a:r>
            <a:r>
              <a:rPr lang="en" dirty="0"/>
              <a:t>, </a:t>
            </a:r>
            <a:r>
              <a:rPr lang="en" dirty="0" err="1"/>
              <a:t>clinic </a:t>
            </a:r>
            <a:r>
              <a:rPr lang="en" dirty="0"/>
              <a:t>, </a:t>
            </a:r>
            <a:r>
              <a:rPr lang="en" dirty="0" err="1"/>
              <a:t>differential</a:t>
            </a:r>
            <a:r>
              <a:rPr lang="en" dirty="0"/>
              <a:t> </a:t>
            </a:r>
            <a:r>
              <a:rPr lang="en" dirty="0" err="1"/>
              <a:t>diagnosis </a:t>
            </a:r>
            <a:r>
              <a:rPr lang="en" dirty="0"/>
              <a:t>, </a:t>
            </a:r>
            <a:r>
              <a:rPr lang="en" dirty="0" err="1"/>
              <a:t>diagnosis </a:t>
            </a:r>
            <a:r>
              <a:rPr lang="en" dirty="0"/>
              <a:t>, </a:t>
            </a:r>
            <a:r>
              <a:rPr lang="en" dirty="0" err="1"/>
              <a:t>treatment </a:t>
            </a:r>
            <a:r>
              <a:rPr lang="en" dirty="0"/>
              <a:t>and </a:t>
            </a:r>
            <a:r>
              <a:rPr lang="en" dirty="0" err="1"/>
              <a:t>prevention </a:t>
            </a:r>
            <a:r>
              <a:rPr lang="en" dirty="0"/>
              <a:t>.</a:t>
            </a:r>
            <a:endParaRPr lang="x-none" dirty="0"/>
          </a:p>
        </p:txBody>
      </p:sp>
      <p:sp>
        <p:nvSpPr>
          <p:cNvPr id="3" name="Объект 2">
            <a:extLst>
              <a:ext uri="{FF2B5EF4-FFF2-40B4-BE49-F238E27FC236}">
                <a16:creationId xmlns:a16="http://schemas.microsoft.com/office/drawing/2014/main" xmlns="" id="{1D0CA3BF-931B-51C4-A489-7E30CB3E585D}"/>
              </a:ext>
            </a:extLst>
          </p:cNvPr>
          <p:cNvSpPr>
            <a:spLocks noGrp="1"/>
          </p:cNvSpPr>
          <p:nvPr>
            <p:ph idx="1"/>
          </p:nvPr>
        </p:nvSpPr>
        <p:spPr/>
        <p:txBody>
          <a:bodyPr>
            <a:normAutofit fontScale="77500" lnSpcReduction="20000"/>
          </a:bodyPr>
          <a:lstStyle/>
          <a:p>
            <a:pPr algn="l"/>
            <a:r>
              <a:rPr lang="en" b="1" i="0" u="none" strike="noStrike" dirty="0">
                <a:solidFill>
                  <a:srgbClr val="333333"/>
                </a:solidFill>
                <a:effectLst/>
                <a:latin typeface="Verdana" panose="020B0604030504040204" pitchFamily="34" charset="0"/>
              </a:rPr>
              <a:t>1.</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Necessary</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to provide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achievement </a:t>
            </a:r>
            <a:r>
              <a:rPr lang="en" b="0" i="0" u="none" strike="noStrike" dirty="0">
                <a:solidFill>
                  <a:srgbClr val="333333"/>
                </a:solidFill>
                <a:effectLst/>
                <a:latin typeface="Verdana" panose="020B0604030504040204" pitchFamily="34" charset="0"/>
              </a:rPr>
              <a:t>and </a:t>
            </a:r>
            <a:r>
              <a:rPr lang="en" b="0" i="0" u="none" strike="noStrike" dirty="0" err="1">
                <a:solidFill>
                  <a:srgbClr val="333333"/>
                </a:solidFill>
                <a:effectLst/>
                <a:latin typeface="Verdana" panose="020B0604030504040204" pitchFamily="34" charset="0"/>
              </a:rPr>
              <a:t>preservation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criteria</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compensations </a:t>
            </a:r>
            <a:r>
              <a:rPr lang="en" b="0" i="0" u="none" strike="noStrike" dirty="0">
                <a:solidFill>
                  <a:srgbClr val="333333"/>
                </a:solidFill>
                <a:effectLst/>
                <a:latin typeface="Verdana" panose="020B0604030504040204" pitchFamily="34" charset="0"/>
              </a:rPr>
              <a:t>of diabetes mellitus — </a:t>
            </a:r>
            <a:r>
              <a:rPr lang="en" b="0" i="0" u="none" strike="noStrike" dirty="0" err="1">
                <a:solidFill>
                  <a:srgbClr val="333333"/>
                </a:solidFill>
                <a:effectLst/>
                <a:latin typeface="Verdana" panose="020B0604030504040204" pitchFamily="34" charset="0"/>
              </a:rPr>
              <a:t>this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has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the main thing</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value </a:t>
            </a:r>
            <a:r>
              <a:rPr lang="en" b="0" i="0" u="none" strike="noStrike" dirty="0">
                <a:solidFill>
                  <a:srgbClr val="333333"/>
                </a:solidFill>
                <a:effectLst/>
                <a:latin typeface="Verdana" panose="020B0604030504040204" pitchFamily="34" charset="0"/>
              </a:rPr>
              <a:t>to </a:t>
            </a:r>
            <a:r>
              <a:rPr lang="en" b="0" i="0" u="none" strike="noStrike" dirty="0" err="1">
                <a:solidFill>
                  <a:srgbClr val="333333"/>
                </a:solidFill>
                <a:effectLst/>
                <a:latin typeface="Verdana" panose="020B0604030504040204" pitchFamily="34" charset="0"/>
              </a:rPr>
              <a:t>decrease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risk </a:t>
            </a:r>
            <a:r>
              <a:rPr lang="en" b="0" i="0" u="none" strike="noStrike" dirty="0">
                <a:solidFill>
                  <a:srgbClr val="333333"/>
                </a:solidFill>
                <a:effectLst/>
                <a:latin typeface="Verdana" panose="020B0604030504040204" pitchFamily="34" charset="0"/>
              </a:rPr>
              <a:t>and </a:t>
            </a:r>
            <a:r>
              <a:rPr lang="en" b="0" i="0" u="none" strike="noStrike" dirty="0" err="1">
                <a:solidFill>
                  <a:srgbClr val="333333"/>
                </a:solidFill>
                <a:effectLst/>
                <a:latin typeface="Verdana" panose="020B0604030504040204" pitchFamily="34" charset="0"/>
              </a:rPr>
              <a:t>inhibition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development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nephropathy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maybe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even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to cause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regression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early nephropathy </a:t>
            </a:r>
            <a:r>
              <a:rPr lang="en" b="0" i="0" u="none" strike="noStrike" dirty="0">
                <a:solidFill>
                  <a:srgbClr val="333333"/>
                </a:solidFill>
                <a:effectLst/>
                <a:latin typeface="Verdana" panose="020B0604030504040204" pitchFamily="34" charset="0"/>
              </a:rPr>
              <a:t>_ </a:t>
            </a:r>
            <a:r>
              <a:rPr lang="en" b="0" i="0" u="none" strike="noStrike" dirty="0" err="1">
                <a:solidFill>
                  <a:srgbClr val="333333"/>
                </a:solidFill>
                <a:effectLst/>
                <a:latin typeface="Verdana" panose="020B0604030504040204" pitchFamily="34" charset="0"/>
              </a:rPr>
              <a:t>stage </a:t>
            </a:r>
            <a:r>
              <a:rPr lang="en" b="0" i="0" u="none" strike="noStrike" dirty="0">
                <a:solidFill>
                  <a:srgbClr val="333333"/>
                </a:solidFill>
                <a:effectLst/>
                <a:latin typeface="Verdana" panose="020B0604030504040204" pitchFamily="34" charset="0"/>
              </a:rPr>
              <a:t>_</a:t>
            </a:r>
          </a:p>
          <a:p>
            <a:pPr algn="l"/>
            <a:r>
              <a:rPr lang="en" b="1" i="0" u="none" strike="noStrike" dirty="0">
                <a:solidFill>
                  <a:srgbClr val="333333"/>
                </a:solidFill>
                <a:effectLst/>
                <a:latin typeface="Verdana" panose="020B0604030504040204" pitchFamily="34" charset="0"/>
              </a:rPr>
              <a:t>2. </a:t>
            </a:r>
            <a:r>
              <a:rPr lang="en" b="0" i="0" u="none" strike="noStrike" dirty="0">
                <a:solidFill>
                  <a:srgbClr val="333333"/>
                </a:solidFill>
                <a:effectLst/>
                <a:latin typeface="Verdana" panose="020B0604030504040204" pitchFamily="34" charset="0"/>
              </a:rPr>
              <a:t>In </a:t>
            </a:r>
            <a:r>
              <a:rPr lang="en" b="0" i="0" u="none" strike="noStrike" dirty="0" err="1">
                <a:solidFill>
                  <a:srgbClr val="333333"/>
                </a:solidFill>
                <a:effectLst/>
                <a:latin typeface="Verdana" panose="020B0604030504040204" pitchFamily="34" charset="0"/>
              </a:rPr>
              <a:t>patients </a:t>
            </a:r>
            <a:r>
              <a:rPr lang="en" b="0" i="0" u="none" strike="noStrike" dirty="0">
                <a:solidFill>
                  <a:srgbClr val="333333"/>
                </a:solidFill>
                <a:effectLst/>
                <a:latin typeface="Verdana" panose="020B0604030504040204" pitchFamily="34" charset="0"/>
              </a:rPr>
              <a:t>with </a:t>
            </a:r>
            <a:r>
              <a:rPr lang="en" b="0" i="0" u="none" strike="noStrike" dirty="0" err="1">
                <a:solidFill>
                  <a:srgbClr val="333333"/>
                </a:solidFill>
                <a:effectLst/>
                <a:latin typeface="Verdana" panose="020B0604030504040204" pitchFamily="34" charset="0"/>
              </a:rPr>
              <a:t>albuminuria</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or </a:t>
            </a:r>
            <a:r>
              <a:rPr lang="en" b="0" i="0" u="none" strike="noStrike" dirty="0">
                <a:solidFill>
                  <a:srgbClr val="333333"/>
                </a:solidFill>
                <a:effectLst/>
                <a:latin typeface="Verdana" panose="020B0604030504040204" pitchFamily="34" charset="0"/>
              </a:rPr>
              <a:t>clear </a:t>
            </a:r>
            <a:r>
              <a:rPr lang="en" b="0" i="0" u="none" strike="noStrike" dirty="0" err="1">
                <a:solidFill>
                  <a:srgbClr val="333333"/>
                </a:solidFill>
                <a:effectLst/>
                <a:latin typeface="Verdana" panose="020B0604030504040204" pitchFamily="34" charset="0"/>
              </a:rPr>
              <a:t>proteinuria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regardless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from</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values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arterial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pressure </a:t>
            </a:r>
            <a:r>
              <a:rPr lang="en" b="0" i="0" u="none" strike="noStrike" dirty="0">
                <a:solidFill>
                  <a:srgbClr val="333333"/>
                </a:solidFill>
                <a:effectLst/>
                <a:latin typeface="Verdana" panose="020B0604030504040204" pitchFamily="34" charset="0"/>
              </a:rPr>
              <a:t>is </a:t>
            </a:r>
            <a:r>
              <a:rPr lang="en" b="0" i="0" u="none" strike="noStrike" dirty="0" err="1">
                <a:solidFill>
                  <a:srgbClr val="333333"/>
                </a:solidFill>
                <a:effectLst/>
                <a:latin typeface="Verdana" panose="020B0604030504040204" pitchFamily="34" charset="0"/>
              </a:rPr>
              <a:t>required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use </a:t>
            </a:r>
            <a:r>
              <a:rPr lang="en" b="0" i="0" u="none" strike="noStrike" dirty="0">
                <a:solidFill>
                  <a:srgbClr val="333333"/>
                </a:solidFill>
                <a:effectLst/>
                <a:latin typeface="Verdana" panose="020B0604030504040204" pitchFamily="34" charset="0"/>
              </a:rPr>
              <a:t>ACE inhibitors </a:t>
            </a:r>
            <a:r>
              <a:rPr lang="en" b="0" i="0" u="none" strike="noStrike" dirty="0" err="1">
                <a:solidFill>
                  <a:srgbClr val="333333"/>
                </a:solidFill>
                <a:effectLst/>
                <a:latin typeface="Verdana" panose="020B0604030504040204" pitchFamily="34" charset="0"/>
              </a:rPr>
              <a:t>or </a:t>
            </a:r>
            <a:r>
              <a:rPr lang="en" b="0" i="0" u="none" strike="noStrike" dirty="0">
                <a:solidFill>
                  <a:srgbClr val="333333"/>
                </a:solidFill>
                <a:effectLst/>
                <a:latin typeface="Verdana" panose="020B0604030504040204" pitchFamily="34" charset="0"/>
              </a:rPr>
              <a:t>ARBs ( </a:t>
            </a:r>
            <a:r>
              <a:rPr lang="en" b="0" i="0" u="none" strike="noStrike" dirty="0" err="1">
                <a:solidFill>
                  <a:srgbClr val="333333"/>
                </a:solidFill>
                <a:effectLst/>
                <a:latin typeface="Verdana" panose="020B0604030504040204" pitchFamily="34" charset="0"/>
              </a:rPr>
              <a:t>these </a:t>
            </a:r>
            <a:r>
              <a:rPr lang="en" b="0" i="0" u="none" strike="noStrike" dirty="0">
                <a:solidFill>
                  <a:srgbClr val="333333"/>
                </a:solidFill>
                <a:effectLst/>
                <a:latin typeface="Verdana" panose="020B0604030504040204" pitchFamily="34" charset="0"/>
              </a:rPr>
              <a:t>drugs are not routinely </a:t>
            </a:r>
            <a:r>
              <a:rPr lang="en" b="0" i="0" u="none" strike="noStrike" dirty="0" err="1">
                <a:solidFill>
                  <a:srgbClr val="333333"/>
                </a:solidFill>
                <a:effectLst/>
                <a:latin typeface="Verdana" panose="020B0604030504040204" pitchFamily="34" charset="0"/>
              </a:rPr>
              <a:t>used </a:t>
            </a:r>
            <a:r>
              <a:rPr lang="en" b="0" i="0" u="none" strike="noStrike" dirty="0">
                <a:solidFill>
                  <a:srgbClr val="333333"/>
                </a:solidFill>
                <a:effectLst/>
                <a:latin typeface="Verdana" panose="020B0604030504040204" pitchFamily="34" charset="0"/>
              </a:rPr>
              <a:t>in </a:t>
            </a:r>
            <a:r>
              <a:rPr lang="en" b="0" i="0" u="none" strike="noStrike" dirty="0" err="1">
                <a:solidFill>
                  <a:srgbClr val="333333"/>
                </a:solidFill>
                <a:effectLst/>
                <a:latin typeface="Verdana" panose="020B0604030504040204" pitchFamily="34" charset="0"/>
              </a:rPr>
              <a:t>combination </a:t>
            </a:r>
            <a:r>
              <a:rPr lang="en" b="0" i="0" u="none" strike="noStrike" dirty="0">
                <a:solidFill>
                  <a:srgbClr val="333333"/>
                </a:solidFill>
                <a:effectLst/>
                <a:latin typeface="Verdana" panose="020B0604030504040204" pitchFamily="34" charset="0"/>
              </a:rPr>
              <a:t>); in </a:t>
            </a:r>
            <a:r>
              <a:rPr lang="en" b="0" i="0" u="none" strike="noStrike" dirty="0" err="1">
                <a:solidFill>
                  <a:srgbClr val="333333"/>
                </a:solidFill>
                <a:effectLst/>
                <a:latin typeface="Verdana" panose="020B0604030504040204" pitchFamily="34" charset="0"/>
              </a:rPr>
              <a:t>patients </a:t>
            </a:r>
            <a:r>
              <a:rPr lang="en" b="0" i="0" u="none" strike="noStrike" dirty="0">
                <a:solidFill>
                  <a:srgbClr val="333333"/>
                </a:solidFill>
                <a:effectLst/>
                <a:latin typeface="Verdana" panose="020B0604030504040204" pitchFamily="34" charset="0"/>
              </a:rPr>
              <a:t>with </a:t>
            </a:r>
            <a:r>
              <a:rPr lang="en" b="0" i="0" u="none" strike="noStrike" dirty="0" err="1">
                <a:solidFill>
                  <a:srgbClr val="333333"/>
                </a:solidFill>
                <a:effectLst/>
                <a:latin typeface="Verdana" panose="020B0604030504040204" pitchFamily="34" charset="0"/>
              </a:rPr>
              <a:t>intolerance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these </a:t>
            </a:r>
            <a:r>
              <a:rPr lang="en" b="0" i="0" u="none" strike="noStrike" dirty="0">
                <a:solidFill>
                  <a:srgbClr val="333333"/>
                </a:solidFill>
                <a:effectLst/>
                <a:latin typeface="Verdana" panose="020B0604030504040204" pitchFamily="34" charset="0"/>
              </a:rPr>
              <a:t>drugs for </a:t>
            </a:r>
            <a:r>
              <a:rPr lang="en" b="0" i="0" u="none" strike="noStrike" dirty="0" err="1">
                <a:solidFill>
                  <a:srgbClr val="333333"/>
                </a:solidFill>
                <a:effectLst/>
                <a:latin typeface="Verdana" panose="020B0604030504040204" pitchFamily="34" charset="0"/>
              </a:rPr>
              <a:t>treatment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arterial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hypertension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you can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to apply</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non-dihydropyridine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blockers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calcium</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channels </a:t>
            </a:r>
            <a:r>
              <a:rPr lang="en" b="0" i="0" u="none" strike="noStrike" dirty="0">
                <a:solidFill>
                  <a:srgbClr val="333333"/>
                </a:solidFill>
                <a:effectLst/>
                <a:latin typeface="Verdana" panose="020B0604030504040204" pitchFamily="34" charset="0"/>
              </a:rPr>
              <a:t>, β - </a:t>
            </a:r>
            <a:r>
              <a:rPr lang="en" b="0" i="0" u="none" strike="noStrike" dirty="0" err="1">
                <a:solidFill>
                  <a:srgbClr val="333333"/>
                </a:solidFill>
                <a:effectLst/>
                <a:latin typeface="Verdana" panose="020B0604030504040204" pitchFamily="34" charset="0"/>
              </a:rPr>
              <a:t>blockers </a:t>
            </a:r>
            <a:r>
              <a:rPr lang="en" b="0" i="0" u="none" strike="noStrike" dirty="0">
                <a:solidFill>
                  <a:srgbClr val="333333"/>
                </a:solidFill>
                <a:effectLst/>
                <a:latin typeface="Verdana" panose="020B0604030504040204" pitchFamily="34" charset="0"/>
              </a:rPr>
              <a:t>and </a:t>
            </a:r>
            <a:r>
              <a:rPr lang="en" b="0" i="0" u="none" strike="noStrike" dirty="0" err="1">
                <a:solidFill>
                  <a:srgbClr val="333333"/>
                </a:solidFill>
                <a:effectLst/>
                <a:latin typeface="Verdana" panose="020B0604030504040204" pitchFamily="34" charset="0"/>
              </a:rPr>
              <a:t>diuretics </a:t>
            </a:r>
            <a:r>
              <a:rPr lang="en" b="0" i="0" u="none" strike="noStrike" dirty="0">
                <a:solidFill>
                  <a:srgbClr val="333333"/>
                </a:solidFill>
                <a:effectLst/>
                <a:latin typeface="Verdana" panose="020B0604030504040204" pitchFamily="34" charset="0"/>
              </a:rPr>
              <a:t>.</a:t>
            </a:r>
          </a:p>
          <a:p>
            <a:pPr algn="l"/>
            <a:r>
              <a:rPr lang="en" b="1" i="0" u="none" strike="noStrike" dirty="0">
                <a:solidFill>
                  <a:srgbClr val="333333"/>
                </a:solidFill>
                <a:effectLst/>
                <a:latin typeface="Verdana" panose="020B0604030504040204" pitchFamily="34" charset="0"/>
              </a:rPr>
              <a:t>3.</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Spend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correction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lipid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violations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applying</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statins </a:t>
            </a:r>
            <a:r>
              <a:rPr lang="en" b="0" i="0" u="none" strike="noStrike" dirty="0">
                <a:solidFill>
                  <a:srgbClr val="333333"/>
                </a:solidFill>
                <a:effectLst/>
                <a:latin typeface="Verdana" panose="020B0604030504040204" pitchFamily="34" charset="0"/>
              </a:rPr>
              <a:t>.</a:t>
            </a:r>
          </a:p>
          <a:p>
            <a:pPr algn="l"/>
            <a:r>
              <a:rPr lang="en" b="1" i="0" u="none" strike="noStrike" dirty="0">
                <a:solidFill>
                  <a:srgbClr val="333333"/>
                </a:solidFill>
                <a:effectLst/>
                <a:latin typeface="Verdana" panose="020B0604030504040204" pitchFamily="34" charset="0"/>
              </a:rPr>
              <a:t>4. </a:t>
            </a:r>
            <a:r>
              <a:rPr lang="en" b="0" i="0" u="none" strike="noStrike" dirty="0">
                <a:solidFill>
                  <a:srgbClr val="333333"/>
                </a:solidFill>
                <a:effectLst/>
                <a:latin typeface="Verdana" panose="020B0604030504040204" pitchFamily="34" charset="0"/>
              </a:rPr>
              <a:t>In </a:t>
            </a:r>
            <a:r>
              <a:rPr lang="en" b="0" i="0" u="none" strike="noStrike" dirty="0" err="1">
                <a:solidFill>
                  <a:srgbClr val="333333"/>
                </a:solidFill>
                <a:effectLst/>
                <a:latin typeface="Verdana" panose="020B0604030504040204" pitchFamily="34" charset="0"/>
              </a:rPr>
              <a:t>patients </a:t>
            </a:r>
            <a:r>
              <a:rPr lang="en" b="0" i="0" u="none" strike="noStrike" dirty="0">
                <a:solidFill>
                  <a:srgbClr val="333333"/>
                </a:solidFill>
                <a:effectLst/>
                <a:latin typeface="Verdana" panose="020B0604030504040204" pitchFamily="34" charset="0"/>
              </a:rPr>
              <a:t>with </a:t>
            </a:r>
            <a:r>
              <a:rPr lang="en" b="0" i="0" u="none" strike="noStrike" dirty="0" err="1">
                <a:solidFill>
                  <a:srgbClr val="333333"/>
                </a:solidFill>
                <a:effectLst/>
                <a:latin typeface="Verdana" panose="020B0604030504040204" pitchFamily="34" charset="0"/>
              </a:rPr>
              <a:t>stage </a:t>
            </a:r>
            <a:r>
              <a:rPr lang="en" b="0" i="0" u="none" strike="noStrike" dirty="0">
                <a:solidFill>
                  <a:srgbClr val="333333"/>
                </a:solidFill>
                <a:effectLst/>
                <a:latin typeface="Verdana" panose="020B0604030504040204" pitchFamily="34" charset="0"/>
              </a:rPr>
              <a:t>I </a:t>
            </a:r>
            <a:r>
              <a:rPr lang="en" b="0" i="0" u="none" strike="noStrike" dirty="0" err="1">
                <a:solidFill>
                  <a:srgbClr val="333333"/>
                </a:solidFill>
                <a:effectLst/>
                <a:latin typeface="Verdana" panose="020B0604030504040204" pitchFamily="34" charset="0"/>
              </a:rPr>
              <a:t>and </a:t>
            </a:r>
            <a:r>
              <a:rPr lang="en" b="0" i="0" u="none" strike="noStrike" dirty="0">
                <a:solidFill>
                  <a:srgbClr val="333333"/>
                </a:solidFill>
                <a:effectLst/>
                <a:latin typeface="Verdana" panose="020B0604030504040204" pitchFamily="34" charset="0"/>
              </a:rPr>
              <a:t>II </a:t>
            </a:r>
            <a:r>
              <a:rPr lang="en" b="0" i="0" u="none" strike="noStrike" dirty="0" err="1">
                <a:solidFill>
                  <a:srgbClr val="333333"/>
                </a:solidFill>
                <a:effectLst/>
                <a:latin typeface="Verdana" panose="020B0604030504040204" pitchFamily="34" charset="0"/>
              </a:rPr>
              <a:t>development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damage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kidney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limit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number</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protein </a:t>
            </a:r>
            <a:r>
              <a:rPr lang="en" b="0" i="0" u="none" strike="noStrike" dirty="0">
                <a:solidFill>
                  <a:srgbClr val="333333"/>
                </a:solidFill>
                <a:effectLst/>
                <a:latin typeface="Verdana" panose="020B0604030504040204" pitchFamily="34" charset="0"/>
              </a:rPr>
              <a:t>in the </a:t>
            </a:r>
            <a:r>
              <a:rPr lang="en" b="0" i="0" u="none" strike="noStrike" dirty="0" err="1">
                <a:solidFill>
                  <a:srgbClr val="333333"/>
                </a:solidFill>
                <a:effectLst/>
                <a:latin typeface="Verdana" panose="020B0604030504040204" pitchFamily="34" charset="0"/>
              </a:rPr>
              <a:t>diet </a:t>
            </a:r>
            <a:r>
              <a:rPr lang="en" b="0" i="0" u="none" strike="noStrike" dirty="0">
                <a:solidFill>
                  <a:srgbClr val="333333"/>
                </a:solidFill>
                <a:effectLst/>
                <a:latin typeface="Verdana" panose="020B0604030504040204" pitchFamily="34" charset="0"/>
              </a:rPr>
              <a:t>up to 0.8–1.0 g/kg body weight/day; in </a:t>
            </a:r>
            <a:r>
              <a:rPr lang="en" b="0" i="0" u="none" strike="noStrike" dirty="0" err="1">
                <a:solidFill>
                  <a:srgbClr val="333333"/>
                </a:solidFill>
                <a:effectLst/>
                <a:latin typeface="Verdana" panose="020B0604030504040204" pitchFamily="34" charset="0"/>
              </a:rPr>
              <a:t>patients </a:t>
            </a:r>
            <a:r>
              <a:rPr lang="en" b="0" i="0" u="none" strike="noStrike" dirty="0">
                <a:solidFill>
                  <a:srgbClr val="333333"/>
                </a:solidFill>
                <a:effectLst/>
                <a:latin typeface="Verdana" panose="020B0604030504040204" pitchFamily="34" charset="0"/>
              </a:rPr>
              <a:t>with obvious </a:t>
            </a:r>
            <a:r>
              <a:rPr lang="en" b="0" i="0" u="none" strike="noStrike" dirty="0" err="1">
                <a:solidFill>
                  <a:srgbClr val="333333"/>
                </a:solidFill>
                <a:effectLst/>
                <a:latin typeface="Verdana" panose="020B0604030504040204" pitchFamily="34" charset="0"/>
              </a:rPr>
              <a:t>proteinuria </a:t>
            </a:r>
            <a:r>
              <a:rPr lang="en" b="0" i="0" u="none" strike="noStrike" dirty="0">
                <a:solidFill>
                  <a:srgbClr val="333333"/>
                </a:solidFill>
                <a:effectLst/>
                <a:latin typeface="Verdana" panose="020B0604030504040204" pitchFamily="34" charset="0"/>
              </a:rPr>
              <a:t>and in </a:t>
            </a:r>
            <a:r>
              <a:rPr lang="en" b="0" i="0" u="none" strike="noStrike" dirty="0" err="1">
                <a:solidFill>
                  <a:srgbClr val="333333"/>
                </a:solidFill>
                <a:effectLst/>
                <a:latin typeface="Verdana" panose="020B0604030504040204" pitchFamily="34" charset="0"/>
              </a:rPr>
              <a:t>stage </a:t>
            </a:r>
            <a:r>
              <a:rPr lang="en" b="0" i="0" u="none" strike="noStrike" dirty="0">
                <a:solidFill>
                  <a:srgbClr val="333333"/>
                </a:solidFill>
                <a:effectLst/>
                <a:latin typeface="Verdana" panose="020B0604030504040204" pitchFamily="34" charset="0"/>
              </a:rPr>
              <a:t>III and IV </a:t>
            </a:r>
            <a:r>
              <a:rPr lang="en" b="0" i="0" u="none" strike="noStrike" dirty="0" err="1">
                <a:solidFill>
                  <a:srgbClr val="333333"/>
                </a:solidFill>
                <a:effectLst/>
                <a:latin typeface="Verdana" panose="020B0604030504040204" pitchFamily="34" charset="0"/>
              </a:rPr>
              <a:t>development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damage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kidney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recommended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restricted diet </a:t>
            </a:r>
            <a:r>
              <a:rPr lang="en" b="0" i="0" u="none" strike="noStrike" dirty="0">
                <a:solidFill>
                  <a:srgbClr val="333333"/>
                </a:solidFill>
                <a:effectLst/>
                <a:latin typeface="Verdana" panose="020B0604030504040204" pitchFamily="34" charset="0"/>
              </a:rPr>
              <a:t>_ </a:t>
            </a:r>
            <a:r>
              <a:rPr lang="en" b="0" i="0" u="none" strike="noStrike" dirty="0" err="1">
                <a:solidFill>
                  <a:srgbClr val="333333"/>
                </a:solidFill>
                <a:effectLst/>
                <a:latin typeface="Verdana" panose="020B0604030504040204" pitchFamily="34" charset="0"/>
              </a:rPr>
              <a:t>per diem</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consumption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proteins </a:t>
            </a:r>
            <a:r>
              <a:rPr lang="en" b="0" i="0" u="none" strike="noStrike" dirty="0">
                <a:solidFill>
                  <a:srgbClr val="333333"/>
                </a:solidFill>
                <a:effectLst/>
                <a:latin typeface="Verdana" panose="020B0604030504040204" pitchFamily="34" charset="0"/>
              </a:rPr>
              <a:t>up to ≤0.8 g/kg </a:t>
            </a:r>
            <a:r>
              <a:rPr lang="en" b="0" i="0" u="none" strike="noStrike" dirty="0" err="1">
                <a:solidFill>
                  <a:srgbClr val="333333"/>
                </a:solidFill>
                <a:effectLst/>
                <a:latin typeface="Verdana" panose="020B0604030504040204" pitchFamily="34" charset="0"/>
              </a:rPr>
              <a:t>ideal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masses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of the body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the amount </a:t>
            </a:r>
            <a:r>
              <a:rPr lang="en" b="0" i="0" u="none" strike="noStrike" dirty="0">
                <a:solidFill>
                  <a:srgbClr val="333333"/>
                </a:solidFill>
                <a:effectLst/>
                <a:latin typeface="Verdana" panose="020B0604030504040204" pitchFamily="34" charset="0"/>
              </a:rPr>
              <a:t>that </a:t>
            </a:r>
            <a:r>
              <a:rPr lang="en" b="0" i="0" u="none" strike="noStrike" dirty="0" err="1">
                <a:solidFill>
                  <a:srgbClr val="333333"/>
                </a:solidFill>
                <a:effectLst/>
                <a:latin typeface="Verdana" panose="020B0604030504040204" pitchFamily="34" charset="0"/>
              </a:rPr>
              <a:t>is excreted </a:t>
            </a:r>
            <a:r>
              <a:rPr lang="en" b="0" i="0" u="none" strike="noStrike" dirty="0">
                <a:solidFill>
                  <a:srgbClr val="333333"/>
                </a:solidFill>
                <a:effectLst/>
                <a:latin typeface="Verdana" panose="020B0604030504040204" pitchFamily="34" charset="0"/>
              </a:rPr>
              <a:t>in the urine) and with </a:t>
            </a:r>
            <a:r>
              <a:rPr lang="en" b="0" i="0" u="none" strike="noStrike" dirty="0" err="1">
                <a:solidFill>
                  <a:srgbClr val="333333"/>
                </a:solidFill>
                <a:effectLst/>
                <a:latin typeface="Verdana" panose="020B0604030504040204" pitchFamily="34" charset="0"/>
              </a:rPr>
              <a:t>a limitation</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sodium </a:t>
            </a:r>
            <a:r>
              <a:rPr lang="en" b="0" i="0" u="none" strike="noStrike" dirty="0">
                <a:solidFill>
                  <a:srgbClr val="333333"/>
                </a:solidFill>
                <a:effectLst/>
                <a:latin typeface="Verdana" panose="020B0604030504040204" pitchFamily="34" charset="0"/>
              </a:rPr>
              <a:t>up to 50–100 mmol/day.</a:t>
            </a:r>
          </a:p>
          <a:p>
            <a:pPr algn="l"/>
            <a:r>
              <a:rPr lang="en" b="1" i="0" u="none" strike="noStrike" dirty="0">
                <a:solidFill>
                  <a:srgbClr val="333333"/>
                </a:solidFill>
                <a:effectLst/>
                <a:latin typeface="Verdana" panose="020B0604030504040204" pitchFamily="34" charset="0"/>
              </a:rPr>
              <a:t>5.</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Inform</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patients </a:t>
            </a:r>
            <a:r>
              <a:rPr lang="en" b="0" i="0" u="none" strike="noStrike" dirty="0">
                <a:solidFill>
                  <a:srgbClr val="333333"/>
                </a:solidFill>
                <a:effectLst/>
                <a:latin typeface="Verdana" panose="020B0604030504040204" pitchFamily="34" charset="0"/>
              </a:rPr>
              <a:t>about </a:t>
            </a:r>
            <a:r>
              <a:rPr lang="en" b="0" i="0" u="none" strike="noStrike" dirty="0" err="1">
                <a:solidFill>
                  <a:srgbClr val="333333"/>
                </a:solidFill>
                <a:effectLst/>
                <a:latin typeface="Verdana" panose="020B0604030504040204" pitchFamily="34" charset="0"/>
              </a:rPr>
              <a:t>what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necessary</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avoid</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nephrotoxins </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stop</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smoke </a:t>
            </a:r>
            <a:r>
              <a:rPr lang="en" b="0" i="0" u="none" strike="noStrike" dirty="0">
                <a:solidFill>
                  <a:srgbClr val="333333"/>
                </a:solidFill>
                <a:effectLst/>
                <a:latin typeface="Verdana" panose="020B0604030504040204" pitchFamily="34" charset="0"/>
              </a:rPr>
              <a:t>and </a:t>
            </a:r>
            <a:r>
              <a:rPr lang="en" b="0" i="0" u="none" strike="noStrike" dirty="0" err="1">
                <a:solidFill>
                  <a:srgbClr val="333333"/>
                </a:solidFill>
                <a:effectLst/>
                <a:latin typeface="Verdana" panose="020B0604030504040204" pitchFamily="34" charset="0"/>
              </a:rPr>
              <a:t>normalize</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mass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body </a:t>
            </a:r>
            <a:r>
              <a:rPr lang="en" b="0" i="0" u="none" strike="noStrike" dirty="0">
                <a:solidFill>
                  <a:srgbClr val="333333"/>
                </a:solidFill>
                <a:effectLst/>
                <a:latin typeface="Verdana" panose="020B0604030504040204" pitchFamily="34" charset="0"/>
              </a:rPr>
              <a:t>_</a:t>
            </a:r>
          </a:p>
          <a:p>
            <a:pPr algn="l"/>
            <a:r>
              <a:rPr lang="en" b="1" i="0" u="none" strike="noStrike" dirty="0">
                <a:solidFill>
                  <a:srgbClr val="333333"/>
                </a:solidFill>
                <a:effectLst/>
                <a:latin typeface="Verdana" panose="020B0604030504040204" pitchFamily="34" charset="0"/>
              </a:rPr>
              <a:t>6.</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After</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diagnosis</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renal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insufficiency </a:t>
            </a:r>
            <a:r>
              <a:rPr lang="en" b="0" i="0" u="none" strike="noStrike" dirty="0">
                <a:solidFill>
                  <a:srgbClr val="333333"/>
                </a:solidFill>
                <a:effectLst/>
                <a:latin typeface="Verdana" panose="020B0604030504040204" pitchFamily="34" charset="0"/>
              </a:rPr>
              <a:t>(GFR &lt;60 ml/ </a:t>
            </a:r>
            <a:r>
              <a:rPr lang="en" b="0" i="0" u="none" strike="noStrike" dirty="0" err="1">
                <a:solidFill>
                  <a:srgbClr val="333333"/>
                </a:solidFill>
                <a:effectLst/>
                <a:latin typeface="Verdana" panose="020B0604030504040204" pitchFamily="34" charset="0"/>
              </a:rPr>
              <a:t>min </a:t>
            </a:r>
            <a:r>
              <a:rPr lang="en" b="0" i="0" u="none" strike="noStrike" dirty="0">
                <a:solidFill>
                  <a:srgbClr val="333333"/>
                </a:solidFill>
                <a:effectLst/>
                <a:latin typeface="Verdana" panose="020B0604030504040204" pitchFamily="34" charset="0"/>
              </a:rPr>
              <a:t>/1.73 m2 </a:t>
            </a:r>
            <a:r>
              <a:rPr lang="en" b="0" i="0" u="none" strike="noStrike" baseline="30000" dirty="0">
                <a:solidFill>
                  <a:srgbClr val="333333"/>
                </a:solidFill>
                <a:effectLst/>
                <a:latin typeface="Verdana" panose="020B0604030504040204" pitchFamily="34" charset="0"/>
              </a:rPr>
              <a:t>of </a:t>
            </a:r>
            <a:r>
              <a:rPr lang="en" b="0" i="0" u="none" strike="noStrike" dirty="0" err="1">
                <a:solidFill>
                  <a:srgbClr val="333333"/>
                </a:solidFill>
                <a:effectLst/>
                <a:latin typeface="Verdana" panose="020B0604030504040204" pitchFamily="34" charset="0"/>
              </a:rPr>
              <a:t>body </a:t>
            </a:r>
            <a:r>
              <a:rPr lang="en" b="0" i="0" u="none" strike="noStrike" dirty="0">
                <a:solidFill>
                  <a:srgbClr val="333333"/>
                </a:solidFill>
                <a:effectLst/>
                <a:latin typeface="Verdana" panose="020B0604030504040204" pitchFamily="34" charset="0"/>
              </a:rPr>
              <a:t>surface ) → </a:t>
            </a:r>
            <a:r>
              <a:rPr lang="en" b="0" i="0" u="none" strike="noStrike" dirty="0" err="1">
                <a:solidFill>
                  <a:srgbClr val="333333"/>
                </a:solidFill>
                <a:effectLst/>
                <a:latin typeface="Verdana" panose="020B0604030504040204" pitchFamily="34" charset="0"/>
              </a:rPr>
              <a:t>refer </a:t>
            </a:r>
            <a:r>
              <a:rPr lang="en" b="0" i="0" u="none" strike="noStrike" dirty="0">
                <a:solidFill>
                  <a:srgbClr val="333333"/>
                </a:solidFill>
                <a:effectLst/>
                <a:latin typeface="Verdana" panose="020B0604030504040204" pitchFamily="34" charset="0"/>
              </a:rPr>
              <a:t>to a nephrologist. </a:t>
            </a:r>
            <a:r>
              <a:rPr lang="en" b="0" i="0" u="none" strike="noStrike" dirty="0" err="1">
                <a:solidFill>
                  <a:srgbClr val="333333"/>
                </a:solidFill>
                <a:effectLst/>
                <a:latin typeface="Verdana" panose="020B0604030504040204" pitchFamily="34" charset="0"/>
              </a:rPr>
              <a:t>Treatment</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chronic</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renal</a:t>
            </a:r>
            <a:r>
              <a:rPr lang="en" b="0" i="0" u="none" strike="noStrike" dirty="0">
                <a:solidFill>
                  <a:srgbClr val="333333"/>
                </a:solidFill>
                <a:effectLst/>
                <a:latin typeface="Verdana" panose="020B0604030504040204" pitchFamily="34" charset="0"/>
              </a:rPr>
              <a:t> </a:t>
            </a:r>
            <a:r>
              <a:rPr lang="en" b="0" i="0" u="none" strike="noStrike" dirty="0" err="1">
                <a:solidFill>
                  <a:srgbClr val="333333"/>
                </a:solidFill>
                <a:effectLst/>
                <a:latin typeface="Verdana" panose="020B0604030504040204" pitchFamily="34" charset="0"/>
              </a:rPr>
              <a:t>insufficiency</a:t>
            </a:r>
            <a:endParaRPr lang="ru-RU" b="0" i="0" u="none" strike="noStrike" dirty="0">
              <a:solidFill>
                <a:srgbClr val="333333"/>
              </a:solidFill>
              <a:effectLst/>
              <a:latin typeface="Verdana" panose="020B0604030504040204" pitchFamily="34" charset="0"/>
            </a:endParaRPr>
          </a:p>
          <a:p>
            <a:pPr marL="0" indent="0">
              <a:buNone/>
            </a:pPr>
            <a:endParaRPr lang="x-none" dirty="0"/>
          </a:p>
        </p:txBody>
      </p:sp>
    </p:spTree>
    <p:extLst>
      <p:ext uri="{BB962C8B-B14F-4D97-AF65-F5344CB8AC3E}">
        <p14:creationId xmlns:p14="http://schemas.microsoft.com/office/powerpoint/2010/main" xmlns="" val="3070409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E20B4BC-748C-E1F1-0273-5E085CB672CF}"/>
              </a:ext>
            </a:extLst>
          </p:cNvPr>
          <p:cNvSpPr>
            <a:spLocks noGrp="1"/>
          </p:cNvSpPr>
          <p:nvPr>
            <p:ph type="title"/>
          </p:nvPr>
        </p:nvSpPr>
        <p:spPr/>
        <p:txBody>
          <a:bodyPr>
            <a:normAutofit/>
          </a:bodyPr>
          <a:lstStyle/>
          <a:p>
            <a:r>
              <a:rPr lang="en" dirty="0" err="1"/>
              <a:t>Diabetic</a:t>
            </a:r>
            <a:r>
              <a:rPr lang="en" dirty="0"/>
              <a:t> </a:t>
            </a:r>
            <a:r>
              <a:rPr lang="en" dirty="0" err="1"/>
              <a:t>retinopathy </a:t>
            </a:r>
            <a:r>
              <a:rPr lang="en" dirty="0"/>
              <a:t>: </a:t>
            </a:r>
            <a:r>
              <a:rPr lang="en" dirty="0" err="1"/>
              <a:t>stages</a:t>
            </a:r>
            <a:r>
              <a:rPr lang="en" dirty="0"/>
              <a:t> </a:t>
            </a:r>
            <a:r>
              <a:rPr lang="en" dirty="0" err="1"/>
              <a:t>process </a:t>
            </a:r>
            <a:r>
              <a:rPr lang="en" dirty="0"/>
              <a:t>, </a:t>
            </a:r>
            <a:r>
              <a:rPr lang="en" dirty="0" err="1"/>
              <a:t>diagnosis </a:t>
            </a:r>
            <a:r>
              <a:rPr lang="en" dirty="0"/>
              <a:t>, </a:t>
            </a:r>
            <a:r>
              <a:rPr lang="en" dirty="0" err="1"/>
              <a:t>prevention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425EE010-915E-94D0-AECD-57DF205388C8}"/>
              </a:ext>
            </a:extLst>
          </p:cNvPr>
          <p:cNvSpPr>
            <a:spLocks noGrp="1"/>
          </p:cNvSpPr>
          <p:nvPr>
            <p:ph idx="1"/>
          </p:nvPr>
        </p:nvSpPr>
        <p:spPr/>
        <p:txBody>
          <a:bodyPr>
            <a:normAutofit lnSpcReduction="10000"/>
          </a:bodyPr>
          <a:lstStyle/>
          <a:p>
            <a:pPr marL="0" indent="0">
              <a:buNone/>
            </a:pPr>
            <a:r>
              <a:rPr lang="en" dirty="0" err="1"/>
              <a:t>It develops </a:t>
            </a:r>
            <a:r>
              <a:rPr lang="en" dirty="0"/>
              <a:t>in the </a:t>
            </a:r>
            <a:r>
              <a:rPr lang="en" dirty="0" err="1"/>
              <a:t>majority</a:t>
            </a:r>
            <a:r>
              <a:rPr lang="en" dirty="0"/>
              <a:t> </a:t>
            </a:r>
            <a:r>
              <a:rPr lang="en" dirty="0" err="1"/>
              <a:t>patients </a:t>
            </a:r>
            <a:r>
              <a:rPr lang="en" dirty="0"/>
              <a:t>with diabetes (after ≥15 </a:t>
            </a:r>
            <a:r>
              <a:rPr lang="en" dirty="0" err="1"/>
              <a:t>years </a:t>
            </a:r>
            <a:r>
              <a:rPr lang="en" dirty="0"/>
              <a:t>— </a:t>
            </a:r>
            <a:r>
              <a:rPr lang="en" dirty="0" err="1"/>
              <a:t>almost all </a:t>
            </a:r>
            <a:r>
              <a:rPr lang="en" dirty="0"/>
              <a:t>with type 1 diabetes). They </a:t>
            </a:r>
            <a:r>
              <a:rPr lang="en" dirty="0" err="1"/>
              <a:t>play the main </a:t>
            </a:r>
            <a:r>
              <a:rPr lang="en" dirty="0"/>
              <a:t>role </a:t>
            </a:r>
            <a:r>
              <a:rPr lang="en" dirty="0" err="1"/>
              <a:t>hyperglycemia </a:t>
            </a:r>
            <a:r>
              <a:rPr lang="en" dirty="0"/>
              <a:t>and </a:t>
            </a:r>
            <a:r>
              <a:rPr lang="en" dirty="0" err="1"/>
              <a:t>arterial</a:t>
            </a:r>
            <a:r>
              <a:rPr lang="en" dirty="0"/>
              <a:t> </a:t>
            </a:r>
            <a:r>
              <a:rPr lang="en" dirty="0" err="1"/>
              <a:t>hypertension </a:t>
            </a:r>
            <a:r>
              <a:rPr lang="en" dirty="0"/>
              <a:t>. </a:t>
            </a:r>
            <a:r>
              <a:rPr lang="en" dirty="0" err="1"/>
              <a:t>Classification according to </a:t>
            </a:r>
            <a:r>
              <a:rPr lang="en" dirty="0"/>
              <a:t>WHO :</a:t>
            </a:r>
          </a:p>
          <a:p>
            <a:pPr marL="0" indent="0">
              <a:buNone/>
            </a:pPr>
            <a:r>
              <a:rPr lang="en" dirty="0"/>
              <a:t>1) </a:t>
            </a:r>
            <a:r>
              <a:rPr lang="en" dirty="0" err="1"/>
              <a:t>non-proliferative</a:t>
            </a:r>
            <a:r>
              <a:rPr lang="en" dirty="0"/>
              <a:t> </a:t>
            </a:r>
            <a:r>
              <a:rPr lang="en" dirty="0" err="1"/>
              <a:t>retinopathy </a:t>
            </a:r>
            <a:r>
              <a:rPr lang="en" dirty="0"/>
              <a:t>without </a:t>
            </a:r>
            <a:r>
              <a:rPr lang="en" dirty="0" err="1"/>
              <a:t>maculopathy </a:t>
            </a:r>
            <a:r>
              <a:rPr lang="en" dirty="0"/>
              <a:t>(mild - </a:t>
            </a:r>
            <a:r>
              <a:rPr lang="en" dirty="0" err="1"/>
              <a:t>only</a:t>
            </a:r>
            <a:r>
              <a:rPr lang="en" dirty="0"/>
              <a:t> </a:t>
            </a:r>
            <a:r>
              <a:rPr lang="en" dirty="0" err="1"/>
              <a:t>microaneurysms </a:t>
            </a:r>
            <a:r>
              <a:rPr lang="en" dirty="0"/>
              <a:t>, </a:t>
            </a:r>
            <a:r>
              <a:rPr lang="en" dirty="0" err="1"/>
              <a:t>moderate </a:t>
            </a:r>
            <a:r>
              <a:rPr lang="en" dirty="0"/>
              <a:t>and severe — with </a:t>
            </a:r>
            <a:r>
              <a:rPr lang="en" dirty="0" err="1"/>
              <a:t>small ones</a:t>
            </a:r>
            <a:r>
              <a:rPr lang="en" dirty="0"/>
              <a:t> </a:t>
            </a:r>
            <a:r>
              <a:rPr lang="en" dirty="0" err="1"/>
              <a:t>hemorrhages </a:t>
            </a:r>
            <a:r>
              <a:rPr lang="en" dirty="0"/>
              <a:t>and/ </a:t>
            </a:r>
            <a:r>
              <a:rPr lang="en" dirty="0" err="1"/>
              <a:t>or </a:t>
            </a:r>
            <a:r>
              <a:rPr lang="en" dirty="0"/>
              <a:t>segmentally </a:t>
            </a:r>
            <a:r>
              <a:rPr lang="en" dirty="0" err="1"/>
              <a:t>dilated retinal </a:t>
            </a:r>
            <a:r>
              <a:rPr lang="en" dirty="0"/>
              <a:t>veins );</a:t>
            </a:r>
          </a:p>
          <a:p>
            <a:pPr marL="0" indent="0">
              <a:buNone/>
            </a:pPr>
            <a:r>
              <a:rPr lang="en" dirty="0"/>
              <a:t>2) </a:t>
            </a:r>
            <a:r>
              <a:rPr lang="en" dirty="0" err="1"/>
              <a:t>non-proliferative</a:t>
            </a:r>
            <a:r>
              <a:rPr lang="en" dirty="0"/>
              <a:t> </a:t>
            </a:r>
            <a:r>
              <a:rPr lang="en" dirty="0" err="1"/>
              <a:t>retinopathy </a:t>
            </a:r>
            <a:r>
              <a:rPr lang="en" dirty="0"/>
              <a:t>with </a:t>
            </a:r>
            <a:r>
              <a:rPr lang="en" dirty="0" err="1"/>
              <a:t>maculopathy </a:t>
            </a:r>
            <a:r>
              <a:rPr lang="en" dirty="0"/>
              <a:t>(mild </a:t>
            </a:r>
            <a:r>
              <a:rPr lang="en" dirty="0" err="1"/>
              <a:t>maculopathy </a:t>
            </a:r>
            <a:r>
              <a:rPr lang="en" dirty="0"/>
              <a:t>- </a:t>
            </a:r>
            <a:r>
              <a:rPr lang="en" dirty="0" err="1"/>
              <a:t>changes</a:t>
            </a:r>
            <a:r>
              <a:rPr lang="en" dirty="0"/>
              <a:t> </a:t>
            </a:r>
            <a:r>
              <a:rPr lang="en" dirty="0" err="1"/>
              <a:t>remote</a:t>
            </a:r>
            <a:r>
              <a:rPr lang="en" dirty="0"/>
              <a:t> </a:t>
            </a:r>
            <a:r>
              <a:rPr lang="en" dirty="0" err="1"/>
              <a:t>from </a:t>
            </a:r>
            <a:r>
              <a:rPr lang="en" dirty="0"/>
              <a:t>the center of the </a:t>
            </a:r>
            <a:r>
              <a:rPr lang="en" dirty="0" err="1"/>
              <a:t>macula </a:t>
            </a:r>
            <a:r>
              <a:rPr lang="en" dirty="0"/>
              <a:t>, </a:t>
            </a:r>
            <a:r>
              <a:rPr lang="en" dirty="0" err="1"/>
              <a:t>moderate </a:t>
            </a:r>
            <a:r>
              <a:rPr lang="en" dirty="0"/>
              <a:t>and severe — </a:t>
            </a:r>
            <a:r>
              <a:rPr lang="en" dirty="0" err="1"/>
              <a:t>changes </a:t>
            </a:r>
            <a:r>
              <a:rPr lang="en" dirty="0"/>
              <a:t>in </a:t>
            </a:r>
            <a:r>
              <a:rPr lang="en" dirty="0" err="1"/>
              <a:t>the center</a:t>
            </a:r>
            <a:r>
              <a:rPr lang="en" dirty="0"/>
              <a:t> </a:t>
            </a:r>
            <a:r>
              <a:rPr lang="en" dirty="0" err="1"/>
              <a:t>macules </a:t>
            </a:r>
            <a:r>
              <a:rPr lang="en" dirty="0"/>
              <a:t>);</a:t>
            </a:r>
          </a:p>
          <a:p>
            <a:pPr marL="0" indent="0">
              <a:buNone/>
            </a:pPr>
            <a:r>
              <a:rPr lang="en" dirty="0"/>
              <a:t>3) </a:t>
            </a:r>
            <a:r>
              <a:rPr lang="en" dirty="0" err="1"/>
              <a:t>preproliferative</a:t>
            </a:r>
            <a:r>
              <a:rPr lang="en" dirty="0"/>
              <a:t> </a:t>
            </a:r>
            <a:r>
              <a:rPr lang="en" dirty="0" err="1"/>
              <a:t>retinopathy </a:t>
            </a:r>
            <a:r>
              <a:rPr lang="en" dirty="0"/>
              <a:t>( </a:t>
            </a:r>
            <a:r>
              <a:rPr lang="en" dirty="0" err="1"/>
              <a:t>intraretinal</a:t>
            </a:r>
            <a:r>
              <a:rPr lang="en" dirty="0"/>
              <a:t> </a:t>
            </a:r>
            <a:r>
              <a:rPr lang="en" dirty="0" err="1"/>
              <a:t>microvascular</a:t>
            </a:r>
            <a:r>
              <a:rPr lang="en" dirty="0"/>
              <a:t> </a:t>
            </a:r>
            <a:r>
              <a:rPr lang="en" dirty="0" err="1"/>
              <a:t>anomalies </a:t>
            </a:r>
            <a:r>
              <a:rPr lang="en" dirty="0"/>
              <a:t>[IRMA]);</a:t>
            </a:r>
          </a:p>
          <a:p>
            <a:pPr marL="0" indent="0">
              <a:buNone/>
            </a:pPr>
            <a:r>
              <a:rPr lang="en" dirty="0"/>
              <a:t>4) </a:t>
            </a:r>
            <a:r>
              <a:rPr lang="en" dirty="0" err="1"/>
              <a:t>proliferative</a:t>
            </a:r>
            <a:r>
              <a:rPr lang="en" dirty="0"/>
              <a:t> </a:t>
            </a:r>
            <a:r>
              <a:rPr lang="en" dirty="0" err="1"/>
              <a:t>retinopathy </a:t>
            </a:r>
            <a:r>
              <a:rPr lang="en" dirty="0"/>
              <a:t>;</a:t>
            </a:r>
          </a:p>
          <a:p>
            <a:pPr marL="0" indent="0">
              <a:buNone/>
            </a:pPr>
            <a:r>
              <a:rPr lang="en" dirty="0"/>
              <a:t>5) </a:t>
            </a:r>
            <a:r>
              <a:rPr lang="en" dirty="0" err="1"/>
              <a:t>proliferative</a:t>
            </a:r>
            <a:r>
              <a:rPr lang="en" dirty="0"/>
              <a:t> </a:t>
            </a:r>
            <a:r>
              <a:rPr lang="en" dirty="0" err="1"/>
              <a:t>retinopathy </a:t>
            </a:r>
            <a:r>
              <a:rPr lang="en" dirty="0"/>
              <a:t>with </a:t>
            </a:r>
            <a:r>
              <a:rPr lang="en" dirty="0" err="1"/>
              <a:t>complications </a:t>
            </a:r>
            <a:r>
              <a:rPr lang="en" dirty="0"/>
              <a:t>.</a:t>
            </a:r>
          </a:p>
          <a:p>
            <a:pPr marL="0" indent="0">
              <a:buNone/>
            </a:pPr>
            <a:endParaRPr lang="x-none" dirty="0"/>
          </a:p>
        </p:txBody>
      </p:sp>
    </p:spTree>
    <p:extLst>
      <p:ext uri="{BB962C8B-B14F-4D97-AF65-F5344CB8AC3E}">
        <p14:creationId xmlns:p14="http://schemas.microsoft.com/office/powerpoint/2010/main" xmlns="" val="280850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5AF156-D500-A8F9-C7BC-10AFE41F7704}"/>
              </a:ext>
            </a:extLst>
          </p:cNvPr>
          <p:cNvSpPr>
            <a:spLocks noGrp="1"/>
          </p:cNvSpPr>
          <p:nvPr>
            <p:ph type="title"/>
          </p:nvPr>
        </p:nvSpPr>
        <p:spPr/>
        <p:txBody>
          <a:bodyPr>
            <a:normAutofit/>
          </a:bodyPr>
          <a:lstStyle/>
          <a:p>
            <a:r>
              <a:rPr lang="en" dirty="0" err="1"/>
              <a:t>Diabetic</a:t>
            </a:r>
            <a:r>
              <a:rPr lang="en" dirty="0"/>
              <a:t> </a:t>
            </a:r>
            <a:r>
              <a:rPr lang="en" dirty="0" err="1"/>
              <a:t>retinopathy </a:t>
            </a:r>
            <a:r>
              <a:rPr lang="en" dirty="0"/>
              <a:t>: </a:t>
            </a:r>
            <a:r>
              <a:rPr lang="en" dirty="0" err="1"/>
              <a:t>stages</a:t>
            </a:r>
            <a:r>
              <a:rPr lang="en" dirty="0"/>
              <a:t> </a:t>
            </a:r>
            <a:r>
              <a:rPr lang="en" dirty="0" err="1"/>
              <a:t>process </a:t>
            </a:r>
            <a:r>
              <a:rPr lang="en" dirty="0"/>
              <a:t>, </a:t>
            </a:r>
            <a:r>
              <a:rPr lang="en" dirty="0" err="1"/>
              <a:t>diagnosis </a:t>
            </a:r>
            <a:r>
              <a:rPr lang="en" dirty="0"/>
              <a:t>, </a:t>
            </a:r>
            <a:r>
              <a:rPr lang="en" dirty="0" err="1"/>
              <a:t>prevention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CCDBDA34-954E-443B-EC04-AF3EC44A43EC}"/>
              </a:ext>
            </a:extLst>
          </p:cNvPr>
          <p:cNvSpPr>
            <a:spLocks noGrp="1"/>
          </p:cNvSpPr>
          <p:nvPr>
            <p:ph idx="1"/>
          </p:nvPr>
        </p:nvSpPr>
        <p:spPr/>
        <p:txBody>
          <a:bodyPr/>
          <a:lstStyle/>
          <a:p>
            <a:pPr marL="0" indent="0">
              <a:buNone/>
            </a:pPr>
            <a:r>
              <a:rPr lang="en" dirty="0"/>
              <a:t>The first </a:t>
            </a:r>
            <a:r>
              <a:rPr lang="en" dirty="0" err="1"/>
              <a:t>is ophthalmological</a:t>
            </a:r>
            <a:r>
              <a:rPr lang="en" dirty="0"/>
              <a:t> </a:t>
            </a:r>
            <a:r>
              <a:rPr lang="en" dirty="0" err="1"/>
              <a:t>examination</a:t>
            </a:r>
            <a:r>
              <a:rPr lang="en" dirty="0"/>
              <a:t> </a:t>
            </a:r>
            <a:r>
              <a:rPr lang="en" dirty="0" err="1"/>
              <a:t>patients </a:t>
            </a:r>
            <a:r>
              <a:rPr lang="en" dirty="0"/>
              <a:t>with type 1 diabetes </a:t>
            </a:r>
            <a:r>
              <a:rPr lang="en" dirty="0" err="1"/>
              <a:t>need</a:t>
            </a:r>
            <a:r>
              <a:rPr lang="en" dirty="0"/>
              <a:t> </a:t>
            </a:r>
            <a:r>
              <a:rPr lang="en" dirty="0" err="1"/>
              <a:t>make</a:t>
            </a:r>
            <a:r>
              <a:rPr lang="en" dirty="0"/>
              <a:t> </a:t>
            </a:r>
            <a:r>
              <a:rPr lang="en" dirty="0" err="1"/>
              <a:t>during </a:t>
            </a:r>
            <a:r>
              <a:rPr lang="en" dirty="0"/>
              <a:t>5 </a:t>
            </a:r>
            <a:r>
              <a:rPr lang="en" dirty="0" err="1"/>
              <a:t>years</a:t>
            </a:r>
            <a:r>
              <a:rPr lang="en" dirty="0"/>
              <a:t> </a:t>
            </a:r>
            <a:r>
              <a:rPr lang="en" dirty="0" err="1"/>
              <a:t>from</a:t>
            </a:r>
            <a:r>
              <a:rPr lang="en" dirty="0"/>
              <a:t> </a:t>
            </a:r>
            <a:r>
              <a:rPr lang="en" dirty="0" err="1"/>
              <a:t>him</a:t>
            </a:r>
            <a:r>
              <a:rPr lang="en" dirty="0"/>
              <a:t> </a:t>
            </a:r>
            <a:r>
              <a:rPr lang="en" dirty="0" err="1"/>
              <a:t>diagnosis </a:t>
            </a:r>
            <a:r>
              <a:rPr lang="en" dirty="0"/>
              <a:t>. </a:t>
            </a:r>
            <a:r>
              <a:rPr lang="en" dirty="0" err="1"/>
              <a:t>Control</a:t>
            </a:r>
            <a:r>
              <a:rPr lang="en" dirty="0"/>
              <a:t> </a:t>
            </a:r>
            <a:r>
              <a:rPr lang="en" dirty="0" err="1"/>
              <a:t>examination </a:t>
            </a:r>
            <a:r>
              <a:rPr lang="en" dirty="0"/>
              <a:t>in </a:t>
            </a:r>
            <a:r>
              <a:rPr lang="en" dirty="0" err="1"/>
              <a:t>patients </a:t>
            </a:r>
            <a:r>
              <a:rPr lang="en" dirty="0"/>
              <a:t>without </a:t>
            </a:r>
            <a:r>
              <a:rPr lang="en" dirty="0" err="1"/>
              <a:t>retinopathy</a:t>
            </a:r>
            <a:r>
              <a:rPr lang="en" dirty="0"/>
              <a:t> </a:t>
            </a:r>
            <a:r>
              <a:rPr lang="en" dirty="0" err="1"/>
              <a:t>hold once </a:t>
            </a:r>
            <a:r>
              <a:rPr lang="en" dirty="0"/>
              <a:t>a </a:t>
            </a:r>
            <a:r>
              <a:rPr lang="en" dirty="0" err="1"/>
              <a:t>year </a:t>
            </a:r>
            <a:r>
              <a:rPr lang="en" dirty="0"/>
              <a:t>, in </a:t>
            </a:r>
            <a:r>
              <a:rPr lang="en" dirty="0" err="1"/>
              <a:t>primary school</a:t>
            </a:r>
            <a:r>
              <a:rPr lang="en" dirty="0"/>
              <a:t> </a:t>
            </a:r>
            <a:r>
              <a:rPr lang="en" dirty="0" err="1"/>
              <a:t>phase</a:t>
            </a:r>
            <a:r>
              <a:rPr lang="en" dirty="0"/>
              <a:t> </a:t>
            </a:r>
            <a:r>
              <a:rPr lang="en" dirty="0" err="1"/>
              <a:t>non-proliferative</a:t>
            </a:r>
            <a:r>
              <a:rPr lang="en" dirty="0"/>
              <a:t> </a:t>
            </a:r>
            <a:r>
              <a:rPr lang="en" dirty="0" err="1"/>
              <a:t>retinopathy </a:t>
            </a:r>
            <a:r>
              <a:rPr lang="en" dirty="0"/>
              <a:t>- twice a </a:t>
            </a:r>
            <a:r>
              <a:rPr lang="en" dirty="0" err="1"/>
              <a:t>year </a:t>
            </a:r>
            <a:r>
              <a:rPr lang="en" dirty="0"/>
              <a:t>, and </a:t>
            </a:r>
            <a:r>
              <a:rPr lang="en" dirty="0" err="1"/>
              <a:t>more often</a:t>
            </a:r>
            <a:r>
              <a:rPr lang="en" dirty="0"/>
              <a:t> </a:t>
            </a:r>
            <a:r>
              <a:rPr lang="en" dirty="0" err="1"/>
              <a:t>pronounced </a:t>
            </a:r>
            <a:r>
              <a:rPr lang="en" dirty="0"/>
              <a:t>- </a:t>
            </a:r>
            <a:r>
              <a:rPr lang="en" dirty="0" err="1"/>
              <a:t>every </a:t>
            </a:r>
            <a:r>
              <a:rPr lang="en" dirty="0"/>
              <a:t>3 </a:t>
            </a:r>
            <a:r>
              <a:rPr lang="en" dirty="0" err="1"/>
              <a:t>months </a:t>
            </a:r>
            <a:r>
              <a:rPr lang="en" dirty="0"/>
              <a:t>, </a:t>
            </a:r>
            <a:r>
              <a:rPr lang="en" dirty="0" err="1"/>
              <a:t>during </a:t>
            </a:r>
            <a:r>
              <a:rPr lang="en" dirty="0"/>
              <a:t>pregnancy and in the </a:t>
            </a:r>
            <a:r>
              <a:rPr lang="en" dirty="0" err="1"/>
              <a:t>postpartum period</a:t>
            </a:r>
            <a:r>
              <a:rPr lang="en" dirty="0"/>
              <a:t> </a:t>
            </a:r>
            <a:r>
              <a:rPr lang="en" dirty="0" err="1"/>
              <a:t>period </a:t>
            </a:r>
            <a:r>
              <a:rPr lang="en" dirty="0"/>
              <a:t>— 1 x per </a:t>
            </a:r>
            <a:r>
              <a:rPr lang="en" dirty="0" err="1"/>
              <a:t>month </a:t>
            </a:r>
            <a:r>
              <a:rPr lang="en" dirty="0"/>
              <a:t>. ( </a:t>
            </a:r>
            <a:r>
              <a:rPr lang="en" dirty="0" err="1"/>
              <a:t>independently</a:t>
            </a:r>
            <a:r>
              <a:rPr lang="en" dirty="0"/>
              <a:t> </a:t>
            </a:r>
            <a:r>
              <a:rPr lang="en" dirty="0" err="1"/>
              <a:t>from</a:t>
            </a:r>
            <a:r>
              <a:rPr lang="en" dirty="0"/>
              <a:t> </a:t>
            </a:r>
            <a:r>
              <a:rPr lang="en" dirty="0" err="1"/>
              <a:t>degree</a:t>
            </a:r>
            <a:r>
              <a:rPr lang="en" dirty="0"/>
              <a:t> </a:t>
            </a:r>
            <a:r>
              <a:rPr lang="en" dirty="0" err="1"/>
              <a:t>neglect</a:t>
            </a:r>
            <a:r>
              <a:rPr lang="en" dirty="0"/>
              <a:t> </a:t>
            </a:r>
            <a:r>
              <a:rPr lang="en" dirty="0" err="1"/>
              <a:t>retinopathy </a:t>
            </a:r>
            <a:r>
              <a:rPr lang="en" dirty="0"/>
              <a:t>). For </a:t>
            </a:r>
            <a:r>
              <a:rPr lang="en" dirty="0" err="1"/>
              <a:t>patients </a:t>
            </a:r>
            <a:r>
              <a:rPr lang="en" dirty="0"/>
              <a:t>with type 2 diabetes, the first </a:t>
            </a:r>
            <a:r>
              <a:rPr lang="en" dirty="0" err="1"/>
              <a:t>ophthalmological</a:t>
            </a:r>
            <a:r>
              <a:rPr lang="en" dirty="0"/>
              <a:t> </a:t>
            </a:r>
            <a:r>
              <a:rPr lang="en" dirty="0" err="1"/>
              <a:t>examination</a:t>
            </a:r>
            <a:r>
              <a:rPr lang="en" dirty="0"/>
              <a:t> </a:t>
            </a:r>
            <a:r>
              <a:rPr lang="en" dirty="0" err="1"/>
              <a:t>spend </a:t>
            </a:r>
            <a:r>
              <a:rPr lang="en" dirty="0"/>
              <a:t>at the time of </a:t>
            </a:r>
            <a:r>
              <a:rPr lang="en" dirty="0" err="1"/>
              <a:t>diagnosis </a:t>
            </a:r>
            <a:r>
              <a:rPr lang="en" dirty="0"/>
              <a:t>; in the </a:t>
            </a:r>
            <a:r>
              <a:rPr lang="en" dirty="0" err="1"/>
              <a:t>future</a:t>
            </a:r>
            <a:r>
              <a:rPr lang="en" dirty="0"/>
              <a:t> </a:t>
            </a:r>
            <a:r>
              <a:rPr lang="en" dirty="0" err="1"/>
              <a:t>patients </a:t>
            </a:r>
            <a:r>
              <a:rPr lang="en" dirty="0"/>
              <a:t>without </a:t>
            </a:r>
            <a:r>
              <a:rPr lang="en" dirty="0" err="1"/>
              <a:t>changes in the </a:t>
            </a:r>
            <a:r>
              <a:rPr lang="en" dirty="0"/>
              <a:t>fundus and with </a:t>
            </a:r>
            <a:r>
              <a:rPr lang="en" dirty="0" err="1"/>
              <a:t>satisfactory</a:t>
            </a:r>
            <a:r>
              <a:rPr lang="en" dirty="0"/>
              <a:t> </a:t>
            </a:r>
            <a:r>
              <a:rPr lang="en" dirty="0" err="1"/>
              <a:t>metabolic</a:t>
            </a:r>
            <a:r>
              <a:rPr lang="en" dirty="0"/>
              <a:t> </a:t>
            </a:r>
            <a:r>
              <a:rPr lang="en" dirty="0" err="1"/>
              <a:t>compensation </a:t>
            </a:r>
            <a:r>
              <a:rPr lang="en" dirty="0"/>
              <a:t>- </a:t>
            </a:r>
            <a:r>
              <a:rPr lang="en" dirty="0" err="1"/>
              <a:t>every </a:t>
            </a:r>
            <a:r>
              <a:rPr lang="en" dirty="0"/>
              <a:t>3 years; </a:t>
            </a:r>
            <a:r>
              <a:rPr lang="en" dirty="0" err="1"/>
              <a:t>more often </a:t>
            </a:r>
            <a:r>
              <a:rPr lang="en" dirty="0"/>
              <a:t>during </a:t>
            </a:r>
            <a:r>
              <a:rPr lang="en" dirty="0" err="1"/>
              <a:t>decompensation of </a:t>
            </a:r>
            <a:r>
              <a:rPr lang="en" dirty="0"/>
              <a:t>diabetes </a:t>
            </a:r>
            <a:r>
              <a:rPr lang="en" dirty="0" err="1"/>
              <a:t>or </a:t>
            </a:r>
            <a:r>
              <a:rPr lang="en" dirty="0"/>
              <a:t>during </a:t>
            </a:r>
            <a:r>
              <a:rPr lang="en" dirty="0" err="1"/>
              <a:t>diagnosis</a:t>
            </a:r>
            <a:r>
              <a:rPr lang="en" dirty="0"/>
              <a:t> </a:t>
            </a:r>
            <a:r>
              <a:rPr lang="en" dirty="0" err="1"/>
              <a:t>retinopathy </a:t>
            </a:r>
            <a:r>
              <a:rPr lang="en" dirty="0"/>
              <a:t>.</a:t>
            </a:r>
            <a:endParaRPr lang="x-none" dirty="0"/>
          </a:p>
        </p:txBody>
      </p:sp>
    </p:spTree>
    <p:extLst>
      <p:ext uri="{BB962C8B-B14F-4D97-AF65-F5344CB8AC3E}">
        <p14:creationId xmlns:p14="http://schemas.microsoft.com/office/powerpoint/2010/main" xmlns="" val="1615597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88A1C-E6E0-9F0C-1369-08BC3E32471E}"/>
              </a:ext>
            </a:extLst>
          </p:cNvPr>
          <p:cNvSpPr>
            <a:spLocks noGrp="1"/>
          </p:cNvSpPr>
          <p:nvPr>
            <p:ph type="title"/>
          </p:nvPr>
        </p:nvSpPr>
        <p:spPr/>
        <p:txBody>
          <a:bodyPr>
            <a:normAutofit/>
          </a:bodyPr>
          <a:lstStyle/>
          <a:p>
            <a:r>
              <a:rPr lang="en" dirty="0" err="1"/>
              <a:t>Diabetic</a:t>
            </a:r>
            <a:r>
              <a:rPr lang="en" dirty="0"/>
              <a:t> </a:t>
            </a:r>
            <a:r>
              <a:rPr lang="en" dirty="0" err="1"/>
              <a:t>retinopathy </a:t>
            </a:r>
            <a:r>
              <a:rPr lang="en" dirty="0"/>
              <a:t>: </a:t>
            </a:r>
            <a:r>
              <a:rPr lang="en" dirty="0" err="1"/>
              <a:t>stages</a:t>
            </a:r>
            <a:r>
              <a:rPr lang="en" dirty="0"/>
              <a:t> </a:t>
            </a:r>
            <a:r>
              <a:rPr lang="en" dirty="0" err="1"/>
              <a:t>process </a:t>
            </a:r>
            <a:r>
              <a:rPr lang="en" dirty="0"/>
              <a:t>, </a:t>
            </a:r>
            <a:r>
              <a:rPr lang="en" dirty="0" err="1"/>
              <a:t>diagnosis </a:t>
            </a:r>
            <a:r>
              <a:rPr lang="en" dirty="0"/>
              <a:t>, </a:t>
            </a:r>
            <a:r>
              <a:rPr lang="en" dirty="0" err="1"/>
              <a:t>prevention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8A11236C-B3B9-BC7D-1D7C-EDF43DF540F5}"/>
              </a:ext>
            </a:extLst>
          </p:cNvPr>
          <p:cNvSpPr>
            <a:spLocks noGrp="1"/>
          </p:cNvSpPr>
          <p:nvPr>
            <p:ph idx="1"/>
          </p:nvPr>
        </p:nvSpPr>
        <p:spPr/>
        <p:txBody>
          <a:bodyPr>
            <a:normAutofit lnSpcReduction="10000"/>
          </a:bodyPr>
          <a:lstStyle/>
          <a:p>
            <a:pPr marL="0" indent="0">
              <a:buNone/>
            </a:pPr>
            <a:r>
              <a:rPr lang="en" dirty="0"/>
              <a:t>1. </a:t>
            </a:r>
            <a:r>
              <a:rPr lang="en" dirty="0" err="1"/>
              <a:t>The most important</a:t>
            </a:r>
            <a:r>
              <a:rPr lang="en" dirty="0"/>
              <a:t> </a:t>
            </a:r>
            <a:r>
              <a:rPr lang="en" dirty="0" err="1"/>
              <a:t>is</a:t>
            </a:r>
            <a:r>
              <a:rPr lang="en" dirty="0"/>
              <a:t> </a:t>
            </a:r>
            <a:r>
              <a:rPr lang="en" dirty="0" err="1"/>
              <a:t>early</a:t>
            </a:r>
            <a:r>
              <a:rPr lang="en" dirty="0"/>
              <a:t> </a:t>
            </a:r>
            <a:r>
              <a:rPr lang="en" dirty="0" err="1"/>
              <a:t>diagnosis </a:t>
            </a:r>
            <a:r>
              <a:rPr lang="en" dirty="0"/>
              <a:t>and </a:t>
            </a:r>
            <a:r>
              <a:rPr lang="en" dirty="0" err="1"/>
              <a:t>compensation of </a:t>
            </a:r>
            <a:r>
              <a:rPr lang="en" dirty="0"/>
              <a:t>diabetes is </a:t>
            </a:r>
            <a:r>
              <a:rPr lang="en" dirty="0" err="1"/>
              <a:t>effective</a:t>
            </a:r>
            <a:r>
              <a:rPr lang="en" dirty="0"/>
              <a:t> </a:t>
            </a:r>
            <a:r>
              <a:rPr lang="en" dirty="0" err="1"/>
              <a:t>treatment</a:t>
            </a:r>
            <a:r>
              <a:rPr lang="en" dirty="0"/>
              <a:t> </a:t>
            </a:r>
            <a:r>
              <a:rPr lang="en" dirty="0" err="1"/>
              <a:t>arterial</a:t>
            </a:r>
            <a:r>
              <a:rPr lang="en" dirty="0"/>
              <a:t> </a:t>
            </a:r>
            <a:r>
              <a:rPr lang="en" dirty="0" err="1"/>
              <a:t>hypertension </a:t>
            </a:r>
            <a:r>
              <a:rPr lang="en" dirty="0"/>
              <a:t>and </a:t>
            </a:r>
            <a:r>
              <a:rPr lang="en" dirty="0" err="1"/>
              <a:t>hyperlipidemia </a:t>
            </a:r>
            <a:r>
              <a:rPr lang="en" dirty="0"/>
              <a:t>.</a:t>
            </a:r>
          </a:p>
          <a:p>
            <a:pPr marL="0" indent="0">
              <a:buNone/>
            </a:pPr>
            <a:r>
              <a:rPr lang="en" dirty="0"/>
              <a:t>2. </a:t>
            </a:r>
            <a:r>
              <a:rPr lang="en" dirty="0" err="1"/>
              <a:t>The main </a:t>
            </a:r>
            <a:r>
              <a:rPr lang="en" dirty="0"/>
              <a:t>method </a:t>
            </a:r>
            <a:r>
              <a:rPr lang="en" dirty="0" err="1"/>
              <a:t>of treatment </a:t>
            </a:r>
            <a:r>
              <a:rPr lang="en" dirty="0"/>
              <a:t>that </a:t>
            </a:r>
            <a:r>
              <a:rPr lang="en" dirty="0" err="1"/>
              <a:t>slows down</a:t>
            </a:r>
            <a:r>
              <a:rPr lang="en" dirty="0"/>
              <a:t> </a:t>
            </a:r>
            <a:r>
              <a:rPr lang="en" dirty="0" err="1"/>
              <a:t>progression</a:t>
            </a:r>
            <a:r>
              <a:rPr lang="en" dirty="0"/>
              <a:t> </a:t>
            </a:r>
            <a:r>
              <a:rPr lang="en" dirty="0" err="1"/>
              <a:t>vascular</a:t>
            </a:r>
            <a:r>
              <a:rPr lang="en" dirty="0"/>
              <a:t> there </a:t>
            </a:r>
            <a:r>
              <a:rPr lang="en" dirty="0" err="1"/>
              <a:t>are changes</a:t>
            </a:r>
            <a:r>
              <a:rPr lang="en" dirty="0"/>
              <a:t> </a:t>
            </a:r>
            <a:r>
              <a:rPr lang="en" dirty="0" err="1"/>
              <a:t>laser</a:t>
            </a:r>
            <a:r>
              <a:rPr lang="en" dirty="0"/>
              <a:t> </a:t>
            </a:r>
            <a:r>
              <a:rPr lang="en" dirty="0" err="1"/>
              <a:t>photocoagulation</a:t>
            </a:r>
            <a:r>
              <a:rPr lang="en" dirty="0"/>
              <a:t> </a:t>
            </a:r>
            <a:r>
              <a:rPr lang="en" dirty="0" err="1"/>
              <a:t>retina </a:t>
            </a:r>
            <a:r>
              <a:rPr lang="en" dirty="0"/>
              <a:t>with </a:t>
            </a:r>
            <a:r>
              <a:rPr lang="en" dirty="0" err="1"/>
              <a:t>maculopathy </a:t>
            </a:r>
            <a:r>
              <a:rPr lang="en" dirty="0"/>
              <a:t>, </a:t>
            </a:r>
            <a:r>
              <a:rPr lang="en" dirty="0" err="1"/>
              <a:t>expressed </a:t>
            </a:r>
            <a:r>
              <a:rPr lang="en" dirty="0"/>
              <a:t>forms of non- </a:t>
            </a:r>
            <a:r>
              <a:rPr lang="en" dirty="0" err="1"/>
              <a:t>proliferative</a:t>
            </a:r>
            <a:r>
              <a:rPr lang="en" dirty="0"/>
              <a:t> </a:t>
            </a:r>
            <a:r>
              <a:rPr lang="en" dirty="0" err="1"/>
              <a:t>retinopathy </a:t>
            </a:r>
            <a:r>
              <a:rPr lang="en" dirty="0"/>
              <a:t>and in </a:t>
            </a:r>
            <a:r>
              <a:rPr lang="en" dirty="0" err="1"/>
              <a:t>primary</a:t>
            </a:r>
            <a:r>
              <a:rPr lang="en" dirty="0"/>
              <a:t> </a:t>
            </a:r>
            <a:r>
              <a:rPr lang="en" dirty="0" err="1"/>
              <a:t>phase</a:t>
            </a:r>
            <a:r>
              <a:rPr lang="en" dirty="0"/>
              <a:t> </a:t>
            </a:r>
            <a:r>
              <a:rPr lang="en" dirty="0" err="1"/>
              <a:t>proliferative</a:t>
            </a:r>
            <a:r>
              <a:rPr lang="en" dirty="0"/>
              <a:t> </a:t>
            </a:r>
            <a:r>
              <a:rPr lang="en" dirty="0" err="1"/>
              <a:t>retinopathy </a:t>
            </a:r>
            <a:r>
              <a:rPr lang="en" dirty="0"/>
              <a:t>. </a:t>
            </a:r>
            <a:r>
              <a:rPr lang="en" dirty="0" err="1"/>
              <a:t>Neglected</a:t>
            </a:r>
            <a:r>
              <a:rPr lang="en" dirty="0"/>
              <a:t> </a:t>
            </a:r>
            <a:r>
              <a:rPr lang="en" dirty="0" err="1"/>
              <a:t>proliferative</a:t>
            </a:r>
            <a:r>
              <a:rPr lang="en" dirty="0"/>
              <a:t> </a:t>
            </a:r>
            <a:r>
              <a:rPr lang="en" dirty="0" err="1"/>
              <a:t>retinopathy </a:t>
            </a:r>
            <a:r>
              <a:rPr lang="en" dirty="0"/>
              <a:t>( </a:t>
            </a:r>
            <a:r>
              <a:rPr lang="en" dirty="0" err="1"/>
              <a:t>hemorrhages </a:t>
            </a:r>
            <a:r>
              <a:rPr lang="en" dirty="0"/>
              <a:t>in the </a:t>
            </a:r>
            <a:r>
              <a:rPr lang="en" dirty="0" err="1"/>
              <a:t>vitreous</a:t>
            </a:r>
            <a:r>
              <a:rPr lang="en" dirty="0"/>
              <a:t> </a:t>
            </a:r>
            <a:r>
              <a:rPr lang="en" dirty="0" err="1"/>
              <a:t>body </a:t>
            </a:r>
            <a:r>
              <a:rPr lang="en" dirty="0"/>
              <a:t>, </a:t>
            </a:r>
            <a:r>
              <a:rPr lang="en" dirty="0" err="1"/>
              <a:t>proliferation</a:t>
            </a:r>
            <a:r>
              <a:rPr lang="en" dirty="0"/>
              <a:t> </a:t>
            </a:r>
            <a:r>
              <a:rPr lang="en" dirty="0" err="1"/>
              <a:t>connecting</a:t>
            </a:r>
            <a:r>
              <a:rPr lang="en" dirty="0"/>
              <a:t> </a:t>
            </a:r>
            <a:r>
              <a:rPr lang="en" dirty="0" err="1"/>
              <a:t>fabrics </a:t>
            </a:r>
            <a:r>
              <a:rPr lang="en" dirty="0"/>
              <a:t>) </a:t>
            </a:r>
            <a:r>
              <a:rPr lang="en" dirty="0" err="1"/>
              <a:t>are</a:t>
            </a:r>
            <a:r>
              <a:rPr lang="en" dirty="0"/>
              <a:t> </a:t>
            </a:r>
            <a:r>
              <a:rPr lang="en" dirty="0" err="1"/>
              <a:t>indication </a:t>
            </a:r>
            <a:r>
              <a:rPr lang="en" dirty="0"/>
              <a:t>for </a:t>
            </a:r>
            <a:r>
              <a:rPr lang="en" dirty="0" err="1"/>
              <a:t>vitrectomy </a:t>
            </a:r>
            <a:r>
              <a:rPr lang="en" dirty="0"/>
              <a:t>, often in </a:t>
            </a:r>
            <a:r>
              <a:rPr lang="en" dirty="0" err="1"/>
              <a:t>combination </a:t>
            </a:r>
            <a:r>
              <a:rPr lang="en" dirty="0"/>
              <a:t>with </a:t>
            </a:r>
            <a:r>
              <a:rPr lang="en" dirty="0" err="1"/>
              <a:t>endolaserotherapy </a:t>
            </a:r>
            <a:r>
              <a:rPr lang="en" dirty="0"/>
              <a:t>. In severe </a:t>
            </a:r>
            <a:r>
              <a:rPr lang="en" dirty="0" err="1"/>
              <a:t>stages</a:t>
            </a:r>
            <a:r>
              <a:rPr lang="en" dirty="0"/>
              <a:t> </a:t>
            </a:r>
            <a:r>
              <a:rPr lang="en" dirty="0" err="1"/>
              <a:t>swelling</a:t>
            </a:r>
            <a:r>
              <a:rPr lang="en" dirty="0"/>
              <a:t> </a:t>
            </a:r>
            <a:r>
              <a:rPr lang="en" dirty="0" err="1"/>
              <a:t>macules </a:t>
            </a:r>
            <a:r>
              <a:rPr lang="en" dirty="0"/>
              <a:t>, as an alternative </a:t>
            </a:r>
            <a:r>
              <a:rPr lang="en" dirty="0" err="1"/>
              <a:t>or</a:t>
            </a:r>
            <a:r>
              <a:rPr lang="en" dirty="0"/>
              <a:t> </a:t>
            </a:r>
            <a:r>
              <a:rPr lang="en" dirty="0" err="1"/>
              <a:t>supplement </a:t>
            </a:r>
            <a:r>
              <a:rPr lang="en" dirty="0"/>
              <a:t>to the </a:t>
            </a:r>
            <a:r>
              <a:rPr lang="en" dirty="0" err="1"/>
              <a:t>laser</a:t>
            </a:r>
            <a:r>
              <a:rPr lang="en" dirty="0"/>
              <a:t> </a:t>
            </a:r>
            <a:r>
              <a:rPr lang="en" dirty="0" err="1"/>
              <a:t>photocoagulation </a:t>
            </a:r>
            <a:r>
              <a:rPr lang="en" dirty="0"/>
              <a:t>is </a:t>
            </a:r>
            <a:r>
              <a:rPr lang="en" dirty="0" err="1"/>
              <a:t>possible</a:t>
            </a:r>
            <a:r>
              <a:rPr lang="en" dirty="0"/>
              <a:t> </a:t>
            </a:r>
            <a:r>
              <a:rPr lang="en" dirty="0" err="1"/>
              <a:t>appoint</a:t>
            </a:r>
            <a:r>
              <a:rPr lang="en" dirty="0"/>
              <a:t> </a:t>
            </a:r>
            <a:r>
              <a:rPr lang="en" dirty="0" err="1"/>
              <a:t>ranibizumab </a:t>
            </a:r>
            <a:r>
              <a:rPr lang="en" dirty="0"/>
              <a:t>, </a:t>
            </a:r>
            <a:r>
              <a:rPr lang="en" dirty="0" err="1"/>
              <a:t>which</a:t>
            </a:r>
            <a:r>
              <a:rPr lang="en" dirty="0"/>
              <a:t> </a:t>
            </a:r>
            <a:r>
              <a:rPr lang="en" dirty="0" err="1"/>
              <a:t>contains</a:t>
            </a:r>
            <a:r>
              <a:rPr lang="en" dirty="0"/>
              <a:t> </a:t>
            </a:r>
            <a:r>
              <a:rPr lang="en" dirty="0" err="1"/>
              <a:t>monoclonal</a:t>
            </a:r>
            <a:r>
              <a:rPr lang="en" dirty="0"/>
              <a:t> </a:t>
            </a:r>
            <a:r>
              <a:rPr lang="en" dirty="0" err="1"/>
              <a:t>directed antibodies </a:t>
            </a:r>
            <a:r>
              <a:rPr lang="en" dirty="0"/>
              <a:t>_ </a:t>
            </a:r>
            <a:r>
              <a:rPr lang="en" dirty="0" err="1"/>
              <a:t>selectively</a:t>
            </a:r>
            <a:r>
              <a:rPr lang="en" dirty="0"/>
              <a:t> </a:t>
            </a:r>
            <a:r>
              <a:rPr lang="en" dirty="0" err="1"/>
              <a:t>against</a:t>
            </a:r>
            <a:r>
              <a:rPr lang="en" dirty="0"/>
              <a:t> </a:t>
            </a:r>
            <a:r>
              <a:rPr lang="en" dirty="0" err="1"/>
              <a:t>human</a:t>
            </a:r>
            <a:r>
              <a:rPr lang="en" dirty="0"/>
              <a:t> </a:t>
            </a:r>
            <a:r>
              <a:rPr lang="en" dirty="0" err="1"/>
              <a:t>endothelial vascular growth </a:t>
            </a:r>
            <a:r>
              <a:rPr lang="en" dirty="0"/>
              <a:t>factor type A ( VEGF- A) — in </a:t>
            </a:r>
            <a:r>
              <a:rPr lang="en" dirty="0" err="1"/>
              <a:t>injections </a:t>
            </a:r>
            <a:r>
              <a:rPr lang="en" dirty="0"/>
              <a:t>into the </a:t>
            </a:r>
            <a:r>
              <a:rPr lang="en" dirty="0" err="1"/>
              <a:t>vitreous</a:t>
            </a:r>
            <a:r>
              <a:rPr lang="en" dirty="0"/>
              <a:t> </a:t>
            </a:r>
            <a:r>
              <a:rPr lang="en" dirty="0" err="1"/>
              <a:t>body </a:t>
            </a:r>
            <a:r>
              <a:rPr lang="en" dirty="0"/>
              <a:t>_ </a:t>
            </a:r>
            <a:r>
              <a:rPr lang="en" dirty="0" err="1"/>
              <a:t>Ranibizumab</a:t>
            </a:r>
            <a:r>
              <a:rPr lang="en" dirty="0"/>
              <a:t> </a:t>
            </a:r>
            <a:r>
              <a:rPr lang="en" dirty="0" err="1"/>
              <a:t>is the </a:t>
            </a:r>
            <a:r>
              <a:rPr lang="en" dirty="0"/>
              <a:t>LZ </a:t>
            </a:r>
            <a:r>
              <a:rPr lang="en" dirty="0" err="1"/>
              <a:t>of the first</a:t>
            </a:r>
            <a:r>
              <a:rPr lang="en" dirty="0"/>
              <a:t> any </a:t>
            </a:r>
            <a:r>
              <a:rPr lang="en" dirty="0" err="1"/>
              <a:t>choice _</a:t>
            </a:r>
            <a:r>
              <a:rPr lang="en" dirty="0"/>
              <a:t> </a:t>
            </a:r>
            <a:r>
              <a:rPr lang="en" dirty="0" err="1"/>
              <a:t>form</a:t>
            </a:r>
            <a:r>
              <a:rPr lang="en" dirty="0"/>
              <a:t> </a:t>
            </a:r>
            <a:r>
              <a:rPr lang="en" dirty="0" err="1"/>
              <a:t>diabetic</a:t>
            </a:r>
            <a:r>
              <a:rPr lang="en" dirty="0"/>
              <a:t> </a:t>
            </a:r>
            <a:r>
              <a:rPr lang="en" dirty="0" err="1"/>
              <a:t>swelling</a:t>
            </a:r>
            <a:r>
              <a:rPr lang="en" dirty="0"/>
              <a:t> </a:t>
            </a:r>
            <a:r>
              <a:rPr lang="en" dirty="0" err="1"/>
              <a:t>macules</a:t>
            </a:r>
            <a:r>
              <a:rPr lang="en" dirty="0"/>
              <a:t> </a:t>
            </a:r>
            <a:r>
              <a:rPr lang="en" dirty="0" err="1"/>
              <a:t>from</a:t>
            </a:r>
            <a:r>
              <a:rPr lang="en" dirty="0"/>
              <a:t> </a:t>
            </a:r>
            <a:r>
              <a:rPr lang="en" dirty="0" err="1"/>
              <a:t>damage</a:t>
            </a:r>
            <a:r>
              <a:rPr lang="en" dirty="0"/>
              <a:t> </a:t>
            </a:r>
            <a:r>
              <a:rPr lang="en" dirty="0" err="1"/>
              <a:t>central </a:t>
            </a:r>
            <a:r>
              <a:rPr lang="en" dirty="0"/>
              <a:t>fossa. </a:t>
            </a:r>
            <a:r>
              <a:rPr lang="en" dirty="0" err="1"/>
              <a:t>Also</a:t>
            </a:r>
            <a:r>
              <a:rPr lang="en" dirty="0"/>
              <a:t> </a:t>
            </a:r>
            <a:r>
              <a:rPr lang="en" dirty="0" err="1"/>
              <a:t>are applied</a:t>
            </a:r>
            <a:r>
              <a:rPr lang="en" dirty="0"/>
              <a:t> </a:t>
            </a:r>
            <a:r>
              <a:rPr lang="en" dirty="0" err="1"/>
              <a:t>newer ones</a:t>
            </a:r>
            <a:r>
              <a:rPr lang="en" dirty="0"/>
              <a:t> </a:t>
            </a:r>
            <a:r>
              <a:rPr lang="en" dirty="0" err="1"/>
              <a:t>inhibitors</a:t>
            </a:r>
            <a:r>
              <a:rPr lang="en" dirty="0"/>
              <a:t> </a:t>
            </a:r>
            <a:r>
              <a:rPr lang="en" dirty="0" err="1"/>
              <a:t>angiogenesis </a:t>
            </a:r>
            <a:r>
              <a:rPr lang="en" dirty="0"/>
              <a:t>, </a:t>
            </a:r>
            <a:r>
              <a:rPr lang="en" dirty="0" err="1"/>
              <a:t>such </a:t>
            </a:r>
            <a:r>
              <a:rPr lang="en" dirty="0"/>
              <a:t>as </a:t>
            </a:r>
            <a:r>
              <a:rPr lang="en" dirty="0" err="1"/>
              <a:t>bevacizumab </a:t>
            </a:r>
            <a:r>
              <a:rPr lang="en" dirty="0"/>
              <a:t>and </a:t>
            </a:r>
            <a:r>
              <a:rPr lang="en" dirty="0" err="1"/>
              <a:t>aflibercept </a:t>
            </a:r>
            <a:r>
              <a:rPr lang="en" dirty="0"/>
              <a:t>.</a:t>
            </a:r>
          </a:p>
          <a:p>
            <a:pPr marL="0" indent="0">
              <a:buNone/>
            </a:pPr>
            <a:endParaRPr lang="x-none" dirty="0"/>
          </a:p>
        </p:txBody>
      </p:sp>
    </p:spTree>
    <p:extLst>
      <p:ext uri="{BB962C8B-B14F-4D97-AF65-F5344CB8AC3E}">
        <p14:creationId xmlns:p14="http://schemas.microsoft.com/office/powerpoint/2010/main" xmlns="" val="735825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DC1327C-3B27-F4A0-2D79-ED1CE6494DA7}"/>
              </a:ext>
            </a:extLst>
          </p:cNvPr>
          <p:cNvSpPr>
            <a:spLocks noGrp="1"/>
          </p:cNvSpPr>
          <p:nvPr>
            <p:ph type="title"/>
          </p:nvPr>
        </p:nvSpPr>
        <p:spPr/>
        <p:txBody>
          <a:bodyPr/>
          <a:lstStyle/>
          <a:p>
            <a:r>
              <a:rPr lang="en" dirty="0" err="1"/>
              <a:t>Diabetic</a:t>
            </a:r>
            <a:r>
              <a:rPr lang="en" dirty="0"/>
              <a:t> </a:t>
            </a:r>
            <a:r>
              <a:rPr lang="en" dirty="0" err="1"/>
              <a:t>neuropathy </a:t>
            </a:r>
            <a:r>
              <a:rPr lang="en" dirty="0"/>
              <a:t>, </a:t>
            </a:r>
            <a:r>
              <a:rPr lang="en" dirty="0" err="1"/>
              <a:t>classification </a:t>
            </a:r>
            <a:r>
              <a:rPr lang="en" dirty="0"/>
              <a:t>, </a:t>
            </a:r>
            <a:r>
              <a:rPr lang="en" dirty="0" err="1"/>
              <a:t>clinic </a:t>
            </a:r>
            <a:r>
              <a:rPr lang="en" dirty="0"/>
              <a:t>, </a:t>
            </a:r>
            <a:r>
              <a:rPr lang="en" dirty="0" err="1"/>
              <a:t>diagnosis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A1492002-4EF6-79D8-CBAD-EF49312337F8}"/>
              </a:ext>
            </a:extLst>
          </p:cNvPr>
          <p:cNvSpPr>
            <a:spLocks noGrp="1"/>
          </p:cNvSpPr>
          <p:nvPr>
            <p:ph idx="1"/>
          </p:nvPr>
        </p:nvSpPr>
        <p:spPr/>
        <p:txBody>
          <a:bodyPr/>
          <a:lstStyle/>
          <a:p>
            <a:pPr marL="0" indent="0">
              <a:buNone/>
            </a:pPr>
            <a:r>
              <a:rPr lang="en" dirty="0" err="1"/>
              <a:t>Most often</a:t>
            </a:r>
            <a:r>
              <a:rPr lang="en" dirty="0"/>
              <a:t> </a:t>
            </a:r>
            <a:r>
              <a:rPr lang="en" dirty="0" err="1"/>
              <a:t>chronic</a:t>
            </a:r>
            <a:r>
              <a:rPr lang="en" dirty="0"/>
              <a:t> </a:t>
            </a:r>
            <a:r>
              <a:rPr lang="en" dirty="0" err="1"/>
              <a:t>complications of </a:t>
            </a:r>
            <a:r>
              <a:rPr lang="en" dirty="0"/>
              <a:t>diabetes. </a:t>
            </a:r>
            <a:r>
              <a:rPr lang="en" dirty="0" err="1"/>
              <a:t>Because of</a:t>
            </a:r>
            <a:r>
              <a:rPr lang="en" dirty="0"/>
              <a:t> </a:t>
            </a:r>
            <a:r>
              <a:rPr lang="en" dirty="0" err="1"/>
              <a:t>metabolic</a:t>
            </a:r>
            <a:r>
              <a:rPr lang="en" dirty="0"/>
              <a:t> </a:t>
            </a:r>
            <a:r>
              <a:rPr lang="en" dirty="0" err="1"/>
              <a:t>disorders </a:t>
            </a:r>
            <a:r>
              <a:rPr lang="en" dirty="0"/>
              <a:t>and </a:t>
            </a:r>
            <a:r>
              <a:rPr lang="en" dirty="0" err="1"/>
              <a:t>changes </a:t>
            </a:r>
            <a:r>
              <a:rPr lang="en" dirty="0"/>
              <a:t>in </a:t>
            </a:r>
            <a:r>
              <a:rPr lang="en" dirty="0" err="1"/>
              <a:t>blood vessels </a:t>
            </a:r>
            <a:r>
              <a:rPr lang="en" dirty="0"/>
              <a:t>, </a:t>
            </a:r>
            <a:r>
              <a:rPr lang="en" dirty="0" err="1"/>
              <a:t>which</a:t>
            </a:r>
            <a:r>
              <a:rPr lang="en" dirty="0"/>
              <a:t> </a:t>
            </a:r>
            <a:r>
              <a:rPr lang="en" dirty="0" err="1"/>
              <a:t>blood supply</a:t>
            </a:r>
            <a:r>
              <a:rPr lang="en" dirty="0"/>
              <a:t> </a:t>
            </a:r>
            <a:r>
              <a:rPr lang="en" dirty="0" err="1"/>
              <a:t>nerves </a:t>
            </a:r>
            <a:r>
              <a:rPr lang="en" dirty="0"/>
              <a:t>, </a:t>
            </a:r>
            <a:r>
              <a:rPr lang="en" dirty="0" err="1"/>
              <a:t>happening</a:t>
            </a:r>
            <a:r>
              <a:rPr lang="en" dirty="0"/>
              <a:t> </a:t>
            </a:r>
            <a:r>
              <a:rPr lang="en" dirty="0" err="1"/>
              <a:t>segmental</a:t>
            </a:r>
            <a:r>
              <a:rPr lang="en" dirty="0"/>
              <a:t> </a:t>
            </a:r>
            <a:r>
              <a:rPr lang="en" dirty="0" err="1"/>
              <a:t>demyelination </a:t>
            </a:r>
            <a:r>
              <a:rPr lang="en" dirty="0"/>
              <a:t>, </a:t>
            </a:r>
            <a:r>
              <a:rPr lang="en" dirty="0" err="1"/>
              <a:t>atrophy </a:t>
            </a:r>
            <a:r>
              <a:rPr lang="en" dirty="0"/>
              <a:t>and </a:t>
            </a:r>
            <a:r>
              <a:rPr lang="en" dirty="0" err="1"/>
              <a:t>degeneration</a:t>
            </a:r>
            <a:r>
              <a:rPr lang="en" dirty="0"/>
              <a:t> </a:t>
            </a:r>
            <a:r>
              <a:rPr lang="en" dirty="0" err="1"/>
              <a:t>axons </a:t>
            </a:r>
            <a:r>
              <a:rPr lang="en" dirty="0"/>
              <a:t>, </a:t>
            </a:r>
            <a:r>
              <a:rPr lang="en" dirty="0" err="1"/>
              <a:t>atrophy</a:t>
            </a:r>
            <a:r>
              <a:rPr lang="en" dirty="0"/>
              <a:t> </a:t>
            </a:r>
            <a:r>
              <a:rPr lang="en" dirty="0" err="1"/>
              <a:t>neurons</a:t>
            </a:r>
            <a:r>
              <a:rPr lang="en" dirty="0"/>
              <a:t> </a:t>
            </a:r>
            <a:r>
              <a:rPr lang="en" dirty="0" err="1"/>
              <a:t>front</a:t>
            </a:r>
            <a:r>
              <a:rPr lang="en" dirty="0"/>
              <a:t> </a:t>
            </a:r>
            <a:r>
              <a:rPr lang="en" dirty="0" err="1"/>
              <a:t>horns </a:t>
            </a:r>
            <a:r>
              <a:rPr lang="en" dirty="0"/>
              <a:t>and </a:t>
            </a:r>
            <a:r>
              <a:rPr lang="en" dirty="0" err="1"/>
              <a:t>intervertebral</a:t>
            </a:r>
            <a:r>
              <a:rPr lang="en" dirty="0"/>
              <a:t> </a:t>
            </a:r>
            <a:r>
              <a:rPr lang="en" dirty="0" err="1"/>
              <a:t>nodes </a:t>
            </a:r>
            <a:r>
              <a:rPr lang="en" dirty="0"/>
              <a:t>; </a:t>
            </a:r>
            <a:r>
              <a:rPr lang="en" dirty="0" err="1"/>
              <a:t>appear</a:t>
            </a:r>
            <a:r>
              <a:rPr lang="en" dirty="0"/>
              <a:t> </a:t>
            </a:r>
            <a:r>
              <a:rPr lang="en" dirty="0" err="1"/>
              <a:t>also</a:t>
            </a:r>
            <a:r>
              <a:rPr lang="en" dirty="0"/>
              <a:t> </a:t>
            </a:r>
            <a:r>
              <a:rPr lang="en" dirty="0" err="1"/>
              <a:t>signs</a:t>
            </a:r>
            <a:r>
              <a:rPr lang="en" dirty="0"/>
              <a:t> </a:t>
            </a:r>
            <a:r>
              <a:rPr lang="en" dirty="0" err="1"/>
              <a:t>regeneration</a:t>
            </a:r>
            <a:r>
              <a:rPr lang="en" dirty="0"/>
              <a:t> </a:t>
            </a:r>
            <a:r>
              <a:rPr lang="en" dirty="0" err="1"/>
              <a:t>nerves </a:t>
            </a:r>
            <a:r>
              <a:rPr lang="en" dirty="0"/>
              <a:t>and </a:t>
            </a:r>
            <a:r>
              <a:rPr lang="en" dirty="0" err="1"/>
              <a:t>changes </a:t>
            </a:r>
            <a:r>
              <a:rPr lang="en" dirty="0"/>
              <a:t>in </a:t>
            </a:r>
            <a:r>
              <a:rPr lang="en" dirty="0" err="1"/>
              <a:t>blood vessels </a:t>
            </a:r>
            <a:r>
              <a:rPr lang="en" dirty="0"/>
              <a:t>, </a:t>
            </a:r>
            <a:r>
              <a:rPr lang="en" dirty="0" err="1"/>
              <a:t>which</a:t>
            </a:r>
            <a:r>
              <a:rPr lang="en" dirty="0"/>
              <a:t> </a:t>
            </a:r>
            <a:r>
              <a:rPr lang="en" dirty="0" err="1"/>
              <a:t>blood supply</a:t>
            </a:r>
            <a:r>
              <a:rPr lang="en" dirty="0"/>
              <a:t> </a:t>
            </a:r>
            <a:r>
              <a:rPr lang="en" dirty="0" err="1"/>
              <a:t>nerves </a:t>
            </a:r>
            <a:r>
              <a:rPr lang="en" dirty="0"/>
              <a:t>_ </a:t>
            </a:r>
            <a:r>
              <a:rPr lang="en" dirty="0" err="1"/>
              <a:t>Classification </a:t>
            </a:r>
            <a:r>
              <a:rPr lang="en" dirty="0"/>
              <a:t>: </a:t>
            </a:r>
            <a:r>
              <a:rPr lang="en" dirty="0" err="1"/>
              <a:t>generalized</a:t>
            </a:r>
            <a:r>
              <a:rPr lang="en" dirty="0"/>
              <a:t> </a:t>
            </a:r>
            <a:r>
              <a:rPr lang="en" dirty="0" err="1"/>
              <a:t>symmetrical</a:t>
            </a:r>
            <a:r>
              <a:rPr lang="en" dirty="0"/>
              <a:t> </a:t>
            </a:r>
            <a:r>
              <a:rPr lang="en" dirty="0" err="1"/>
              <a:t>polyneuropathy </a:t>
            </a:r>
            <a:r>
              <a:rPr lang="en" dirty="0"/>
              <a:t>( </a:t>
            </a:r>
            <a:r>
              <a:rPr lang="en" dirty="0" err="1"/>
              <a:t>chronic </a:t>
            </a:r>
            <a:r>
              <a:rPr lang="en" dirty="0"/>
              <a:t>sensorimotor , </a:t>
            </a:r>
            <a:r>
              <a:rPr lang="en" dirty="0" err="1"/>
              <a:t>autonomic or</a:t>
            </a:r>
            <a:r>
              <a:rPr lang="en" dirty="0"/>
              <a:t> </a:t>
            </a:r>
            <a:r>
              <a:rPr lang="en" dirty="0" err="1"/>
              <a:t>sharp</a:t>
            </a:r>
            <a:r>
              <a:rPr lang="en" dirty="0"/>
              <a:t> </a:t>
            </a:r>
            <a:r>
              <a:rPr lang="en" dirty="0" err="1"/>
              <a:t>sensory </a:t>
            </a:r>
            <a:r>
              <a:rPr lang="en" dirty="0"/>
              <a:t>), </a:t>
            </a:r>
            <a:r>
              <a:rPr lang="en" dirty="0" err="1"/>
              <a:t>focal</a:t>
            </a:r>
            <a:r>
              <a:rPr lang="en" dirty="0"/>
              <a:t> </a:t>
            </a:r>
            <a:r>
              <a:rPr lang="en" dirty="0" err="1"/>
              <a:t>or</a:t>
            </a:r>
            <a:r>
              <a:rPr lang="en" dirty="0"/>
              <a:t> </a:t>
            </a:r>
            <a:r>
              <a:rPr lang="en" dirty="0" err="1"/>
              <a:t>multifocal</a:t>
            </a:r>
            <a:r>
              <a:rPr lang="en" dirty="0"/>
              <a:t> </a:t>
            </a:r>
            <a:r>
              <a:rPr lang="en" dirty="0" err="1"/>
              <a:t>neuropathy </a:t>
            </a:r>
            <a:r>
              <a:rPr lang="en" dirty="0"/>
              <a:t>.</a:t>
            </a:r>
            <a:endParaRPr lang="x-none" dirty="0"/>
          </a:p>
        </p:txBody>
      </p:sp>
    </p:spTree>
    <p:extLst>
      <p:ext uri="{BB962C8B-B14F-4D97-AF65-F5344CB8AC3E}">
        <p14:creationId xmlns:p14="http://schemas.microsoft.com/office/powerpoint/2010/main" xmlns="" val="4097195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EE221E2-9A6B-DEE0-D508-DE72F882653D}"/>
              </a:ext>
            </a:extLst>
          </p:cNvPr>
          <p:cNvSpPr>
            <a:spLocks noGrp="1"/>
          </p:cNvSpPr>
          <p:nvPr>
            <p:ph type="title"/>
          </p:nvPr>
        </p:nvSpPr>
        <p:spPr/>
        <p:txBody>
          <a:bodyPr/>
          <a:lstStyle/>
          <a:p>
            <a:r>
              <a:rPr lang="en" dirty="0" err="1"/>
              <a:t>Diabetic</a:t>
            </a:r>
            <a:r>
              <a:rPr lang="en" dirty="0"/>
              <a:t> </a:t>
            </a:r>
            <a:r>
              <a:rPr lang="en" dirty="0" err="1"/>
              <a:t>neuropathy </a:t>
            </a:r>
            <a:r>
              <a:rPr lang="en" dirty="0"/>
              <a:t>, </a:t>
            </a:r>
            <a:r>
              <a:rPr lang="en" dirty="0" err="1"/>
              <a:t>classification </a:t>
            </a:r>
            <a:r>
              <a:rPr lang="en" dirty="0"/>
              <a:t>, </a:t>
            </a:r>
            <a:r>
              <a:rPr lang="en" dirty="0" err="1"/>
              <a:t>clinic </a:t>
            </a:r>
            <a:r>
              <a:rPr lang="en" dirty="0"/>
              <a:t>, </a:t>
            </a:r>
            <a:r>
              <a:rPr lang="en" dirty="0" err="1"/>
              <a:t>diagnosis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5000CF34-7A9F-1ED9-2B19-F92FC4AF04B4}"/>
              </a:ext>
            </a:extLst>
          </p:cNvPr>
          <p:cNvSpPr>
            <a:spLocks noGrp="1"/>
          </p:cNvSpPr>
          <p:nvPr>
            <p:ph idx="1"/>
          </p:nvPr>
        </p:nvSpPr>
        <p:spPr/>
        <p:txBody>
          <a:bodyPr>
            <a:normAutofit/>
          </a:bodyPr>
          <a:lstStyle/>
          <a:p>
            <a:pPr marL="0" indent="0">
              <a:buNone/>
            </a:pPr>
            <a:r>
              <a:rPr lang="en" dirty="0"/>
              <a:t>1. </a:t>
            </a:r>
            <a:r>
              <a:rPr lang="en" dirty="0" err="1"/>
              <a:t>First of all </a:t>
            </a:r>
            <a:r>
              <a:rPr lang="en" dirty="0"/>
              <a:t>, </a:t>
            </a:r>
            <a:r>
              <a:rPr lang="en" dirty="0" err="1"/>
              <a:t>follow</a:t>
            </a:r>
            <a:r>
              <a:rPr lang="en" dirty="0"/>
              <a:t> </a:t>
            </a:r>
            <a:r>
              <a:rPr lang="en" dirty="0" err="1"/>
              <a:t>reach</a:t>
            </a:r>
            <a:r>
              <a:rPr lang="en" dirty="0"/>
              <a:t> </a:t>
            </a:r>
            <a:r>
              <a:rPr lang="en" dirty="0" err="1"/>
              <a:t>satisfactory</a:t>
            </a:r>
            <a:r>
              <a:rPr lang="en" dirty="0"/>
              <a:t> </a:t>
            </a:r>
            <a:r>
              <a:rPr lang="en" dirty="0" err="1"/>
              <a:t>correction </a:t>
            </a:r>
            <a:r>
              <a:rPr lang="en" dirty="0"/>
              <a:t>of diabetes; </a:t>
            </a:r>
            <a:r>
              <a:rPr lang="en" dirty="0" err="1"/>
              <a:t>avoid</a:t>
            </a:r>
            <a:r>
              <a:rPr lang="en" dirty="0"/>
              <a:t> </a:t>
            </a:r>
            <a:r>
              <a:rPr lang="en" dirty="0" err="1"/>
              <a:t>hypoglycemia </a:t>
            </a:r>
            <a:r>
              <a:rPr lang="en" dirty="0"/>
              <a:t>; </a:t>
            </a:r>
            <a:r>
              <a:rPr lang="en" dirty="0" err="1"/>
              <a:t>you can</a:t>
            </a:r>
            <a:r>
              <a:rPr lang="en" dirty="0"/>
              <a:t> </a:t>
            </a:r>
            <a:r>
              <a:rPr lang="en" dirty="0" err="1"/>
              <a:t>apply </a:t>
            </a:r>
            <a:r>
              <a:rPr lang="en" dirty="0"/>
              <a:t>ACE inhibitors.</a:t>
            </a:r>
          </a:p>
          <a:p>
            <a:pPr marL="0" indent="0">
              <a:buNone/>
            </a:pPr>
            <a:r>
              <a:rPr lang="en" dirty="0"/>
              <a:t>2. </a:t>
            </a:r>
            <a:r>
              <a:rPr lang="en" dirty="0" err="1"/>
              <a:t>Symptomatic</a:t>
            </a:r>
            <a:r>
              <a:rPr lang="en" dirty="0"/>
              <a:t> </a:t>
            </a:r>
            <a:r>
              <a:rPr lang="en" dirty="0" err="1"/>
              <a:t>treatment</a:t>
            </a:r>
            <a:r>
              <a:rPr lang="en" dirty="0"/>
              <a:t> </a:t>
            </a:r>
            <a:r>
              <a:rPr lang="en" dirty="0" err="1"/>
              <a:t>painful</a:t>
            </a:r>
            <a:r>
              <a:rPr lang="en" dirty="0"/>
              <a:t> </a:t>
            </a:r>
            <a:r>
              <a:rPr lang="en" dirty="0" err="1"/>
              <a:t>polyneuropathy </a:t>
            </a:r>
            <a:r>
              <a:rPr lang="en" dirty="0"/>
              <a:t>:</a:t>
            </a:r>
          </a:p>
          <a:p>
            <a:pPr marL="0" indent="0">
              <a:buNone/>
            </a:pPr>
            <a:r>
              <a:rPr lang="en" dirty="0"/>
              <a:t>1) </a:t>
            </a:r>
            <a:r>
              <a:rPr lang="en" dirty="0" err="1"/>
              <a:t>treatment</a:t>
            </a:r>
            <a:r>
              <a:rPr lang="en" dirty="0"/>
              <a:t> </a:t>
            </a:r>
            <a:r>
              <a:rPr lang="en" dirty="0" err="1"/>
              <a:t>neuropathic </a:t>
            </a:r>
            <a:r>
              <a:rPr lang="en" dirty="0"/>
              <a:t>pain →; </a:t>
            </a:r>
            <a:r>
              <a:rPr lang="en" dirty="0" err="1"/>
              <a:t>in particular </a:t>
            </a:r>
            <a:r>
              <a:rPr lang="en" dirty="0"/>
              <a:t>, </a:t>
            </a:r>
            <a:r>
              <a:rPr lang="en" dirty="0" err="1"/>
              <a:t>antiepileptic </a:t>
            </a:r>
            <a:r>
              <a:rPr lang="en" dirty="0"/>
              <a:t>drugs — </a:t>
            </a:r>
            <a:r>
              <a:rPr lang="en" dirty="0" err="1"/>
              <a:t>pregabalin </a:t>
            </a:r>
            <a:r>
              <a:rPr lang="en" dirty="0"/>
              <a:t>150–600 mg/day, </a:t>
            </a:r>
            <a:r>
              <a:rPr lang="en" dirty="0" err="1"/>
              <a:t>gabapentin </a:t>
            </a:r>
            <a:r>
              <a:rPr lang="en" dirty="0"/>
              <a:t>900–1800 mg/day, </a:t>
            </a:r>
            <a:r>
              <a:rPr lang="en" dirty="0" err="1"/>
              <a:t>carbamazepine </a:t>
            </a:r>
            <a:r>
              <a:rPr lang="en" dirty="0"/>
              <a:t>up to 800 mg/day; </a:t>
            </a:r>
            <a:r>
              <a:rPr lang="en" dirty="0" err="1"/>
              <a:t>tricyclic</a:t>
            </a:r>
            <a:r>
              <a:rPr lang="en" dirty="0"/>
              <a:t> </a:t>
            </a:r>
            <a:r>
              <a:rPr lang="en" dirty="0" err="1"/>
              <a:t>antidepressants </a:t>
            </a:r>
            <a:r>
              <a:rPr lang="en" dirty="0"/>
              <a:t>- e.g. </a:t>
            </a:r>
            <a:r>
              <a:rPr lang="en" dirty="0" err="1"/>
              <a:t>amitriptyline </a:t>
            </a:r>
            <a:r>
              <a:rPr lang="en" dirty="0"/>
              <a:t>25–150 mg/day; </a:t>
            </a:r>
            <a:r>
              <a:rPr lang="en" dirty="0" err="1"/>
              <a:t>selective</a:t>
            </a:r>
            <a:r>
              <a:rPr lang="en" dirty="0"/>
              <a:t> </a:t>
            </a:r>
            <a:r>
              <a:rPr lang="en" dirty="0" err="1"/>
              <a:t>inhibitors</a:t>
            </a:r>
            <a:r>
              <a:rPr lang="en" dirty="0"/>
              <a:t> </a:t>
            </a:r>
            <a:r>
              <a:rPr lang="en" dirty="0" err="1"/>
              <a:t>reverse</a:t>
            </a:r>
            <a:r>
              <a:rPr lang="en" dirty="0"/>
              <a:t> </a:t>
            </a:r>
            <a:r>
              <a:rPr lang="en" dirty="0" err="1"/>
              <a:t>delight</a:t>
            </a:r>
            <a:r>
              <a:rPr lang="en" dirty="0"/>
              <a:t> </a:t>
            </a:r>
            <a:r>
              <a:rPr lang="en" dirty="0" err="1"/>
              <a:t>serotonin </a:t>
            </a:r>
            <a:r>
              <a:rPr lang="en" dirty="0"/>
              <a:t>- e.g. </a:t>
            </a:r>
            <a:r>
              <a:rPr lang="en" dirty="0" err="1"/>
              <a:t>paroxetine </a:t>
            </a:r>
            <a:r>
              <a:rPr lang="en" dirty="0"/>
              <a:t>20–40 mg/day; paracetamol ≤1500 mg/day </a:t>
            </a:r>
            <a:r>
              <a:rPr lang="en" dirty="0" err="1"/>
              <a:t>or </a:t>
            </a:r>
            <a:r>
              <a:rPr lang="en" dirty="0"/>
              <a:t>NSAIDs; o </a:t>
            </a:r>
            <a:r>
              <a:rPr lang="en" dirty="0" err="1"/>
              <a:t>opioids </a:t>
            </a:r>
            <a:r>
              <a:rPr lang="en" dirty="0"/>
              <a:t>- e.g. </a:t>
            </a:r>
            <a:r>
              <a:rPr lang="en" dirty="0" err="1"/>
              <a:t>tramadol </a:t>
            </a:r>
            <a:r>
              <a:rPr lang="en" dirty="0"/>
              <a:t>50–400 mg/day, </a:t>
            </a:r>
            <a:r>
              <a:rPr lang="en" dirty="0" err="1"/>
              <a:t>codeine </a:t>
            </a:r>
            <a:r>
              <a:rPr lang="en" dirty="0"/>
              <a:t>0.5–1 mg/kg body weight/day, </a:t>
            </a:r>
            <a:r>
              <a:rPr lang="en" dirty="0" err="1"/>
              <a:t>divided </a:t>
            </a:r>
            <a:r>
              <a:rPr lang="en" dirty="0"/>
              <a:t>into 4 </a:t>
            </a:r>
            <a:r>
              <a:rPr lang="en" dirty="0" err="1"/>
              <a:t>doses </a:t>
            </a:r>
            <a:r>
              <a:rPr lang="en" dirty="0"/>
              <a:t>; </a:t>
            </a:r>
            <a:r>
              <a:rPr lang="en" dirty="0" err="1"/>
              <a:t>local </a:t>
            </a:r>
            <a:r>
              <a:rPr lang="en" dirty="0"/>
              <a:t>anesthetics — </a:t>
            </a:r>
            <a:r>
              <a:rPr lang="en" dirty="0" err="1"/>
              <a:t>capsaicin </a:t>
            </a:r>
            <a:r>
              <a:rPr lang="en" dirty="0"/>
              <a:t>, </a:t>
            </a:r>
            <a:r>
              <a:rPr lang="en" dirty="0" err="1"/>
              <a:t>lidocaine </a:t>
            </a:r>
            <a:r>
              <a:rPr lang="en" dirty="0"/>
              <a:t>;</a:t>
            </a:r>
          </a:p>
          <a:p>
            <a:pPr marL="0" indent="0">
              <a:buNone/>
            </a:pPr>
            <a:r>
              <a:rPr lang="en" dirty="0"/>
              <a:t>2) alpha - </a:t>
            </a:r>
            <a:r>
              <a:rPr lang="en" dirty="0" err="1"/>
              <a:t>lipoic </a:t>
            </a:r>
            <a:r>
              <a:rPr lang="en" dirty="0"/>
              <a:t>acid 600 mg/day, </a:t>
            </a:r>
            <a:r>
              <a:rPr lang="en" dirty="0" err="1"/>
              <a:t>during </a:t>
            </a:r>
            <a:r>
              <a:rPr lang="en" dirty="0"/>
              <a:t>the first 2–4 </a:t>
            </a:r>
            <a:r>
              <a:rPr lang="en" dirty="0" err="1"/>
              <a:t>weeks </a:t>
            </a:r>
            <a:r>
              <a:rPr lang="en" dirty="0"/>
              <a:t>. in/v, </a:t>
            </a:r>
            <a:r>
              <a:rPr lang="en" dirty="0" err="1"/>
              <a:t>later </a:t>
            </a:r>
            <a:r>
              <a:rPr lang="en" dirty="0"/>
              <a:t>- p/o.</a:t>
            </a:r>
          </a:p>
          <a:p>
            <a:pPr marL="0" indent="0">
              <a:buNone/>
            </a:pPr>
            <a:endParaRPr lang="x-none" dirty="0"/>
          </a:p>
        </p:txBody>
      </p:sp>
    </p:spTree>
    <p:extLst>
      <p:ext uri="{BB962C8B-B14F-4D97-AF65-F5344CB8AC3E}">
        <p14:creationId xmlns:p14="http://schemas.microsoft.com/office/powerpoint/2010/main" xmlns="" val="168769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47B3D55-66E3-E47A-9634-A6DDB4F2B16B}"/>
              </a:ext>
            </a:extLst>
          </p:cNvPr>
          <p:cNvSpPr>
            <a:spLocks noGrp="1"/>
          </p:cNvSpPr>
          <p:nvPr>
            <p:ph type="title"/>
          </p:nvPr>
        </p:nvSpPr>
        <p:spPr/>
        <p:txBody>
          <a:bodyPr/>
          <a:lstStyle/>
          <a:p>
            <a:r>
              <a:rPr lang="en" dirty="0" err="1"/>
              <a:t>Diabetic</a:t>
            </a:r>
            <a:r>
              <a:rPr lang="en" dirty="0"/>
              <a:t> </a:t>
            </a:r>
            <a:r>
              <a:rPr lang="en" dirty="0" err="1"/>
              <a:t>neuropathy </a:t>
            </a:r>
            <a:r>
              <a:rPr lang="en" dirty="0"/>
              <a:t>, </a:t>
            </a:r>
            <a:r>
              <a:rPr lang="en" dirty="0" err="1"/>
              <a:t>classification </a:t>
            </a:r>
            <a:r>
              <a:rPr lang="en" dirty="0"/>
              <a:t>, </a:t>
            </a:r>
            <a:r>
              <a:rPr lang="en" dirty="0" err="1"/>
              <a:t>clinic </a:t>
            </a:r>
            <a:r>
              <a:rPr lang="en" dirty="0"/>
              <a:t>, </a:t>
            </a:r>
            <a:r>
              <a:rPr lang="en" dirty="0" err="1"/>
              <a:t>diagnosis </a:t>
            </a:r>
            <a:r>
              <a:rPr lang="en" dirty="0"/>
              <a:t>and </a:t>
            </a:r>
            <a:r>
              <a:rPr lang="en" dirty="0" err="1"/>
              <a:t>treatment </a:t>
            </a:r>
            <a:r>
              <a:rPr lang="en" dirty="0"/>
              <a:t>.</a:t>
            </a:r>
            <a:endParaRPr lang="x-none" dirty="0"/>
          </a:p>
        </p:txBody>
      </p:sp>
      <p:sp>
        <p:nvSpPr>
          <p:cNvPr id="3" name="Объект 2">
            <a:extLst>
              <a:ext uri="{FF2B5EF4-FFF2-40B4-BE49-F238E27FC236}">
                <a16:creationId xmlns:a16="http://schemas.microsoft.com/office/drawing/2014/main" xmlns="" id="{AA64E505-ED67-4204-C81D-8534AC917DCB}"/>
              </a:ext>
            </a:extLst>
          </p:cNvPr>
          <p:cNvSpPr>
            <a:spLocks noGrp="1"/>
          </p:cNvSpPr>
          <p:nvPr>
            <p:ph idx="1"/>
          </p:nvPr>
        </p:nvSpPr>
        <p:spPr/>
        <p:txBody>
          <a:bodyPr>
            <a:normAutofit fontScale="92500" lnSpcReduction="10000"/>
          </a:bodyPr>
          <a:lstStyle/>
          <a:p>
            <a:pPr marL="0" indent="0">
              <a:buNone/>
            </a:pPr>
            <a:r>
              <a:rPr lang="en" dirty="0"/>
              <a:t>3. </a:t>
            </a:r>
            <a:r>
              <a:rPr lang="en" dirty="0" err="1"/>
              <a:t>Symptomatic</a:t>
            </a:r>
            <a:r>
              <a:rPr lang="en" dirty="0"/>
              <a:t> </a:t>
            </a:r>
            <a:r>
              <a:rPr lang="en" dirty="0" err="1"/>
              <a:t>treatment</a:t>
            </a:r>
            <a:r>
              <a:rPr lang="en" dirty="0"/>
              <a:t> </a:t>
            </a:r>
            <a:r>
              <a:rPr lang="en" dirty="0" err="1"/>
              <a:t>autonomous</a:t>
            </a:r>
            <a:r>
              <a:rPr lang="en" dirty="0"/>
              <a:t> </a:t>
            </a:r>
            <a:r>
              <a:rPr lang="en" dirty="0" err="1"/>
              <a:t>neuropathy </a:t>
            </a:r>
            <a:r>
              <a:rPr lang="en" dirty="0"/>
              <a:t>:</a:t>
            </a:r>
          </a:p>
          <a:p>
            <a:pPr marL="0" indent="0">
              <a:buNone/>
            </a:pPr>
            <a:r>
              <a:rPr lang="en" dirty="0"/>
              <a:t>1) </a:t>
            </a:r>
            <a:r>
              <a:rPr lang="en" dirty="0" err="1"/>
              <a:t>atony</a:t>
            </a:r>
            <a:r>
              <a:rPr lang="en" dirty="0"/>
              <a:t> </a:t>
            </a:r>
            <a:r>
              <a:rPr lang="en" dirty="0" err="1"/>
              <a:t>stomach </a:t>
            </a:r>
            <a:r>
              <a:rPr lang="en" dirty="0"/>
              <a:t>- </a:t>
            </a:r>
            <a:r>
              <a:rPr lang="en" dirty="0" err="1"/>
              <a:t>modify</a:t>
            </a:r>
            <a:r>
              <a:rPr lang="en" dirty="0"/>
              <a:t> </a:t>
            </a:r>
            <a:r>
              <a:rPr lang="en" dirty="0" err="1"/>
              <a:t>diet </a:t>
            </a:r>
            <a:r>
              <a:rPr lang="en" dirty="0"/>
              <a:t>( </a:t>
            </a:r>
            <a:r>
              <a:rPr lang="en" dirty="0" err="1"/>
              <a:t>often</a:t>
            </a:r>
            <a:r>
              <a:rPr lang="en" dirty="0"/>
              <a:t> </a:t>
            </a:r>
            <a:r>
              <a:rPr lang="en" dirty="0" err="1"/>
              <a:t>use</a:t>
            </a:r>
            <a:r>
              <a:rPr lang="en" dirty="0"/>
              <a:t> </a:t>
            </a:r>
            <a:r>
              <a:rPr lang="en" dirty="0" err="1"/>
              <a:t>small</a:t>
            </a:r>
            <a:r>
              <a:rPr lang="en" dirty="0"/>
              <a:t> </a:t>
            </a:r>
            <a:r>
              <a:rPr lang="en" dirty="0" err="1"/>
              <a:t>portions</a:t>
            </a:r>
            <a:r>
              <a:rPr lang="en" dirty="0"/>
              <a:t> </a:t>
            </a:r>
            <a:r>
              <a:rPr lang="en" dirty="0" err="1"/>
              <a:t>food </a:t>
            </a:r>
            <a:r>
              <a:rPr lang="en" dirty="0"/>
              <a:t>, in severe cases — </a:t>
            </a:r>
            <a:r>
              <a:rPr lang="en" dirty="0" err="1"/>
              <a:t>semi-liquid</a:t>
            </a:r>
            <a:r>
              <a:rPr lang="en" dirty="0"/>
              <a:t> </a:t>
            </a:r>
            <a:r>
              <a:rPr lang="en" dirty="0" err="1"/>
              <a:t>or</a:t>
            </a:r>
            <a:r>
              <a:rPr lang="en" dirty="0"/>
              <a:t> </a:t>
            </a:r>
            <a:r>
              <a:rPr lang="en" dirty="0" err="1"/>
              <a:t>liquid</a:t>
            </a:r>
            <a:r>
              <a:rPr lang="en" dirty="0"/>
              <a:t> </a:t>
            </a:r>
            <a:r>
              <a:rPr lang="en" dirty="0" err="1"/>
              <a:t>diet </a:t>
            </a:r>
            <a:r>
              <a:rPr lang="en" dirty="0"/>
              <a:t>), </a:t>
            </a:r>
            <a:r>
              <a:rPr lang="en" dirty="0" err="1"/>
              <a:t>prokinetic </a:t>
            </a:r>
            <a:r>
              <a:rPr lang="en" dirty="0"/>
              <a:t>drugs (e.g. </a:t>
            </a:r>
            <a:r>
              <a:rPr lang="en" dirty="0" err="1"/>
              <a:t>cisapride </a:t>
            </a:r>
            <a:r>
              <a:rPr lang="en" dirty="0"/>
              <a:t>), </a:t>
            </a:r>
            <a:r>
              <a:rPr lang="en" dirty="0" err="1"/>
              <a:t>erythromycin </a:t>
            </a:r>
            <a:r>
              <a:rPr lang="en" dirty="0"/>
              <a:t>, </a:t>
            </a:r>
            <a:r>
              <a:rPr lang="en" dirty="0" err="1"/>
              <a:t>inhibitors</a:t>
            </a:r>
            <a:r>
              <a:rPr lang="en" dirty="0"/>
              <a:t> </a:t>
            </a:r>
            <a:r>
              <a:rPr lang="en" dirty="0" err="1"/>
              <a:t>stomach</a:t>
            </a:r>
            <a:r>
              <a:rPr lang="en" dirty="0"/>
              <a:t> </a:t>
            </a:r>
            <a:r>
              <a:rPr lang="en" dirty="0" err="1"/>
              <a:t>secretions </a:t>
            </a:r>
            <a:r>
              <a:rPr lang="en" dirty="0"/>
              <a:t>→ when </a:t>
            </a:r>
            <a:r>
              <a:rPr lang="en" dirty="0" err="1"/>
              <a:t>expressed</a:t>
            </a:r>
            <a:r>
              <a:rPr lang="en" dirty="0"/>
              <a:t> </a:t>
            </a:r>
            <a:r>
              <a:rPr lang="en" dirty="0" err="1"/>
              <a:t>paresis</a:t>
            </a:r>
            <a:r>
              <a:rPr lang="en" dirty="0"/>
              <a:t> </a:t>
            </a:r>
            <a:r>
              <a:rPr lang="en" dirty="0" err="1"/>
              <a:t>stomach </a:t>
            </a:r>
            <a:r>
              <a:rPr lang="en" dirty="0"/>
              <a:t>- </a:t>
            </a:r>
            <a:r>
              <a:rPr lang="en" dirty="0" err="1"/>
              <a:t>surgical</a:t>
            </a:r>
            <a:r>
              <a:rPr lang="en" dirty="0"/>
              <a:t> </a:t>
            </a:r>
            <a:r>
              <a:rPr lang="en" dirty="0" err="1"/>
              <a:t>treatment </a:t>
            </a:r>
            <a:r>
              <a:rPr lang="en" dirty="0"/>
              <a:t>, </a:t>
            </a:r>
            <a:r>
              <a:rPr lang="en" dirty="0" err="1"/>
              <a:t>stimulation</a:t>
            </a:r>
            <a:r>
              <a:rPr lang="en" dirty="0"/>
              <a:t> </a:t>
            </a:r>
            <a:r>
              <a:rPr lang="en" dirty="0" err="1"/>
              <a:t>bioelectric</a:t>
            </a:r>
            <a:r>
              <a:rPr lang="en" dirty="0"/>
              <a:t> </a:t>
            </a:r>
            <a:r>
              <a:rPr lang="en" dirty="0" err="1"/>
              <a:t>activity</a:t>
            </a:r>
            <a:r>
              <a:rPr lang="en" dirty="0"/>
              <a:t> </a:t>
            </a:r>
            <a:r>
              <a:rPr lang="en" dirty="0" err="1"/>
              <a:t>stomach </a:t>
            </a:r>
            <a:r>
              <a:rPr lang="en" dirty="0"/>
              <a:t>;</a:t>
            </a:r>
          </a:p>
          <a:p>
            <a:pPr marL="0" indent="0">
              <a:buNone/>
            </a:pPr>
            <a:r>
              <a:rPr lang="en" dirty="0"/>
              <a:t>2) </a:t>
            </a:r>
            <a:r>
              <a:rPr lang="en" dirty="0" err="1"/>
              <a:t>violation</a:t>
            </a:r>
            <a:r>
              <a:rPr lang="en" dirty="0"/>
              <a:t> </a:t>
            </a:r>
            <a:r>
              <a:rPr lang="en" dirty="0" err="1"/>
              <a:t>functions</a:t>
            </a:r>
            <a:r>
              <a:rPr lang="en" dirty="0"/>
              <a:t> </a:t>
            </a:r>
            <a:r>
              <a:rPr lang="en" dirty="0" err="1"/>
              <a:t>intestine </a:t>
            </a:r>
            <a:r>
              <a:rPr lang="en" dirty="0"/>
              <a:t>— </a:t>
            </a:r>
            <a:r>
              <a:rPr lang="en" dirty="0" err="1"/>
              <a:t>modification</a:t>
            </a:r>
            <a:r>
              <a:rPr lang="en" dirty="0"/>
              <a:t> </a:t>
            </a:r>
            <a:r>
              <a:rPr lang="en" dirty="0" err="1"/>
              <a:t>diets </a:t>
            </a:r>
            <a:r>
              <a:rPr lang="en" dirty="0"/>
              <a:t>(e.g. </a:t>
            </a:r>
            <a:r>
              <a:rPr lang="en" dirty="0" err="1"/>
              <a:t>gluten -free </a:t>
            </a:r>
            <a:r>
              <a:rPr lang="en" dirty="0"/>
              <a:t>, </a:t>
            </a:r>
            <a:r>
              <a:rPr lang="en" dirty="0" err="1"/>
              <a:t>restrictions</a:t>
            </a:r>
            <a:r>
              <a:rPr lang="en" dirty="0"/>
              <a:t> </a:t>
            </a:r>
            <a:r>
              <a:rPr lang="en" dirty="0" err="1"/>
              <a:t>lactose </a:t>
            </a:r>
            <a:r>
              <a:rPr lang="en" dirty="0"/>
              <a:t>), </a:t>
            </a:r>
            <a:r>
              <a:rPr lang="en" dirty="0" err="1"/>
              <a:t>cholestyramine </a:t>
            </a:r>
            <a:r>
              <a:rPr lang="en" dirty="0"/>
              <a:t>, </a:t>
            </a:r>
            <a:r>
              <a:rPr lang="en" dirty="0" err="1"/>
              <a:t>clonidine </a:t>
            </a:r>
            <a:r>
              <a:rPr lang="en" dirty="0"/>
              <a:t>, </a:t>
            </a:r>
            <a:r>
              <a:rPr lang="en" dirty="0" err="1"/>
              <a:t>octreotide </a:t>
            </a:r>
            <a:r>
              <a:rPr lang="en" dirty="0"/>
              <a:t>, </a:t>
            </a:r>
            <a:r>
              <a:rPr lang="en" dirty="0" err="1"/>
              <a:t>antidiarrheal </a:t>
            </a:r>
            <a:r>
              <a:rPr lang="en" dirty="0"/>
              <a:t>drugs, </a:t>
            </a:r>
            <a:r>
              <a:rPr lang="en" dirty="0" err="1"/>
              <a:t>enzymes</a:t>
            </a:r>
            <a:r>
              <a:rPr lang="en" dirty="0"/>
              <a:t> </a:t>
            </a:r>
            <a:r>
              <a:rPr lang="en" dirty="0" err="1"/>
              <a:t>pancreatic</a:t>
            </a:r>
            <a:r>
              <a:rPr lang="en" dirty="0"/>
              <a:t> </a:t>
            </a:r>
            <a:r>
              <a:rPr lang="en" dirty="0" err="1"/>
              <a:t>glands </a:t>
            </a:r>
            <a:r>
              <a:rPr lang="en" dirty="0"/>
              <a:t>, </a:t>
            </a:r>
            <a:r>
              <a:rPr lang="en" dirty="0" err="1"/>
              <a:t>antibiotics </a:t>
            </a:r>
            <a:r>
              <a:rPr lang="en" dirty="0"/>
              <a:t>;</a:t>
            </a:r>
          </a:p>
          <a:p>
            <a:pPr marL="0" indent="0">
              <a:buNone/>
            </a:pPr>
            <a:r>
              <a:rPr lang="en" dirty="0"/>
              <a:t>3) </a:t>
            </a:r>
            <a:r>
              <a:rPr lang="en" dirty="0" err="1"/>
              <a:t>atony</a:t>
            </a:r>
            <a:r>
              <a:rPr lang="en" dirty="0"/>
              <a:t> </a:t>
            </a:r>
            <a:r>
              <a:rPr lang="en" dirty="0" err="1"/>
              <a:t>urinary</a:t>
            </a:r>
            <a:r>
              <a:rPr lang="en" dirty="0"/>
              <a:t> a </a:t>
            </a:r>
            <a:r>
              <a:rPr lang="en" dirty="0" err="1"/>
              <a:t>bubble </a:t>
            </a:r>
            <a:r>
              <a:rPr lang="en" dirty="0"/>
              <a:t>is a </a:t>
            </a:r>
            <a:r>
              <a:rPr lang="en" dirty="0" err="1"/>
              <a:t>trace</a:t>
            </a:r>
            <a:r>
              <a:rPr lang="en" dirty="0"/>
              <a:t> </a:t>
            </a:r>
            <a:r>
              <a:rPr lang="en" dirty="0" err="1"/>
              <a:t>avoid urinary retention </a:t>
            </a:r>
            <a:r>
              <a:rPr lang="en" dirty="0"/>
              <a:t>, </a:t>
            </a:r>
            <a:r>
              <a:rPr lang="en" dirty="0" err="1"/>
              <a:t>parasympathomimetics </a:t>
            </a:r>
            <a:r>
              <a:rPr lang="en" dirty="0"/>
              <a:t>(eg, </a:t>
            </a:r>
            <a:r>
              <a:rPr lang="en" dirty="0" err="1"/>
              <a:t>bethanechol </a:t>
            </a:r>
            <a:r>
              <a:rPr lang="en" dirty="0"/>
              <a:t>) , </a:t>
            </a:r>
            <a:r>
              <a:rPr lang="en" dirty="0" err="1"/>
              <a:t>catheterization</a:t>
            </a:r>
            <a:r>
              <a:rPr lang="en" dirty="0"/>
              <a:t> </a:t>
            </a:r>
            <a:r>
              <a:rPr lang="en" dirty="0" err="1"/>
              <a:t>urinary</a:t>
            </a:r>
            <a:r>
              <a:rPr lang="en" dirty="0"/>
              <a:t> </a:t>
            </a:r>
            <a:r>
              <a:rPr lang="en" dirty="0" err="1"/>
              <a:t>bladder </a:t>
            </a:r>
            <a:r>
              <a:rPr lang="en" dirty="0"/>
              <a:t>( </a:t>
            </a:r>
            <a:r>
              <a:rPr lang="en" dirty="0" err="1"/>
              <a:t>single</a:t>
            </a:r>
            <a:r>
              <a:rPr lang="en" dirty="0"/>
              <a:t> </a:t>
            </a:r>
            <a:r>
              <a:rPr lang="en" dirty="0" err="1"/>
              <a:t>or</a:t>
            </a:r>
            <a:r>
              <a:rPr lang="en" dirty="0"/>
              <a:t> </a:t>
            </a:r>
            <a:r>
              <a:rPr lang="en" dirty="0" err="1"/>
              <a:t>constant </a:t>
            </a:r>
            <a:r>
              <a:rPr lang="en" dirty="0"/>
              <a:t>);</a:t>
            </a:r>
          </a:p>
          <a:p>
            <a:pPr marL="0" indent="0">
              <a:buNone/>
            </a:pPr>
            <a:r>
              <a:rPr lang="en" dirty="0"/>
              <a:t>4) </a:t>
            </a:r>
            <a:r>
              <a:rPr lang="en" dirty="0" err="1"/>
              <a:t>violations</a:t>
            </a:r>
            <a:r>
              <a:rPr lang="en" dirty="0"/>
              <a:t> </a:t>
            </a:r>
            <a:r>
              <a:rPr lang="en" dirty="0" err="1"/>
              <a:t>erections </a:t>
            </a:r>
            <a:r>
              <a:rPr lang="en" dirty="0"/>
              <a:t>— </a:t>
            </a:r>
            <a:r>
              <a:rPr lang="en" dirty="0" err="1"/>
              <a:t>inhibitors</a:t>
            </a:r>
            <a:r>
              <a:rPr lang="en" dirty="0"/>
              <a:t> </a:t>
            </a:r>
            <a:r>
              <a:rPr lang="en" dirty="0" err="1"/>
              <a:t>phosphodiesterase </a:t>
            </a:r>
            <a:r>
              <a:rPr lang="en" dirty="0"/>
              <a:t>type 5 ( </a:t>
            </a:r>
            <a:r>
              <a:rPr lang="en" dirty="0" err="1"/>
              <a:t>avanafil </a:t>
            </a:r>
            <a:r>
              <a:rPr lang="en" dirty="0"/>
              <a:t>, </a:t>
            </a:r>
            <a:r>
              <a:rPr lang="en" dirty="0" err="1"/>
              <a:t>sildenafil </a:t>
            </a:r>
            <a:r>
              <a:rPr lang="en" dirty="0"/>
              <a:t>, </a:t>
            </a:r>
            <a:r>
              <a:rPr lang="en" dirty="0" err="1"/>
              <a:t>tadalafil </a:t>
            </a:r>
            <a:r>
              <a:rPr lang="en" dirty="0"/>
              <a:t>, </a:t>
            </a:r>
            <a:r>
              <a:rPr lang="en" dirty="0" err="1"/>
              <a:t>vardenafil </a:t>
            </a:r>
            <a:r>
              <a:rPr lang="en" dirty="0"/>
              <a:t>). </a:t>
            </a:r>
            <a:r>
              <a:rPr lang="en" dirty="0" err="1"/>
              <a:t>Necessary</a:t>
            </a:r>
            <a:r>
              <a:rPr lang="en" dirty="0"/>
              <a:t> </a:t>
            </a:r>
            <a:r>
              <a:rPr lang="en" dirty="0" err="1"/>
              <a:t>consider</a:t>
            </a:r>
            <a:r>
              <a:rPr lang="en" dirty="0"/>
              <a:t> </a:t>
            </a:r>
            <a:r>
              <a:rPr lang="en" dirty="0" err="1"/>
              <a:t>interaction </a:t>
            </a:r>
            <a:r>
              <a:rPr lang="en" dirty="0"/>
              <a:t>with </a:t>
            </a:r>
            <a:r>
              <a:rPr lang="en" dirty="0" err="1"/>
              <a:t>nitrates </a:t>
            </a:r>
            <a:r>
              <a:rPr lang="en" dirty="0"/>
              <a:t>in </a:t>
            </a:r>
            <a:r>
              <a:rPr lang="en" dirty="0" err="1"/>
              <a:t>patients </a:t>
            </a:r>
            <a:r>
              <a:rPr lang="en" dirty="0"/>
              <a:t>with </a:t>
            </a:r>
            <a:r>
              <a:rPr lang="en" dirty="0" err="1"/>
              <a:t>coronary heart </a:t>
            </a:r>
            <a:r>
              <a:rPr lang="en" dirty="0"/>
              <a:t>disease .</a:t>
            </a:r>
          </a:p>
          <a:p>
            <a:pPr marL="0" indent="0">
              <a:buNone/>
            </a:pPr>
            <a:endParaRPr lang="x-none" dirty="0"/>
          </a:p>
        </p:txBody>
      </p:sp>
    </p:spTree>
    <p:extLst>
      <p:ext uri="{BB962C8B-B14F-4D97-AF65-F5344CB8AC3E}">
        <p14:creationId xmlns:p14="http://schemas.microsoft.com/office/powerpoint/2010/main" xmlns="" val="3876805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75211" y="640081"/>
            <a:ext cx="10175966" cy="1254034"/>
          </a:xfrm>
        </p:spPr>
        <p:txBody>
          <a:bodyPr/>
          <a:lstStyle/>
          <a:p>
            <a:pPr algn="just"/>
            <a:r>
              <a:rPr lang="en-US" sz="3600" smtClean="0"/>
              <a:t>Diabetic foot: classification, diagnosis, treatment. Prognosis of type 2 diabetes</a:t>
            </a:r>
            <a:endParaRPr lang="ru-RU" sz="3600"/>
          </a:p>
        </p:txBody>
      </p:sp>
      <p:sp>
        <p:nvSpPr>
          <p:cNvPr id="3" name="Подзаголовок 2"/>
          <p:cNvSpPr>
            <a:spLocks noGrp="1"/>
          </p:cNvSpPr>
          <p:nvPr>
            <p:ph type="subTitle" idx="1"/>
          </p:nvPr>
        </p:nvSpPr>
        <p:spPr>
          <a:xfrm>
            <a:off x="875211" y="2377441"/>
            <a:ext cx="9235440" cy="3801290"/>
          </a:xfrm>
        </p:spPr>
        <p:txBody>
          <a:bodyPr>
            <a:normAutofit/>
          </a:bodyPr>
          <a:lstStyle/>
          <a:p>
            <a:pPr algn="just"/>
            <a:r>
              <a:rPr lang="en-US" smtClean="0"/>
              <a:t>Infection, ulceration or destruction of deep tissues of the foot (including bones) in patients with DM and the development of neurological disorders and peripheral vascular diseases in the lower extremities of varying degrees of severity.Neuropathy and vascular changes are important. Motor neuropathy leads to foot muscle atrophy, which disrupts the cooperation of extensors and flexors, and to the development of contractures. Sensory neuropathy (violation of pain, temperature and tactile sensitivity) exposes to the occurrence of recurrent uncontrolled injuries that contribute to the formation of ulcers, a similar development of changes as a result of autonomic neuropathy — the formation of arteriovenous fistulas and trophic changes. Atherosclerosis of the arteries of the lower extremities leads to ischemia of the foot. Local osteoporosis develops, osteitis and myelitis, aseptic necrosis, fractures, joint dislocations, and, as a result, significant foot deformity may occur.</a:t>
            </a: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05394" y="548640"/>
            <a:ext cx="9692640" cy="1476103"/>
          </a:xfrm>
        </p:spPr>
        <p:txBody>
          <a:bodyPr/>
          <a:lstStyle/>
          <a:p>
            <a:pPr algn="just"/>
            <a:r>
              <a:rPr lang="en-US" sz="4000" smtClean="0"/>
              <a:t>Diabetic foot: classification, diagnosis, treatment. Prognosis of type 2 diabetes</a:t>
            </a:r>
            <a:endParaRPr lang="ru-RU" sz="4000"/>
          </a:p>
        </p:txBody>
      </p:sp>
      <p:sp>
        <p:nvSpPr>
          <p:cNvPr id="3" name="Подзаголовок 2"/>
          <p:cNvSpPr>
            <a:spLocks noGrp="1"/>
          </p:cNvSpPr>
          <p:nvPr>
            <p:ph type="subTitle" idx="1"/>
          </p:nvPr>
        </p:nvSpPr>
        <p:spPr>
          <a:xfrm>
            <a:off x="966651" y="2351315"/>
            <a:ext cx="8987246" cy="3487782"/>
          </a:xfrm>
        </p:spPr>
        <p:txBody>
          <a:bodyPr>
            <a:normAutofit lnSpcReduction="10000"/>
          </a:bodyPr>
          <a:lstStyle/>
          <a:p>
            <a:pPr algn="just"/>
            <a:r>
              <a:rPr lang="en-US" smtClean="0"/>
              <a:t>Clinical criteria for infection of the soft tissues of the foot: an ulcer with an acute course and increasing symptoms (redness, soreness, increased swelling and hyperthermia, inflammation of the lymphatic vessels, phlegmon, purulent discharge or abscess), cracking (crunching) in the joint area, fluctuation, an increase in the number discharge, unpleasant smell. A deep ulcer, deep to the bone (the bone is visualized or palpable when examined with a sterile probe), indicates a risk of bone infection → MRI or histological examination of the bone should be performed. Microbiological examination of soft tissues does not serve to diagnose the presence of an infection, but only to find out its origin and choose treatment tactics; care must be taken to obtain the correct material for research, preferably from tissues located deep in the wound during tissue biopsy or wound debridement surgery. Superficial sampling is inadequate (will show flora that colonizes the wound and is of low diagnostic value).</a:t>
            </a: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992" y="719426"/>
            <a:ext cx="9152224" cy="1646302"/>
          </a:xfrm>
        </p:spPr>
        <p:txBody>
          <a:bodyPr/>
          <a:lstStyle/>
          <a:p>
            <a:pPr algn="just"/>
            <a:r>
              <a:rPr lang="en-US" sz="4000" smtClean="0"/>
              <a:t>Diabetic foot: classification, diagnosis, treatment. Prognosis of type 2 diabetes</a:t>
            </a:r>
            <a:endParaRPr lang="ru-RU" sz="4000"/>
          </a:p>
        </p:txBody>
      </p:sp>
      <p:sp>
        <p:nvSpPr>
          <p:cNvPr id="3" name="Подзаголовок 2"/>
          <p:cNvSpPr>
            <a:spLocks noGrp="1"/>
          </p:cNvSpPr>
          <p:nvPr>
            <p:ph type="subTitle" idx="1"/>
          </p:nvPr>
        </p:nvSpPr>
        <p:spPr>
          <a:xfrm>
            <a:off x="1507067" y="2534195"/>
            <a:ext cx="7766936" cy="4010296"/>
          </a:xfrm>
        </p:spPr>
        <p:txBody>
          <a:bodyPr>
            <a:normAutofit lnSpcReduction="10000"/>
          </a:bodyPr>
          <a:lstStyle/>
          <a:p>
            <a:pPr algn="just"/>
            <a:r>
              <a:rPr lang="en-US" smtClean="0"/>
              <a:t>1. At each follow-up examination, examine the feet, and every 2 years (after the age of 35) - the ankle-brachial index (KPI).2. Patients with diabetic neuropathy, foot deformities or osteophytes, peripheral ischemia, ulcer in the anamnesis are recommended:1) daily examination of the feet, as well as interdigital spaces (if the patient is unable to examine the feet on his own, he should ask another person or use a mirror placed on the floor);2) regular washing of the feet with water at a temperature of &lt;37 °C with thorough drying, especially between the toes;3) avoid walking barefoot and do not wear shoes without socks; change socks daily; wear socks and tights with the seams facing out, and preferably without seams; inspect and touch the inside of shoes daily;4) cut the nails in a straight line; if the patient has poor vision, then he should not cut his nails himself;5) avoid self-removal of corns and calluses (also with plasters and chemical preparations);6) consult a doctor immediately in case of a blister, cut, scratch or ulcer.</a:t>
            </a: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1507067" y="1436914"/>
            <a:ext cx="8512144" cy="4598125"/>
          </a:xfrm>
        </p:spPr>
        <p:txBody>
          <a:bodyPr>
            <a:normAutofit/>
          </a:bodyPr>
          <a:lstStyle/>
          <a:p>
            <a:r>
              <a:rPr lang="en-US" smtClean="0"/>
              <a:t>1) if the patient does not take insulin → switch to insulin therapy;2) unloading the foot - eg, shoe inserts, crutches, plaster casts;3) antibiotic therapy - initially empiric p/o (taking into account staphylococcus aureus and streptococci, e.g. in mild or moderate infections) - gram-positive bacteria → semi-synthetic penicillin (e.g. amoxicillin with clavulanic acid 875/125 mg 2 times a day), a cephalosporin of the first generation (eg, cephalexin 500 mg 4 times a day) or clindamycin 300 mg 3 times a day; recent antibiotic therapy or gram-negative and </a:t>
            </a:r>
            <a:r>
              <a:rPr lang="en-US" smtClean="0"/>
              <a:t>gram-positive </a:t>
            </a:r>
            <a:r>
              <a:rPr lang="en-US" smtClean="0"/>
              <a:t>bacteria </a:t>
            </a:r>
            <a:r>
              <a:rPr lang="en-US" smtClean="0"/>
              <a:t>→ fluoroquinolone, </a:t>
            </a:r>
            <a:r>
              <a:rPr lang="el-GR" smtClean="0"/>
              <a:t>β-</a:t>
            </a:r>
            <a:r>
              <a:rPr lang="en-US" smtClean="0"/>
              <a:t>lactam antibiotic, clindamycin. Severe infection → intravenous treatment:a) ciprofloxacin (400 mg 2 x a day) or levofloxacin (750 mg 1 x a day), both in combination with clindamycin (600 mg 3 x a day);b) piperacillin with tazobactam (4.5 g 4 times a day IV);c) imipenem with cilastatin (500/500 mg 4 times a day);d) ceftazidime (2 g 3 times a day) with metronidazole (500 mg 3 times a day); additional vancomycin should be considered if the percentage of MRSA strains locally is &gt;10%.</a:t>
            </a: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smtClean="0"/>
              <a:t>Moderate or severe infection → can also be used: ampicillin with sulbactam, ceftriaxone, linezolid, ertapenem. After receiving the result of a microbiological examination, targeted antibiotic therapy should be applied (in particular, in the case of an infection caused by MRSA - linezolid or vancomycin). The duration of antibiotic therapy for the 2nd degree according to the PEDIS classification is 1-2 weeks, for the 3rd and 4th degrees - 2-4 weeks, until the infection is eliminated, and the ulcer is not healed. For bone and joint infections: after amputation without residual infection — 5 days, for bone infections without residual sequestrations — 4–6 weeks, for bone infections with residual sequestrations after surgical treatment — &gt;3 months. Do not use antibiotics if there are no symptoms of infection.</a:t>
            </a:r>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2156FF3-AB03-4906-776E-2796333F51E1}"/>
              </a:ext>
            </a:extLst>
          </p:cNvPr>
          <p:cNvSpPr>
            <a:spLocks noGrp="1"/>
          </p:cNvSpPr>
          <p:nvPr>
            <p:ph type="title"/>
          </p:nvPr>
        </p:nvSpPr>
        <p:spPr/>
        <p:txBody>
          <a:bodyPr/>
          <a:lstStyle/>
          <a:p>
            <a:endParaRPr lang="x-none"/>
          </a:p>
        </p:txBody>
      </p:sp>
      <p:sp>
        <p:nvSpPr>
          <p:cNvPr id="3" name="Объект 2">
            <a:extLst>
              <a:ext uri="{FF2B5EF4-FFF2-40B4-BE49-F238E27FC236}">
                <a16:creationId xmlns:a16="http://schemas.microsoft.com/office/drawing/2014/main" xmlns="" id="{11EF82FA-D8E8-CE21-9B95-AE13AA722612}"/>
              </a:ext>
            </a:extLst>
          </p:cNvPr>
          <p:cNvSpPr>
            <a:spLocks noGrp="1"/>
          </p:cNvSpPr>
          <p:nvPr>
            <p:ph idx="1"/>
          </p:nvPr>
        </p:nvSpPr>
        <p:spPr/>
        <p:txBody>
          <a:bodyPr>
            <a:normAutofit/>
          </a:bodyPr>
          <a:lstStyle/>
          <a:p>
            <a:pPr marL="0" indent="0" algn="ctr">
              <a:buNone/>
            </a:pPr>
            <a:r>
              <a:rPr lang="en" sz="4800" dirty="0"/>
              <a:t>Thank you for attention</a:t>
            </a:r>
          </a:p>
        </p:txBody>
      </p:sp>
    </p:spTree>
    <p:extLst>
      <p:ext uri="{BB962C8B-B14F-4D97-AF65-F5344CB8AC3E}">
        <p14:creationId xmlns:p14="http://schemas.microsoft.com/office/powerpoint/2010/main" xmlns="" val="4264085283"/>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Аспект</Template>
  <TotalTime>24</TotalTime>
  <Words>1544</Words>
  <Application>Microsoft Macintosh PowerPoint</Application>
  <PresentationFormat>Произвольный</PresentationFormat>
  <Paragraphs>49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Аспект</vt:lpstr>
      <vt:lpstr>Chronic complications of type 2 diabetes, their treatment, and prevention</vt:lpstr>
      <vt:lpstr>Micro- and macrovascular complications of type 2 diabetes.</vt:lpstr>
      <vt:lpstr>Diabetic nephropathy , clinic , differential diagnosis , diagnosis , treatment and prevention .</vt:lpstr>
      <vt:lpstr>Diabetic nephropathy , clinic , differential diagnosis , diagnosis , treatment and prevention .</vt:lpstr>
      <vt:lpstr>Diabetic nephropathy , clinic , differential diagnosis , diagnosis , treatment and prevention .</vt:lpstr>
      <vt:lpstr>Diabetic retinopathy : stages process , diagnosis , prevention and treatment .</vt:lpstr>
      <vt:lpstr>Diabetic retinopathy : stages process , diagnosis , prevention and treatment .</vt:lpstr>
      <vt:lpstr>Diabetic retinopathy : stages process , diagnosis , prevention and treatment .</vt:lpstr>
      <vt:lpstr>Diabetic neuropathy , classification , clinic , diagnosis and treatment .</vt:lpstr>
      <vt:lpstr>Diabetic neuropathy , classification , clinic , diagnosis and treatment .</vt:lpstr>
      <vt:lpstr>Diabetic neuropathy , classification , clinic , diagnosis and treatment .</vt:lpstr>
      <vt:lpstr>Diabetic foot: classification, diagnosis, treatment. Prognosis of type 2 diabetes</vt:lpstr>
      <vt:lpstr>Diabetic foot: classification, diagnosis, treatment. Prognosis of type 2 diabetes</vt:lpstr>
      <vt:lpstr>Diabetic foot: classification, diagnosis, treatment. Prognosis of type 2 diabetes</vt:lpstr>
      <vt:lpstr>Слайд 15</vt:lpstr>
      <vt:lpstr>Слайд 16</vt:lpstr>
      <vt:lpstr>Слайд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Хронічні ускладнення цукрового діабету 2-го типу, їх лікування та профілактика </dc:title>
  <dc:creator>Дарья Лагода</dc:creator>
  <cp:lastModifiedBy>Admin</cp:lastModifiedBy>
  <cp:revision>3</cp:revision>
  <dcterms:created xsi:type="dcterms:W3CDTF">2022-11-10T11:27:57Z</dcterms:created>
  <dcterms:modified xsi:type="dcterms:W3CDTF">2022-11-15T02:50:25Z</dcterms:modified>
</cp:coreProperties>
</file>