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2558"/>
    <p:restoredTop sz="96281"/>
  </p:normalViewPr>
  <p:slideViewPr>
    <p:cSldViewPr snapToGrid="0">
      <p:cViewPr varScale="1">
        <p:scale>
          <a:sx n="73" d="100"/>
          <a:sy n="73" d="100"/>
        </p:scale>
        <p:origin x="-1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915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646" y="654112"/>
            <a:ext cx="8569234" cy="2938174"/>
          </a:xfrm>
        </p:spPr>
        <p:txBody>
          <a:bodyPr/>
          <a:lstStyle/>
          <a:p>
            <a:pPr algn="just"/>
            <a:r>
              <a:rPr lang="en-US" sz="4000" smtClean="0"/>
              <a:t>Topic 8.The </a:t>
            </a:r>
            <a:r>
              <a:rPr lang="en-US" sz="4000" smtClean="0"/>
              <a:t>role of the family doctor in the management of patients with type 2 diabetes</a:t>
            </a:r>
            <a:endParaRPr lang="ru-RU" sz="40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3588" y="1136468"/>
            <a:ext cx="9405257" cy="1423852"/>
          </a:xfrm>
        </p:spPr>
        <p:txBody>
          <a:bodyPr/>
          <a:lstStyle/>
          <a:p>
            <a:pPr algn="just"/>
            <a:r>
              <a:rPr lang="en-US" sz="4000" smtClean="0"/>
              <a:t>Peculiarities of management of patients with type 2 diabetes mellitus by a family doctor.</a:t>
            </a:r>
            <a:endParaRPr lang="ru-RU" sz="40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3082834"/>
            <a:ext cx="7766936" cy="2952205"/>
          </a:xfrm>
        </p:spPr>
        <p:txBody>
          <a:bodyPr>
            <a:normAutofit/>
          </a:bodyPr>
          <a:lstStyle/>
          <a:p>
            <a:pPr algn="ctr"/>
            <a:r>
              <a:rPr lang="en-US" smtClean="0"/>
              <a:t>Type 2 diabetes mellitus (DM) is a chronic metabolic disorder characterized by insulin resistance and insufficient insulin production by the pancreas, leading to hyperglycemia. Type 2 DM is usually associated with physical inactivity, obesity, elevated blood pressure (BP), dyslipidemia, and a tendency to form thromboses. It is recognized that the disease is associated with an increased cardiovascular risk due to delayed micro- and macrovascular complications, accompanied by a decrease in the quality and duration of life.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F2F722-5595-B300-70C1-87F7ADDE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Concept</a:t>
            </a:r>
            <a:r>
              <a:rPr lang="en" dirty="0"/>
              <a:t> </a:t>
            </a:r>
            <a:r>
              <a:rPr lang="en" dirty="0" err="1"/>
              <a:t>reimbursement</a:t>
            </a:r>
            <a:r>
              <a:rPr lang="en" dirty="0"/>
              <a:t> </a:t>
            </a:r>
            <a:r>
              <a:rPr lang="en" err="1"/>
              <a:t>medical</a:t>
            </a:r>
            <a:r>
              <a:rPr lang="en"/>
              <a:t> </a:t>
            </a:r>
            <a:r>
              <a:rPr lang="en" smtClean="0"/>
              <a:t>drugs </a:t>
            </a:r>
            <a:r>
              <a:rPr lang="en" dirty="0"/>
              <a:t>for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err="1"/>
              <a:t>diabetes</a:t>
            </a:r>
            <a:r>
              <a:rPr lang="en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8C00EA-677C-4E9E-A2D3-51A268747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April </a:t>
            </a:r>
            <a:r>
              <a:rPr lang="en" dirty="0"/>
              <a:t>1 </a:t>
            </a:r>
            <a:r>
              <a:rPr lang="en" dirty="0" err="1"/>
              <a:t>started</a:t>
            </a:r>
            <a:r>
              <a:rPr lang="en" dirty="0"/>
              <a:t> </a:t>
            </a:r>
            <a:r>
              <a:rPr lang="en" dirty="0" err="1"/>
              <a:t>Program</a:t>
            </a:r>
            <a:r>
              <a:rPr lang="en" dirty="0"/>
              <a:t> </a:t>
            </a:r>
            <a:r>
              <a:rPr lang="en" dirty="0" err="1"/>
              <a:t>medical</a:t>
            </a:r>
            <a:r>
              <a:rPr lang="en" dirty="0"/>
              <a:t> </a:t>
            </a:r>
            <a:r>
              <a:rPr lang="en" dirty="0" err="1"/>
              <a:t>guarantees </a:t>
            </a:r>
            <a:r>
              <a:rPr lang="en" dirty="0"/>
              <a:t>for the II-I V </a:t>
            </a:r>
            <a:r>
              <a:rPr lang="en" dirty="0" err="1"/>
              <a:t>quarters of </a:t>
            </a:r>
            <a:r>
              <a:rPr lang="en" dirty="0"/>
              <a:t>2021 in a new </a:t>
            </a:r>
            <a:r>
              <a:rPr lang="en" dirty="0" err="1"/>
              <a:t>format </a:t>
            </a:r>
            <a:r>
              <a:rPr lang="en" dirty="0"/>
              <a:t>(Government Resolution No. 133 </a:t>
            </a:r>
            <a:r>
              <a:rPr lang="en" dirty="0" err="1"/>
              <a:t>of </a:t>
            </a:r>
            <a:r>
              <a:rPr lang="en" dirty="0"/>
              <a:t>February 15, 2021). </a:t>
            </a:r>
            <a:r>
              <a:rPr lang="en" dirty="0" err="1"/>
              <a:t>Program</a:t>
            </a:r>
            <a:r>
              <a:rPr lang="en" dirty="0"/>
              <a:t> </a:t>
            </a:r>
            <a:r>
              <a:rPr lang="en" dirty="0" err="1"/>
              <a:t>includes </a:t>
            </a:r>
            <a:r>
              <a:rPr lang="en" dirty="0"/>
              <a:t>35 </a:t>
            </a:r>
            <a:r>
              <a:rPr lang="en" dirty="0" err="1"/>
              <a:t>packs</a:t>
            </a:r>
            <a:r>
              <a:rPr lang="en" dirty="0"/>
              <a:t> </a:t>
            </a:r>
            <a:r>
              <a:rPr lang="en" dirty="0" err="1"/>
              <a:t>medical</a:t>
            </a:r>
            <a:r>
              <a:rPr lang="en" dirty="0"/>
              <a:t> </a:t>
            </a:r>
            <a:r>
              <a:rPr lang="en" dirty="0" err="1"/>
              <a:t>services </a:t>
            </a:r>
            <a:r>
              <a:rPr lang="en" dirty="0"/>
              <a:t>, </a:t>
            </a:r>
            <a:r>
              <a:rPr lang="en" dirty="0" err="1"/>
              <a:t>among</a:t>
            </a:r>
            <a:r>
              <a:rPr lang="en" dirty="0"/>
              <a:t> </a:t>
            </a:r>
            <a:r>
              <a:rPr lang="en" dirty="0" err="1"/>
              <a:t>whose</a:t>
            </a:r>
            <a:r>
              <a:rPr lang="en" dirty="0"/>
              <a:t> </a:t>
            </a:r>
            <a:r>
              <a:rPr lang="en" dirty="0" err="1"/>
              <a:t>was</a:t>
            </a:r>
            <a:r>
              <a:rPr lang="en" dirty="0"/>
              <a:t> </a:t>
            </a:r>
            <a:r>
              <a:rPr lang="en" dirty="0" err="1"/>
              <a:t>is planned to be implemented </a:t>
            </a:r>
            <a:r>
              <a:rPr lang="en" dirty="0"/>
              <a:t>from July 1, 2021 </a:t>
            </a:r>
            <a:r>
              <a:rPr lang="en" dirty="0" err="1"/>
              <a:t>reimbursement</a:t>
            </a:r>
            <a:r>
              <a:rPr lang="en" dirty="0"/>
              <a:t> </a:t>
            </a:r>
            <a:r>
              <a:rPr lang="en" dirty="0" err="1"/>
              <a:t>medical</a:t>
            </a:r>
            <a:r>
              <a:rPr lang="en" dirty="0"/>
              <a:t> </a:t>
            </a:r>
            <a:r>
              <a:rPr lang="en" dirty="0" err="1"/>
              <a:t>means </a:t>
            </a:r>
            <a:r>
              <a:rPr lang="en" dirty="0"/>
              <a:t>for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diabetic </a:t>
            </a:r>
            <a:r>
              <a:rPr lang="en" dirty="0"/>
              <a:t>and </a:t>
            </a:r>
            <a:r>
              <a:rPr lang="en" dirty="0" err="1"/>
              <a:t>non- </a:t>
            </a:r>
            <a:r>
              <a:rPr lang="en" dirty="0"/>
              <a:t>diabetic </a:t>
            </a:r>
            <a:r>
              <a:rPr lang="en" dirty="0" err="1"/>
              <a:t>patients</a:t>
            </a:r>
            <a:r>
              <a:rPr lang="en" dirty="0"/>
              <a:t> </a:t>
            </a:r>
            <a:r>
              <a:rPr lang="en" dirty="0" err="1"/>
              <a:t>diabetes </a:t>
            </a:r>
            <a:r>
              <a:rPr lang="en" dirty="0"/>
              <a:t>_ In February </a:t>
            </a:r>
            <a:r>
              <a:rPr lang="en" dirty="0" err="1"/>
              <a:t>it was assumed </a:t>
            </a:r>
            <a:r>
              <a:rPr lang="en" dirty="0"/>
              <a:t>that </a:t>
            </a:r>
            <a:r>
              <a:rPr lang="en" dirty="0" err="1"/>
              <a:t>software</a:t>
            </a:r>
            <a:r>
              <a:rPr lang="en" dirty="0"/>
              <a:t> </a:t>
            </a:r>
            <a:r>
              <a:rPr lang="en" dirty="0" err="1"/>
              <a:t>medicinal</a:t>
            </a:r>
            <a:r>
              <a:rPr lang="en" dirty="0"/>
              <a:t> </a:t>
            </a:r>
            <a:r>
              <a:rPr lang="en" dirty="0" err="1"/>
              <a:t>means</a:t>
            </a:r>
            <a:r>
              <a:rPr lang="en" dirty="0"/>
              <a:t>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dirty="0" err="1"/>
              <a:t>diabetes</a:t>
            </a:r>
            <a:r>
              <a:rPr lang="en" dirty="0"/>
              <a:t> </a:t>
            </a:r>
            <a:r>
              <a:rPr lang="en" dirty="0" err="1"/>
              <a:t>diabetes</a:t>
            </a:r>
            <a:r>
              <a:rPr lang="en" dirty="0"/>
              <a:t> </a:t>
            </a:r>
            <a:r>
              <a:rPr lang="en" dirty="0" err="1"/>
              <a:t>during </a:t>
            </a:r>
            <a:r>
              <a:rPr lang="en" dirty="0"/>
              <a:t>the I-II </a:t>
            </a:r>
            <a:r>
              <a:rPr lang="en" dirty="0" err="1"/>
              <a:t>quarters of </a:t>
            </a:r>
            <a:r>
              <a:rPr lang="en" dirty="0"/>
              <a:t>2021 </a:t>
            </a:r>
            <a:r>
              <a:rPr lang="en" dirty="0" err="1"/>
              <a:t>is carried out </a:t>
            </a:r>
            <a:r>
              <a:rPr lang="en" dirty="0"/>
              <a:t>at the </a:t>
            </a:r>
            <a:r>
              <a:rPr lang="en" dirty="0" err="1"/>
              <a:t>expense of</a:t>
            </a:r>
            <a:r>
              <a:rPr lang="en" dirty="0"/>
              <a:t> </a:t>
            </a:r>
            <a:r>
              <a:rPr lang="en" dirty="0" err="1"/>
              <a:t>subventions </a:t>
            </a:r>
            <a:r>
              <a:rPr lang="en" dirty="0"/>
              <a:t>, and from July 1 </a:t>
            </a:r>
            <a:r>
              <a:rPr lang="en" dirty="0" err="1"/>
              <a:t>it is planned</a:t>
            </a:r>
            <a:r>
              <a:rPr lang="en" dirty="0"/>
              <a:t> </a:t>
            </a:r>
            <a:r>
              <a:rPr lang="en" dirty="0" err="1"/>
              <a:t>this</a:t>
            </a:r>
            <a:r>
              <a:rPr lang="en" dirty="0"/>
              <a:t> </a:t>
            </a:r>
            <a:r>
              <a:rPr lang="en" dirty="0" err="1"/>
              <a:t>direction</a:t>
            </a:r>
            <a:r>
              <a:rPr lang="en" dirty="0"/>
              <a:t> </a:t>
            </a:r>
            <a:r>
              <a:rPr lang="en" dirty="0" err="1"/>
              <a:t>include </a:t>
            </a:r>
            <a:r>
              <a:rPr lang="en" dirty="0"/>
              <a:t>in the </a:t>
            </a:r>
            <a:r>
              <a:rPr lang="en" dirty="0" err="1"/>
              <a:t>program </a:t>
            </a:r>
            <a:r>
              <a:rPr lang="en" dirty="0"/>
              <a:t>" </a:t>
            </a:r>
            <a:r>
              <a:rPr lang="en" dirty="0" err="1"/>
              <a:t>Available</a:t>
            </a:r>
            <a:r>
              <a:rPr lang="en" dirty="0"/>
              <a:t> </a:t>
            </a:r>
            <a:r>
              <a:rPr lang="en" dirty="0" err="1"/>
              <a:t>medicine </a:t>
            </a:r>
            <a:r>
              <a:rPr lang="en" dirty="0"/>
              <a:t>".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5409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8C6C25-4D6F-5175-7992-837BDEE4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Discharge</a:t>
            </a:r>
            <a:r>
              <a:rPr lang="en" dirty="0"/>
              <a:t> </a:t>
            </a:r>
            <a:r>
              <a:rPr lang="en" dirty="0" err="1"/>
              <a:t>sugar-lowering</a:t>
            </a:r>
            <a:r>
              <a:rPr lang="en" dirty="0"/>
              <a:t> </a:t>
            </a:r>
            <a:r>
              <a:rPr lang="en" dirty="0" err="1"/>
              <a:t>drugs </a:t>
            </a:r>
            <a:r>
              <a:rPr lang="en" dirty="0"/>
              <a:t>under </a:t>
            </a:r>
            <a:r>
              <a:rPr lang="en" dirty="0" err="1"/>
              <a:t>the program </a:t>
            </a:r>
            <a:r>
              <a:rPr lang="en" dirty="0"/>
              <a:t>" </a:t>
            </a:r>
            <a:r>
              <a:rPr lang="en" dirty="0" err="1"/>
              <a:t>Available</a:t>
            </a:r>
            <a:r>
              <a:rPr lang="en" dirty="0"/>
              <a:t> </a:t>
            </a:r>
            <a:r>
              <a:rPr lang="en" dirty="0" err="1"/>
              <a:t>medicine </a:t>
            </a:r>
            <a:r>
              <a:rPr lang="en" dirty="0"/>
              <a:t>".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31FE41-04B8-190D-0CDF-26BF7CC48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Patients who </a:t>
            </a:r>
            <a:r>
              <a:rPr lang="en" dirty="0"/>
              <a:t>_ </a:t>
            </a:r>
            <a:r>
              <a:rPr lang="en" dirty="0" err="1"/>
              <a:t>need </a:t>
            </a:r>
            <a:r>
              <a:rPr lang="en" dirty="0"/>
              <a:t>outpatient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cardiovascular</a:t>
            </a:r>
            <a:r>
              <a:rPr lang="en" dirty="0"/>
              <a:t> </a:t>
            </a:r>
            <a:r>
              <a:rPr lang="en" dirty="0" err="1"/>
              <a:t>diseases </a:t>
            </a:r>
            <a:r>
              <a:rPr lang="en" dirty="0"/>
              <a:t>, </a:t>
            </a:r>
            <a:r>
              <a:rPr lang="en" dirty="0" err="1"/>
              <a:t>diabetes</a:t>
            </a:r>
            <a:r>
              <a:rPr lang="en" dirty="0"/>
              <a:t> </a:t>
            </a:r>
            <a:r>
              <a:rPr lang="en" dirty="0" err="1"/>
              <a:t>diabetes</a:t>
            </a:r>
            <a:r>
              <a:rPr lang="en" dirty="0"/>
              <a:t> </a:t>
            </a:r>
            <a:r>
              <a:rPr lang="en" dirty="0" err="1"/>
              <a:t>first </a:t>
            </a:r>
            <a:r>
              <a:rPr lang="en" dirty="0"/>
              <a:t>/ second type, </a:t>
            </a:r>
            <a:r>
              <a:rPr lang="en" dirty="0" err="1"/>
              <a:t>non-sugar</a:t>
            </a:r>
            <a:r>
              <a:rPr lang="en" dirty="0"/>
              <a:t> </a:t>
            </a:r>
            <a:r>
              <a:rPr lang="en" dirty="0" err="1"/>
              <a:t>diabetes </a:t>
            </a:r>
            <a:r>
              <a:rPr lang="en" dirty="0"/>
              <a:t>, </a:t>
            </a:r>
            <a:r>
              <a:rPr lang="en" dirty="0" err="1"/>
              <a:t>bronchial</a:t>
            </a:r>
            <a:r>
              <a:rPr lang="en" dirty="0"/>
              <a:t> </a:t>
            </a:r>
            <a:r>
              <a:rPr lang="en" dirty="0" err="1"/>
              <a:t>asthma </a:t>
            </a:r>
            <a:r>
              <a:rPr lang="en" dirty="0"/>
              <a:t>, </a:t>
            </a:r>
            <a:r>
              <a:rPr lang="en" dirty="0" err="1"/>
              <a:t>disorders</a:t>
            </a:r>
            <a:r>
              <a:rPr lang="en" dirty="0"/>
              <a:t> </a:t>
            </a:r>
            <a:r>
              <a:rPr lang="en" dirty="0" err="1"/>
              <a:t>psyche </a:t>
            </a:r>
            <a:r>
              <a:rPr lang="en" dirty="0"/>
              <a:t>and </a:t>
            </a:r>
            <a:r>
              <a:rPr lang="en" dirty="0" err="1"/>
              <a:t>behavior </a:t>
            </a:r>
            <a:r>
              <a:rPr lang="en" dirty="0"/>
              <a:t>, </a:t>
            </a:r>
            <a:r>
              <a:rPr lang="en" dirty="0" err="1"/>
              <a:t>epilepsy </a:t>
            </a:r>
            <a:r>
              <a:rPr lang="en" dirty="0"/>
              <a:t>, </a:t>
            </a:r>
            <a:r>
              <a:rPr lang="en" dirty="0" err="1"/>
              <a:t>can</a:t>
            </a:r>
            <a:r>
              <a:rPr lang="en" dirty="0"/>
              <a:t> </a:t>
            </a:r>
            <a:r>
              <a:rPr lang="en" dirty="0" err="1"/>
              <a:t>get</a:t>
            </a:r>
            <a:r>
              <a:rPr lang="en" dirty="0"/>
              <a:t> </a:t>
            </a:r>
            <a:r>
              <a:rPr lang="en" dirty="0" err="1"/>
              <a:t>medical</a:t>
            </a:r>
            <a:r>
              <a:rPr lang="en" dirty="0"/>
              <a:t> </a:t>
            </a:r>
            <a:r>
              <a:rPr lang="en" dirty="0" err="1"/>
              <a:t>means that </a:t>
            </a:r>
            <a:r>
              <a:rPr lang="en" dirty="0"/>
              <a:t>_ </a:t>
            </a:r>
            <a:r>
              <a:rPr lang="en" dirty="0" err="1"/>
              <a:t>included </a:t>
            </a:r>
            <a:r>
              <a:rPr lang="en" dirty="0"/>
              <a:t>in the </a:t>
            </a:r>
            <a:r>
              <a:rPr lang="en" dirty="0" err="1"/>
              <a:t>program </a:t>
            </a:r>
            <a:r>
              <a:rPr lang="en" dirty="0"/>
              <a:t>, </a:t>
            </a:r>
            <a:r>
              <a:rPr lang="en" dirty="0" err="1"/>
              <a:t>free of charge</a:t>
            </a:r>
            <a:r>
              <a:rPr lang="en" dirty="0"/>
              <a:t> </a:t>
            </a:r>
            <a:r>
              <a:rPr lang="en" dirty="0" err="1"/>
              <a:t>or </a:t>
            </a:r>
            <a:r>
              <a:rPr lang="en" dirty="0"/>
              <a:t>with a small surcharge.</a:t>
            </a:r>
          </a:p>
          <a:p>
            <a:pPr marL="0" indent="0">
              <a:buNone/>
            </a:pPr>
            <a:r>
              <a:rPr lang="en" dirty="0" err="1"/>
              <a:t>Now</a:t>
            </a:r>
            <a:r>
              <a:rPr lang="en" dirty="0"/>
              <a:t> </a:t>
            </a:r>
            <a:r>
              <a:rPr lang="en" dirty="0" err="1"/>
              <a:t>patients</a:t>
            </a:r>
            <a:r>
              <a:rPr lang="en" dirty="0"/>
              <a:t> </a:t>
            </a:r>
            <a:r>
              <a:rPr lang="en" dirty="0" err="1"/>
              <a:t>they can</a:t>
            </a:r>
            <a:r>
              <a:rPr lang="en" dirty="0"/>
              <a:t> </a:t>
            </a:r>
            <a:r>
              <a:rPr lang="en" dirty="0" err="1"/>
              <a:t>get </a:t>
            </a:r>
            <a:r>
              <a:rPr lang="en" dirty="0"/>
              <a:t>" </a:t>
            </a:r>
            <a:r>
              <a:rPr lang="en" dirty="0" err="1"/>
              <a:t>Available</a:t>
            </a:r>
            <a:r>
              <a:rPr lang="en" dirty="0"/>
              <a:t> </a:t>
            </a:r>
            <a:r>
              <a:rPr lang="en" dirty="0" err="1"/>
              <a:t>medicines </a:t>
            </a:r>
            <a:r>
              <a:rPr lang="en" dirty="0"/>
              <a:t>" both by </a:t>
            </a:r>
            <a:r>
              <a:rPr lang="en" dirty="0" err="1"/>
              <a:t>electronic </a:t>
            </a:r>
            <a:r>
              <a:rPr lang="en" dirty="0"/>
              <a:t>and by </a:t>
            </a:r>
            <a:r>
              <a:rPr lang="en" dirty="0" err="1"/>
              <a:t>paper </a:t>
            </a:r>
            <a:r>
              <a:rPr lang="en" dirty="0"/>
              <a:t>prescription.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969805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5C8930-23AE-E730-E877-876FB2062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76727"/>
            <a:ext cx="10364452" cy="1072014"/>
          </a:xfrm>
        </p:spPr>
        <p:txBody>
          <a:bodyPr>
            <a:normAutofit/>
          </a:bodyPr>
          <a:lstStyle/>
          <a:p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Send</a:t>
            </a:r>
            <a:r>
              <a:rPr lang="e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the patient </a:t>
            </a:r>
            <a:r>
              <a:rPr lang="e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to </a:t>
            </a:r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institutions </a:t>
            </a:r>
            <a:r>
              <a:rPr lang="e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that </a:t>
            </a:r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provide</a:t>
            </a:r>
            <a:r>
              <a:rPr lang="e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secondary</a:t>
            </a:r>
            <a:r>
              <a:rPr lang="e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medical</a:t>
            </a:r>
            <a:r>
              <a:rPr lang="e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help </a:t>
            </a:r>
            <a:r>
              <a:rPr lang="en" sz="2400" dirty="0">
                <a:effectLst/>
                <a:latin typeface="Times New Roman" panose="02020603050405020304" pitchFamily="18" charset="0"/>
              </a:rPr>
              <a:t>:</a:t>
            </a:r>
            <a:endParaRPr lang="x-none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213ED2-5B6E-BCC2-9E14-F58E2A8F40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6303" y="1348741"/>
            <a:ext cx="10363826" cy="4707863"/>
          </a:xfrm>
        </p:spPr>
        <p:txBody>
          <a:bodyPr>
            <a:normAutofit/>
          </a:bodyPr>
          <a:lstStyle/>
          <a:p>
            <a:r>
              <a:rPr lang="en" sz="1800" dirty="0">
                <a:effectLst/>
                <a:latin typeface="Times New Roman" panose="02020603050405020304" pitchFamily="18" charset="0"/>
              </a:rPr>
              <a:t>in case 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failure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target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equal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HbA1c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for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6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months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endParaRPr lang="ru-RU" sz="1800" dirty="0">
              <a:latin typeface="Times New Roman,Italic" pitchFamily="2" charset="0"/>
            </a:endParaRPr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if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necessary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appointment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insulin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or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adding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drugs from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group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DPP-4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inhibitors ( Gliptins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), drugs from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group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thiazolidinediones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or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drugs from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group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analogues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GPP-1</a:t>
            </a:r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with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significant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decrease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masses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bodies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in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the background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treatment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;</a:t>
            </a:r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upon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arrival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pregnancy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;</a:t>
            </a:r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in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acute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conditions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caused by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type 2 diabetes</a:t>
            </a:r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upon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detection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signs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complications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of diabetes for the purpose 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clarification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diagnosis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correction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of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treatment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;</a:t>
            </a:r>
            <a:endParaRPr lang="ru-RU" dirty="0"/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with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progression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chronic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complications of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type 2 diabetes 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related complications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diseases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;</a:t>
            </a:r>
            <a:endParaRPr lang="ru-RU" dirty="0"/>
          </a:p>
          <a:p>
            <a:r>
              <a:rPr lang="en" sz="1800" dirty="0">
                <a:effectLst/>
                <a:latin typeface="Times New Roman" panose="02020603050405020304" pitchFamily="18" charset="0"/>
              </a:rPr>
              <a:t>upon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detection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unexplained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disagreements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between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HbA1c and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others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indicators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" sz="1800" dirty="0" err="1">
                <a:effectLst/>
                <a:latin typeface="Times New Roman" panose="02020603050405020304" pitchFamily="18" charset="0"/>
              </a:rPr>
              <a:t>glycemia </a:t>
            </a:r>
            <a:r>
              <a:rPr lang="en" sz="1800" dirty="0">
                <a:effectLst/>
                <a:latin typeface="Times New Roman" panose="02020603050405020304" pitchFamily="18" charset="0"/>
              </a:rPr>
              <a:t>̈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39076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D5A9-4676-55D2-31AC-E7430AF1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0A6CFB-3E1D-EC0F-3E9E-98ED4E975B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36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9845133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7</TotalTime>
  <Words>320</Words>
  <Application>Microsoft Macintosh PowerPoint</Application>
  <PresentationFormat>Произвольный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Topic 8.The role of the family doctor in the management of patients with type 2 diabetes</vt:lpstr>
      <vt:lpstr>Peculiarities of management of patients with type 2 diabetes mellitus by a family doctor.</vt:lpstr>
      <vt:lpstr>Concept reimbursement medical drugs for treatment patients with diabetes </vt:lpstr>
      <vt:lpstr>Discharge sugar-lowering drugs under the program " Available medicine ".</vt:lpstr>
      <vt:lpstr>Send the patient to institutions that provide  secondary medical help :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сімейного лікаря у веденні пацієнтів з цукровим діабетом 2-го типу </dc:title>
  <dc:creator>Дарья Лагода</dc:creator>
  <cp:lastModifiedBy>Admin</cp:lastModifiedBy>
  <cp:revision>2</cp:revision>
  <dcterms:created xsi:type="dcterms:W3CDTF">2022-11-10T11:37:11Z</dcterms:created>
  <dcterms:modified xsi:type="dcterms:W3CDTF">2022-11-15T02:55:38Z</dcterms:modified>
</cp:coreProperties>
</file>