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7040"/>
    <p:restoredTop sz="96281"/>
  </p:normalViewPr>
  <p:slideViewPr>
    <p:cSldViewPr snapToGrid="0">
      <p:cViewPr varScale="1">
        <p:scale>
          <a:sx n="73" d="100"/>
          <a:sy n="73" d="100"/>
        </p:scale>
        <p:origin x="-13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799DDC-5B7C-8DA3-2AAC-9E4C989E51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" smtClean="0"/>
              <a:t>overweight</a:t>
            </a:r>
            <a:r>
              <a:rPr lang="en" smtClean="0"/>
              <a:t> </a:t>
            </a:r>
            <a:r>
              <a:rPr lang="en" dirty="0"/>
              <a:t>and </a:t>
            </a:r>
            <a:r>
              <a:rPr lang="en" dirty="0" err="1"/>
              <a:t>obesity </a:t>
            </a:r>
            <a:r>
              <a:rPr lang="en"/>
              <a:t>. </a:t>
            </a:r>
            <a:r>
              <a:rPr lang="en" smtClean="0"/>
              <a:t>Definition. Epidemiology </a:t>
            </a:r>
            <a:r>
              <a:rPr lang="en" dirty="0"/>
              <a:t>. </a:t>
            </a:r>
            <a:r>
              <a:rPr lang="en" dirty="0" err="1"/>
              <a:t>Etiology </a:t>
            </a:r>
            <a:r>
              <a:rPr lang="en" dirty="0"/>
              <a:t>. </a:t>
            </a:r>
            <a:r>
              <a:rPr lang="en" dirty="0" err="1"/>
              <a:t>Classification </a:t>
            </a:r>
            <a:r>
              <a:rPr lang="en" dirty="0"/>
              <a:t>. </a:t>
            </a:r>
            <a:r>
              <a:rPr lang="en" dirty="0" err="1"/>
              <a:t>Diagnostics </a:t>
            </a:r>
            <a:r>
              <a:rPr lang="en" dirty="0"/>
              <a:t>.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F123E1C-B3A1-D5E9-C12D-8EA0B6975A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5453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5FD1F1-79FF-FCA0-2413-305A7F104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</a:t>
            </a:r>
            <a:r>
              <a:rPr lang="en" smtClean="0"/>
              <a:t>verweight and </a:t>
            </a:r>
            <a:r>
              <a:rPr lang="en" dirty="0" err="1"/>
              <a:t>obesity</a:t>
            </a:r>
            <a:r>
              <a:rPr lang="en" dirty="0"/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78D21B-A2EA-A868-CE00-2EC1B251004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" dirty="0"/>
              <a:t>" </a:t>
            </a:r>
            <a:r>
              <a:rPr lang="en" dirty="0" err="1"/>
              <a:t>Conducting</a:t>
            </a:r>
            <a:r>
              <a:rPr lang="en" dirty="0"/>
              <a:t> </a:t>
            </a:r>
            <a:r>
              <a:rPr lang="en" dirty="0" err="1"/>
              <a:t>obesity </a:t>
            </a:r>
            <a:r>
              <a:rPr lang="en" dirty="0"/>
              <a:t>» </a:t>
            </a:r>
            <a:r>
              <a:rPr lang="en" dirty="0" err="1"/>
              <a:t>is used </a:t>
            </a:r>
            <a:r>
              <a:rPr lang="en" dirty="0"/>
              <a:t>to </a:t>
            </a:r>
            <a:r>
              <a:rPr lang="en" dirty="0" err="1"/>
              <a:t>describe</a:t>
            </a:r>
            <a:r>
              <a:rPr lang="en" dirty="0"/>
              <a:t> </a:t>
            </a:r>
            <a:r>
              <a:rPr lang="en" dirty="0" err="1"/>
              <a:t>improvements </a:t>
            </a:r>
            <a:r>
              <a:rPr lang="en" err="1"/>
              <a:t>related </a:t>
            </a:r>
            <a:r>
              <a:rPr lang="en" smtClean="0"/>
              <a:t> </a:t>
            </a:r>
            <a:r>
              <a:rPr lang="en" dirty="0" err="1"/>
              <a:t>with</a:t>
            </a:r>
            <a:r>
              <a:rPr lang="en" dirty="0"/>
              <a:t> </a:t>
            </a:r>
            <a:r>
              <a:rPr lang="en" dirty="0" err="1"/>
              <a:t>health </a:t>
            </a:r>
            <a:r>
              <a:rPr lang="en" dirty="0"/>
              <a:t>, and not </a:t>
            </a:r>
            <a:r>
              <a:rPr lang="en" dirty="0" err="1"/>
              <a:t>only</a:t>
            </a:r>
            <a:r>
              <a:rPr lang="en" dirty="0"/>
              <a:t> </a:t>
            </a:r>
            <a:r>
              <a:rPr lang="en" dirty="0" err="1"/>
              <a:t>results</a:t>
            </a:r>
            <a:r>
              <a:rPr lang="en" dirty="0"/>
              <a:t> </a:t>
            </a:r>
            <a:r>
              <a:rPr lang="en" dirty="0" err="1"/>
              <a:t>losses</a:t>
            </a:r>
            <a:r>
              <a:rPr lang="en" dirty="0"/>
              <a:t> </a:t>
            </a:r>
            <a:r>
              <a:rPr lang="en" dirty="0" err="1"/>
              <a:t>masses</a:t>
            </a:r>
            <a:r>
              <a:rPr lang="en" dirty="0"/>
              <a:t> </a:t>
            </a:r>
            <a:r>
              <a:rPr lang="en" dirty="0" err="1"/>
              <a:t>body </a:t>
            </a:r>
            <a:r>
              <a:rPr lang="en" dirty="0"/>
              <a:t>(MT). </a:t>
            </a:r>
            <a:r>
              <a:rPr lang="en" dirty="0" err="1"/>
              <a:t>If</a:t>
            </a:r>
            <a:r>
              <a:rPr lang="en" dirty="0"/>
              <a:t> </a:t>
            </a:r>
            <a:r>
              <a:rPr lang="en" dirty="0" err="1"/>
              <a:t>because of</a:t>
            </a:r>
            <a:r>
              <a:rPr lang="en" dirty="0"/>
              <a:t> </a:t>
            </a:r>
            <a:r>
              <a:rPr lang="en" dirty="0" err="1"/>
              <a:t>intervention</a:t>
            </a:r>
            <a:r>
              <a:rPr lang="en" dirty="0"/>
              <a:t> </a:t>
            </a:r>
            <a:r>
              <a:rPr lang="en" dirty="0" err="1"/>
              <a:t>observed</a:t>
            </a:r>
            <a:r>
              <a:rPr lang="en" dirty="0"/>
              <a:t> </a:t>
            </a:r>
            <a:r>
              <a:rPr lang="en" dirty="0" err="1"/>
              <a:t>weight loss </a:t>
            </a:r>
            <a:r>
              <a:rPr lang="en" dirty="0"/>
              <a:t>, </a:t>
            </a:r>
            <a:r>
              <a:rPr lang="en" dirty="0" err="1"/>
              <a:t>it should </a:t>
            </a:r>
            <a:r>
              <a:rPr lang="en" dirty="0"/>
              <a:t>not be </a:t>
            </a:r>
            <a:r>
              <a:rPr lang="en" dirty="0" err="1"/>
              <a:t>the only </a:t>
            </a:r>
            <a:r>
              <a:rPr lang="en" dirty="0"/>
              <a:t>goal that does not </a:t>
            </a:r>
            <a:r>
              <a:rPr lang="en" dirty="0" err="1"/>
              <a:t>count</a:t>
            </a:r>
            <a:r>
              <a:rPr lang="en" dirty="0"/>
              <a:t> </a:t>
            </a:r>
            <a:r>
              <a:rPr lang="en" dirty="0" err="1"/>
              <a:t>improvement </a:t>
            </a:r>
            <a:r>
              <a:rPr lang="en" dirty="0"/>
              <a:t>of </a:t>
            </a:r>
            <a:r>
              <a:rPr lang="en" dirty="0" err="1"/>
              <a:t>health </a:t>
            </a:r>
            <a:r>
              <a:rPr lang="en" dirty="0"/>
              <a:t>and quality of </a:t>
            </a:r>
            <a:r>
              <a:rPr lang="en"/>
              <a:t>life</a:t>
            </a:r>
            <a:r>
              <a:rPr lang="en" smtClean="0"/>
              <a:t>.</a:t>
            </a:r>
          </a:p>
          <a:p>
            <a:pPr marL="0" indent="0">
              <a:buNone/>
            </a:pPr>
            <a:r>
              <a:rPr lang="en" smtClean="0"/>
              <a:t>overweight</a:t>
            </a:r>
            <a:r>
              <a:rPr lang="en" smtClean="0"/>
              <a:t> </a:t>
            </a:r>
            <a:r>
              <a:rPr lang="en" dirty="0" err="1"/>
              <a:t>determined </a:t>
            </a:r>
            <a:r>
              <a:rPr lang="en" dirty="0"/>
              <a:t>in </a:t>
            </a:r>
            <a:r>
              <a:rPr lang="en" dirty="0" err="1"/>
              <a:t>the case of </a:t>
            </a:r>
            <a:r>
              <a:rPr lang="en" dirty="0"/>
              <a:t>BMI </a:t>
            </a:r>
            <a:r>
              <a:rPr lang="en" dirty="0" err="1"/>
              <a:t>from </a:t>
            </a:r>
            <a:r>
              <a:rPr lang="en" dirty="0"/>
              <a:t>25 to 29.9 kg/m2. </a:t>
            </a:r>
            <a:r>
              <a:rPr lang="en" dirty="0" err="1"/>
              <a:t>IS</a:t>
            </a:r>
            <a:r>
              <a:rPr lang="en" dirty="0"/>
              <a:t> </a:t>
            </a:r>
            <a:r>
              <a:rPr lang="en" dirty="0" err="1"/>
              <a:t>the need </a:t>
            </a:r>
            <a:r>
              <a:rPr lang="en" dirty="0"/>
              <a:t>for </a:t>
            </a:r>
            <a:r>
              <a:rPr lang="en" dirty="0" err="1"/>
              <a:t>isolation</a:t>
            </a:r>
            <a:r>
              <a:rPr lang="en" dirty="0"/>
              <a:t> </a:t>
            </a:r>
            <a:r>
              <a:rPr lang="en" dirty="0" err="1"/>
              <a:t>of this </a:t>
            </a:r>
            <a:r>
              <a:rPr lang="en" dirty="0"/>
              <a:t>state, </a:t>
            </a:r>
            <a:r>
              <a:rPr lang="en" dirty="0" err="1"/>
              <a:t>since</a:t>
            </a:r>
            <a:r>
              <a:rPr lang="en" dirty="0"/>
              <a:t> </a:t>
            </a:r>
            <a:r>
              <a:rPr lang="en" dirty="0" err="1"/>
              <a:t>he</a:t>
            </a:r>
            <a:r>
              <a:rPr lang="en" dirty="0"/>
              <a:t> </a:t>
            </a:r>
            <a:r>
              <a:rPr lang="en" dirty="0" err="1"/>
              <a:t>precedes</a:t>
            </a:r>
            <a:r>
              <a:rPr lang="en" dirty="0"/>
              <a:t> </a:t>
            </a:r>
            <a:r>
              <a:rPr lang="en" dirty="0" err="1"/>
              <a:t>development</a:t>
            </a:r>
            <a:r>
              <a:rPr lang="en" dirty="0"/>
              <a:t> </a:t>
            </a:r>
            <a:r>
              <a:rPr lang="en" dirty="0" err="1"/>
              <a:t>obesity </a:t>
            </a:r>
            <a:r>
              <a:rPr lang="en" dirty="0"/>
              <a:t>and </a:t>
            </a:r>
            <a:r>
              <a:rPr lang="en" dirty="0" err="1"/>
              <a:t>needs</a:t>
            </a:r>
            <a:r>
              <a:rPr lang="en" dirty="0"/>
              <a:t> </a:t>
            </a:r>
            <a:r>
              <a:rPr lang="en" dirty="0" err="1"/>
              <a:t>medicinal</a:t>
            </a:r>
            <a:r>
              <a:rPr lang="en" dirty="0"/>
              <a:t> </a:t>
            </a:r>
            <a:r>
              <a:rPr lang="en" err="1"/>
              <a:t>intervention </a:t>
            </a:r>
            <a:endParaRPr lang="en" dirty="0"/>
          </a:p>
          <a:p>
            <a:pPr marL="0" indent="0">
              <a:buNone/>
            </a:pPr>
            <a:r>
              <a:rPr lang="en" dirty="0" err="1"/>
              <a:t>Behavioral</a:t>
            </a:r>
            <a:r>
              <a:rPr lang="en" dirty="0"/>
              <a:t> </a:t>
            </a:r>
            <a:r>
              <a:rPr lang="en" dirty="0" err="1"/>
              <a:t>therapy </a:t>
            </a:r>
            <a:r>
              <a:rPr lang="en"/>
              <a:t>is </a:t>
            </a:r>
            <a:r>
              <a:rPr lang="en" smtClean="0"/>
              <a:t> </a:t>
            </a:r>
            <a:r>
              <a:rPr lang="en" smtClean="0"/>
              <a:t>intervention </a:t>
            </a:r>
            <a:r>
              <a:rPr lang="en" dirty="0" err="1"/>
              <a:t>of</a:t>
            </a:r>
            <a:r>
              <a:rPr lang="en" dirty="0"/>
              <a:t> </a:t>
            </a:r>
            <a:r>
              <a:rPr lang="en" dirty="0" err="1"/>
              <a:t>changes</a:t>
            </a:r>
            <a:r>
              <a:rPr lang="en" dirty="0"/>
              <a:t> </a:t>
            </a:r>
            <a:r>
              <a:rPr lang="en" dirty="0" err="1"/>
              <a:t>behavior </a:t>
            </a:r>
            <a:r>
              <a:rPr lang="en" dirty="0"/>
              <a:t>with the </a:t>
            </a:r>
            <a:r>
              <a:rPr lang="en" dirty="0" err="1"/>
              <a:t>help of</a:t>
            </a:r>
            <a:r>
              <a:rPr lang="en" dirty="0"/>
              <a:t> </a:t>
            </a:r>
            <a:r>
              <a:rPr lang="en" dirty="0" err="1"/>
              <a:t>programs </a:t>
            </a:r>
            <a:r>
              <a:rPr lang="en" err="1"/>
              <a:t>which </a:t>
            </a:r>
            <a:r>
              <a:rPr lang="en" smtClean="0"/>
              <a:t> </a:t>
            </a:r>
            <a:r>
              <a:rPr lang="en" dirty="0" err="1"/>
              <a:t>help</a:t>
            </a:r>
            <a:r>
              <a:rPr lang="en" dirty="0"/>
              <a:t> </a:t>
            </a:r>
            <a:r>
              <a:rPr lang="en" dirty="0" err="1"/>
              <a:t>patients</a:t>
            </a:r>
            <a:r>
              <a:rPr lang="en" dirty="0"/>
              <a:t> </a:t>
            </a:r>
            <a:r>
              <a:rPr lang="en" dirty="0" err="1"/>
              <a:t>achieve</a:t>
            </a:r>
            <a:r>
              <a:rPr lang="en" dirty="0"/>
              <a:t> </a:t>
            </a:r>
            <a:r>
              <a:rPr lang="en" dirty="0" err="1"/>
              <a:t>their own</a:t>
            </a:r>
            <a:r>
              <a:rPr lang="en" dirty="0"/>
              <a:t> </a:t>
            </a:r>
            <a:r>
              <a:rPr lang="en" dirty="0" err="1"/>
              <a:t>behavioral</a:t>
            </a:r>
            <a:r>
              <a:rPr lang="en" dirty="0"/>
              <a:t> </a:t>
            </a:r>
            <a:r>
              <a:rPr lang="en" dirty="0" err="1"/>
              <a:t>goals </a:t>
            </a:r>
            <a:r>
              <a:rPr lang="en" dirty="0"/>
              <a:t>in </a:t>
            </a:r>
            <a:r>
              <a:rPr lang="en" dirty="0" err="1"/>
              <a:t>the industry</a:t>
            </a:r>
            <a:r>
              <a:rPr lang="en" dirty="0"/>
              <a:t> </a:t>
            </a:r>
            <a:r>
              <a:rPr lang="en" dirty="0" err="1"/>
              <a:t>health </a:t>
            </a:r>
            <a:r>
              <a:rPr lang="en" dirty="0"/>
              <a:t>( </a:t>
            </a:r>
            <a:r>
              <a:rPr lang="en" dirty="0" err="1"/>
              <a:t>nutrition </a:t>
            </a:r>
            <a:r>
              <a:rPr lang="en" dirty="0"/>
              <a:t>, </a:t>
            </a:r>
            <a:r>
              <a:rPr lang="en" dirty="0" err="1"/>
              <a:t>physical</a:t>
            </a:r>
            <a:r>
              <a:rPr lang="en" dirty="0"/>
              <a:t> </a:t>
            </a:r>
            <a:r>
              <a:rPr lang="en" dirty="0" err="1"/>
              <a:t>activity </a:t>
            </a:r>
            <a:r>
              <a:rPr lang="en" dirty="0"/>
              <a:t>, sleep, </a:t>
            </a:r>
            <a:r>
              <a:rPr lang="en" dirty="0" err="1"/>
              <a:t>decrease</a:t>
            </a:r>
            <a:r>
              <a:rPr lang="en" dirty="0"/>
              <a:t> </a:t>
            </a:r>
            <a:r>
              <a:rPr lang="en" dirty="0" err="1"/>
              <a:t>stress</a:t>
            </a:r>
            <a:r>
              <a:rPr lang="en" dirty="0"/>
              <a:t> </a:t>
            </a:r>
            <a:r>
              <a:rPr lang="en" dirty="0" err="1"/>
              <a:t>etc. </a:t>
            </a:r>
            <a:r>
              <a:rPr lang="en" dirty="0"/>
              <a:t>)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protection</a:t>
            </a:r>
            <a:r>
              <a:rPr lang="en" dirty="0"/>
              <a:t> </a:t>
            </a:r>
            <a:r>
              <a:rPr lang="en" dirty="0" err="1"/>
              <a:t>health </a:t>
            </a:r>
            <a:r>
              <a:rPr lang="en" dirty="0"/>
              <a:t>( </a:t>
            </a:r>
            <a:r>
              <a:rPr lang="en" dirty="0" err="1"/>
              <a:t>for example </a:t>
            </a:r>
            <a:r>
              <a:rPr lang="en" dirty="0"/>
              <a:t>, </a:t>
            </a:r>
            <a:r>
              <a:rPr lang="en" dirty="0" err="1"/>
              <a:t>improvement of quality of </a:t>
            </a:r>
            <a:r>
              <a:rPr lang="en" dirty="0"/>
              <a:t>life, </a:t>
            </a:r>
            <a:r>
              <a:rPr lang="en" dirty="0" err="1"/>
              <a:t>treatment</a:t>
            </a:r>
            <a:r>
              <a:rPr lang="en" dirty="0"/>
              <a:t> </a:t>
            </a:r>
            <a:r>
              <a:rPr lang="en" dirty="0" err="1"/>
              <a:t>obesity </a:t>
            </a:r>
            <a:r>
              <a:rPr lang="en" dirty="0"/>
              <a:t>).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26781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CFA933-752D-7B0C-E859-A929B8AB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Epidemiology </a:t>
            </a:r>
            <a:r>
              <a:rPr lang="en" dirty="0"/>
              <a:t>.</a:t>
            </a:r>
            <a:endParaRPr lang="x-non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E8263A42-E88B-E01E-2F5A-324C9C5C66A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14700" y="2214694"/>
            <a:ext cx="5969000" cy="4024789"/>
          </a:xfrm>
        </p:spPr>
      </p:pic>
    </p:spTree>
    <p:extLst>
      <p:ext uri="{BB962C8B-B14F-4D97-AF65-F5344CB8AC3E}">
        <p14:creationId xmlns:p14="http://schemas.microsoft.com/office/powerpoint/2010/main" xmlns="" val="3193034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8B1B19-DBB3-F16D-779A-817A7E602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Etiology </a:t>
            </a:r>
            <a:r>
              <a:rPr lang="en" dirty="0"/>
              <a:t>.</a:t>
            </a:r>
            <a:endParaRPr lang="x-none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6A8B804A-B22C-045D-8650-676B8DF85FF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1056174243"/>
              </p:ext>
            </p:extLst>
          </p:nvPr>
        </p:nvGraphicFramePr>
        <p:xfrm>
          <a:off x="2665202" y="2214689"/>
          <a:ext cx="3430797" cy="4024793"/>
        </p:xfrm>
        <a:graphic>
          <a:graphicData uri="http://schemas.openxmlformats.org/drawingml/2006/table">
            <a:tbl>
              <a:tblPr/>
              <a:tblGrid>
                <a:gridCol w="3430797">
                  <a:extLst>
                    <a:ext uri="{9D8B030D-6E8A-4147-A177-3AD203B41FA5}">
                      <a16:colId xmlns:a16="http://schemas.microsoft.com/office/drawing/2014/main" xmlns="" val="1981693630"/>
                    </a:ext>
                  </a:extLst>
                </a:gridCol>
              </a:tblGrid>
              <a:tr h="37086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Drugs that cause weight gain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5714658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Hypothalamic surgery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8724609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Dietary obesity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2902155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Rules for feeding babies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9096936"/>
                  </a:ext>
                </a:extLst>
              </a:tr>
              <a:tr h="37086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Progressive hyperplastic obesity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1697981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Meal frequency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94286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 fat diets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9901207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Overeating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25557962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Neuroendocrine obesity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22550054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Hypothalamic obesity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6699458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Hypothyroidism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3161496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Seasonal affective disorder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7997430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Cushing's syndrome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68524980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Polycystic ovary syndrome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0907039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Hypogonadism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8537391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Growth hormone deficiency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3545185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Pseudohypoparathyroidism</a:t>
                      </a:r>
                      <a:endParaRPr lang="ru-RU" sz="1000" dirty="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257028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7E792A37-FC11-3409-5E81-A1F7886FC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36801" y="-108337"/>
            <a:ext cx="191171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" altLang="x-none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x-none" altLang="x-non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9374FA8A-29B1-2658-BA4B-8634E3E9F6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735698"/>
              </p:ext>
            </p:extLst>
          </p:nvPr>
        </p:nvGraphicFramePr>
        <p:xfrm>
          <a:off x="7034002" y="2215551"/>
          <a:ext cx="3202197" cy="4023930"/>
        </p:xfrm>
        <a:graphic>
          <a:graphicData uri="http://schemas.openxmlformats.org/drawingml/2006/table">
            <a:tbl>
              <a:tblPr/>
              <a:tblGrid>
                <a:gridCol w="3202197">
                  <a:extLst>
                    <a:ext uri="{9D8B030D-6E8A-4147-A177-3AD203B41FA5}">
                      <a16:colId xmlns:a16="http://schemas.microsoft.com/office/drawing/2014/main" xmlns="" val="2913170533"/>
                    </a:ext>
                  </a:extLst>
                </a:gridCol>
              </a:tblGrid>
              <a:tr h="37078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Drugs that cause weight gain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0761881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Hypothalamic surgery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70037751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Dietary obesity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2284495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Rules for feeding babies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6686984"/>
                  </a:ext>
                </a:extLst>
              </a:tr>
              <a:tr h="37078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Progressive hyperplastic obesity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11240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Meal frequency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48409995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 fat diets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2509881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Overeating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7543007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Neuroendocrine obesity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0621389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Hypothalamic obesity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8304565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Hypothyroidism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0831632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Seasonal affective disorder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7341435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Cushing's syndrome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2148319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Polycystic ovary syndrome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7318176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Hypogonadism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4495582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Growth hormone deficiency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2795908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Pseudohypoparathyroidism</a:t>
                      </a:r>
                      <a:endParaRPr lang="ru-RU" sz="1000" dirty="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0324764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CC2D743C-7DDD-D38E-A757-E31322F89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4213" y="2259489"/>
            <a:ext cx="178433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" altLang="x-none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x-none" altLang="x-non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205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A9F76B-77E6-80F2-8F69-49F005513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Classification </a:t>
            </a:r>
            <a:r>
              <a:rPr lang="en" dirty="0"/>
              <a:t>.</a:t>
            </a:r>
            <a:endParaRPr lang="x-non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00CDE261-1FF2-BD75-B8D4-DF50B4D48C2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632200" y="2897981"/>
            <a:ext cx="4927600" cy="2362200"/>
          </a:xfrm>
        </p:spPr>
      </p:pic>
    </p:spTree>
    <p:extLst>
      <p:ext uri="{BB962C8B-B14F-4D97-AF65-F5344CB8AC3E}">
        <p14:creationId xmlns:p14="http://schemas.microsoft.com/office/powerpoint/2010/main" xmlns="" val="3517693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A02ECE-8E59-98C4-0172-71136516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Diagnostics</a:t>
            </a:r>
            <a:r>
              <a:rPr lang="en" dirty="0"/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0169D22-9F44-97E1-DD56-D415AA448B7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" dirty="0" err="1"/>
              <a:t>Necessarily</a:t>
            </a:r>
            <a:r>
              <a:rPr lang="en" dirty="0"/>
              <a:t> </a:t>
            </a:r>
            <a:r>
              <a:rPr lang="en" dirty="0" err="1"/>
              <a:t>rate </a:t>
            </a:r>
            <a:r>
              <a:rPr lang="en" dirty="0"/>
              <a:t>:</a:t>
            </a:r>
          </a:p>
          <a:p>
            <a:pPr marL="0" indent="0">
              <a:buNone/>
            </a:pPr>
            <a:r>
              <a:rPr lang="en" dirty="0"/>
              <a:t>• </a:t>
            </a:r>
            <a:r>
              <a:rPr lang="en" dirty="0" err="1"/>
              <a:t>all</a:t>
            </a:r>
            <a:r>
              <a:rPr lang="en" dirty="0"/>
              <a:t> </a:t>
            </a:r>
            <a:r>
              <a:rPr lang="en" dirty="0" err="1"/>
              <a:t>available</a:t>
            </a:r>
            <a:r>
              <a:rPr lang="en" dirty="0"/>
              <a:t> </a:t>
            </a:r>
            <a:r>
              <a:rPr lang="en" dirty="0" err="1"/>
              <a:t>symptoms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/>
              <a:t>• </a:t>
            </a:r>
            <a:r>
              <a:rPr lang="en" dirty="0" err="1"/>
              <a:t>all </a:t>
            </a:r>
            <a:r>
              <a:rPr lang="en" dirty="0"/>
              <a:t>underlying </a:t>
            </a:r>
            <a:r>
              <a:rPr lang="en"/>
              <a:t>causes </a:t>
            </a:r>
            <a:r>
              <a:rPr lang="en" smtClean="0"/>
              <a:t>- overweight</a:t>
            </a:r>
            <a:r>
              <a:rPr lang="en" smtClean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obesity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/>
              <a:t>• </a:t>
            </a:r>
            <a:r>
              <a:rPr lang="en" dirty="0" err="1"/>
              <a:t>food</a:t>
            </a:r>
            <a:r>
              <a:rPr lang="en" dirty="0"/>
              <a:t> </a:t>
            </a:r>
            <a:r>
              <a:rPr lang="en" dirty="0" err="1"/>
              <a:t>habits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/>
              <a:t>• </a:t>
            </a:r>
            <a:r>
              <a:rPr lang="en" dirty="0" err="1"/>
              <a:t>the presence of </a:t>
            </a:r>
            <a:r>
              <a:rPr lang="en" dirty="0"/>
              <a:t>any </a:t>
            </a:r>
            <a:r>
              <a:rPr lang="en" dirty="0" err="1"/>
              <a:t>comorbidities </a:t>
            </a:r>
            <a:r>
              <a:rPr lang="en" dirty="0"/>
              <a:t>( </a:t>
            </a:r>
            <a:r>
              <a:rPr lang="en" dirty="0" err="1"/>
              <a:t>for example </a:t>
            </a:r>
            <a:r>
              <a:rPr lang="en" dirty="0"/>
              <a:t>, type 2 diabetes, hypertension, CVD, osteoarthritis, </a:t>
            </a:r>
            <a:r>
              <a:rPr lang="en" dirty="0" err="1"/>
              <a:t>dyslipidemia , </a:t>
            </a:r>
            <a:r>
              <a:rPr lang="en" dirty="0"/>
              <a:t>and </a:t>
            </a:r>
            <a:r>
              <a:rPr lang="en" dirty="0" err="1"/>
              <a:t>apnea</a:t>
            </a:r>
            <a:r>
              <a:rPr lang="en" dirty="0"/>
              <a:t> </a:t>
            </a:r>
            <a:r>
              <a:rPr lang="en" dirty="0" err="1"/>
              <a:t>in</a:t>
            </a:r>
            <a:r>
              <a:rPr lang="en" dirty="0"/>
              <a:t> </a:t>
            </a:r>
            <a:r>
              <a:rPr lang="en" dirty="0" err="1"/>
              <a:t>dreams </a:t>
            </a:r>
            <a:r>
              <a:rPr lang="en" dirty="0"/>
              <a:t>);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660383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8DF9EF-4F6D-2CC0-E81B-94EF67BA7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Diagnostics</a:t>
            </a:r>
            <a:r>
              <a:rPr lang="en" dirty="0"/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921FFF-8413-D1E2-F67C-1FACA802E77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" dirty="0"/>
              <a:t>• </a:t>
            </a:r>
            <a:r>
              <a:rPr lang="en" dirty="0" err="1"/>
              <a:t>the presence of </a:t>
            </a:r>
            <a:r>
              <a:rPr lang="en" dirty="0"/>
              <a:t>any </a:t>
            </a:r>
            <a:r>
              <a:rPr lang="en" dirty="0" err="1"/>
              <a:t>factors</a:t>
            </a:r>
            <a:r>
              <a:rPr lang="en" dirty="0"/>
              <a:t> </a:t>
            </a:r>
            <a:r>
              <a:rPr lang="en" dirty="0" err="1"/>
              <a:t>risk identified </a:t>
            </a:r>
            <a:r>
              <a:rPr lang="en" dirty="0"/>
              <a:t>during the </a:t>
            </a:r>
            <a:r>
              <a:rPr lang="en" dirty="0" err="1"/>
              <a:t>assessment</a:t>
            </a:r>
            <a:r>
              <a:rPr lang="en" dirty="0"/>
              <a:t> </a:t>
            </a:r>
            <a:r>
              <a:rPr lang="en" dirty="0" err="1"/>
              <a:t>lipid</a:t>
            </a:r>
            <a:r>
              <a:rPr lang="en" dirty="0"/>
              <a:t> </a:t>
            </a:r>
            <a:r>
              <a:rPr lang="en" dirty="0" err="1"/>
              <a:t>profile </a:t>
            </a:r>
            <a:r>
              <a:rPr lang="en" dirty="0"/>
              <a:t>( </a:t>
            </a:r>
            <a:r>
              <a:rPr lang="en" dirty="0" err="1"/>
              <a:t>preferably</a:t>
            </a:r>
            <a:r>
              <a:rPr lang="en" dirty="0"/>
              <a:t> </a:t>
            </a:r>
            <a:r>
              <a:rPr lang="en" dirty="0" err="1"/>
              <a:t>defined</a:t>
            </a:r>
            <a:r>
              <a:rPr lang="en" dirty="0"/>
              <a:t> </a:t>
            </a:r>
            <a:r>
              <a:rPr lang="en" dirty="0" err="1"/>
              <a:t>fasting </a:t>
            </a:r>
            <a:r>
              <a:rPr lang="en" dirty="0"/>
              <a:t>), blood pressure </a:t>
            </a:r>
            <a:r>
              <a:rPr lang="en" dirty="0" err="1"/>
              <a:t>measurement </a:t>
            </a:r>
            <a:r>
              <a:rPr lang="en" dirty="0"/>
              <a:t>and </a:t>
            </a:r>
            <a:r>
              <a:rPr lang="en" dirty="0" err="1"/>
              <a:t>determination</a:t>
            </a:r>
            <a:r>
              <a:rPr lang="en" dirty="0"/>
              <a:t> HbA1c;</a:t>
            </a:r>
          </a:p>
          <a:p>
            <a:pPr marL="0" indent="0">
              <a:buNone/>
            </a:pPr>
            <a:r>
              <a:rPr lang="en" dirty="0"/>
              <a:t>• </a:t>
            </a:r>
            <a:r>
              <a:rPr lang="en" dirty="0" err="1"/>
              <a:t>method</a:t>
            </a:r>
            <a:r>
              <a:rPr lang="en" dirty="0"/>
              <a:t> </a:t>
            </a:r>
            <a:r>
              <a:rPr lang="en" dirty="0" err="1"/>
              <a:t>life </a:t>
            </a:r>
            <a:r>
              <a:rPr lang="en" dirty="0"/>
              <a:t>( </a:t>
            </a:r>
            <a:r>
              <a:rPr lang="en" dirty="0" err="1"/>
              <a:t>food </a:t>
            </a:r>
            <a:r>
              <a:rPr lang="en" dirty="0"/>
              <a:t>and </a:t>
            </a:r>
            <a:r>
              <a:rPr lang="en" dirty="0" err="1"/>
              <a:t>physical</a:t>
            </a:r>
            <a:r>
              <a:rPr lang="en" dirty="0"/>
              <a:t> </a:t>
            </a:r>
            <a:r>
              <a:rPr lang="en" dirty="0" err="1"/>
              <a:t>activity </a:t>
            </a:r>
            <a:r>
              <a:rPr lang="en" dirty="0"/>
              <a:t>);</a:t>
            </a:r>
          </a:p>
          <a:p>
            <a:pPr marL="0" indent="0">
              <a:buNone/>
            </a:pPr>
            <a:r>
              <a:rPr lang="en" dirty="0"/>
              <a:t>• </a:t>
            </a:r>
            <a:r>
              <a:rPr lang="en" dirty="0" err="1"/>
              <a:t>all</a:t>
            </a:r>
            <a:r>
              <a:rPr lang="en" dirty="0"/>
              <a:t> </a:t>
            </a:r>
            <a:r>
              <a:rPr lang="en" dirty="0" err="1"/>
              <a:t>psychosocial</a:t>
            </a:r>
            <a:r>
              <a:rPr lang="en" dirty="0"/>
              <a:t> </a:t>
            </a:r>
            <a:r>
              <a:rPr lang="en" dirty="0" err="1"/>
              <a:t>stress </a:t>
            </a:r>
            <a:r>
              <a:rPr lang="en" dirty="0"/>
              <a:t>;</a:t>
            </a:r>
          </a:p>
          <a:p>
            <a:pPr marL="0" indent="0">
              <a:buNone/>
            </a:pPr>
            <a:r>
              <a:rPr lang="en" dirty="0"/>
              <a:t>• </a:t>
            </a:r>
            <a:r>
              <a:rPr lang="en" dirty="0" err="1"/>
              <a:t>all</a:t>
            </a:r>
            <a:r>
              <a:rPr lang="en" dirty="0"/>
              <a:t> </a:t>
            </a:r>
            <a:r>
              <a:rPr lang="en" dirty="0" err="1"/>
              <a:t>factors </a:t>
            </a:r>
            <a:r>
              <a:rPr lang="en" dirty="0"/>
              <a:t>from the </a:t>
            </a:r>
            <a:r>
              <a:rPr lang="en" dirty="0" err="1"/>
              <a:t>environment </a:t>
            </a:r>
            <a:r>
              <a:rPr lang="en" dirty="0"/>
              <a:t>, </a:t>
            </a:r>
            <a:r>
              <a:rPr lang="en" dirty="0" err="1"/>
              <a:t>society </a:t>
            </a:r>
            <a:r>
              <a:rPr lang="en" dirty="0"/>
              <a:t>and </a:t>
            </a:r>
            <a:r>
              <a:rPr lang="en" dirty="0" err="1"/>
              <a:t>family </a:t>
            </a:r>
            <a:r>
              <a:rPr lang="en" dirty="0"/>
              <a:t>, </a:t>
            </a:r>
            <a:r>
              <a:rPr lang="en" dirty="0" err="1"/>
              <a:t>including</a:t>
            </a:r>
            <a:r>
              <a:rPr lang="en" dirty="0"/>
              <a:t> </a:t>
            </a:r>
            <a:r>
              <a:rPr lang="en" dirty="0" err="1"/>
              <a:t>family </a:t>
            </a:r>
            <a:r>
              <a:rPr lang="en" dirty="0"/>
              <a:t>anamnesis </a:t>
            </a:r>
            <a:r>
              <a:rPr lang="en" dirty="0" err="1"/>
              <a:t>NadMT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obesity </a:t>
            </a:r>
            <a:r>
              <a:rPr lang="en" dirty="0"/>
              <a:t>and </a:t>
            </a:r>
            <a:r>
              <a:rPr lang="en" dirty="0" err="1"/>
              <a:t>comorbidities</a:t>
            </a:r>
            <a:r>
              <a:rPr lang="en" dirty="0"/>
              <a:t> </a:t>
            </a:r>
            <a:r>
              <a:rPr lang="en" dirty="0" err="1"/>
              <a:t>became</a:t>
            </a:r>
            <a:endParaRPr lang="ru-RU" dirty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924630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9E313E-8A57-B281-5303-0CDB12C6A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1FB689A-FD85-83C3-BD3F-E7A8204E678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40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290907331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26</TotalTime>
  <Words>351</Words>
  <Application>Microsoft Macintosh PowerPoint</Application>
  <PresentationFormat>Произвольный</PresentationFormat>
  <Paragraphs>58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Капля</vt:lpstr>
      <vt:lpstr>overweight and obesity . Definition. Epidemiology . Etiology . Classification . Diagnostics .</vt:lpstr>
      <vt:lpstr>Overweight and obesity </vt:lpstr>
      <vt:lpstr>Epidemiology .</vt:lpstr>
      <vt:lpstr>Etiology .</vt:lpstr>
      <vt:lpstr>Classification .</vt:lpstr>
      <vt:lpstr>Diagnostics </vt:lpstr>
      <vt:lpstr>Diagnostics 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Надмірна маса тіла та ожиріння. Визначення. Епідеміологія. Етіологія. Класифікація. Діагностика. </dc:title>
  <dc:creator>Дарья Лагода</dc:creator>
  <cp:lastModifiedBy>Admin</cp:lastModifiedBy>
  <cp:revision>4</cp:revision>
  <dcterms:created xsi:type="dcterms:W3CDTF">2022-11-10T11:44:20Z</dcterms:created>
  <dcterms:modified xsi:type="dcterms:W3CDTF">2022-11-15T00:11:09Z</dcterms:modified>
</cp:coreProperties>
</file>