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6242"/>
    <p:restoredTop sz="96281"/>
  </p:normalViewPr>
  <p:slideViewPr>
    <p:cSldViewPr snapToGrid="0">
      <p:cViewPr varScale="1">
        <p:scale>
          <a:sx n="73" d="100"/>
          <a:sy n="73" d="100"/>
        </p:scale>
        <p:origin x="-1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677F1D-4307-5D98-816D-7A3F714FB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err="1"/>
              <a:t>activity</a:t>
            </a:r>
            <a:r>
              <a:rPr lang="en"/>
              <a:t> </a:t>
            </a:r>
            <a:r>
              <a:rPr lang="en" smtClean="0"/>
              <a:t>of patients </a:t>
            </a:r>
            <a:r>
              <a:rPr lang="en" err="1"/>
              <a:t>who </a:t>
            </a:r>
            <a:r>
              <a:rPr lang="en" smtClean="0"/>
              <a:t>lives </a:t>
            </a:r>
            <a:r>
              <a:rPr lang="en" dirty="0"/>
              <a:t>with </a:t>
            </a:r>
            <a:r>
              <a:rPr lang="en" dirty="0" err="1"/>
              <a:t>obesity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12E9777-5EE3-3A5C-A961-1827E49F7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2852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CD0C10-112D-CD49-3E87-6E1532A6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Approaches </a:t>
            </a:r>
            <a:r>
              <a:rPr lang="en" dirty="0"/>
              <a:t>to </a:t>
            </a:r>
            <a:r>
              <a:rPr lang="en" dirty="0" err="1"/>
              <a:t>change</a:t>
            </a:r>
            <a:r>
              <a:rPr lang="en" dirty="0"/>
              <a:t>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 </a:t>
            </a:r>
            <a:r>
              <a:rPr lang="en" dirty="0"/>
              <a:t>and lifestyle </a:t>
            </a:r>
            <a:r>
              <a:rPr lang="en" err="1"/>
              <a:t>modifications </a:t>
            </a:r>
            <a:r>
              <a:rPr lang="en" smtClean="0"/>
              <a:t>of </a:t>
            </a:r>
            <a:r>
              <a:rPr lang="en" dirty="0" err="1"/>
              <a:t>patients </a:t>
            </a:r>
            <a:r>
              <a:rPr lang="en"/>
              <a:t>with </a:t>
            </a:r>
            <a:r>
              <a:rPr lang="en" smtClean="0"/>
              <a:t>overweight and </a:t>
            </a:r>
            <a:r>
              <a:rPr lang="en" dirty="0" err="1"/>
              <a:t>obesity</a:t>
            </a:r>
            <a:r>
              <a:rPr lang="en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7F1EEE-CE24-E7F7-3E93-B3AF57CAF5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x-none" dirty="0"/>
          </a:p>
          <a:p>
            <a:pPr marL="0" indent="0">
              <a:buNone/>
            </a:pPr>
            <a:r>
              <a:rPr lang="en" dirty="0" err="1"/>
              <a:t>adults</a:t>
            </a:r>
            <a:r>
              <a:rPr lang="en" dirty="0"/>
              <a:t> </a:t>
            </a:r>
            <a:r>
              <a:rPr lang="en" dirty="0" err="1"/>
              <a:t>increase</a:t>
            </a:r>
            <a:r>
              <a:rPr lang="en" dirty="0"/>
              <a:t> FA </a:t>
            </a:r>
            <a:r>
              <a:rPr lang="en" dirty="0" err="1"/>
              <a:t>level , even</a:t>
            </a:r>
            <a:r>
              <a:rPr lang="en" dirty="0"/>
              <a:t> </a:t>
            </a:r>
            <a:r>
              <a:rPr lang="en" dirty="0" err="1"/>
              <a:t>if </a:t>
            </a:r>
            <a:r>
              <a:rPr lang="en" dirty="0"/>
              <a:t>as </a:t>
            </a:r>
            <a:r>
              <a:rPr lang="en" dirty="0" err="1"/>
              <a:t>a result </a:t>
            </a:r>
            <a:r>
              <a:rPr lang="en" dirty="0"/>
              <a:t>they do not </a:t>
            </a:r>
            <a:r>
              <a:rPr lang="en" dirty="0" err="1"/>
              <a:t>reduce </a:t>
            </a:r>
            <a:r>
              <a:rPr lang="en" dirty="0"/>
              <a:t>MT </a:t>
            </a:r>
            <a:r>
              <a:rPr lang="en" dirty="0" err="1"/>
              <a:t>since</a:t>
            </a:r>
            <a:r>
              <a:rPr lang="en" dirty="0"/>
              <a:t> </a:t>
            </a:r>
            <a:r>
              <a:rPr lang="en" dirty="0" err="1"/>
              <a:t>it</a:t>
            </a:r>
            <a:r>
              <a:rPr lang="en" dirty="0"/>
              <a:t> </a:t>
            </a:r>
            <a:r>
              <a:rPr lang="en" dirty="0" err="1"/>
              <a:t>has </a:t>
            </a:r>
            <a:r>
              <a:rPr lang="en" dirty="0"/>
              <a:t>a number of </a:t>
            </a:r>
            <a:r>
              <a:rPr lang="en" dirty="0" err="1"/>
              <a:t>others</a:t>
            </a:r>
            <a:r>
              <a:rPr lang="en" dirty="0"/>
              <a:t> </a:t>
            </a:r>
            <a:r>
              <a:rPr lang="en" dirty="0" err="1"/>
              <a:t>health benefits </a:t>
            </a:r>
            <a:r>
              <a:rPr lang="en" dirty="0"/>
              <a:t>( for </a:t>
            </a:r>
            <a:r>
              <a:rPr lang="en" dirty="0" err="1"/>
              <a:t>example </a:t>
            </a:r>
            <a:r>
              <a:rPr lang="en" dirty="0"/>
              <a:t>, </a:t>
            </a:r>
            <a:r>
              <a:rPr lang="en" dirty="0" err="1"/>
              <a:t>reduced</a:t>
            </a:r>
            <a:r>
              <a:rPr lang="en" dirty="0"/>
              <a:t> </a:t>
            </a:r>
            <a:r>
              <a:rPr lang="en" dirty="0" err="1"/>
              <a:t>risk</a:t>
            </a:r>
            <a:r>
              <a:rPr lang="en" dirty="0"/>
              <a:t> </a:t>
            </a:r>
            <a:r>
              <a:rPr lang="en" dirty="0" err="1"/>
              <a:t>development of </a:t>
            </a:r>
            <a:r>
              <a:rPr lang="en" dirty="0"/>
              <a:t>type 2 diabetes and CVD). </a:t>
            </a:r>
            <a:r>
              <a:rPr lang="en" dirty="0" err="1"/>
              <a:t>Explain </a:t>
            </a:r>
            <a:r>
              <a:rPr lang="en" dirty="0"/>
              <a:t>to people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had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and </a:t>
            </a:r>
            <a:r>
              <a:rPr lang="en" dirty="0" err="1"/>
              <a:t>reduced </a:t>
            </a:r>
            <a:r>
              <a:rPr lang="en" dirty="0"/>
              <a:t>MT </a:t>
            </a:r>
            <a:r>
              <a:rPr lang="en" dirty="0" err="1"/>
              <a:t>that </a:t>
            </a:r>
            <a:r>
              <a:rPr lang="en" dirty="0"/>
              <a:t>they </a:t>
            </a:r>
            <a:r>
              <a:rPr lang="en" dirty="0" err="1"/>
              <a:t>can</a:t>
            </a:r>
            <a:r>
              <a:rPr lang="en" dirty="0"/>
              <a:t> </a:t>
            </a:r>
            <a:r>
              <a:rPr lang="en" dirty="0" err="1"/>
              <a:t>need </a:t>
            </a:r>
            <a:r>
              <a:rPr lang="en" dirty="0"/>
              <a:t>60-90 </a:t>
            </a:r>
            <a:r>
              <a:rPr lang="en" dirty="0" err="1"/>
              <a:t>minutes</a:t>
            </a:r>
            <a:r>
              <a:rPr lang="en" dirty="0"/>
              <a:t>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load </a:t>
            </a:r>
            <a:r>
              <a:rPr lang="en" dirty="0"/>
              <a:t>per day to </a:t>
            </a:r>
            <a:r>
              <a:rPr lang="en" dirty="0" err="1"/>
              <a:t>avoid </a:t>
            </a:r>
            <a:r>
              <a:rPr lang="en" dirty="0"/>
              <a:t>repeated </a:t>
            </a:r>
            <a:r>
              <a:rPr lang="en" dirty="0" err="1"/>
              <a:t>increase in </a:t>
            </a:r>
            <a:r>
              <a:rPr lang="en" dirty="0"/>
              <a:t>MT.</a:t>
            </a:r>
          </a:p>
          <a:p>
            <a:pPr marL="0" indent="0">
              <a:buNone/>
            </a:pPr>
            <a:r>
              <a:rPr lang="en" dirty="0" err="1"/>
              <a:t>Encourage</a:t>
            </a:r>
            <a:r>
              <a:rPr lang="en" dirty="0"/>
              <a:t> </a:t>
            </a:r>
            <a:r>
              <a:rPr lang="en" dirty="0" err="1"/>
              <a:t>adults</a:t>
            </a:r>
            <a:r>
              <a:rPr lang="en" dirty="0"/>
              <a:t> </a:t>
            </a:r>
            <a:r>
              <a:rPr lang="en" dirty="0" err="1"/>
              <a:t>follow</a:t>
            </a:r>
            <a:r>
              <a:rPr lang="en" dirty="0"/>
              <a:t> </a:t>
            </a:r>
            <a:r>
              <a:rPr lang="en" dirty="0" err="1"/>
              <a:t>recommended</a:t>
            </a:r>
            <a:r>
              <a:rPr lang="en" dirty="0"/>
              <a:t> </a:t>
            </a:r>
            <a:r>
              <a:rPr lang="en" dirty="0" err="1"/>
              <a:t>levels</a:t>
            </a:r>
            <a:r>
              <a:rPr lang="en" dirty="0"/>
              <a:t> </a:t>
            </a:r>
            <a:r>
              <a:rPr lang="en" dirty="0" err="1"/>
              <a:t>activities </a:t>
            </a:r>
            <a:r>
              <a:rPr lang="en" dirty="0"/>
              <a:t>to </a:t>
            </a:r>
            <a:r>
              <a:rPr lang="en" dirty="0" err="1"/>
              <a:t>support</a:t>
            </a:r>
            <a:r>
              <a:rPr lang="en" dirty="0"/>
              <a:t> </a:t>
            </a:r>
            <a:r>
              <a:rPr lang="en" dirty="0" err="1"/>
              <a:t>healthy </a:t>
            </a:r>
            <a:r>
              <a:rPr lang="en" dirty="0"/>
              <a:t>MT, </a:t>
            </a:r>
            <a:r>
              <a:rPr lang="en" dirty="0" err="1"/>
              <a:t>using</a:t>
            </a:r>
            <a:r>
              <a:rPr lang="en" dirty="0"/>
              <a:t> </a:t>
            </a:r>
            <a:r>
              <a:rPr lang="en" dirty="0" err="1"/>
              <a:t>planned</a:t>
            </a:r>
            <a:r>
              <a:rPr lang="en" dirty="0"/>
              <a:t> </a:t>
            </a:r>
            <a:r>
              <a:rPr lang="en" dirty="0" err="1"/>
              <a:t>approach </a:t>
            </a:r>
            <a:r>
              <a:rPr lang="en" dirty="0"/>
              <a:t>and </a:t>
            </a:r>
            <a:r>
              <a:rPr lang="en" dirty="0" err="1"/>
              <a:t>agreed</a:t>
            </a:r>
            <a:r>
              <a:rPr lang="en" dirty="0"/>
              <a:t> </a:t>
            </a:r>
            <a:r>
              <a:rPr lang="en" err="1"/>
              <a:t>goals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2459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D08A06-BA21-641C-8325-D7B96B8D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Recommend the </a:t>
            </a:r>
            <a:r>
              <a:rPr lang="en" dirty="0" err="1"/>
              <a:t>optimal </a:t>
            </a:r>
            <a:r>
              <a:rPr lang="en" dirty="0"/>
              <a:t>type of FA, </a:t>
            </a:r>
            <a:r>
              <a:rPr lang="en" dirty="0" err="1"/>
              <a:t>for example </a:t>
            </a:r>
            <a:r>
              <a:rPr lang="en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396160-2BBC-5B65-7477-D1D9B34D01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" dirty="0"/>
              <a:t>• an </a:t>
            </a:r>
            <a:r>
              <a:rPr lang="en" dirty="0" err="1"/>
              <a:t>activity </a:t>
            </a:r>
            <a:r>
              <a:rPr lang="en" dirty="0"/>
              <a:t>that is easy to </a:t>
            </a:r>
            <a:r>
              <a:rPr lang="en" dirty="0" err="1"/>
              <a:t>implement </a:t>
            </a:r>
            <a:r>
              <a:rPr lang="en" dirty="0"/>
              <a:t>in </a:t>
            </a:r>
            <a:r>
              <a:rPr lang="en" dirty="0" err="1"/>
              <a:t>daily life</a:t>
            </a:r>
            <a:r>
              <a:rPr lang="en" dirty="0"/>
              <a:t> </a:t>
            </a:r>
            <a:r>
              <a:rPr lang="en" dirty="0" err="1"/>
              <a:t>life </a:t>
            </a:r>
            <a:r>
              <a:rPr lang="en" dirty="0"/>
              <a:t>( </a:t>
            </a:r>
            <a:r>
              <a:rPr lang="en" dirty="0" err="1"/>
              <a:t>fast </a:t>
            </a:r>
            <a:r>
              <a:rPr lang="en" dirty="0"/>
              <a:t>walking, </a:t>
            </a:r>
            <a:r>
              <a:rPr lang="en" dirty="0" err="1"/>
              <a:t>gardening </a:t>
            </a:r>
            <a:r>
              <a:rPr lang="en" dirty="0"/>
              <a:t>, cycling);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programs</a:t>
            </a:r>
            <a:r>
              <a:rPr lang="en" dirty="0"/>
              <a:t> </a:t>
            </a:r>
            <a:r>
              <a:rPr lang="en" dirty="0" err="1"/>
              <a:t>loads</a:t>
            </a:r>
            <a:r>
              <a:rPr lang="en" dirty="0"/>
              <a:t> </a:t>
            </a:r>
            <a:r>
              <a:rPr lang="en" dirty="0" err="1"/>
              <a:t>under</a:t>
            </a:r>
            <a:r>
              <a:rPr lang="en" dirty="0"/>
              <a:t> coach's </a:t>
            </a:r>
            <a:r>
              <a:rPr lang="en" dirty="0" err="1"/>
              <a:t>guidance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others</a:t>
            </a:r>
            <a:r>
              <a:rPr lang="en" dirty="0"/>
              <a:t> </a:t>
            </a:r>
            <a:r>
              <a:rPr lang="en" dirty="0" err="1"/>
              <a:t>types of </a:t>
            </a:r>
            <a:r>
              <a:rPr lang="en" dirty="0"/>
              <a:t>FA </a:t>
            </a:r>
            <a:r>
              <a:rPr lang="en" dirty="0" err="1"/>
              <a:t>like</a:t>
            </a:r>
            <a:r>
              <a:rPr lang="en" dirty="0"/>
              <a:t> </a:t>
            </a:r>
            <a:r>
              <a:rPr lang="en" dirty="0" err="1"/>
              <a:t>swimming </a:t>
            </a:r>
            <a:r>
              <a:rPr lang="en" dirty="0"/>
              <a:t>, </a:t>
            </a:r>
            <a:r>
              <a:rPr lang="en" dirty="0" err="1"/>
              <a:t>walking </a:t>
            </a:r>
            <a:r>
              <a:rPr lang="en" dirty="0"/>
              <a:t>( </a:t>
            </a:r>
            <a:r>
              <a:rPr lang="en" dirty="0" err="1"/>
              <a:t>certain</a:t>
            </a:r>
            <a:r>
              <a:rPr lang="en" dirty="0"/>
              <a:t> </a:t>
            </a:r>
            <a:r>
              <a:rPr lang="en" dirty="0" err="1"/>
              <a:t>number</a:t>
            </a:r>
            <a:r>
              <a:rPr lang="en" dirty="0"/>
              <a:t> </a:t>
            </a:r>
            <a:r>
              <a:rPr lang="en" dirty="0" err="1"/>
              <a:t>steps</a:t>
            </a:r>
            <a:r>
              <a:rPr lang="en" dirty="0"/>
              <a:t> </a:t>
            </a:r>
            <a:r>
              <a:rPr lang="en" dirty="0" err="1"/>
              <a:t>daily </a:t>
            </a:r>
            <a:r>
              <a:rPr lang="en" dirty="0"/>
              <a:t>), </a:t>
            </a:r>
            <a:r>
              <a:rPr lang="en" dirty="0" err="1"/>
              <a:t>walking </a:t>
            </a:r>
            <a:r>
              <a:rPr lang="en" dirty="0"/>
              <a:t>stairs.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en" dirty="0" err="1"/>
              <a:t>Take into account</a:t>
            </a:r>
            <a:r>
              <a:rPr lang="en" dirty="0"/>
              <a:t> </a:t>
            </a:r>
            <a:r>
              <a:rPr lang="en" dirty="0" err="1"/>
              <a:t>current</a:t>
            </a:r>
            <a:r>
              <a:rPr lang="en" dirty="0"/>
              <a:t> FA </a:t>
            </a:r>
            <a:r>
              <a:rPr lang="en" dirty="0" err="1"/>
              <a:t>level and ability</a:t>
            </a:r>
            <a:r>
              <a:rPr lang="en" dirty="0"/>
              <a:t> </a:t>
            </a:r>
            <a:r>
              <a:rPr lang="en" dirty="0" err="1"/>
              <a:t>perform</a:t>
            </a:r>
            <a:r>
              <a:rPr lang="en" dirty="0"/>
              <a:t> </a:t>
            </a:r>
            <a:r>
              <a:rPr lang="en" dirty="0" err="1"/>
              <a:t>load </a:t>
            </a:r>
            <a:r>
              <a:rPr lang="en" dirty="0"/>
              <a:t>_ </a:t>
            </a:r>
            <a:r>
              <a:rPr lang="en" dirty="0" err="1"/>
              <a:t>Also</a:t>
            </a:r>
            <a:r>
              <a:rPr lang="en" dirty="0"/>
              <a:t> </a:t>
            </a:r>
            <a:r>
              <a:rPr lang="en" dirty="0" err="1"/>
              <a:t>encourage </a:t>
            </a:r>
            <a:r>
              <a:rPr lang="en" dirty="0"/>
              <a:t>people </a:t>
            </a:r>
            <a:r>
              <a:rPr lang="en" dirty="0" err="1"/>
              <a:t>to reduce</a:t>
            </a:r>
            <a:r>
              <a:rPr lang="en" dirty="0"/>
              <a:t> </a:t>
            </a:r>
            <a:r>
              <a:rPr lang="en" dirty="0" err="1"/>
              <a:t>amount </a:t>
            </a:r>
            <a:r>
              <a:rPr lang="en" dirty="0"/>
              <a:t>of time </a:t>
            </a:r>
            <a:r>
              <a:rPr lang="en" dirty="0" err="1"/>
              <a:t>spent inactive</a:t>
            </a:r>
            <a:r>
              <a:rPr lang="en" dirty="0"/>
              <a:t> </a:t>
            </a:r>
            <a:r>
              <a:rPr lang="en" dirty="0" err="1"/>
              <a:t>activities such </a:t>
            </a:r>
            <a:r>
              <a:rPr lang="en" dirty="0"/>
              <a:t>as watching </a:t>
            </a:r>
            <a:r>
              <a:rPr lang="en" dirty="0" err="1"/>
              <a:t>television</a:t>
            </a:r>
            <a:r>
              <a:rPr lang="en" dirty="0"/>
              <a:t> </a:t>
            </a:r>
            <a:r>
              <a:rPr lang="en" dirty="0" err="1"/>
              <a:t>programs </a:t>
            </a:r>
            <a:r>
              <a:rPr lang="en" dirty="0"/>
              <a:t>, </a:t>
            </a:r>
            <a:r>
              <a:rPr lang="en" dirty="0" err="1"/>
              <a:t>usage</a:t>
            </a:r>
            <a:r>
              <a:rPr lang="en" dirty="0"/>
              <a:t> </a:t>
            </a:r>
            <a:r>
              <a:rPr lang="en" dirty="0" err="1"/>
              <a:t>computer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video </a:t>
            </a:r>
            <a:r>
              <a:rPr lang="en" dirty="0"/>
              <a:t>games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95604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4A728C-1D72-D2D0-E2C9-D961D4B4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Aerobic </a:t>
            </a:r>
            <a:r>
              <a:rPr lang="en" dirty="0"/>
              <a:t>FA (30-60 </a:t>
            </a:r>
            <a:r>
              <a:rPr lang="en" dirty="0" err="1"/>
              <a:t>minutes</a:t>
            </a:r>
            <a:r>
              <a:rPr lang="en" dirty="0"/>
              <a:t> </a:t>
            </a:r>
            <a:r>
              <a:rPr lang="en" dirty="0" err="1"/>
              <a:t>exercises</a:t>
            </a:r>
            <a:r>
              <a:rPr lang="en" dirty="0"/>
              <a:t> </a:t>
            </a:r>
            <a:r>
              <a:rPr lang="en" dirty="0" err="1"/>
              <a:t>moderate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high</a:t>
            </a:r>
            <a:r>
              <a:rPr lang="en" dirty="0"/>
              <a:t> </a:t>
            </a:r>
            <a:r>
              <a:rPr lang="en" dirty="0" err="1"/>
              <a:t>intensity </a:t>
            </a:r>
            <a:r>
              <a:rPr lang="en" dirty="0"/>
              <a:t>in the </a:t>
            </a:r>
            <a:r>
              <a:rPr lang="en" dirty="0" err="1"/>
              <a:t>majority</a:t>
            </a:r>
            <a:r>
              <a:rPr lang="en" dirty="0"/>
              <a:t> </a:t>
            </a:r>
            <a:r>
              <a:rPr lang="en" dirty="0" err="1"/>
              <a:t>days</a:t>
            </a:r>
            <a:r>
              <a:rPr lang="en" dirty="0"/>
              <a:t> </a:t>
            </a:r>
            <a:r>
              <a:rPr lang="en" dirty="0" err="1"/>
              <a:t>week </a:t>
            </a:r>
            <a:r>
              <a:rPr lang="en" dirty="0"/>
              <a:t>) </a:t>
            </a:r>
            <a:r>
              <a:rPr lang="en" dirty="0" err="1"/>
              <a:t>can </a:t>
            </a:r>
            <a:r>
              <a:rPr lang="en" dirty="0"/>
              <a:t>be </a:t>
            </a:r>
            <a:r>
              <a:rPr lang="en" dirty="0" err="1"/>
              <a:t>considered </a:t>
            </a:r>
            <a:r>
              <a:rPr lang="en" dirty="0"/>
              <a:t>for </a:t>
            </a:r>
            <a:r>
              <a:rPr lang="en" dirty="0" err="1"/>
              <a:t>adults </a:t>
            </a:r>
            <a:r>
              <a:rPr lang="en" err="1"/>
              <a:t>who </a:t>
            </a:r>
            <a:r>
              <a:rPr lang="en" smtClean="0"/>
              <a:t>want </a:t>
            </a:r>
            <a:r>
              <a:rPr lang="en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83B9DC-D45F-12E8-C7F7-690229E0DD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" dirty="0"/>
              <a:t>a) </a:t>
            </a:r>
            <a:r>
              <a:rPr lang="en" dirty="0" err="1"/>
              <a:t>to achieve </a:t>
            </a:r>
            <a:r>
              <a:rPr lang="en" dirty="0"/>
              <a:t>a small </a:t>
            </a:r>
            <a:r>
              <a:rPr lang="en" dirty="0" err="1"/>
              <a:t>decrease in </a:t>
            </a:r>
            <a:r>
              <a:rPr lang="en" dirty="0"/>
              <a:t>MT at the </a:t>
            </a:r>
            <a:r>
              <a:rPr lang="en" dirty="0" err="1"/>
              <a:t>expense of</a:t>
            </a:r>
            <a:r>
              <a:rPr lang="en" dirty="0"/>
              <a:t> </a:t>
            </a:r>
            <a:r>
              <a:rPr lang="en" dirty="0" err="1"/>
              <a:t>fatty</a:t>
            </a:r>
            <a:r>
              <a:rPr lang="en" dirty="0"/>
              <a:t> </a:t>
            </a:r>
            <a:r>
              <a:rPr lang="en" dirty="0" err="1"/>
              <a:t>fabrics</a:t>
            </a:r>
            <a:endParaRPr lang="ru-RU" dirty="0"/>
          </a:p>
          <a:p>
            <a:pPr marL="0" indent="0">
              <a:buNone/>
            </a:pPr>
            <a:r>
              <a:rPr lang="en" dirty="0"/>
              <a:t>b) </a:t>
            </a:r>
            <a:r>
              <a:rPr lang="en" dirty="0" err="1"/>
              <a:t>to achieve</a:t>
            </a:r>
            <a:r>
              <a:rPr lang="en" dirty="0"/>
              <a:t> </a:t>
            </a:r>
            <a:r>
              <a:rPr lang="en" dirty="0" err="1"/>
              <a:t>reduction</a:t>
            </a:r>
            <a:r>
              <a:rPr lang="en" dirty="0"/>
              <a:t> </a:t>
            </a:r>
            <a:r>
              <a:rPr lang="en" dirty="0" err="1"/>
              <a:t>quantity</a:t>
            </a:r>
            <a:r>
              <a:rPr lang="en" dirty="0"/>
              <a:t> </a:t>
            </a:r>
            <a:r>
              <a:rPr lang="en" dirty="0" err="1"/>
              <a:t>abdominal</a:t>
            </a:r>
            <a:r>
              <a:rPr lang="en" dirty="0"/>
              <a:t> </a:t>
            </a:r>
            <a:r>
              <a:rPr lang="en" dirty="0" err="1"/>
              <a:t>visceral </a:t>
            </a:r>
            <a:r>
              <a:rPr lang="en" dirty="0"/>
              <a:t>fat and </a:t>
            </a:r>
            <a:r>
              <a:rPr lang="en" dirty="0" err="1"/>
              <a:t>ectopic </a:t>
            </a:r>
            <a:r>
              <a:rPr lang="en" dirty="0"/>
              <a:t>fat, such as fat in the </a:t>
            </a:r>
            <a:r>
              <a:rPr lang="en" dirty="0" err="1"/>
              <a:t>liver </a:t>
            </a:r>
            <a:r>
              <a:rPr lang="en" dirty="0"/>
              <a:t>and </a:t>
            </a:r>
            <a:r>
              <a:rPr lang="en" dirty="0" err="1"/>
              <a:t>heart </a:t>
            </a:r>
            <a:r>
              <a:rPr lang="en" dirty="0"/>
              <a:t>, </a:t>
            </a:r>
            <a:r>
              <a:rPr lang="en" dirty="0" err="1"/>
              <a:t>even </a:t>
            </a:r>
            <a:r>
              <a:rPr lang="en" dirty="0"/>
              <a:t>in the </a:t>
            </a:r>
            <a:r>
              <a:rPr lang="en" dirty="0" err="1"/>
              <a:t>absence of</a:t>
            </a:r>
            <a:r>
              <a:rPr lang="en" dirty="0"/>
              <a:t> </a:t>
            </a:r>
            <a:r>
              <a:rPr lang="en" dirty="0" err="1"/>
              <a:t>reduction of </a:t>
            </a:r>
            <a:r>
              <a:rPr lang="en" dirty="0"/>
              <a:t>MT;</a:t>
            </a:r>
          </a:p>
          <a:p>
            <a:pPr marL="0" indent="0">
              <a:buNone/>
            </a:pPr>
            <a:r>
              <a:rPr lang="en" dirty="0"/>
              <a:t>c) </a:t>
            </a:r>
            <a:r>
              <a:rPr lang="en" dirty="0" err="1"/>
              <a:t>support </a:t>
            </a:r>
            <a:r>
              <a:rPr lang="en" dirty="0"/>
              <a:t>MT </a:t>
            </a:r>
            <a:r>
              <a:rPr lang="en" dirty="0" err="1"/>
              <a:t>after</a:t>
            </a:r>
            <a:r>
              <a:rPr lang="en" dirty="0"/>
              <a:t> </a:t>
            </a:r>
            <a:r>
              <a:rPr lang="en" dirty="0" err="1"/>
              <a:t>weight loss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d) </a:t>
            </a:r>
            <a:r>
              <a:rPr lang="en" dirty="0" err="1"/>
              <a:t>support</a:t>
            </a:r>
            <a:r>
              <a:rPr lang="en" dirty="0"/>
              <a:t> </a:t>
            </a:r>
            <a:r>
              <a:rPr lang="en" dirty="0" err="1"/>
              <a:t>fat -free </a:t>
            </a:r>
            <a:r>
              <a:rPr lang="en" dirty="0"/>
              <a:t>MT </a:t>
            </a:r>
            <a:r>
              <a:rPr lang="en" dirty="0" err="1"/>
              <a:t>during </a:t>
            </a:r>
            <a:r>
              <a:rPr lang="en" dirty="0"/>
              <a:t>weight </a:t>
            </a:r>
            <a:r>
              <a:rPr lang="en" dirty="0" err="1"/>
              <a:t>loss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 err="1"/>
              <a:t>e </a:t>
            </a:r>
            <a:r>
              <a:rPr lang="en" dirty="0"/>
              <a:t>) </a:t>
            </a:r>
            <a:r>
              <a:rPr lang="en" dirty="0" err="1"/>
              <a:t>increase</a:t>
            </a:r>
            <a:r>
              <a:rPr lang="en" dirty="0"/>
              <a:t> </a:t>
            </a:r>
            <a:r>
              <a:rPr lang="en" dirty="0" err="1"/>
              <a:t>cardiorespiratory</a:t>
            </a:r>
            <a:r>
              <a:rPr lang="en" dirty="0"/>
              <a:t> </a:t>
            </a:r>
            <a:r>
              <a:rPr lang="en" dirty="0" err="1"/>
              <a:t>endurance </a:t>
            </a:r>
            <a:r>
              <a:rPr lang="en" dirty="0"/>
              <a:t>and </a:t>
            </a:r>
            <a:r>
              <a:rPr lang="en" dirty="0" err="1"/>
              <a:t>mobility</a:t>
            </a: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059821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6BD1AF-0FE5-4091-025D-DEC3A80D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</a:t>
            </a:r>
            <a:r>
              <a:rPr lang="en" sz="1800" b="0" i="0" u="none" strike="noStrike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adults</a:t>
            </a:r>
            <a:r>
              <a:rPr lang="en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smtClean="0">
                <a:solidFill>
                  <a:srgbClr val="000000"/>
                </a:solidFill>
                <a:latin typeface="Calibri" panose="020F0502020204030204" pitchFamily="34" charset="0"/>
              </a:rPr>
              <a:t>with overweight</a:t>
            </a:r>
            <a:r>
              <a:rPr lang="en" sz="1800" b="0" i="0" u="none" strike="noStrike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obesity 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regular FA (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decrease in 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MT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 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without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can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loosen up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negative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influence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many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cardiometabolic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factors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risk 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including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0C35D8-E804-D05C-85FC-CC6C8D09FA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" dirty="0"/>
              <a:t>a) </a:t>
            </a:r>
            <a:r>
              <a:rPr lang="en" dirty="0" err="1"/>
              <a:t>hyperglycemia </a:t>
            </a:r>
            <a:r>
              <a:rPr lang="en" dirty="0"/>
              <a:t>and </a:t>
            </a:r>
            <a:r>
              <a:rPr lang="en" dirty="0" err="1"/>
              <a:t>low</a:t>
            </a:r>
            <a:r>
              <a:rPr lang="en" dirty="0"/>
              <a:t> </a:t>
            </a:r>
            <a:r>
              <a:rPr lang="en" dirty="0" err="1"/>
              <a:t>sensitivity </a:t>
            </a:r>
            <a:r>
              <a:rPr lang="en" dirty="0"/>
              <a:t>to </a:t>
            </a:r>
            <a:r>
              <a:rPr lang="en" dirty="0" err="1"/>
              <a:t>insulin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b) </a:t>
            </a:r>
            <a:r>
              <a:rPr lang="en" dirty="0" err="1"/>
              <a:t>high </a:t>
            </a:r>
            <a:r>
              <a:rPr lang="en" dirty="0"/>
              <a:t>blood pressure;</a:t>
            </a:r>
          </a:p>
          <a:p>
            <a:pPr marL="0" indent="0">
              <a:buNone/>
            </a:pPr>
            <a:r>
              <a:rPr lang="en" dirty="0"/>
              <a:t>c) </a:t>
            </a:r>
            <a:r>
              <a:rPr lang="en" dirty="0" err="1"/>
              <a:t>dyslipidemia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en" dirty="0"/>
              <a:t>In </a:t>
            </a:r>
            <a:r>
              <a:rPr lang="en" dirty="0" err="1"/>
              <a:t>adults </a:t>
            </a:r>
            <a:r>
              <a:rPr lang="en" err="1"/>
              <a:t>with </a:t>
            </a:r>
            <a:r>
              <a:rPr lang="en" smtClean="0"/>
              <a:t>overweight</a:t>
            </a:r>
            <a:r>
              <a:rPr lang="en" smtClean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with obesity </a:t>
            </a:r>
            <a:r>
              <a:rPr lang="en" dirty="0"/>
              <a:t>, regular FA </a:t>
            </a:r>
            <a:r>
              <a:rPr lang="en" dirty="0" err="1"/>
              <a:t>can</a:t>
            </a:r>
            <a:r>
              <a:rPr lang="en" dirty="0"/>
              <a:t> </a:t>
            </a:r>
            <a:r>
              <a:rPr lang="en" dirty="0" err="1"/>
              <a:t>to improve</a:t>
            </a:r>
            <a:r>
              <a:rPr lang="en" dirty="0"/>
              <a:t> </a:t>
            </a:r>
            <a:r>
              <a:rPr lang="en" dirty="0" err="1"/>
              <a:t>connected</a:t>
            </a:r>
            <a:r>
              <a:rPr lang="en" dirty="0"/>
              <a:t> </a:t>
            </a:r>
            <a:r>
              <a:rPr lang="en" dirty="0" err="1"/>
              <a:t>with</a:t>
            </a:r>
            <a:r>
              <a:rPr lang="en" dirty="0"/>
              <a:t> </a:t>
            </a:r>
            <a:r>
              <a:rPr lang="en" dirty="0" err="1"/>
              <a:t>health</a:t>
            </a:r>
            <a:r>
              <a:rPr lang="en" dirty="0"/>
              <a:t> </a:t>
            </a:r>
            <a:r>
              <a:rPr lang="en" dirty="0" err="1"/>
              <a:t>quality</a:t>
            </a:r>
            <a:r>
              <a:rPr lang="en" dirty="0"/>
              <a:t> </a:t>
            </a:r>
            <a:r>
              <a:rPr lang="en" dirty="0" err="1"/>
              <a:t>life </a:t>
            </a:r>
            <a:r>
              <a:rPr lang="en" dirty="0"/>
              <a:t>(YAZ), condition in </a:t>
            </a:r>
            <a:r>
              <a:rPr lang="en" dirty="0" err="1"/>
              <a:t>the case</a:t>
            </a:r>
            <a:r>
              <a:rPr lang="en" dirty="0"/>
              <a:t> mood </a:t>
            </a:r>
            <a:r>
              <a:rPr lang="en" dirty="0" err="1"/>
              <a:t>disorders </a:t>
            </a:r>
            <a:r>
              <a:rPr lang="en" dirty="0"/>
              <a:t>( </a:t>
            </a:r>
            <a:r>
              <a:rPr lang="en" dirty="0" err="1"/>
              <a:t>in particular </a:t>
            </a:r>
            <a:r>
              <a:rPr lang="en" dirty="0"/>
              <a:t>, </a:t>
            </a:r>
            <a:r>
              <a:rPr lang="en" dirty="0" err="1"/>
              <a:t>depression </a:t>
            </a:r>
            <a:r>
              <a:rPr lang="en" dirty="0"/>
              <a:t>, </a:t>
            </a:r>
            <a:r>
              <a:rPr lang="en" dirty="0" err="1"/>
              <a:t>anxiety </a:t>
            </a:r>
            <a:r>
              <a:rPr lang="en" dirty="0"/>
              <a:t>) and </a:t>
            </a:r>
            <a:r>
              <a:rPr lang="en" dirty="0" err="1"/>
              <a:t>perception of body </a:t>
            </a:r>
            <a:r>
              <a:rPr lang="en" dirty="0"/>
              <a:t>image 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5046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03FDDF-E62D-A703-DAFA-BCF36B34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0082DC-A3AF-F903-FC50-3FD87042FD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2047855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</TotalTime>
  <Words>306</Words>
  <Application>Microsoft Macintosh PowerPoint</Application>
  <PresentationFormat>Произвольный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Капля</vt:lpstr>
      <vt:lpstr>physical activity of patients who lives with obesity .</vt:lpstr>
      <vt:lpstr>Approaches to change physical activity and lifestyle modifications of patients with overweight and obesity </vt:lpstr>
      <vt:lpstr>Recommend the optimal type of FA, for example :</vt:lpstr>
      <vt:lpstr>Aerobic FA (30-60 minutes exercises moderate or high intensity in the majority days week ) can be considered for adults who want :</vt:lpstr>
      <vt:lpstr>In adults with overweight or obesity regular FA ( with decrease in MT or without it ) can loosen up negative influence many cardiometabolic factors risk , including 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Фізична активність пацієнтів, які живуть з ожирінням. </dc:title>
  <dc:creator>Дарья Лагода</dc:creator>
  <cp:lastModifiedBy>Admin</cp:lastModifiedBy>
  <cp:revision>2</cp:revision>
  <dcterms:created xsi:type="dcterms:W3CDTF">2022-11-10T11:50:02Z</dcterms:created>
  <dcterms:modified xsi:type="dcterms:W3CDTF">2022-11-15T00:18:24Z</dcterms:modified>
</cp:coreProperties>
</file>