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8105"/>
    <p:restoredTop sz="96281"/>
  </p:normalViewPr>
  <p:slideViewPr>
    <p:cSldViewPr snapToGrid="0">
      <p:cViewPr varScale="1">
        <p:scale>
          <a:sx n="73" d="100"/>
          <a:sy n="73" d="100"/>
        </p:scale>
        <p:origin x="-12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"/>
              <a:t>Sample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"/>
              <a:t>Text sample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The third level</a:t>
            </a:r>
          </a:p>
          <a:p>
            <a:pPr lvl="3"/>
            <a:r>
              <a:rPr lang="en"/>
              <a:t>The fourth level</a:t>
            </a:r>
          </a:p>
          <a:p>
            <a:pPr lvl="4"/>
            <a:r>
              <a:rPr lang="e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B00CFC-3DC1-3275-8837-8C15BB5070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953" y="1300785"/>
            <a:ext cx="11129555" cy="2147809"/>
          </a:xfrm>
        </p:spPr>
        <p:txBody>
          <a:bodyPr/>
          <a:lstStyle/>
          <a:p>
            <a:r>
              <a:rPr lang="en-US" smtClean="0"/>
              <a:t>Topic 3. Diet </a:t>
            </a:r>
            <a:r>
              <a:rPr lang="en-US" smtClean="0"/>
              <a:t>of patients living </a:t>
            </a:r>
            <a:r>
              <a:rPr lang="en-US" smtClean="0"/>
              <a:t>with </a:t>
            </a:r>
            <a:r>
              <a:rPr lang="en-US" smtClean="0"/>
              <a:t>obesity</a:t>
            </a: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CC371A6-FC43-81D7-B5D4-218F66E27D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565458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56A86F-519E-20BA-3ED8-6ABBD9389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smtClean="0"/>
              <a:t>Dietary </a:t>
            </a:r>
            <a:r>
              <a:rPr lang="en" dirty="0"/>
              <a:t>- </a:t>
            </a:r>
            <a:r>
              <a:rPr lang="en" dirty="0" err="1"/>
              <a:t>recommendations</a:t>
            </a:r>
            <a:r>
              <a:rPr lang="en" dirty="0"/>
              <a:t> </a:t>
            </a:r>
            <a:r>
              <a:rPr lang="en" dirty="0" err="1"/>
              <a:t>of</a:t>
            </a:r>
            <a:r>
              <a:rPr lang="en" dirty="0"/>
              <a:t> </a:t>
            </a:r>
            <a:r>
              <a:rPr lang="en" dirty="0" err="1"/>
              <a:t>food that </a:t>
            </a:r>
            <a:r>
              <a:rPr lang="en" dirty="0"/>
              <a:t>requires </a:t>
            </a:r>
            <a:r>
              <a:rPr lang="en" err="1"/>
              <a:t>energy </a:t>
            </a:r>
            <a:r>
              <a:rPr lang="en" smtClean="0"/>
              <a:t>exceeds </a:t>
            </a:r>
            <a:r>
              <a:rPr lang="en" dirty="0"/>
              <a:t>800 kcal/day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5061C30-A649-BAB4-99E7-4C2B76722B4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" smtClean="0"/>
              <a:t> </a:t>
            </a:r>
            <a:r>
              <a:rPr lang="en" smtClean="0"/>
              <a:t>dietary Groups </a:t>
            </a:r>
            <a:r>
              <a:rPr lang="en" smtClean="0"/>
              <a:t>:</a:t>
            </a:r>
            <a:endParaRPr lang="en" dirty="0"/>
          </a:p>
          <a:p>
            <a:pPr marL="0" indent="0">
              <a:buNone/>
            </a:pPr>
            <a:r>
              <a:rPr lang="en" dirty="0"/>
              <a:t>- </a:t>
            </a:r>
            <a:r>
              <a:rPr lang="en" dirty="0" err="1"/>
              <a:t>balanced</a:t>
            </a:r>
            <a:r>
              <a:rPr lang="en" dirty="0"/>
              <a:t> </a:t>
            </a:r>
            <a:r>
              <a:rPr lang="en" dirty="0" err="1"/>
              <a:t>low-calorie</a:t>
            </a:r>
            <a:r>
              <a:rPr lang="en" dirty="0"/>
              <a:t> </a:t>
            </a:r>
            <a:r>
              <a:rPr lang="en" dirty="0" err="1"/>
              <a:t>diets </a:t>
            </a:r>
            <a:r>
              <a:rPr lang="en" dirty="0"/>
              <a:t>( </a:t>
            </a:r>
            <a:r>
              <a:rPr lang="en" dirty="0" err="1"/>
              <a:t>for example </a:t>
            </a:r>
            <a:r>
              <a:rPr lang="en" dirty="0"/>
              <a:t>, </a:t>
            </a:r>
            <a:r>
              <a:rPr lang="en" dirty="0" err="1"/>
              <a:t>Mediterranean</a:t>
            </a:r>
            <a:r>
              <a:rPr lang="en" dirty="0"/>
              <a:t> </a:t>
            </a:r>
            <a:r>
              <a:rPr lang="en" dirty="0" err="1"/>
              <a:t>diet </a:t>
            </a:r>
            <a:r>
              <a:rPr lang="en" dirty="0"/>
              <a:t>and DASH </a:t>
            </a:r>
            <a:r>
              <a:rPr lang="en" dirty="0" err="1"/>
              <a:t>diet </a:t>
            </a:r>
            <a:r>
              <a:rPr lang="en" dirty="0"/>
              <a:t>for </a:t>
            </a:r>
            <a:r>
              <a:rPr lang="en" dirty="0" err="1"/>
              <a:t>hypertension </a:t>
            </a:r>
            <a:r>
              <a:rPr lang="en" dirty="0"/>
              <a:t>), </a:t>
            </a:r>
            <a:r>
              <a:rPr lang="en" dirty="0" err="1"/>
              <a:t>the most</a:t>
            </a:r>
            <a:r>
              <a:rPr lang="en" dirty="0"/>
              <a:t> </a:t>
            </a:r>
            <a:r>
              <a:rPr lang="en" dirty="0" err="1"/>
              <a:t>recommended </a:t>
            </a:r>
            <a:r>
              <a:rPr lang="en" dirty="0"/>
              <a:t>- </a:t>
            </a:r>
            <a:r>
              <a:rPr lang="en" dirty="0" err="1"/>
              <a:t>level</a:t>
            </a:r>
            <a:r>
              <a:rPr lang="en" dirty="0"/>
              <a:t> </a:t>
            </a:r>
            <a:r>
              <a:rPr lang="en" dirty="0" err="1"/>
              <a:t>evidence </a:t>
            </a:r>
            <a:r>
              <a:rPr lang="en" dirty="0"/>
              <a:t>2B</a:t>
            </a:r>
          </a:p>
          <a:p>
            <a:pPr marL="0" indent="0">
              <a:buNone/>
            </a:pPr>
            <a:r>
              <a:rPr lang="en" dirty="0"/>
              <a:t>- </a:t>
            </a:r>
            <a:r>
              <a:rPr lang="en" dirty="0" err="1"/>
              <a:t>diets </a:t>
            </a:r>
            <a:r>
              <a:rPr lang="en" dirty="0"/>
              <a:t>with </a:t>
            </a:r>
            <a:r>
              <a:rPr lang="en" dirty="0" err="1"/>
              <a:t>low</a:t>
            </a:r>
            <a:r>
              <a:rPr lang="en" dirty="0"/>
              <a:t> fat </a:t>
            </a:r>
            <a:r>
              <a:rPr lang="en" dirty="0" err="1"/>
              <a:t>content</a:t>
            </a:r>
          </a:p>
          <a:p>
            <a:pPr marL="0" indent="0">
              <a:buNone/>
            </a:pPr>
            <a:r>
              <a:rPr lang="en" dirty="0" err="1"/>
              <a:t>diets </a:t>
            </a:r>
            <a:r>
              <a:rPr lang="en" dirty="0"/>
              <a:t>with </a:t>
            </a:r>
            <a:r>
              <a:rPr lang="en" dirty="0" err="1"/>
              <a:t>low</a:t>
            </a:r>
            <a:r>
              <a:rPr lang="en" dirty="0"/>
              <a:t> </a:t>
            </a:r>
            <a:r>
              <a:rPr lang="en" dirty="0" err="1"/>
              <a:t>content</a:t>
            </a:r>
            <a:r>
              <a:rPr lang="en" dirty="0"/>
              <a:t> </a:t>
            </a:r>
            <a:r>
              <a:rPr lang="en" dirty="0" err="1"/>
              <a:t>carbohydrates </a:t>
            </a:r>
            <a:r>
              <a:rPr lang="en" dirty="0"/>
              <a:t>and </a:t>
            </a:r>
            <a:r>
              <a:rPr lang="en" dirty="0" err="1"/>
              <a:t>low</a:t>
            </a:r>
            <a:r>
              <a:rPr lang="en" dirty="0"/>
              <a:t> </a:t>
            </a:r>
            <a:r>
              <a:rPr lang="en" dirty="0" err="1"/>
              <a:t>glycemic</a:t>
            </a:r>
            <a:r>
              <a:rPr lang="en" dirty="0"/>
              <a:t> </a:t>
            </a:r>
            <a:r>
              <a:rPr lang="en" dirty="0" err="1"/>
              <a:t>index</a:t>
            </a:r>
            <a:endParaRPr lang="ru-RU" dirty="0"/>
          </a:p>
          <a:p>
            <a:pPr marL="0" indent="0">
              <a:buNone/>
            </a:pPr>
            <a:r>
              <a:rPr lang="en" dirty="0" err="1"/>
              <a:t>high protein</a:t>
            </a:r>
            <a:r>
              <a:rPr lang="en" dirty="0"/>
              <a:t> </a:t>
            </a:r>
            <a:r>
              <a:rPr lang="en" dirty="0" err="1"/>
              <a:t>diets</a:t>
            </a:r>
            <a:endParaRPr lang="ru-RU" dirty="0"/>
          </a:p>
          <a:p>
            <a:pPr marL="0" indent="0">
              <a:buNone/>
            </a:pPr>
            <a:r>
              <a:rPr lang="en" dirty="0"/>
              <a:t>- </a:t>
            </a:r>
            <a:r>
              <a:rPr lang="en" dirty="0" err="1"/>
              <a:t>very</a:t>
            </a:r>
            <a:r>
              <a:rPr lang="en" dirty="0"/>
              <a:t> </a:t>
            </a:r>
            <a:r>
              <a:rPr lang="en" dirty="0" err="1"/>
              <a:t>low-calorie</a:t>
            </a:r>
            <a:r>
              <a:rPr lang="en" dirty="0"/>
              <a:t> </a:t>
            </a:r>
            <a:r>
              <a:rPr lang="en" dirty="0" err="1"/>
              <a:t>diets</a:t>
            </a:r>
            <a:endParaRPr lang="ru-RU" dirty="0"/>
          </a:p>
          <a:p>
            <a:pPr marL="0" indent="0">
              <a:buNone/>
            </a:pPr>
            <a:r>
              <a:rPr lang="en" dirty="0"/>
              <a:t>- </a:t>
            </a:r>
            <a:r>
              <a:rPr lang="en" dirty="0" err="1"/>
              <a:t>unusual</a:t>
            </a:r>
            <a:r>
              <a:rPr lang="en" dirty="0"/>
              <a:t> </a:t>
            </a:r>
            <a:r>
              <a:rPr lang="en" dirty="0" err="1"/>
              <a:t>diets </a:t>
            </a:r>
            <a:r>
              <a:rPr lang="en" dirty="0"/>
              <a:t>( Fancy diets) - </a:t>
            </a:r>
            <a:r>
              <a:rPr lang="en" dirty="0" err="1"/>
              <a:t>unusual</a:t>
            </a:r>
            <a:r>
              <a:rPr lang="en" dirty="0"/>
              <a:t> </a:t>
            </a:r>
            <a:r>
              <a:rPr lang="en" dirty="0" err="1"/>
              <a:t>combinations</a:t>
            </a:r>
            <a:r>
              <a:rPr lang="en" dirty="0"/>
              <a:t> </a:t>
            </a:r>
            <a:r>
              <a:rPr lang="en" dirty="0" err="1"/>
              <a:t>products</a:t>
            </a:r>
            <a:r>
              <a:rPr lang="en" dirty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sequence</a:t>
            </a:r>
            <a:r>
              <a:rPr lang="en" dirty="0"/>
              <a:t> </a:t>
            </a:r>
            <a:r>
              <a:rPr lang="en" dirty="0" err="1"/>
              <a:t>food </a:t>
            </a:r>
            <a:r>
              <a:rPr lang="en" dirty="0"/>
              <a:t>, </a:t>
            </a:r>
            <a:r>
              <a:rPr lang="en" dirty="0" err="1"/>
              <a:t>extremely</a:t>
            </a:r>
            <a:r>
              <a:rPr lang="en" dirty="0"/>
              <a:t> </a:t>
            </a:r>
            <a:r>
              <a:rPr lang="en" dirty="0" err="1"/>
              <a:t>popular </a:t>
            </a:r>
            <a:r>
              <a:rPr lang="en" dirty="0"/>
              <a:t>, but </a:t>
            </a:r>
            <a:r>
              <a:rPr lang="en" dirty="0" err="1"/>
              <a:t>only</a:t>
            </a:r>
            <a:r>
              <a:rPr lang="en" dirty="0"/>
              <a:t> </a:t>
            </a:r>
            <a:r>
              <a:rPr lang="en" dirty="0" err="1"/>
              <a:t>within </a:t>
            </a:r>
            <a:r>
              <a:rPr lang="en" dirty="0"/>
              <a:t>a short </a:t>
            </a:r>
            <a:r>
              <a:rPr lang="en" dirty="0" err="1"/>
              <a:t>period of </a:t>
            </a:r>
            <a:r>
              <a:rPr lang="en" dirty="0"/>
              <a:t>time.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956869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3802AA-B298-1C7D-A61C-112F6CCF2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Flexibility </a:t>
            </a:r>
            <a:r>
              <a:rPr lang="en" dirty="0"/>
              <a:t>and </a:t>
            </a:r>
            <a:r>
              <a:rPr lang="en" dirty="0" err="1"/>
              <a:t>personal</a:t>
            </a:r>
            <a:r>
              <a:rPr lang="en" dirty="0"/>
              <a:t> </a:t>
            </a:r>
            <a:r>
              <a:rPr lang="en" dirty="0" err="1"/>
              <a:t>nutritional </a:t>
            </a:r>
            <a:r>
              <a:rPr lang="en" err="1"/>
              <a:t>benefits </a:t>
            </a:r>
            <a:r>
              <a:rPr lang="en" smtClean="0"/>
              <a:t> can </a:t>
            </a:r>
            <a:r>
              <a:rPr lang="en" dirty="0" err="1"/>
              <a:t>improve</a:t>
            </a:r>
            <a:r>
              <a:rPr lang="en" dirty="0"/>
              <a:t> </a:t>
            </a:r>
            <a:r>
              <a:rPr lang="en" dirty="0" err="1"/>
              <a:t>long term</a:t>
            </a:r>
            <a:r>
              <a:rPr lang="en" dirty="0"/>
              <a:t> </a:t>
            </a:r>
            <a:r>
              <a:rPr lang="en" err="1"/>
              <a:t>compliance</a:t>
            </a:r>
            <a:r>
              <a:rPr lang="en"/>
              <a:t> </a:t>
            </a:r>
            <a:r>
              <a:rPr lang="en" smtClean="0"/>
              <a:t>with diet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DA435B-C1A0-F811-77A2-CFA5F86AA4F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" dirty="0"/>
              <a:t>In </a:t>
            </a:r>
            <a:r>
              <a:rPr lang="en" dirty="0" err="1"/>
              <a:t>general</a:t>
            </a:r>
            <a:r>
              <a:rPr lang="en" dirty="0"/>
              <a:t> </a:t>
            </a:r>
            <a:r>
              <a:rPr lang="en" dirty="0" err="1"/>
              <a:t>diet </a:t>
            </a:r>
            <a:r>
              <a:rPr lang="en" dirty="0"/>
              <a:t>for </a:t>
            </a:r>
            <a:r>
              <a:rPr lang="en" dirty="0" err="1"/>
              <a:t>obesity</a:t>
            </a:r>
            <a:endParaRPr lang="ru-RU" dirty="0"/>
          </a:p>
          <a:p>
            <a:pPr marL="0" indent="0">
              <a:buNone/>
            </a:pPr>
            <a:r>
              <a:rPr lang="en" dirty="0"/>
              <a:t>- prohibition </a:t>
            </a:r>
            <a:r>
              <a:rPr lang="en" dirty="0" err="1"/>
              <a:t>of use</a:t>
            </a:r>
            <a:r>
              <a:rPr lang="en" dirty="0"/>
              <a:t> </a:t>
            </a:r>
            <a:r>
              <a:rPr lang="en" dirty="0" err="1"/>
              <a:t>refined</a:t>
            </a:r>
            <a:r>
              <a:rPr lang="en" dirty="0"/>
              <a:t> </a:t>
            </a:r>
            <a:r>
              <a:rPr lang="en" dirty="0" err="1"/>
              <a:t>carbohydrates </a:t>
            </a:r>
            <a:r>
              <a:rPr lang="en" dirty="0"/>
              <a:t>, </a:t>
            </a:r>
            <a:r>
              <a:rPr lang="en" dirty="0" err="1"/>
              <a:t>processed</a:t>
            </a:r>
            <a:r>
              <a:rPr lang="en" dirty="0"/>
              <a:t> </a:t>
            </a:r>
            <a:r>
              <a:rPr lang="en" dirty="0" err="1"/>
              <a:t>meat </a:t>
            </a:r>
            <a:r>
              <a:rPr lang="en" dirty="0"/>
              <a:t>and </a:t>
            </a:r>
            <a:r>
              <a:rPr lang="en" dirty="0" err="1"/>
              <a:t>products </a:t>
            </a:r>
            <a:r>
              <a:rPr lang="en" dirty="0"/>
              <a:t>with </a:t>
            </a:r>
            <a:r>
              <a:rPr lang="en" dirty="0" err="1"/>
              <a:t>high</a:t>
            </a:r>
            <a:r>
              <a:rPr lang="en" dirty="0"/>
              <a:t> </a:t>
            </a:r>
            <a:r>
              <a:rPr lang="en" dirty="0" err="1"/>
              <a:t>content</a:t>
            </a:r>
            <a:r>
              <a:rPr lang="en" dirty="0"/>
              <a:t> </a:t>
            </a:r>
            <a:r>
              <a:rPr lang="en" dirty="0" err="1"/>
              <a:t>sodium </a:t>
            </a:r>
            <a:r>
              <a:rPr lang="en" dirty="0"/>
              <a:t>and </a:t>
            </a:r>
            <a:r>
              <a:rPr lang="en" dirty="0" err="1"/>
              <a:t>trans fats </a:t>
            </a:r>
            <a:r>
              <a:rPr lang="en" dirty="0"/>
              <a:t>;</a:t>
            </a:r>
          </a:p>
          <a:p>
            <a:pPr marL="0" indent="0">
              <a:buNone/>
            </a:pPr>
            <a:r>
              <a:rPr lang="en" dirty="0"/>
              <a:t>- </a:t>
            </a:r>
            <a:r>
              <a:rPr lang="en" dirty="0" err="1"/>
              <a:t>moderation</a:t>
            </a:r>
            <a:r>
              <a:rPr lang="en" dirty="0"/>
              <a:t> </a:t>
            </a:r>
            <a:r>
              <a:rPr lang="en" dirty="0" err="1"/>
              <a:t>use</a:t>
            </a:r>
            <a:r>
              <a:rPr lang="en" dirty="0"/>
              <a:t> </a:t>
            </a:r>
            <a:r>
              <a:rPr lang="en" dirty="0" err="1"/>
              <a:t>red</a:t>
            </a:r>
            <a:r>
              <a:rPr lang="en" dirty="0"/>
              <a:t> </a:t>
            </a:r>
            <a:r>
              <a:rPr lang="en" dirty="0" err="1"/>
              <a:t>meat </a:t>
            </a:r>
            <a:r>
              <a:rPr lang="en" dirty="0"/>
              <a:t>, </a:t>
            </a:r>
            <a:r>
              <a:rPr lang="en" dirty="0" err="1"/>
              <a:t>poultry </a:t>
            </a:r>
            <a:r>
              <a:rPr lang="en" dirty="0"/>
              <a:t>, </a:t>
            </a:r>
            <a:r>
              <a:rPr lang="en" dirty="0" err="1"/>
              <a:t>eggs </a:t>
            </a:r>
            <a:r>
              <a:rPr lang="en" dirty="0"/>
              <a:t>and milk;</a:t>
            </a:r>
          </a:p>
          <a:p>
            <a:pPr marL="0" indent="0">
              <a:buNone/>
            </a:pPr>
            <a:r>
              <a:rPr lang="en" dirty="0"/>
              <a:t>- an </a:t>
            </a:r>
            <a:r>
              <a:rPr lang="en" dirty="0" err="1"/>
              <a:t>advantage</a:t>
            </a:r>
            <a:r>
              <a:rPr lang="en" dirty="0"/>
              <a:t> </a:t>
            </a:r>
            <a:r>
              <a:rPr lang="en" dirty="0" err="1"/>
              <a:t>is provided</a:t>
            </a:r>
            <a:r>
              <a:rPr lang="en" dirty="0"/>
              <a:t> </a:t>
            </a:r>
            <a:r>
              <a:rPr lang="en" dirty="0" err="1"/>
              <a:t>use</a:t>
            </a:r>
            <a:r>
              <a:rPr lang="en" dirty="0"/>
              <a:t> </a:t>
            </a:r>
            <a:r>
              <a:rPr lang="en" dirty="0" err="1"/>
              <a:t>fruits </a:t>
            </a:r>
            <a:r>
              <a:rPr lang="en" dirty="0"/>
              <a:t>, </a:t>
            </a:r>
            <a:r>
              <a:rPr lang="en" dirty="0" err="1"/>
              <a:t>nuts </a:t>
            </a:r>
            <a:r>
              <a:rPr lang="en" dirty="0"/>
              <a:t>, </a:t>
            </a:r>
            <a:r>
              <a:rPr lang="en" dirty="0" err="1"/>
              <a:t>fish </a:t>
            </a:r>
            <a:r>
              <a:rPr lang="en" dirty="0"/>
              <a:t>, </a:t>
            </a:r>
            <a:r>
              <a:rPr lang="en" dirty="0" err="1"/>
              <a:t>vegetables </a:t>
            </a:r>
            <a:r>
              <a:rPr lang="en" dirty="0"/>
              <a:t>, </a:t>
            </a:r>
            <a:r>
              <a:rPr lang="en" dirty="0" err="1"/>
              <a:t>vegetable</a:t>
            </a:r>
            <a:r>
              <a:rPr lang="en" dirty="0"/>
              <a:t> </a:t>
            </a:r>
            <a:r>
              <a:rPr lang="en" dirty="0" err="1"/>
              <a:t>oils </a:t>
            </a:r>
            <a:r>
              <a:rPr lang="en" dirty="0"/>
              <a:t>, </a:t>
            </a:r>
            <a:r>
              <a:rPr lang="en" dirty="0" err="1"/>
              <a:t>minimal</a:t>
            </a:r>
            <a:r>
              <a:rPr lang="en" dirty="0"/>
              <a:t> </a:t>
            </a:r>
            <a:r>
              <a:rPr lang="en" dirty="0" err="1"/>
              <a:t>processed</a:t>
            </a:r>
            <a:r>
              <a:rPr lang="en" dirty="0"/>
              <a:t> </a:t>
            </a:r>
            <a:r>
              <a:rPr lang="en" dirty="0" err="1"/>
              <a:t>whole </a:t>
            </a:r>
            <a:r>
              <a:rPr lang="en" dirty="0"/>
              <a:t>grains, </a:t>
            </a:r>
            <a:r>
              <a:rPr lang="en" dirty="0" err="1"/>
              <a:t>legumes </a:t>
            </a:r>
            <a:r>
              <a:rPr lang="en" dirty="0"/>
              <a:t>and yogurt.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411002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F2FBB3-A726-7285-57D6-544AA6B23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 err="1"/>
              <a:t>Complex</a:t>
            </a:r>
            <a:r>
              <a:rPr lang="en" dirty="0"/>
              <a:t> </a:t>
            </a:r>
            <a:r>
              <a:rPr lang="en" dirty="0" err="1"/>
              <a:t>intervention </a:t>
            </a:r>
            <a:r>
              <a:rPr lang="en" dirty="0"/>
              <a:t>in the </a:t>
            </a:r>
            <a:r>
              <a:rPr lang="en" dirty="0" err="1"/>
              <a:t>way</a:t>
            </a:r>
            <a:r>
              <a:rPr lang="en" dirty="0"/>
              <a:t> </a:t>
            </a:r>
            <a:r>
              <a:rPr lang="en" dirty="0" err="1"/>
              <a:t>life</a:t>
            </a:r>
            <a:r>
              <a:rPr lang="en" dirty="0"/>
              <a:t> </a:t>
            </a:r>
            <a:r>
              <a:rPr lang="en" dirty="0" err="1"/>
              <a:t>usually</a:t>
            </a:r>
            <a:r>
              <a:rPr lang="en" dirty="0"/>
              <a:t> </a:t>
            </a:r>
            <a:r>
              <a:rPr lang="en" dirty="0" err="1"/>
              <a:t>provide</a:t>
            </a:r>
            <a:r>
              <a:rPr lang="en" dirty="0"/>
              <a:t> </a:t>
            </a:r>
            <a:r>
              <a:rPr lang="en" dirty="0" err="1"/>
              <a:t>structured</a:t>
            </a:r>
            <a:r>
              <a:rPr lang="en" dirty="0"/>
              <a:t> </a:t>
            </a:r>
            <a:r>
              <a:rPr lang="en" dirty="0" err="1"/>
              <a:t>behavioral</a:t>
            </a:r>
            <a:r>
              <a:rPr lang="en" dirty="0"/>
              <a:t> </a:t>
            </a:r>
            <a:r>
              <a:rPr lang="en" dirty="0" err="1"/>
              <a:t>the program </a:t>
            </a:r>
            <a:r>
              <a:rPr lang="en" dirty="0"/>
              <a:t>, which </a:t>
            </a:r>
            <a:r>
              <a:rPr lang="en" dirty="0" err="1"/>
              <a:t>includes </a:t>
            </a:r>
            <a:r>
              <a:rPr lang="en" dirty="0"/>
              <a:t>a number of </a:t>
            </a:r>
            <a:r>
              <a:rPr lang="en" dirty="0" err="1"/>
              <a:t>components </a:t>
            </a:r>
            <a:r>
              <a:rPr lang="en" dirty="0"/>
              <a:t>: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100932A-79F4-0D34-57CD-E16D352F689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" dirty="0"/>
              <a:t>Setting </a:t>
            </a:r>
            <a:r>
              <a:rPr lang="en" dirty="0" err="1"/>
              <a:t>the initial </a:t>
            </a:r>
            <a:r>
              <a:rPr lang="en" dirty="0"/>
              <a:t>goal ( </a:t>
            </a:r>
            <a:r>
              <a:rPr lang="en" dirty="0" err="1"/>
              <a:t>from </a:t>
            </a:r>
            <a:r>
              <a:rPr lang="en" dirty="0"/>
              <a:t>0.5 to 1 kg / </a:t>
            </a:r>
            <a:r>
              <a:rPr lang="en" dirty="0" err="1"/>
              <a:t>week</a:t>
            </a:r>
            <a:r>
              <a:rPr lang="en" dirty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from </a:t>
            </a:r>
            <a:r>
              <a:rPr lang="en" dirty="0"/>
              <a:t>5 to 10 </a:t>
            </a:r>
            <a:r>
              <a:rPr lang="en" dirty="0" err="1"/>
              <a:t>percent</a:t>
            </a:r>
            <a:r>
              <a:rPr lang="en" dirty="0"/>
              <a:t> </a:t>
            </a:r>
            <a:r>
              <a:rPr lang="en" dirty="0" err="1"/>
              <a:t>from</a:t>
            </a:r>
            <a:r>
              <a:rPr lang="en" dirty="0"/>
              <a:t> </a:t>
            </a:r>
            <a:r>
              <a:rPr lang="en" dirty="0" err="1"/>
              <a:t>initial </a:t>
            </a:r>
            <a:r>
              <a:rPr lang="en" dirty="0"/>
              <a:t>weight </a:t>
            </a:r>
            <a:r>
              <a:rPr lang="en" dirty="0" err="1"/>
              <a:t>within </a:t>
            </a:r>
            <a:r>
              <a:rPr lang="en" dirty="0"/>
              <a:t>six </a:t>
            </a:r>
            <a:r>
              <a:rPr lang="en" dirty="0" err="1"/>
              <a:t>months</a:t>
            </a:r>
            <a:r>
              <a:rPr lang="en" dirty="0"/>
              <a:t> </a:t>
            </a:r>
            <a:r>
              <a:rPr lang="en" dirty="0" err="1"/>
              <a:t>lower</a:t>
            </a:r>
            <a:r>
              <a:rPr lang="en" dirty="0"/>
              <a:t> </a:t>
            </a:r>
            <a:r>
              <a:rPr lang="en" dirty="0" err="1"/>
              <a:t>consumption</a:t>
            </a:r>
            <a:r>
              <a:rPr lang="en" dirty="0"/>
              <a:t> </a:t>
            </a:r>
            <a:r>
              <a:rPr lang="en" dirty="0" err="1"/>
              <a:t>energy </a:t>
            </a:r>
            <a:r>
              <a:rPr lang="en" dirty="0"/>
              <a:t>for 500 kcal / day)</a:t>
            </a:r>
          </a:p>
          <a:p>
            <a:pPr marL="0" indent="0">
              <a:buNone/>
            </a:pPr>
            <a:r>
              <a:rPr lang="en" dirty="0"/>
              <a:t>Self-control ( </a:t>
            </a:r>
            <a:r>
              <a:rPr lang="en" dirty="0" err="1"/>
              <a:t>management</a:t>
            </a:r>
            <a:r>
              <a:rPr lang="en" dirty="0"/>
              <a:t> </a:t>
            </a:r>
            <a:r>
              <a:rPr lang="en" dirty="0" err="1"/>
              <a:t>diaries</a:t>
            </a:r>
            <a:r>
              <a:rPr lang="en" dirty="0"/>
              <a:t> </a:t>
            </a:r>
            <a:r>
              <a:rPr lang="en" dirty="0" err="1"/>
              <a:t>food </a:t>
            </a:r>
            <a:r>
              <a:rPr lang="en" dirty="0"/>
              <a:t>and </a:t>
            </a:r>
            <a:r>
              <a:rPr lang="en" dirty="0" err="1"/>
              <a:t>activity records </a:t>
            </a:r>
            <a:r>
              <a:rPr lang="en" dirty="0"/>
              <a:t>, </a:t>
            </a:r>
            <a:r>
              <a:rPr lang="en" dirty="0" err="1"/>
              <a:t>weighing </a:t>
            </a:r>
            <a:r>
              <a:rPr lang="en" dirty="0"/>
              <a:t>, </a:t>
            </a:r>
            <a:r>
              <a:rPr lang="en" dirty="0" err="1"/>
              <a:t>recording </a:t>
            </a:r>
            <a:r>
              <a:rPr lang="en" dirty="0"/>
              <a:t>_ </a:t>
            </a:r>
            <a:r>
              <a:rPr lang="en" dirty="0" err="1"/>
              <a:t>the situation </a:t>
            </a:r>
            <a:r>
              <a:rPr lang="en" dirty="0"/>
              <a:t>in </a:t>
            </a:r>
            <a:r>
              <a:rPr lang="en" dirty="0" err="1"/>
              <a:t>which</a:t>
            </a:r>
            <a:r>
              <a:rPr lang="en" dirty="0"/>
              <a:t> </a:t>
            </a:r>
            <a:r>
              <a:rPr lang="en" dirty="0" err="1"/>
              <a:t>eat </a:t>
            </a:r>
            <a:r>
              <a:rPr lang="en" dirty="0"/>
              <a:t>)</a:t>
            </a:r>
          </a:p>
          <a:p>
            <a:pPr marL="0" indent="0">
              <a:buNone/>
            </a:pPr>
            <a:r>
              <a:rPr lang="en" dirty="0" err="1"/>
              <a:t>Management</a:t>
            </a:r>
            <a:r>
              <a:rPr lang="en" dirty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change</a:t>
            </a:r>
            <a:r>
              <a:rPr lang="en" dirty="0"/>
              <a:t> </a:t>
            </a:r>
            <a:r>
              <a:rPr lang="en" dirty="0" err="1"/>
              <a:t>incentives which </a:t>
            </a:r>
            <a:r>
              <a:rPr lang="en" dirty="0"/>
              <a:t>_ </a:t>
            </a:r>
            <a:r>
              <a:rPr lang="en" dirty="0" err="1"/>
              <a:t>activate</a:t>
            </a:r>
            <a:r>
              <a:rPr lang="en" dirty="0"/>
              <a:t> </a:t>
            </a:r>
            <a:r>
              <a:rPr lang="en" dirty="0" err="1"/>
              <a:t>food </a:t>
            </a:r>
            <a:r>
              <a:rPr lang="en" dirty="0"/>
              <a:t>( </a:t>
            </a:r>
            <a:r>
              <a:rPr lang="en" dirty="0" err="1"/>
              <a:t>TV , food </a:t>
            </a:r>
            <a:r>
              <a:rPr lang="en" dirty="0"/>
              <a:t>shopping )</a:t>
            </a:r>
          </a:p>
          <a:p>
            <a:pPr marL="0" indent="0">
              <a:buNone/>
            </a:pPr>
            <a:r>
              <a:rPr lang="en" dirty="0" err="1"/>
              <a:t>Food </a:t>
            </a:r>
            <a:r>
              <a:rPr lang="en" dirty="0"/>
              <a:t>style ( </a:t>
            </a:r>
            <a:r>
              <a:rPr lang="en" dirty="0" err="1"/>
              <a:t>slow down</a:t>
            </a:r>
            <a:r>
              <a:rPr lang="en" dirty="0"/>
              <a:t> </a:t>
            </a:r>
            <a:r>
              <a:rPr lang="en" dirty="0" err="1"/>
              <a:t>process</a:t>
            </a:r>
            <a:r>
              <a:rPr lang="en" dirty="0"/>
              <a:t> </a:t>
            </a:r>
            <a:r>
              <a:rPr lang="en" dirty="0" err="1"/>
              <a:t>food </a:t>
            </a:r>
            <a:r>
              <a:rPr lang="en" dirty="0"/>
              <a:t>, </a:t>
            </a:r>
            <a:r>
              <a:rPr lang="en" dirty="0" err="1"/>
              <a:t>pleasure</a:t>
            </a:r>
            <a:r>
              <a:rPr lang="en" dirty="0"/>
              <a:t> </a:t>
            </a:r>
            <a:r>
              <a:rPr lang="en" dirty="0" err="1"/>
              <a:t>flavors </a:t>
            </a:r>
            <a:r>
              <a:rPr lang="en" dirty="0"/>
              <a:t>, </a:t>
            </a:r>
            <a:r>
              <a:rPr lang="en" dirty="0" err="1"/>
              <a:t>drinking </a:t>
            </a:r>
            <a:r>
              <a:rPr lang="en" dirty="0"/>
              <a:t>water)</a:t>
            </a:r>
          </a:p>
          <a:p>
            <a:pPr marL="0" indent="0">
              <a:buNone/>
            </a:pPr>
            <a:r>
              <a:rPr lang="en" dirty="0" err="1"/>
              <a:t>Motivational</a:t>
            </a:r>
            <a:r>
              <a:rPr lang="en" dirty="0"/>
              <a:t> </a:t>
            </a:r>
            <a:r>
              <a:rPr lang="en" dirty="0" err="1"/>
              <a:t>rewards </a:t>
            </a:r>
            <a:r>
              <a:rPr lang="en" dirty="0"/>
              <a:t>( </a:t>
            </a:r>
            <a:r>
              <a:rPr lang="en" dirty="0" err="1"/>
              <a:t>money </a:t>
            </a:r>
            <a:r>
              <a:rPr lang="en" dirty="0"/>
              <a:t>, </a:t>
            </a:r>
            <a:r>
              <a:rPr lang="en" dirty="0" err="1"/>
              <a:t>desired </a:t>
            </a:r>
            <a:r>
              <a:rPr lang="en" dirty="0"/>
              <a:t>purchases, </a:t>
            </a:r>
            <a:r>
              <a:rPr lang="en" dirty="0" err="1"/>
              <a:t>trips </a:t>
            </a:r>
            <a:r>
              <a:rPr lang="en" dirty="0"/>
              <a:t>)</a:t>
            </a:r>
          </a:p>
          <a:p>
            <a:pPr marL="0" indent="0">
              <a:buNone/>
            </a:pPr>
            <a:r>
              <a:rPr lang="en" dirty="0" err="1"/>
              <a:t>Planning</a:t>
            </a:r>
            <a:r>
              <a:rPr lang="en" dirty="0"/>
              <a:t> </a:t>
            </a:r>
            <a:r>
              <a:rPr lang="en" dirty="0" err="1"/>
              <a:t>food </a:t>
            </a:r>
            <a:r>
              <a:rPr lang="en" dirty="0"/>
              <a:t>( </a:t>
            </a:r>
            <a:r>
              <a:rPr lang="en" dirty="0" err="1"/>
              <a:t>in advance </a:t>
            </a:r>
            <a:r>
              <a:rPr lang="en" dirty="0"/>
              <a:t>)</a:t>
            </a:r>
          </a:p>
          <a:p>
            <a:pPr marL="0" indent="0">
              <a:buNone/>
            </a:pPr>
            <a:r>
              <a:rPr lang="en" dirty="0" err="1"/>
              <a:t>Physical </a:t>
            </a:r>
            <a:r>
              <a:rPr lang="en" dirty="0"/>
              <a:t>control </a:t>
            </a:r>
            <a:r>
              <a:rPr lang="en" dirty="0" err="1"/>
              <a:t>activity</a:t>
            </a:r>
            <a:endParaRPr lang="ru-RU" dirty="0"/>
          </a:p>
          <a:p>
            <a:pPr marL="0" indent="0">
              <a:buNone/>
            </a:pPr>
            <a:r>
              <a:rPr lang="en" dirty="0" err="1"/>
              <a:t>Social</a:t>
            </a:r>
            <a:r>
              <a:rPr lang="en" dirty="0"/>
              <a:t> </a:t>
            </a:r>
            <a:r>
              <a:rPr lang="en" dirty="0" err="1"/>
              <a:t>support </a:t>
            </a:r>
            <a:r>
              <a:rPr lang="en" dirty="0"/>
              <a:t>( </a:t>
            </a:r>
            <a:r>
              <a:rPr lang="en" dirty="0" err="1"/>
              <a:t>support</a:t>
            </a:r>
            <a:r>
              <a:rPr lang="en" dirty="0"/>
              <a:t> </a:t>
            </a:r>
            <a:r>
              <a:rPr lang="en" dirty="0" err="1"/>
              <a:t>loved ones </a:t>
            </a:r>
            <a:r>
              <a:rPr lang="en" dirty="0"/>
              <a:t>)</a:t>
            </a:r>
          </a:p>
          <a:p>
            <a:pPr marL="0" indent="0">
              <a:buNone/>
            </a:pPr>
            <a:r>
              <a:rPr lang="en" dirty="0" err="1"/>
              <a:t>Cognitive</a:t>
            </a:r>
            <a:r>
              <a:rPr lang="en" dirty="0"/>
              <a:t> </a:t>
            </a:r>
            <a:r>
              <a:rPr lang="en" dirty="0" err="1"/>
              <a:t>restructuring </a:t>
            </a:r>
            <a:r>
              <a:rPr lang="en" dirty="0"/>
              <a:t>( </a:t>
            </a:r>
            <a:r>
              <a:rPr lang="en" dirty="0" err="1"/>
              <a:t>person</a:t>
            </a:r>
            <a:r>
              <a:rPr lang="en" dirty="0"/>
              <a:t> </a:t>
            </a:r>
            <a:r>
              <a:rPr lang="en" dirty="0" err="1"/>
              <a:t>eats </a:t>
            </a:r>
            <a:r>
              <a:rPr lang="en" dirty="0"/>
              <a:t>a piece of pie </a:t>
            </a:r>
            <a:r>
              <a:rPr lang="en" dirty="0" err="1"/>
              <a:t>choosing</a:t>
            </a:r>
            <a:r>
              <a:rPr lang="en" dirty="0"/>
              <a:t> </a:t>
            </a:r>
            <a:r>
              <a:rPr lang="en" dirty="0" err="1"/>
              <a:t>further</a:t>
            </a:r>
            <a:r>
              <a:rPr lang="en" dirty="0"/>
              <a:t> </a:t>
            </a:r>
            <a:r>
              <a:rPr lang="en" dirty="0" err="1"/>
              <a:t>physical</a:t>
            </a:r>
            <a:r>
              <a:rPr lang="en" dirty="0"/>
              <a:t> </a:t>
            </a:r>
            <a:r>
              <a:rPr lang="en" dirty="0" err="1"/>
              <a:t>activity </a:t>
            </a:r>
            <a:r>
              <a:rPr lang="en" dirty="0"/>
              <a:t>rather than </a:t>
            </a:r>
            <a:r>
              <a:rPr lang="en" dirty="0" err="1"/>
              <a:t>blaming </a:t>
            </a:r>
            <a:r>
              <a:rPr lang="en" dirty="0"/>
              <a:t>oneself)</a:t>
            </a:r>
          </a:p>
          <a:p>
            <a:pPr marL="0" indent="0">
              <a:buNone/>
            </a:pPr>
            <a:r>
              <a:rPr lang="en" dirty="0" err="1"/>
              <a:t>Solving </a:t>
            </a:r>
            <a:r>
              <a:rPr lang="en" dirty="0"/>
              <a:t>problems (like at </a:t>
            </a:r>
            <a:r>
              <a:rPr lang="en" dirty="0" err="1"/>
              <a:t>a party </a:t>
            </a:r>
            <a:r>
              <a:rPr lang="en" dirty="0"/>
              <a:t>, </a:t>
            </a:r>
            <a:r>
              <a:rPr lang="en" dirty="0" err="1"/>
              <a:t>feast </a:t>
            </a:r>
            <a:r>
              <a:rPr lang="en" dirty="0"/>
              <a:t>)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304683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CB65C2-C5EC-7FC1-5ED9-BDE401D47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4EA76A-5BA4-030C-5899-EC42764178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" sz="4000" dirty="0"/>
              <a:t>Thank you for attention</a:t>
            </a:r>
          </a:p>
        </p:txBody>
      </p:sp>
    </p:spTree>
    <p:extLst>
      <p:ext uri="{BB962C8B-B14F-4D97-AF65-F5344CB8AC3E}">
        <p14:creationId xmlns:p14="http://schemas.microsoft.com/office/powerpoint/2010/main" xmlns="" val="11357203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7</TotalTime>
  <Words>328</Words>
  <Application>Microsoft Macintosh PowerPoint</Application>
  <PresentationFormat>Произвольный</PresentationFormat>
  <Paragraphs>26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Капля</vt:lpstr>
      <vt:lpstr>Topic 3. Diet of patients living with obesity</vt:lpstr>
      <vt:lpstr>Dietary - recommendations of food that requires energy exceeds 800 kcal/day</vt:lpstr>
      <vt:lpstr>Flexibility and personal nutritional benefits  can improve long term compliance with diet</vt:lpstr>
      <vt:lpstr>Complex intervention in the way life usually provide structured behavioral the program , which includes a number of components :</vt:lpstr>
      <vt:lpstr>Слайд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Дієта пацієнтів, які живуть із ожирінням. </dc:title>
  <dc:creator>Дарья Лагода</dc:creator>
  <cp:lastModifiedBy>Admin</cp:lastModifiedBy>
  <cp:revision>2</cp:revision>
  <dcterms:created xsi:type="dcterms:W3CDTF">2022-11-10T11:52:43Z</dcterms:created>
  <dcterms:modified xsi:type="dcterms:W3CDTF">2022-11-15T00:24:32Z</dcterms:modified>
</cp:coreProperties>
</file>