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35055"/>
    <p:restoredTop sz="96281"/>
  </p:normalViewPr>
  <p:slideViewPr>
    <p:cSldViewPr snapToGrid="0">
      <p:cViewPr varScale="1">
        <p:scale>
          <a:sx n="73" d="100"/>
          <a:sy n="73" d="100"/>
        </p:scale>
        <p:origin x="-12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"/>
              <a:t>Sample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Text sample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The third level</a:t>
            </a:r>
          </a:p>
          <a:p>
            <a:pPr lvl="3"/>
            <a:r>
              <a:rPr lang="en"/>
              <a:t>The fourth level</a:t>
            </a:r>
          </a:p>
          <a:p>
            <a:pPr lvl="4"/>
            <a:r>
              <a:rPr lang="e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BEE587-178F-934A-B0E2-5210A83238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" dirty="0" err="1"/>
              <a:t>The latest</a:t>
            </a:r>
            <a:r>
              <a:rPr lang="en" dirty="0"/>
              <a:t> </a:t>
            </a:r>
            <a:r>
              <a:rPr lang="en" dirty="0" err="1"/>
              <a:t>pharmacological</a:t>
            </a:r>
            <a:r>
              <a:rPr lang="en" dirty="0"/>
              <a:t> </a:t>
            </a:r>
            <a:r>
              <a:rPr lang="en" err="1"/>
              <a:t>methods</a:t>
            </a:r>
            <a:r>
              <a:rPr lang="en"/>
              <a:t> </a:t>
            </a:r>
            <a:r>
              <a:rPr lang="en" smtClean="0"/>
              <a:t>of treatment of obesity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D8BB75E-A962-4B99-24C4-A2FA633FFA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133274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E86FA5-F326-AD86-E173-6AE17612F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Classification </a:t>
            </a:r>
            <a:r>
              <a:rPr lang="en" dirty="0"/>
              <a:t>and </a:t>
            </a:r>
            <a:r>
              <a:rPr lang="en" err="1"/>
              <a:t>mechanism</a:t>
            </a:r>
            <a:r>
              <a:rPr lang="en"/>
              <a:t> </a:t>
            </a:r>
            <a:r>
              <a:rPr lang="en" smtClean="0"/>
              <a:t>of action of  </a:t>
            </a:r>
            <a:r>
              <a:rPr lang="en" dirty="0" err="1"/>
              <a:t>pharmacological</a:t>
            </a:r>
            <a:r>
              <a:rPr lang="en" dirty="0"/>
              <a:t> </a:t>
            </a:r>
            <a:r>
              <a:rPr lang="en" dirty="0" err="1"/>
              <a:t>drugs </a:t>
            </a:r>
            <a:r>
              <a:rPr lang="en" err="1"/>
              <a:t>that </a:t>
            </a:r>
            <a:r>
              <a:rPr lang="en" smtClean="0"/>
              <a:t>used </a:t>
            </a:r>
            <a:r>
              <a:rPr lang="en" dirty="0"/>
              <a:t>for </a:t>
            </a:r>
            <a:r>
              <a:rPr lang="en" err="1"/>
              <a:t>treatment</a:t>
            </a:r>
            <a:r>
              <a:rPr lang="en"/>
              <a:t> </a:t>
            </a:r>
            <a:r>
              <a:rPr lang="en" smtClean="0"/>
              <a:t>of obesity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EFE3FF-7DE1-3F56-C12A-00C3D6D2205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" dirty="0" err="1"/>
              <a:t>Pharmacotherapy </a:t>
            </a:r>
            <a:r>
              <a:rPr lang="en" dirty="0"/>
              <a:t>to </a:t>
            </a:r>
            <a:r>
              <a:rPr lang="en" err="1"/>
              <a:t>reduce </a:t>
            </a:r>
            <a:r>
              <a:rPr lang="en" smtClean="0"/>
              <a:t>bm</a:t>
            </a:r>
            <a:r>
              <a:rPr lang="en" smtClean="0"/>
              <a:t> </a:t>
            </a:r>
            <a:r>
              <a:rPr lang="en" dirty="0" err="1"/>
              <a:t>is possible</a:t>
            </a:r>
            <a:r>
              <a:rPr lang="en" dirty="0"/>
              <a:t> </a:t>
            </a:r>
            <a:r>
              <a:rPr lang="en" dirty="0" err="1"/>
              <a:t>use </a:t>
            </a:r>
            <a:r>
              <a:rPr lang="en" dirty="0"/>
              <a:t>in </a:t>
            </a:r>
            <a:r>
              <a:rPr lang="en" dirty="0" err="1"/>
              <a:t>persons </a:t>
            </a:r>
            <a:r>
              <a:rPr lang="en" dirty="0"/>
              <a:t>with BMI ≥30 kg/m2 </a:t>
            </a:r>
            <a:r>
              <a:rPr lang="en" dirty="0" err="1"/>
              <a:t>or </a:t>
            </a:r>
            <a:r>
              <a:rPr lang="en" dirty="0"/>
              <a:t>BMI ≥27 kg/m2 </a:t>
            </a:r>
            <a:r>
              <a:rPr lang="en" dirty="0" err="1"/>
              <a:t>and complications </a:t>
            </a:r>
            <a:r>
              <a:rPr lang="en" dirty="0"/>
              <a:t>that </a:t>
            </a:r>
            <a:r>
              <a:rPr lang="en" dirty="0" err="1"/>
              <a:t>associated </a:t>
            </a:r>
            <a:r>
              <a:rPr lang="en" dirty="0"/>
              <a:t>with </a:t>
            </a:r>
            <a:r>
              <a:rPr lang="en" dirty="0" err="1"/>
              <a:t>excess </a:t>
            </a:r>
            <a:r>
              <a:rPr lang="en" dirty="0"/>
              <a:t>fat in </a:t>
            </a:r>
            <a:r>
              <a:rPr lang="en" dirty="0" err="1"/>
              <a:t>the body </a:t>
            </a:r>
            <a:r>
              <a:rPr lang="en" dirty="0"/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en" dirty="0" err="1"/>
              <a:t>Pharmacotherapy</a:t>
            </a:r>
            <a:r>
              <a:rPr lang="en" dirty="0"/>
              <a:t> </a:t>
            </a:r>
            <a:r>
              <a:rPr lang="en" dirty="0" err="1"/>
              <a:t>has</a:t>
            </a:r>
            <a:r>
              <a:rPr lang="en" dirty="0"/>
              <a:t> to </a:t>
            </a:r>
            <a:r>
              <a:rPr lang="en" dirty="0" err="1"/>
              <a:t>be combined </a:t>
            </a:r>
            <a:r>
              <a:rPr lang="en" dirty="0"/>
              <a:t>with </a:t>
            </a:r>
            <a:r>
              <a:rPr lang="en" dirty="0" err="1"/>
              <a:t>treatment</a:t>
            </a:r>
            <a:r>
              <a:rPr lang="en" dirty="0"/>
              <a:t> </a:t>
            </a:r>
            <a:r>
              <a:rPr lang="en" dirty="0" err="1"/>
              <a:t>diet </a:t>
            </a:r>
            <a:r>
              <a:rPr lang="en" dirty="0"/>
              <a:t>, </a:t>
            </a:r>
            <a:r>
              <a:rPr lang="en" dirty="0" err="1"/>
              <a:t>physical</a:t>
            </a:r>
            <a:r>
              <a:rPr lang="en" dirty="0"/>
              <a:t> </a:t>
            </a:r>
            <a:r>
              <a:rPr lang="en" dirty="0" err="1"/>
              <a:t>activity </a:t>
            </a:r>
            <a:r>
              <a:rPr lang="en" dirty="0"/>
              <a:t>and </a:t>
            </a:r>
            <a:r>
              <a:rPr lang="en" dirty="0" err="1"/>
              <a:t>psychological </a:t>
            </a:r>
            <a:r>
              <a:rPr lang="en" dirty="0"/>
              <a:t>methods ( </a:t>
            </a:r>
            <a:r>
              <a:rPr lang="en" dirty="0" err="1"/>
              <a:t>liraglutide </a:t>
            </a:r>
            <a:r>
              <a:rPr lang="en" dirty="0"/>
              <a:t>, </a:t>
            </a:r>
            <a:r>
              <a:rPr lang="en" dirty="0" err="1"/>
              <a:t>combination</a:t>
            </a:r>
            <a:r>
              <a:rPr lang="en" dirty="0"/>
              <a:t> </a:t>
            </a:r>
            <a:r>
              <a:rPr lang="en" dirty="0" err="1"/>
              <a:t>naltrexone </a:t>
            </a:r>
            <a:r>
              <a:rPr lang="en" dirty="0"/>
              <a:t>/ </a:t>
            </a:r>
            <a:r>
              <a:rPr lang="en" dirty="0" err="1"/>
              <a:t>bupropion </a:t>
            </a:r>
            <a:r>
              <a:rPr lang="en" dirty="0"/>
              <a:t>, </a:t>
            </a:r>
            <a:r>
              <a:rPr lang="en" dirty="0" err="1"/>
              <a:t>orlistat </a:t>
            </a:r>
            <a:r>
              <a:rPr lang="en" dirty="0"/>
              <a:t>)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986815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7DE6F5-3F50-BAB6-3407-2A6045E4B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Application</a:t>
            </a:r>
            <a:r>
              <a:rPr lang="en" dirty="0"/>
              <a:t> </a:t>
            </a:r>
            <a:r>
              <a:rPr lang="en" dirty="0" err="1"/>
              <a:t>liraglutide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9DC32C-B75C-0418-2F2B-063961EA30C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Liraglutide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stimulates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release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insulin 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and </a:t>
            </a:r>
            <a:r>
              <a:rPr lang="en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suppresses 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glucagon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when glucose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rises , for this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reason this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drug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means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was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approved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FDA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in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2010 for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therapy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Type 2 diabetes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in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daily life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dose of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1.2 mg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or 1.8 mg in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2019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was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approved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expanded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indications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for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children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from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10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years old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from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Type 2 diabetes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.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1000"/>
              </a:spcBef>
              <a:spcAft>
                <a:spcPts val="0"/>
              </a:spcAft>
            </a:pP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Liraglutide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3.0 mg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approved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FDA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in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2014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indication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treatment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obesity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_ In 2015,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liraglutide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adopted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in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 row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countries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for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 long time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therapy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obesity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in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adults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regardless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from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presence of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type 2 diabetes in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daily life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dose of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3.0 mg.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In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2020 FDA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agreed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using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liraglutide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in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pediatrics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practice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for </a:t>
            </a:r>
            <a:r>
              <a:rPr lang="en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treatment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children 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with </a:t>
            </a:r>
            <a:r>
              <a:rPr lang="en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obesity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aged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over 12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years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In </a:t>
            </a:r>
            <a:r>
              <a:rPr lang="en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Ukraine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registered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in 2021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while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the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recommended initial dose (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saxenda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) is 0.6 mg/day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followed by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weekly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by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titration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of 0.6 mg until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reaching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target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doses of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3.0 mg/day.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659496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352650-EEBB-6686-204C-F0893F155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err="1"/>
              <a:t>Features</a:t>
            </a:r>
            <a:r>
              <a:rPr lang="en"/>
              <a:t> </a:t>
            </a:r>
            <a:r>
              <a:rPr lang="en" smtClean="0"/>
              <a:t>of application </a:t>
            </a:r>
            <a:r>
              <a:rPr lang="en" dirty="0" err="1"/>
              <a:t>liraglutide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E0625C7-B126-D64D-8624-9DC3728F176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" dirty="0"/>
              <a:t>1) </a:t>
            </a:r>
            <a:r>
              <a:rPr lang="en" dirty="0" err="1"/>
              <a:t>nausea</a:t>
            </a:r>
            <a:r>
              <a:rPr lang="en" dirty="0"/>
              <a:t> </a:t>
            </a:r>
            <a:r>
              <a:rPr lang="en" dirty="0" err="1"/>
              <a:t>due to </a:t>
            </a:r>
            <a:r>
              <a:rPr lang="en" dirty="0"/>
              <a:t>transient </a:t>
            </a:r>
            <a:r>
              <a:rPr lang="en" dirty="0" err="1"/>
              <a:t>braking</a:t>
            </a:r>
            <a:r>
              <a:rPr lang="en" dirty="0"/>
              <a:t> </a:t>
            </a:r>
            <a:r>
              <a:rPr lang="en" dirty="0" err="1"/>
              <a:t>stomach</a:t>
            </a:r>
            <a:r>
              <a:rPr lang="en" dirty="0"/>
              <a:t> </a:t>
            </a:r>
            <a:r>
              <a:rPr lang="en" dirty="0" err="1"/>
              <a:t>voiding</a:t>
            </a:r>
            <a:endParaRPr lang="ru-RU" dirty="0"/>
          </a:p>
          <a:p>
            <a:pPr marL="0" indent="0">
              <a:buNone/>
            </a:pPr>
            <a:r>
              <a:rPr lang="en" dirty="0"/>
              <a:t>2) constipation, </a:t>
            </a:r>
            <a:r>
              <a:rPr lang="en" dirty="0" err="1"/>
              <a:t>diarrhea </a:t>
            </a:r>
            <a:r>
              <a:rPr lang="en" dirty="0"/>
              <a:t>, </a:t>
            </a:r>
            <a:r>
              <a:rPr lang="en" dirty="0" err="1"/>
              <a:t>palpitations </a:t>
            </a:r>
            <a:r>
              <a:rPr lang="en" dirty="0"/>
              <a:t>and </a:t>
            </a:r>
            <a:r>
              <a:rPr lang="en" dirty="0" err="1"/>
              <a:t>vomiting</a:t>
            </a:r>
            <a:endParaRPr lang="ru-RU" dirty="0"/>
          </a:p>
          <a:p>
            <a:pPr marL="0" indent="0">
              <a:buNone/>
            </a:pPr>
            <a:r>
              <a:rPr lang="en" dirty="0"/>
              <a:t>3) </a:t>
            </a:r>
            <a:r>
              <a:rPr lang="en" dirty="0" err="1"/>
              <a:t>liraglutide</a:t>
            </a:r>
            <a:r>
              <a:rPr lang="en" dirty="0"/>
              <a:t> </a:t>
            </a:r>
            <a:r>
              <a:rPr lang="en" dirty="0" err="1"/>
              <a:t>increases the risk </a:t>
            </a:r>
            <a:r>
              <a:rPr lang="en" dirty="0"/>
              <a:t>by 1.4% </a:t>
            </a:r>
            <a:r>
              <a:rPr lang="en" dirty="0" err="1"/>
              <a:t>formation</a:t>
            </a:r>
            <a:r>
              <a:rPr lang="en" dirty="0"/>
              <a:t> </a:t>
            </a:r>
            <a:r>
              <a:rPr lang="en" err="1"/>
              <a:t>gallstones </a:t>
            </a:r>
            <a:endParaRPr lang="ru-RU" dirty="0"/>
          </a:p>
          <a:p>
            <a:pPr marL="0" indent="0">
              <a:buNone/>
            </a:pPr>
            <a:r>
              <a:rPr lang="en" dirty="0"/>
              <a:t>4) </a:t>
            </a:r>
            <a:r>
              <a:rPr lang="en" dirty="0" err="1"/>
              <a:t>insignificant</a:t>
            </a:r>
            <a:r>
              <a:rPr lang="en" dirty="0"/>
              <a:t> </a:t>
            </a:r>
            <a:r>
              <a:rPr lang="en" dirty="0" err="1"/>
              <a:t>raises</a:t>
            </a:r>
            <a:r>
              <a:rPr lang="en" dirty="0"/>
              <a:t> </a:t>
            </a:r>
            <a:r>
              <a:rPr lang="en" dirty="0" err="1"/>
              <a:t>risk </a:t>
            </a:r>
            <a:r>
              <a:rPr lang="en" dirty="0"/>
              <a:t>of pancreatitis</a:t>
            </a:r>
          </a:p>
          <a:p>
            <a:pPr marL="0" indent="0">
              <a:buNone/>
            </a:pPr>
            <a:r>
              <a:rPr lang="en" dirty="0"/>
              <a:t>5) </a:t>
            </a:r>
            <a:r>
              <a:rPr lang="en" dirty="0" err="1"/>
              <a:t>slows down</a:t>
            </a:r>
            <a:r>
              <a:rPr lang="en" dirty="0"/>
              <a:t> </a:t>
            </a:r>
            <a:r>
              <a:rPr lang="en" dirty="0" err="1"/>
              <a:t>voiding</a:t>
            </a:r>
            <a:r>
              <a:rPr lang="en" dirty="0"/>
              <a:t> </a:t>
            </a:r>
            <a:r>
              <a:rPr lang="en" dirty="0" err="1"/>
              <a:t>stomach </a:t>
            </a:r>
            <a:r>
              <a:rPr lang="en" err="1"/>
              <a:t>that </a:t>
            </a:r>
            <a:r>
              <a:rPr lang="en" smtClean="0"/>
              <a:t>maybe </a:t>
            </a:r>
            <a:r>
              <a:rPr lang="en" dirty="0" err="1"/>
              <a:t>lead </a:t>
            </a:r>
            <a:r>
              <a:rPr lang="en" dirty="0"/>
              <a:t>to </a:t>
            </a:r>
            <a:r>
              <a:rPr lang="en" dirty="0" err="1"/>
              <a:t>a violation</a:t>
            </a:r>
            <a:r>
              <a:rPr lang="en" dirty="0"/>
              <a:t> </a:t>
            </a:r>
            <a:r>
              <a:rPr lang="en" dirty="0" err="1"/>
              <a:t>absorption</a:t>
            </a:r>
            <a:r>
              <a:rPr lang="en" dirty="0"/>
              <a:t> </a:t>
            </a:r>
            <a:r>
              <a:rPr lang="en" dirty="0" err="1"/>
              <a:t>oral</a:t>
            </a:r>
            <a:r>
              <a:rPr lang="en" dirty="0"/>
              <a:t> </a:t>
            </a:r>
            <a:r>
              <a:rPr lang="en" dirty="0" err="1"/>
              <a:t>medicines </a:t>
            </a:r>
            <a:r>
              <a:rPr lang="en" err="1"/>
              <a:t>which </a:t>
            </a:r>
            <a:r>
              <a:rPr lang="en" smtClean="0"/>
              <a:t>accepts </a:t>
            </a:r>
            <a:r>
              <a:rPr lang="en" dirty="0" err="1"/>
              <a:t>patient </a:t>
            </a:r>
            <a:r>
              <a:rPr lang="en" dirty="0"/>
              <a:t>in </a:t>
            </a:r>
            <a:r>
              <a:rPr lang="en" dirty="0" err="1"/>
              <a:t>period</a:t>
            </a:r>
            <a:r>
              <a:rPr lang="en" dirty="0"/>
              <a:t> </a:t>
            </a:r>
            <a:r>
              <a:rPr lang="en" dirty="0" err="1"/>
              <a:t>treatment</a:t>
            </a:r>
            <a:r>
              <a:rPr lang="en" dirty="0"/>
              <a:t> </a:t>
            </a:r>
            <a:r>
              <a:rPr lang="en" dirty="0" err="1"/>
              <a:t>liraglutide </a:t>
            </a:r>
            <a:r>
              <a:rPr lang="en" dirty="0"/>
              <a:t>.</a:t>
            </a:r>
          </a:p>
          <a:p>
            <a:pPr marL="0" indent="0">
              <a:buNone/>
            </a:pPr>
            <a:r>
              <a:rPr lang="en" smtClean="0"/>
              <a:t>Contraindicated to </a:t>
            </a:r>
            <a:r>
              <a:rPr lang="en" dirty="0" err="1"/>
              <a:t>patients </a:t>
            </a:r>
            <a:r>
              <a:rPr lang="en" dirty="0"/>
              <a:t>with </a:t>
            </a:r>
            <a:r>
              <a:rPr lang="en" dirty="0" err="1"/>
              <a:t>their own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family </a:t>
            </a:r>
            <a:r>
              <a:rPr lang="en" dirty="0"/>
              <a:t>history of </a:t>
            </a:r>
            <a:r>
              <a:rPr lang="en" dirty="0" err="1"/>
              <a:t>medullary thyroid </a:t>
            </a:r>
            <a:r>
              <a:rPr lang="en" dirty="0"/>
              <a:t>cancer </a:t>
            </a:r>
            <a:r>
              <a:rPr lang="en" dirty="0" err="1"/>
              <a:t>glands</a:t>
            </a:r>
            <a:r>
              <a:rPr lang="en" dirty="0"/>
              <a:t> </a:t>
            </a:r>
            <a:r>
              <a:rPr lang="en" dirty="0" err="1"/>
              <a:t>or </a:t>
            </a:r>
            <a:r>
              <a:rPr lang="en" dirty="0"/>
              <a:t>with </a:t>
            </a:r>
            <a:r>
              <a:rPr lang="en" dirty="0" err="1"/>
              <a:t>their own </a:t>
            </a:r>
            <a:r>
              <a:rPr lang="en" dirty="0"/>
              <a:t>history of </a:t>
            </a:r>
            <a:r>
              <a:rPr lang="en" dirty="0" err="1"/>
              <a:t>multiples</a:t>
            </a:r>
            <a:r>
              <a:rPr lang="en" dirty="0"/>
              <a:t> </a:t>
            </a:r>
            <a:r>
              <a:rPr lang="en" dirty="0" err="1"/>
              <a:t>endocrine</a:t>
            </a:r>
            <a:r>
              <a:rPr lang="en" dirty="0"/>
              <a:t> type 2 </a:t>
            </a:r>
            <a:r>
              <a:rPr lang="en" dirty="0" err="1"/>
              <a:t>neoplasia </a:t>
            </a:r>
            <a:r>
              <a:rPr lang="e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066621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E69690-7141-7B3E-99B3-234B7EB58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Application</a:t>
            </a:r>
            <a:r>
              <a:rPr lang="en" dirty="0"/>
              <a:t> </a:t>
            </a:r>
            <a:r>
              <a:rPr lang="en" dirty="0" err="1"/>
              <a:t>naltrexone </a:t>
            </a:r>
            <a:r>
              <a:rPr lang="en" dirty="0"/>
              <a:t>/ </a:t>
            </a:r>
            <a:r>
              <a:rPr lang="en" dirty="0" err="1"/>
              <a:t>bupropion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1006C0-99BD-475F-5491-463E116B9AE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The drug with a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long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release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Naltrexone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(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general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daily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dose 32 mg) /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bupropion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(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total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daily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dose of 360 mg)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was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approved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for </a:t>
            </a:r>
            <a:r>
              <a:rPr lang="en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long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therapy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obesity </a:t>
            </a:r>
            <a:r>
              <a:rPr lang="e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in 2018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1000"/>
              </a:spcBef>
              <a:spcAft>
                <a:spcPts val="0"/>
              </a:spcAft>
            </a:pP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Each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tablet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of the combination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naltrexone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/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bupropion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contains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8 mg of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naltrexone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and 90 mg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of bupropion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According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to the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recommended titration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scheme ,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cont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the first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week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take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1 tablet with the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following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increasing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by 1 tablet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every week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until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reaching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supportive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doses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(2 tablets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twice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 day,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total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dose – 32 mg / 360 mg).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0396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A9CEFF-B67B-FEFE-9823-638D05569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err="1"/>
              <a:t>Features</a:t>
            </a:r>
            <a:r>
              <a:rPr lang="en"/>
              <a:t> </a:t>
            </a:r>
            <a:r>
              <a:rPr lang="en" smtClean="0"/>
              <a:t>of application </a:t>
            </a:r>
            <a:r>
              <a:rPr lang="en" dirty="0" err="1"/>
              <a:t>naltrexone </a:t>
            </a:r>
            <a:r>
              <a:rPr lang="en" dirty="0"/>
              <a:t>/ </a:t>
            </a:r>
            <a:r>
              <a:rPr lang="en" dirty="0" err="1"/>
              <a:t>bupropion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F1F4B6-7B25-4DDB-63BD-3729A68E6FA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" dirty="0" err="1"/>
              <a:t>Nausea </a:t>
            </a:r>
            <a:r>
              <a:rPr lang="en" dirty="0"/>
              <a:t>, constipation, </a:t>
            </a:r>
            <a:r>
              <a:rPr lang="en" dirty="0" err="1"/>
              <a:t>main</a:t>
            </a:r>
            <a:r>
              <a:rPr lang="en" dirty="0"/>
              <a:t> </a:t>
            </a:r>
            <a:r>
              <a:rPr lang="en" dirty="0" err="1"/>
              <a:t>pain </a:t>
            </a:r>
            <a:r>
              <a:rPr lang="en" dirty="0"/>
              <a:t>, </a:t>
            </a:r>
            <a:r>
              <a:rPr lang="en" dirty="0" err="1"/>
              <a:t>vomiting </a:t>
            </a:r>
            <a:r>
              <a:rPr lang="en" dirty="0"/>
              <a:t>, sleep </a:t>
            </a:r>
            <a:r>
              <a:rPr lang="en" dirty="0" err="1"/>
              <a:t>disorders , dry mouth syndrome, dizziness </a:t>
            </a:r>
            <a:r>
              <a:rPr lang="en" dirty="0"/>
              <a:t>and </a:t>
            </a:r>
            <a:r>
              <a:rPr lang="en" dirty="0" err="1"/>
              <a:t>diarrhea </a:t>
            </a:r>
            <a:r>
              <a:rPr lang="en" dirty="0"/>
              <a:t>;</a:t>
            </a:r>
          </a:p>
          <a:p>
            <a:pPr marL="0" indent="0">
              <a:buNone/>
            </a:pPr>
            <a:r>
              <a:rPr lang="en" dirty="0" err="1"/>
              <a:t>Contraindicated</a:t>
            </a:r>
            <a:r>
              <a:rPr lang="en" dirty="0"/>
              <a:t> </a:t>
            </a:r>
            <a:r>
              <a:rPr lang="en" dirty="0" err="1"/>
              <a:t>patients </a:t>
            </a:r>
            <a:r>
              <a:rPr lang="en" dirty="0"/>
              <a:t>with </a:t>
            </a:r>
            <a:r>
              <a:rPr lang="en" dirty="0" err="1"/>
              <a:t>uncontrolled</a:t>
            </a:r>
            <a:r>
              <a:rPr lang="en" dirty="0"/>
              <a:t> </a:t>
            </a:r>
            <a:r>
              <a:rPr lang="en" dirty="0" err="1"/>
              <a:t>arterial</a:t>
            </a:r>
            <a:r>
              <a:rPr lang="en" dirty="0"/>
              <a:t> </a:t>
            </a:r>
            <a:r>
              <a:rPr lang="en" dirty="0" err="1"/>
              <a:t>hypertension </a:t>
            </a:r>
            <a:r>
              <a:rPr lang="en" dirty="0"/>
              <a:t>.</a:t>
            </a:r>
          </a:p>
          <a:p>
            <a:pPr marL="0" indent="0">
              <a:buNone/>
            </a:pPr>
            <a:r>
              <a:rPr lang="en" dirty="0" err="1"/>
              <a:t>Reception of </a:t>
            </a:r>
            <a:r>
              <a:rPr lang="en" dirty="0"/>
              <a:t>any </a:t>
            </a:r>
            <a:r>
              <a:rPr lang="en" dirty="0" err="1"/>
              <a:t>opiates</a:t>
            </a:r>
            <a:r>
              <a:rPr lang="en" dirty="0"/>
              <a:t> </a:t>
            </a:r>
            <a:r>
              <a:rPr lang="en" dirty="0" err="1"/>
              <a:t>is</a:t>
            </a:r>
            <a:r>
              <a:rPr lang="en" dirty="0"/>
              <a:t> </a:t>
            </a:r>
            <a:r>
              <a:rPr lang="en" dirty="0" err="1"/>
              <a:t>absolute</a:t>
            </a:r>
            <a:r>
              <a:rPr lang="en" dirty="0"/>
              <a:t> </a:t>
            </a:r>
            <a:r>
              <a:rPr lang="en" dirty="0" err="1"/>
              <a:t>contraindications </a:t>
            </a:r>
            <a:r>
              <a:rPr lang="en" dirty="0"/>
              <a:t>to </a:t>
            </a:r>
            <a:r>
              <a:rPr lang="en" dirty="0" err="1"/>
              <a:t>therapy</a:t>
            </a:r>
            <a:r>
              <a:rPr lang="en" dirty="0"/>
              <a:t> </a:t>
            </a:r>
            <a:r>
              <a:rPr lang="en" dirty="0" err="1"/>
              <a:t>naltrexone </a:t>
            </a:r>
            <a:r>
              <a:rPr lang="en" dirty="0"/>
              <a:t>/ </a:t>
            </a:r>
            <a:r>
              <a:rPr lang="en" dirty="0" err="1"/>
              <a:t>bupropion </a:t>
            </a:r>
            <a:r>
              <a:rPr lang="en" dirty="0"/>
              <a:t>.</a:t>
            </a:r>
          </a:p>
          <a:p>
            <a:pPr marL="0" indent="0">
              <a:buNone/>
            </a:pPr>
            <a:r>
              <a:rPr lang="en" dirty="0" err="1"/>
              <a:t>Contraindicated </a:t>
            </a:r>
            <a:r>
              <a:rPr lang="en" dirty="0"/>
              <a:t>in </a:t>
            </a:r>
            <a:r>
              <a:rPr lang="en" dirty="0" err="1"/>
              <a:t>convulsive </a:t>
            </a:r>
            <a:r>
              <a:rPr lang="en" dirty="0"/>
              <a:t>syndromes, </a:t>
            </a:r>
            <a:r>
              <a:rPr lang="en" dirty="0" err="1"/>
              <a:t>anorexia </a:t>
            </a:r>
            <a:r>
              <a:rPr lang="en" dirty="0"/>
              <a:t>, </a:t>
            </a:r>
            <a:r>
              <a:rPr lang="en" dirty="0" err="1"/>
              <a:t>bulimia </a:t>
            </a:r>
            <a:r>
              <a:rPr lang="en" dirty="0"/>
              <a:t>, </a:t>
            </a:r>
            <a:r>
              <a:rPr lang="en" dirty="0" err="1"/>
              <a:t>sudden</a:t>
            </a:r>
            <a:r>
              <a:rPr lang="en" dirty="0"/>
              <a:t> </a:t>
            </a:r>
            <a:r>
              <a:rPr lang="en" dirty="0" err="1"/>
              <a:t>termination</a:t>
            </a:r>
            <a:r>
              <a:rPr lang="en" dirty="0"/>
              <a:t> </a:t>
            </a:r>
            <a:r>
              <a:rPr lang="en" dirty="0" err="1"/>
              <a:t>taking </a:t>
            </a:r>
            <a:r>
              <a:rPr lang="en" dirty="0"/>
              <a:t>alcohol, </a:t>
            </a:r>
            <a:r>
              <a:rPr lang="en" dirty="0" err="1"/>
              <a:t>benzodiazepines </a:t>
            </a:r>
            <a:r>
              <a:rPr lang="en" dirty="0"/>
              <a:t>, </a:t>
            </a:r>
            <a:r>
              <a:rPr lang="en" dirty="0" err="1"/>
              <a:t>barbiturates </a:t>
            </a:r>
            <a:r>
              <a:rPr lang="en" dirty="0"/>
              <a:t>and </a:t>
            </a:r>
            <a:r>
              <a:rPr lang="en" dirty="0" err="1"/>
              <a:t>antiepileptics</a:t>
            </a:r>
            <a:r>
              <a:rPr lang="en" dirty="0"/>
              <a:t> </a:t>
            </a:r>
            <a:r>
              <a:rPr lang="en" err="1"/>
              <a:t>means 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xmlns="" val="843978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72457A-DFBF-0E2A-C18C-97492E811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err="1"/>
              <a:t>Application</a:t>
            </a:r>
            <a:r>
              <a:rPr lang="en"/>
              <a:t> </a:t>
            </a:r>
            <a:r>
              <a:rPr lang="en" smtClean="0"/>
              <a:t>of orlistat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46C97DD-9EC0-42F8-4B9D-BFA7836C9DE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" dirty="0" err="1"/>
              <a:t>The Canadian </a:t>
            </a:r>
            <a:r>
              <a:rPr lang="en" dirty="0"/>
              <a:t>program " Health Canada" has </a:t>
            </a:r>
            <a:r>
              <a:rPr lang="en" dirty="0" err="1"/>
              <a:t>adopted</a:t>
            </a:r>
            <a:r>
              <a:rPr lang="en" dirty="0"/>
              <a:t> </a:t>
            </a:r>
            <a:r>
              <a:rPr lang="en" dirty="0" err="1"/>
              <a:t>orlistat </a:t>
            </a:r>
            <a:r>
              <a:rPr lang="en" dirty="0"/>
              <a:t>as </a:t>
            </a:r>
            <a:r>
              <a:rPr lang="en" dirty="0" err="1"/>
              <a:t>a </a:t>
            </a:r>
            <a:r>
              <a:rPr lang="en" dirty="0"/>
              <a:t>lowering </a:t>
            </a:r>
            <a:r>
              <a:rPr lang="en" dirty="0" err="1"/>
              <a:t>agent</a:t>
            </a:r>
            <a:r>
              <a:rPr lang="en" dirty="0"/>
              <a:t> </a:t>
            </a:r>
            <a:r>
              <a:rPr lang="en" dirty="0" err="1"/>
              <a:t>masses</a:t>
            </a:r>
            <a:r>
              <a:rPr lang="en" dirty="0"/>
              <a:t> </a:t>
            </a:r>
            <a:r>
              <a:rPr lang="en" dirty="0" err="1"/>
              <a:t>bodies</a:t>
            </a:r>
            <a:r>
              <a:rPr lang="en" dirty="0"/>
              <a:t> </a:t>
            </a:r>
            <a:r>
              <a:rPr lang="en" dirty="0" err="1"/>
              <a:t>or </a:t>
            </a:r>
            <a:r>
              <a:rPr lang="en" dirty="0"/>
              <a:t>to </a:t>
            </a:r>
            <a:r>
              <a:rPr lang="en" dirty="0" err="1"/>
              <a:t>decrease</a:t>
            </a:r>
            <a:r>
              <a:rPr lang="en" dirty="0"/>
              <a:t> </a:t>
            </a:r>
            <a:r>
              <a:rPr lang="en" dirty="0" err="1"/>
              <a:t>risk</a:t>
            </a:r>
            <a:r>
              <a:rPr lang="en" dirty="0"/>
              <a:t> </a:t>
            </a:r>
            <a:r>
              <a:rPr lang="en" dirty="0" err="1"/>
              <a:t>after her </a:t>
            </a:r>
            <a:r>
              <a:rPr lang="en" dirty="0"/>
              <a:t>recruitment </a:t>
            </a:r>
            <a:r>
              <a:rPr lang="en" dirty="0" err="1"/>
              <a:t>previous</a:t>
            </a:r>
            <a:r>
              <a:rPr lang="en" dirty="0"/>
              <a:t> </a:t>
            </a:r>
            <a:r>
              <a:rPr lang="en" dirty="0" err="1"/>
              <a:t>losses </a:t>
            </a:r>
            <a:r>
              <a:rPr lang="en" dirty="0"/>
              <a:t>in </a:t>
            </a:r>
            <a:r>
              <a:rPr lang="en" dirty="0" err="1"/>
              <a:t>patients </a:t>
            </a:r>
            <a:r>
              <a:rPr lang="en" dirty="0"/>
              <a:t>with BMI ≥30 kg/m2 </a:t>
            </a:r>
            <a:r>
              <a:rPr lang="en" dirty="0" err="1"/>
              <a:t>or </a:t>
            </a:r>
            <a:r>
              <a:rPr lang="en" dirty="0"/>
              <a:t>BMI ≥27 kg/m2 if </a:t>
            </a:r>
            <a:r>
              <a:rPr lang="en" dirty="0" err="1"/>
              <a:t>available</a:t>
            </a:r>
            <a:r>
              <a:rPr lang="en" dirty="0"/>
              <a:t> </a:t>
            </a:r>
            <a:r>
              <a:rPr lang="en" dirty="0" err="1"/>
              <a:t>companions</a:t>
            </a:r>
            <a:r>
              <a:rPr lang="en" dirty="0"/>
              <a:t> </a:t>
            </a:r>
            <a:r>
              <a:rPr lang="en" dirty="0" err="1"/>
              <a:t>diseases </a:t>
            </a:r>
            <a:r>
              <a:rPr lang="en" dirty="0"/>
              <a:t>( </a:t>
            </a:r>
            <a:r>
              <a:rPr lang="en" dirty="0" err="1"/>
              <a:t>for example </a:t>
            </a:r>
            <a:r>
              <a:rPr lang="en" dirty="0"/>
              <a:t>, </a:t>
            </a:r>
            <a:r>
              <a:rPr lang="en" dirty="0" err="1"/>
              <a:t>arterial</a:t>
            </a:r>
            <a:r>
              <a:rPr lang="en" dirty="0"/>
              <a:t> </a:t>
            </a:r>
            <a:r>
              <a:rPr lang="en" dirty="0" err="1"/>
              <a:t>hypertension </a:t>
            </a:r>
            <a:r>
              <a:rPr lang="en" dirty="0"/>
              <a:t>, type 2 diabetes, </a:t>
            </a:r>
            <a:r>
              <a:rPr lang="en" dirty="0" err="1"/>
              <a:t>dyslipidemia </a:t>
            </a:r>
            <a:r>
              <a:rPr lang="en" dirty="0"/>
              <a:t>, </a:t>
            </a:r>
            <a:r>
              <a:rPr lang="en" dirty="0" err="1"/>
              <a:t>excessive</a:t>
            </a:r>
            <a:r>
              <a:rPr lang="en" dirty="0"/>
              <a:t> </a:t>
            </a:r>
            <a:r>
              <a:rPr lang="en" dirty="0" err="1"/>
              <a:t>number</a:t>
            </a:r>
            <a:r>
              <a:rPr lang="en" dirty="0"/>
              <a:t> </a:t>
            </a:r>
            <a:r>
              <a:rPr lang="en" dirty="0" err="1"/>
              <a:t>visceral </a:t>
            </a:r>
            <a:r>
              <a:rPr lang="en" dirty="0"/>
              <a:t>fat).</a:t>
            </a:r>
          </a:p>
          <a:p>
            <a:pPr marL="0" indent="0">
              <a:buNone/>
            </a:pPr>
            <a:r>
              <a:rPr lang="en" dirty="0" err="1"/>
              <a:t>The approved </a:t>
            </a:r>
            <a:r>
              <a:rPr lang="en" dirty="0"/>
              <a:t>dose </a:t>
            </a:r>
            <a:r>
              <a:rPr lang="en" dirty="0" err="1"/>
              <a:t>is </a:t>
            </a:r>
            <a:r>
              <a:rPr lang="en" dirty="0"/>
              <a:t>120 mg three times a day with </a:t>
            </a:r>
            <a:r>
              <a:rPr lang="en" dirty="0" err="1"/>
              <a:t>food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within </a:t>
            </a:r>
            <a:r>
              <a:rPr lang="en" dirty="0"/>
              <a:t>1 </a:t>
            </a:r>
            <a:r>
              <a:rPr lang="en" dirty="0" err="1"/>
              <a:t>hour</a:t>
            </a:r>
            <a:r>
              <a:rPr lang="en" dirty="0"/>
              <a:t> </a:t>
            </a:r>
            <a:r>
              <a:rPr lang="en" dirty="0" err="1"/>
              <a:t>after</a:t>
            </a:r>
            <a:r>
              <a:rPr lang="en" dirty="0"/>
              <a:t> </a:t>
            </a:r>
            <a:r>
              <a:rPr lang="en" err="1"/>
              <a:t>her </a:t>
            </a:r>
            <a:r>
              <a:rPr lang="en" dirty="0"/>
              <a:t>.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xmlns="" val="1331993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9F8B24-B3F0-C85E-271D-D6312615B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Application</a:t>
            </a:r>
            <a:r>
              <a:rPr lang="en" dirty="0"/>
              <a:t> </a:t>
            </a:r>
            <a:r>
              <a:rPr lang="en" dirty="0" err="1"/>
              <a:t>orlistat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C406BF8-04EF-C840-6B03-3F9557966E1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" dirty="0" err="1"/>
              <a:t>Treatment</a:t>
            </a:r>
            <a:r>
              <a:rPr lang="en" dirty="0"/>
              <a:t> </a:t>
            </a:r>
            <a:r>
              <a:rPr lang="en" dirty="0" err="1"/>
              <a:t>orlistat</a:t>
            </a:r>
            <a:r>
              <a:rPr lang="en" dirty="0"/>
              <a:t> </a:t>
            </a:r>
            <a:r>
              <a:rPr lang="en" dirty="0" err="1"/>
              <a:t>is associated</a:t>
            </a:r>
            <a:r>
              <a:rPr lang="en" dirty="0"/>
              <a:t> </a:t>
            </a:r>
            <a:r>
              <a:rPr lang="en" dirty="0" err="1"/>
              <a:t>with</a:t>
            </a:r>
            <a:r>
              <a:rPr lang="en" dirty="0"/>
              <a:t> </a:t>
            </a:r>
            <a:r>
              <a:rPr lang="en" dirty="0" err="1"/>
              <a:t>significant</a:t>
            </a:r>
            <a:r>
              <a:rPr lang="en" dirty="0"/>
              <a:t> </a:t>
            </a:r>
            <a:r>
              <a:rPr lang="en" dirty="0" err="1"/>
              <a:t>gastrointestinal</a:t>
            </a:r>
            <a:r>
              <a:rPr lang="en" dirty="0"/>
              <a:t> </a:t>
            </a:r>
            <a:r>
              <a:rPr lang="en" dirty="0" err="1"/>
              <a:t>effects </a:t>
            </a:r>
            <a:r>
              <a:rPr lang="en" dirty="0"/>
              <a:t>, </a:t>
            </a:r>
            <a:r>
              <a:rPr lang="en" dirty="0" err="1"/>
              <a:t>in particular</a:t>
            </a:r>
            <a:r>
              <a:rPr lang="en" dirty="0"/>
              <a:t> </a:t>
            </a:r>
            <a:r>
              <a:rPr lang="en" dirty="0" err="1"/>
              <a:t>fatty</a:t>
            </a:r>
            <a:r>
              <a:rPr lang="en" dirty="0"/>
              <a:t> </a:t>
            </a:r>
            <a:r>
              <a:rPr lang="en" dirty="0" err="1"/>
              <a:t>spots </a:t>
            </a:r>
            <a:r>
              <a:rPr lang="en" dirty="0"/>
              <a:t>on the </a:t>
            </a:r>
            <a:r>
              <a:rPr lang="en" dirty="0" err="1"/>
              <a:t>bottom</a:t>
            </a:r>
            <a:r>
              <a:rPr lang="en" dirty="0"/>
              <a:t> </a:t>
            </a:r>
            <a:r>
              <a:rPr lang="en" dirty="0" err="1"/>
              <a:t>underwear </a:t>
            </a:r>
            <a:r>
              <a:rPr lang="en" dirty="0"/>
              <a:t>, </a:t>
            </a:r>
            <a:r>
              <a:rPr lang="en" dirty="0" err="1"/>
              <a:t>greasy </a:t>
            </a:r>
            <a:r>
              <a:rPr lang="en" dirty="0"/>
              <a:t>stool, </a:t>
            </a:r>
            <a:r>
              <a:rPr lang="en" dirty="0" err="1"/>
              <a:t>flatulence </a:t>
            </a:r>
            <a:r>
              <a:rPr lang="en" dirty="0"/>
              <a:t>with </a:t>
            </a:r>
            <a:r>
              <a:rPr lang="en" dirty="0" err="1"/>
              <a:t>feces </a:t>
            </a:r>
            <a:r>
              <a:rPr lang="en" dirty="0"/>
              <a:t>, </a:t>
            </a:r>
            <a:r>
              <a:rPr lang="en" dirty="0" err="1"/>
              <a:t>imperative</a:t>
            </a:r>
            <a:r>
              <a:rPr lang="en" dirty="0"/>
              <a:t> </a:t>
            </a:r>
            <a:r>
              <a:rPr lang="en" dirty="0" err="1"/>
              <a:t>urges </a:t>
            </a:r>
            <a:r>
              <a:rPr lang="en" dirty="0"/>
              <a:t>to </a:t>
            </a:r>
            <a:r>
              <a:rPr lang="en" dirty="0" err="1"/>
              <a:t>defecate </a:t>
            </a:r>
            <a:r>
              <a:rPr lang="en" dirty="0"/>
              <a:t>and </a:t>
            </a:r>
            <a:r>
              <a:rPr lang="en" dirty="0" err="1"/>
              <a:t>increased</a:t>
            </a:r>
            <a:r>
              <a:rPr lang="en" dirty="0"/>
              <a:t> </a:t>
            </a:r>
            <a:r>
              <a:rPr lang="en" dirty="0" err="1"/>
              <a:t>defecation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Affects absorption </a:t>
            </a:r>
            <a:r>
              <a:rPr lang="en" dirty="0"/>
              <a:t>_ </a:t>
            </a:r>
            <a:r>
              <a:rPr lang="en" dirty="0" err="1"/>
              <a:t>fat soluble</a:t>
            </a:r>
            <a:r>
              <a:rPr lang="en" dirty="0"/>
              <a:t> </a:t>
            </a:r>
            <a:r>
              <a:rPr lang="en" dirty="0" err="1"/>
              <a:t>vitamins </a:t>
            </a:r>
            <a:r>
              <a:rPr lang="en" dirty="0"/>
              <a:t>, </a:t>
            </a:r>
            <a:r>
              <a:rPr lang="en" dirty="0" err="1"/>
              <a:t>namely</a:t>
            </a:r>
            <a:r>
              <a:rPr lang="en" dirty="0"/>
              <a:t> A, D, E, K</a:t>
            </a:r>
          </a:p>
          <a:p>
            <a:pPr marL="0" indent="0">
              <a:buNone/>
            </a:pPr>
            <a:r>
              <a:rPr lang="en" dirty="0"/>
              <a:t>In </a:t>
            </a:r>
            <a:r>
              <a:rPr lang="en" dirty="0" err="1"/>
              <a:t>some</a:t>
            </a:r>
            <a:r>
              <a:rPr lang="en" dirty="0"/>
              <a:t> </a:t>
            </a:r>
            <a:r>
              <a:rPr lang="en" dirty="0" err="1"/>
              <a:t>patients </a:t>
            </a:r>
            <a:r>
              <a:rPr lang="en" dirty="0"/>
              <a:t>in the </a:t>
            </a:r>
            <a:r>
              <a:rPr lang="en" dirty="0" err="1"/>
              <a:t>background</a:t>
            </a:r>
            <a:r>
              <a:rPr lang="en" dirty="0"/>
              <a:t> drug </a:t>
            </a:r>
            <a:r>
              <a:rPr lang="en" dirty="0" err="1"/>
              <a:t>intake increases</a:t>
            </a:r>
            <a:r>
              <a:rPr lang="en" dirty="0"/>
              <a:t> </a:t>
            </a:r>
            <a:r>
              <a:rPr lang="en" dirty="0" err="1"/>
              <a:t>concentration</a:t>
            </a:r>
            <a:r>
              <a:rPr lang="en" dirty="0"/>
              <a:t> </a:t>
            </a:r>
            <a:r>
              <a:rPr lang="en" dirty="0" err="1"/>
              <a:t>oxalates </a:t>
            </a:r>
            <a:r>
              <a:rPr lang="en" dirty="0"/>
              <a:t>in </a:t>
            </a:r>
            <a:r>
              <a:rPr lang="en" dirty="0" err="1"/>
              <a:t>urine </a:t>
            </a:r>
            <a:r>
              <a:rPr lang="en" dirty="0"/>
              <a:t>.</a:t>
            </a:r>
          </a:p>
          <a:p>
            <a:pPr marL="0" indent="0">
              <a:buNone/>
            </a:pPr>
            <a:r>
              <a:rPr lang="en" dirty="0" err="1"/>
              <a:t>Noted</a:t>
            </a:r>
            <a:r>
              <a:rPr lang="en" dirty="0"/>
              <a:t> </a:t>
            </a:r>
            <a:r>
              <a:rPr lang="en" dirty="0" err="1"/>
              <a:t>rare</a:t>
            </a:r>
            <a:r>
              <a:rPr lang="en" dirty="0"/>
              <a:t> </a:t>
            </a:r>
            <a:r>
              <a:rPr lang="en" dirty="0" err="1"/>
              <a:t>heavy</a:t>
            </a:r>
            <a:r>
              <a:rPr lang="en" dirty="0"/>
              <a:t> </a:t>
            </a:r>
            <a:r>
              <a:rPr lang="en" dirty="0" err="1"/>
              <a:t>damage</a:t>
            </a:r>
            <a:r>
              <a:rPr lang="en" dirty="0"/>
              <a:t> </a:t>
            </a:r>
            <a:r>
              <a:rPr lang="en" dirty="0" err="1"/>
              <a:t>liver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sharp</a:t>
            </a:r>
            <a:r>
              <a:rPr lang="en" dirty="0"/>
              <a:t> </a:t>
            </a:r>
            <a:r>
              <a:rPr lang="en" dirty="0" err="1"/>
              <a:t>hepatic</a:t>
            </a:r>
            <a:r>
              <a:rPr lang="en" dirty="0"/>
              <a:t> </a:t>
            </a:r>
            <a:r>
              <a:rPr lang="en" dirty="0" err="1"/>
              <a:t>insufficiency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Affects absorption </a:t>
            </a:r>
            <a:r>
              <a:rPr lang="en" dirty="0"/>
              <a:t>_ </a:t>
            </a:r>
            <a:r>
              <a:rPr lang="en" dirty="0" err="1"/>
              <a:t>vitamin </a:t>
            </a:r>
            <a:r>
              <a:rPr lang="en" dirty="0"/>
              <a:t>K</a:t>
            </a:r>
          </a:p>
          <a:p>
            <a:pPr marL="0" indent="0">
              <a:buNone/>
            </a:pPr>
            <a:r>
              <a:rPr lang="en" dirty="0" err="1"/>
              <a:t>Disrupts</a:t>
            </a:r>
            <a:r>
              <a:rPr lang="en" dirty="0"/>
              <a:t> </a:t>
            </a:r>
            <a:r>
              <a:rPr lang="en" dirty="0" err="1"/>
              <a:t>absorption</a:t>
            </a:r>
            <a:r>
              <a:rPr lang="en" dirty="0"/>
              <a:t> </a:t>
            </a:r>
            <a:r>
              <a:rPr lang="en" dirty="0" err="1"/>
              <a:t>levothyroxine </a:t>
            </a:r>
            <a:r>
              <a:rPr lang="en" dirty="0"/>
              <a:t>and/ </a:t>
            </a:r>
            <a:r>
              <a:rPr lang="en" dirty="0" err="1"/>
              <a:t>or</a:t>
            </a:r>
            <a:r>
              <a:rPr lang="en" dirty="0"/>
              <a:t> iodine </a:t>
            </a:r>
            <a:r>
              <a:rPr lang="en" dirty="0" err="1"/>
              <a:t>salts</a:t>
            </a:r>
          </a:p>
          <a:p>
            <a:pPr marL="0" indent="0">
              <a:buNone/>
            </a:pPr>
            <a:r>
              <a:rPr lang="en" dirty="0" err="1"/>
              <a:t>Changes</a:t>
            </a:r>
            <a:r>
              <a:rPr lang="en" dirty="0"/>
              <a:t> </a:t>
            </a:r>
            <a:r>
              <a:rPr lang="en" dirty="0" err="1"/>
              <a:t>absorption</a:t>
            </a:r>
            <a:r>
              <a:rPr lang="en" dirty="0"/>
              <a:t> </a:t>
            </a:r>
            <a:r>
              <a:rPr lang="en" dirty="0" err="1"/>
              <a:t>anticonvulsants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Contraindicated</a:t>
            </a:r>
            <a:r>
              <a:rPr lang="en" dirty="0"/>
              <a:t> </a:t>
            </a:r>
            <a:r>
              <a:rPr lang="en" dirty="0" err="1"/>
              <a:t>patients </a:t>
            </a:r>
            <a:r>
              <a:rPr lang="en" dirty="0"/>
              <a:t>with </a:t>
            </a:r>
            <a:r>
              <a:rPr lang="en" dirty="0" err="1"/>
              <a:t>chronic malabsorption </a:t>
            </a:r>
            <a:r>
              <a:rPr lang="en" dirty="0"/>
              <a:t>syndrome </a:t>
            </a:r>
            <a:r>
              <a:rPr lang="en" dirty="0" err="1"/>
              <a:t>or </a:t>
            </a:r>
            <a:r>
              <a:rPr lang="en" dirty="0"/>
              <a:t>cholestasis.</a:t>
            </a:r>
          </a:p>
        </p:txBody>
      </p:sp>
    </p:spTree>
    <p:extLst>
      <p:ext uri="{BB962C8B-B14F-4D97-AF65-F5344CB8AC3E}">
        <p14:creationId xmlns:p14="http://schemas.microsoft.com/office/powerpoint/2010/main" xmlns="" val="752920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0AAB54-62C9-837B-285C-8CABB737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11C741-6076-11F4-5409-812AD679547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" sz="3600" dirty="0"/>
              <a:t>Thank you for attention</a:t>
            </a:r>
          </a:p>
        </p:txBody>
      </p:sp>
    </p:spTree>
    <p:extLst>
      <p:ext uri="{BB962C8B-B14F-4D97-AF65-F5344CB8AC3E}">
        <p14:creationId xmlns:p14="http://schemas.microsoft.com/office/powerpoint/2010/main" xmlns="" val="259744312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19</TotalTime>
  <Words>605</Words>
  <Application>Microsoft Macintosh PowerPoint</Application>
  <PresentationFormat>Произвольный</PresentationFormat>
  <Paragraphs>36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Капля</vt:lpstr>
      <vt:lpstr>The latest pharmacological methods of treatment of obesity</vt:lpstr>
      <vt:lpstr>Classification and mechanism of action of  pharmacological drugs that used for treatment of obesity </vt:lpstr>
      <vt:lpstr>Application liraglutide</vt:lpstr>
      <vt:lpstr>Features of application liraglutide</vt:lpstr>
      <vt:lpstr>Application naltrexone / bupropion</vt:lpstr>
      <vt:lpstr>Features of application naltrexone / bupropion</vt:lpstr>
      <vt:lpstr>Application of orlistat</vt:lpstr>
      <vt:lpstr>Application orlistat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Новітні фармакологічні методи лікування ожиріння</dc:title>
  <dc:creator>Дарья Лагода</dc:creator>
  <cp:lastModifiedBy>Admin</cp:lastModifiedBy>
  <cp:revision>3</cp:revision>
  <dcterms:created xsi:type="dcterms:W3CDTF">2022-11-10T11:56:29Z</dcterms:created>
  <dcterms:modified xsi:type="dcterms:W3CDTF">2022-11-15T00:42:06Z</dcterms:modified>
</cp:coreProperties>
</file>