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3779"/>
    <p:restoredTop sz="96281"/>
  </p:normalViewPr>
  <p:slideViewPr>
    <p:cSldViewPr snapToGrid="0">
      <p:cViewPr varScale="1">
        <p:scale>
          <a:sx n="73" d="100"/>
          <a:sy n="73" d="100"/>
        </p:scale>
        <p:origin x="-26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"/>
              <a:t>Sample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"/>
              <a:t>Text sample</a:t>
            </a:r>
          </a:p>
          <a:p>
            <a:pPr lvl="1"/>
            <a:r>
              <a:rPr lang="en"/>
              <a:t>Second level</a:t>
            </a:r>
          </a:p>
          <a:p>
            <a:pPr lvl="2"/>
            <a:r>
              <a:rPr lang="en"/>
              <a:t>The third level</a:t>
            </a:r>
          </a:p>
          <a:p>
            <a:pPr lvl="3"/>
            <a:r>
              <a:rPr lang="en"/>
              <a:t>The fourth level</a:t>
            </a:r>
          </a:p>
          <a:p>
            <a:pPr lvl="4"/>
            <a:r>
              <a:rPr lang="en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6CD1E30-1611-90B7-7BFA-316BB36299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Comorbid </a:t>
            </a:r>
            <a:r>
              <a:rPr lang="en-US" smtClean="0"/>
              <a:t>pathology in obese patients.</a:t>
            </a:r>
            <a:endParaRPr lang="x-none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C274E50A-6581-B9AC-1AA4-3D548945BE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763651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AED165D-9101-6543-D785-B9691C2A0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smtClean="0"/>
              <a:t> </a:t>
            </a:r>
            <a:r>
              <a:rPr lang="en" dirty="0" err="1"/>
              <a:t>diabetes </a:t>
            </a:r>
            <a:r>
              <a:rPr lang="en" dirty="0"/>
              <a:t>and </a:t>
            </a:r>
            <a:r>
              <a:rPr lang="en" dirty="0" err="1"/>
              <a:t>obesity </a:t>
            </a:r>
            <a:r>
              <a:rPr lang="en" dirty="0"/>
              <a:t>.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3D9437D-ABA4-9594-0DD9-A4D1C05CD6A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10000"/>
          </a:bodyPr>
          <a:lstStyle/>
          <a:p>
            <a:pPr marL="635" indent="-1905" algn="just">
              <a:lnSpc>
                <a:spcPct val="150000"/>
              </a:lnSpc>
              <a:spcAft>
                <a:spcPts val="600"/>
              </a:spcAft>
            </a:pPr>
            <a:r>
              <a:rPr lang="e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 obese patients with type 2 DM compared to patients with normal MT, control of glycemia, blood pressure, and lipid profile is worse, and the use of </a:t>
            </a:r>
            <a:r>
              <a:rPr lang="e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lipid-lowering </a:t>
            </a:r>
            <a:r>
              <a:rPr lang="e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 </a:t>
            </a:r>
            <a:r>
              <a:rPr lang="e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antihypertensive </a:t>
            </a:r>
            <a:r>
              <a:rPr lang="e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drugs is more frequent [169].</a:t>
            </a:r>
            <a:endParaRPr lang="x-none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35" indent="-1905" algn="just">
              <a:lnSpc>
                <a:spcPct val="150000"/>
              </a:lnSpc>
              <a:spcAft>
                <a:spcPts val="600"/>
              </a:spcAft>
            </a:pPr>
            <a:r>
              <a:rPr lang="e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consider the effect of </a:t>
            </a:r>
            <a:r>
              <a:rPr lang="e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antidiabetic </a:t>
            </a:r>
            <a:r>
              <a:rPr lang="e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therapy on MT in the context of choosing a medication that provides </a:t>
            </a:r>
            <a:r>
              <a:rPr lang="en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greatest </a:t>
            </a:r>
            <a:r>
              <a:rPr lang="e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glycemic control. GLP-1 receptor agonists and sodium/glucose </a:t>
            </a:r>
            <a:r>
              <a:rPr lang="e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cotransporter inhibitors </a:t>
            </a:r>
            <a:r>
              <a:rPr lang="e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in addition to improving </a:t>
            </a:r>
            <a:r>
              <a:rPr lang="e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glycemic </a:t>
            </a:r>
            <a:r>
              <a:rPr lang="e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control, also contribute to MT loss. </a:t>
            </a:r>
            <a:r>
              <a:rPr lang="e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Metformin </a:t>
            </a:r>
            <a:r>
              <a:rPr lang="e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inhibitors of dipeptidyl peptidase-4 and </a:t>
            </a:r>
            <a:r>
              <a:rPr lang="e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acarbose </a:t>
            </a:r>
            <a:r>
              <a:rPr lang="e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usually do not affect MT. Insulin, stimulators of its release, and </a:t>
            </a:r>
            <a:r>
              <a:rPr lang="e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thiazolidinediones </a:t>
            </a:r>
            <a:r>
              <a:rPr lang="e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cause recruitment of MT [170]. Pharmacotherapy of obesity improves DM control and may be beneficial for MT loss.</a:t>
            </a:r>
            <a:endParaRPr lang="x-none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1325798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8F9A939-48B5-78E1-2213-35797AA44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sz="180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</a:t>
            </a:r>
            <a:r>
              <a:rPr lang="e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course of cardiovascular diseases against the background of obesity.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D3C386E-79B2-73A2-46C3-AD707EDDCC1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" dirty="0" err="1"/>
              <a:t>Loss </a:t>
            </a:r>
            <a:r>
              <a:rPr lang="en" err="1"/>
              <a:t>of </a:t>
            </a:r>
            <a:r>
              <a:rPr lang="en" smtClean="0"/>
              <a:t>bm</a:t>
            </a:r>
            <a:r>
              <a:rPr lang="en" smtClean="0"/>
              <a:t>, </a:t>
            </a:r>
            <a:r>
              <a:rPr lang="en" dirty="0" err="1"/>
              <a:t>which</a:t>
            </a:r>
            <a:r>
              <a:rPr lang="en" dirty="0"/>
              <a:t> </a:t>
            </a:r>
            <a:r>
              <a:rPr lang="en" dirty="0" err="1"/>
              <a:t>reach</a:t>
            </a:r>
            <a:r>
              <a:rPr lang="en" dirty="0"/>
              <a:t> </a:t>
            </a:r>
            <a:r>
              <a:rPr lang="en" dirty="0" err="1"/>
              <a:t>thanks to</a:t>
            </a:r>
            <a:r>
              <a:rPr lang="en" dirty="0"/>
              <a:t> </a:t>
            </a:r>
            <a:r>
              <a:rPr lang="en" dirty="0" err="1"/>
              <a:t>pharmacotherapy </a:t>
            </a:r>
            <a:r>
              <a:rPr lang="en" dirty="0"/>
              <a:t>, </a:t>
            </a:r>
            <a:r>
              <a:rPr lang="en" dirty="0" err="1"/>
              <a:t>maybe</a:t>
            </a:r>
            <a:r>
              <a:rPr lang="en" dirty="0"/>
              <a:t> </a:t>
            </a:r>
            <a:r>
              <a:rPr lang="en" dirty="0" err="1"/>
              <a:t>contribute </a:t>
            </a:r>
            <a:r>
              <a:rPr lang="en" dirty="0"/>
              <a:t>not </a:t>
            </a:r>
            <a:r>
              <a:rPr lang="en" dirty="0" err="1"/>
              <a:t>only to glycemic control </a:t>
            </a:r>
            <a:r>
              <a:rPr lang="en" dirty="0"/>
              <a:t>, but also to </a:t>
            </a:r>
            <a:r>
              <a:rPr lang="en" dirty="0" err="1"/>
              <a:t>correction</a:t>
            </a:r>
            <a:r>
              <a:rPr lang="en" dirty="0"/>
              <a:t> </a:t>
            </a:r>
            <a:r>
              <a:rPr lang="en" dirty="0" err="1"/>
              <a:t>factors</a:t>
            </a:r>
            <a:r>
              <a:rPr lang="en" dirty="0"/>
              <a:t> </a:t>
            </a:r>
            <a:r>
              <a:rPr lang="en" dirty="0" err="1"/>
              <a:t>cardiovascular</a:t>
            </a:r>
            <a:r>
              <a:rPr lang="en" dirty="0"/>
              <a:t> </a:t>
            </a:r>
            <a:r>
              <a:rPr lang="en" err="1"/>
              <a:t>risk </a:t>
            </a:r>
            <a:endParaRPr lang="en" dirty="0"/>
          </a:p>
          <a:p>
            <a:pPr marL="0" indent="0">
              <a:buNone/>
            </a:pPr>
            <a:r>
              <a:rPr lang="en" dirty="0"/>
              <a:t>In </a:t>
            </a:r>
            <a:r>
              <a:rPr lang="en" dirty="0" err="1"/>
              <a:t>a meta-analysis</a:t>
            </a:r>
            <a:r>
              <a:rPr lang="en" dirty="0"/>
              <a:t> </a:t>
            </a:r>
            <a:r>
              <a:rPr lang="en" dirty="0" err="1"/>
              <a:t>it is demonstrated </a:t>
            </a:r>
            <a:r>
              <a:rPr lang="en" dirty="0"/>
              <a:t>that </a:t>
            </a:r>
            <a:r>
              <a:rPr lang="en" dirty="0" err="1"/>
              <a:t>orlistat</a:t>
            </a:r>
            <a:r>
              <a:rPr lang="en" dirty="0"/>
              <a:t> </a:t>
            </a:r>
            <a:r>
              <a:rPr lang="en" dirty="0" err="1"/>
              <a:t>moderately</a:t>
            </a:r>
            <a:r>
              <a:rPr lang="en" dirty="0"/>
              <a:t> </a:t>
            </a:r>
            <a:r>
              <a:rPr lang="en" dirty="0" err="1"/>
              <a:t>improves</a:t>
            </a:r>
            <a:r>
              <a:rPr lang="en" dirty="0"/>
              <a:t> </a:t>
            </a:r>
            <a:r>
              <a:rPr lang="en" dirty="0" err="1"/>
              <a:t>lipid</a:t>
            </a:r>
            <a:r>
              <a:rPr lang="en" dirty="0"/>
              <a:t> </a:t>
            </a:r>
            <a:r>
              <a:rPr lang="en" dirty="0" err="1"/>
              <a:t>profile </a:t>
            </a:r>
            <a:r>
              <a:rPr lang="en" dirty="0"/>
              <a:t>and </a:t>
            </a:r>
            <a:r>
              <a:rPr lang="en" dirty="0" err="1"/>
              <a:t>slightly</a:t>
            </a:r>
            <a:r>
              <a:rPr lang="en" dirty="0"/>
              <a:t> </a:t>
            </a:r>
            <a:r>
              <a:rPr lang="en" dirty="0" err="1"/>
              <a:t>reduces</a:t>
            </a:r>
            <a:r>
              <a:rPr lang="en" dirty="0"/>
              <a:t> BP </a:t>
            </a:r>
            <a:r>
              <a:rPr lang="en" dirty="0" err="1"/>
              <a:t>level Liraglutide</a:t>
            </a:r>
            <a:r>
              <a:rPr lang="en" dirty="0"/>
              <a:t> </a:t>
            </a:r>
            <a:r>
              <a:rPr lang="en" dirty="0" err="1"/>
              <a:t>compared </a:t>
            </a:r>
            <a:r>
              <a:rPr lang="en" dirty="0"/>
              <a:t>to placebo, it </a:t>
            </a:r>
            <a:r>
              <a:rPr lang="en" dirty="0" err="1"/>
              <a:t>reduces </a:t>
            </a:r>
            <a:r>
              <a:rPr lang="en" dirty="0"/>
              <a:t>SBP by 2.8 mm Hg. Art., as well </a:t>
            </a:r>
            <a:r>
              <a:rPr lang="en" dirty="0" err="1"/>
              <a:t>as</a:t>
            </a:r>
            <a:r>
              <a:rPr lang="en" dirty="0"/>
              <a:t> </a:t>
            </a:r>
            <a:r>
              <a:rPr lang="en" dirty="0" err="1"/>
              <a:t>moderately</a:t>
            </a:r>
            <a:r>
              <a:rPr lang="en" dirty="0"/>
              <a:t> </a:t>
            </a:r>
            <a:r>
              <a:rPr lang="en" dirty="0" err="1"/>
              <a:t>improves</a:t>
            </a:r>
            <a:r>
              <a:rPr lang="en" dirty="0"/>
              <a:t> </a:t>
            </a:r>
            <a:r>
              <a:rPr lang="en" dirty="0" err="1"/>
              <a:t>lipid</a:t>
            </a:r>
            <a:r>
              <a:rPr lang="en" dirty="0"/>
              <a:t> </a:t>
            </a:r>
            <a:r>
              <a:rPr lang="en" dirty="0" err="1"/>
              <a:t>profile </a:t>
            </a:r>
            <a:r>
              <a:rPr lang="en" dirty="0"/>
              <a:t>. </a:t>
            </a:r>
            <a:r>
              <a:rPr lang="en" dirty="0" err="1"/>
              <a:t>Among</a:t>
            </a:r>
            <a:r>
              <a:rPr lang="en" dirty="0"/>
              <a:t> </a:t>
            </a:r>
            <a:r>
              <a:rPr lang="en" dirty="0" err="1"/>
              <a:t>persons </a:t>
            </a:r>
            <a:r>
              <a:rPr lang="en" dirty="0"/>
              <a:t>with </a:t>
            </a:r>
            <a:r>
              <a:rPr lang="en" dirty="0" err="1"/>
              <a:t>obesity </a:t>
            </a:r>
            <a:r>
              <a:rPr lang="en" dirty="0"/>
              <a:t>and </a:t>
            </a:r>
            <a:r>
              <a:rPr lang="en" dirty="0" err="1"/>
              <a:t>prediabetes </a:t>
            </a:r>
            <a:r>
              <a:rPr lang="en" dirty="0"/>
              <a:t>, </a:t>
            </a:r>
            <a:r>
              <a:rPr lang="en" dirty="0" err="1"/>
              <a:t>who</a:t>
            </a:r>
            <a:r>
              <a:rPr lang="en" dirty="0"/>
              <a:t> </a:t>
            </a:r>
            <a:r>
              <a:rPr lang="en" dirty="0" err="1"/>
              <a:t>observed</a:t>
            </a:r>
            <a:r>
              <a:rPr lang="en" dirty="0"/>
              <a:t> </a:t>
            </a:r>
            <a:r>
              <a:rPr lang="en" dirty="0" err="1"/>
              <a:t>for </a:t>
            </a:r>
            <a:r>
              <a:rPr lang="en" dirty="0"/>
              <a:t>3 </a:t>
            </a:r>
            <a:r>
              <a:rPr lang="en" dirty="0" err="1"/>
              <a:t>years </a:t>
            </a:r>
            <a:r>
              <a:rPr lang="en" dirty="0"/>
              <a:t>, the </a:t>
            </a:r>
            <a:r>
              <a:rPr lang="en" dirty="0" err="1"/>
              <a:t>heart </a:t>
            </a:r>
            <a:r>
              <a:rPr lang="en" dirty="0"/>
              <a:t>rate </a:t>
            </a:r>
            <a:r>
              <a:rPr lang="en" dirty="0" err="1"/>
              <a:t>decreased </a:t>
            </a:r>
            <a:r>
              <a:rPr lang="en" dirty="0"/>
              <a:t>by 2 beats/ </a:t>
            </a:r>
            <a:r>
              <a:rPr lang="en" dirty="0" err="1"/>
              <a:t>min</a:t>
            </a:r>
            <a:r>
              <a:rPr lang="en" dirty="0"/>
              <a:t> </a:t>
            </a:r>
            <a:r>
              <a:rPr lang="en" dirty="0" err="1"/>
              <a:t>annually </a:t>
            </a:r>
            <a:r>
              <a:rPr lang="en" dirty="0"/>
              <a:t>[136].</a:t>
            </a:r>
          </a:p>
          <a:p>
            <a:pPr marL="0" indent="0">
              <a:buNone/>
            </a:pPr>
            <a:r>
              <a:rPr lang="en" dirty="0" err="1"/>
              <a:t>It </a:t>
            </a:r>
            <a:r>
              <a:rPr lang="en" dirty="0"/>
              <a:t>is established </a:t>
            </a:r>
            <a:r>
              <a:rPr lang="en" dirty="0" err="1"/>
              <a:t>that </a:t>
            </a:r>
            <a:r>
              <a:rPr lang="en" dirty="0"/>
              <a:t>in </a:t>
            </a:r>
            <a:r>
              <a:rPr lang="en" dirty="0" err="1"/>
              <a:t>patients</a:t>
            </a:r>
            <a:r>
              <a:rPr lang="en" dirty="0"/>
              <a:t> </a:t>
            </a:r>
            <a:r>
              <a:rPr lang="en" dirty="0" err="1"/>
              <a:t>with </a:t>
            </a:r>
            <a:r>
              <a:rPr lang="en" dirty="0"/>
              <a:t>type 2 diabetes, </a:t>
            </a:r>
            <a:r>
              <a:rPr lang="en" dirty="0" err="1"/>
              <a:t>liraglutide </a:t>
            </a:r>
            <a:r>
              <a:rPr lang="en" dirty="0"/>
              <a:t>in doses of 1.2-1.8 mg </a:t>
            </a:r>
            <a:r>
              <a:rPr lang="en" dirty="0" err="1"/>
              <a:t>reduces the </a:t>
            </a:r>
            <a:r>
              <a:rPr lang="en" dirty="0"/>
              <a:t>frequency </a:t>
            </a:r>
            <a:r>
              <a:rPr lang="en" dirty="0" err="1"/>
              <a:t>of cardiovascular</a:t>
            </a:r>
            <a:r>
              <a:rPr lang="en" dirty="0"/>
              <a:t> </a:t>
            </a:r>
            <a:r>
              <a:rPr lang="en" dirty="0" err="1"/>
              <a:t>events </a:t>
            </a:r>
            <a:r>
              <a:rPr lang="en" dirty="0"/>
              <a:t>and </a:t>
            </a:r>
            <a:r>
              <a:rPr lang="en" dirty="0" err="1"/>
              <a:t>level</a:t>
            </a:r>
            <a:r>
              <a:rPr lang="en" dirty="0"/>
              <a:t> </a:t>
            </a:r>
            <a:r>
              <a:rPr lang="en" dirty="0" err="1"/>
              <a:t>mortality </a:t>
            </a:r>
            <a:r>
              <a:rPr lang="en" dirty="0"/>
              <a:t>[172]. </a:t>
            </a:r>
            <a:r>
              <a:rPr lang="en" dirty="0" err="1"/>
              <a:t>These</a:t>
            </a:r>
            <a:r>
              <a:rPr lang="en" dirty="0"/>
              <a:t> </a:t>
            </a:r>
            <a:r>
              <a:rPr lang="en" dirty="0" err="1"/>
              <a:t>data</a:t>
            </a:r>
            <a:r>
              <a:rPr lang="en" dirty="0"/>
              <a:t> </a:t>
            </a:r>
            <a:r>
              <a:rPr lang="en" dirty="0" err="1"/>
              <a:t>were</a:t>
            </a:r>
            <a:r>
              <a:rPr lang="en" dirty="0"/>
              <a:t> </a:t>
            </a:r>
            <a:r>
              <a:rPr lang="en" dirty="0" err="1"/>
              <a:t>accepted</a:t>
            </a:r>
            <a:r>
              <a:rPr lang="en" dirty="0"/>
              <a:t> FDA as </a:t>
            </a:r>
            <a:r>
              <a:rPr lang="en" dirty="0" err="1"/>
              <a:t>sufficient</a:t>
            </a:r>
            <a:r>
              <a:rPr lang="en" dirty="0"/>
              <a:t> </a:t>
            </a:r>
            <a:r>
              <a:rPr lang="en" dirty="0" err="1"/>
              <a:t>evidence</a:t>
            </a:r>
            <a:r>
              <a:rPr lang="en" dirty="0"/>
              <a:t> </a:t>
            </a:r>
            <a:r>
              <a:rPr lang="en" dirty="0" err="1"/>
              <a:t>cardiovascular</a:t>
            </a:r>
            <a:r>
              <a:rPr lang="en" dirty="0"/>
              <a:t> </a:t>
            </a:r>
            <a:r>
              <a:rPr lang="en" dirty="0" err="1"/>
              <a:t>safety</a:t>
            </a:r>
            <a:r>
              <a:rPr lang="en" dirty="0"/>
              <a:t> </a:t>
            </a:r>
            <a:r>
              <a:rPr lang="en" dirty="0" err="1"/>
              <a:t>liraglutide </a:t>
            </a:r>
            <a:r>
              <a:rPr lang="en" dirty="0"/>
              <a:t>3.0 mg in obese </a:t>
            </a:r>
            <a:r>
              <a:rPr lang="en" dirty="0" err="1"/>
              <a:t>individuals without </a:t>
            </a:r>
            <a:r>
              <a:rPr lang="en" dirty="0"/>
              <a:t>type 2 diabetes.</a:t>
            </a:r>
          </a:p>
          <a:p>
            <a:pPr marL="0" indent="0">
              <a:buNone/>
            </a:pPr>
            <a:r>
              <a:rPr lang="en" dirty="0"/>
              <a:t>No such </a:t>
            </a:r>
            <a:r>
              <a:rPr lang="en" dirty="0" err="1"/>
              <a:t>tests exist </a:t>
            </a:r>
            <a:r>
              <a:rPr lang="en" dirty="0"/>
              <a:t>for </a:t>
            </a:r>
            <a:r>
              <a:rPr lang="en" dirty="0" err="1"/>
              <a:t>orlistat </a:t>
            </a:r>
            <a:r>
              <a:rPr lang="en" dirty="0"/>
              <a:t>.</a:t>
            </a:r>
          </a:p>
          <a:p>
            <a:pPr marL="0" indent="0">
              <a:buNone/>
            </a:pPr>
            <a:r>
              <a:rPr lang="en" dirty="0" err="1"/>
              <a:t>So </a:t>
            </a:r>
            <a:r>
              <a:rPr lang="en" dirty="0"/>
              <a:t>, </a:t>
            </a:r>
            <a:r>
              <a:rPr lang="en" dirty="0" err="1"/>
              <a:t>until now</a:t>
            </a:r>
            <a:r>
              <a:rPr lang="en" dirty="0"/>
              <a:t> </a:t>
            </a:r>
            <a:r>
              <a:rPr lang="en" dirty="0" err="1"/>
              <a:t>there is no</a:t>
            </a:r>
            <a:r>
              <a:rPr lang="en" dirty="0"/>
              <a:t> </a:t>
            </a:r>
            <a:r>
              <a:rPr lang="en" dirty="0" err="1"/>
              <a:t>randomized</a:t>
            </a:r>
            <a:r>
              <a:rPr lang="en" dirty="0"/>
              <a:t> </a:t>
            </a:r>
            <a:r>
              <a:rPr lang="en" dirty="0" err="1"/>
              <a:t>clinical</a:t>
            </a:r>
            <a:r>
              <a:rPr lang="en" dirty="0"/>
              <a:t> </a:t>
            </a:r>
            <a:r>
              <a:rPr lang="en" dirty="0" err="1"/>
              <a:t>tests</a:t>
            </a:r>
            <a:r>
              <a:rPr lang="en" dirty="0"/>
              <a:t> </a:t>
            </a:r>
            <a:r>
              <a:rPr lang="en" dirty="0" err="1"/>
              <a:t>medical</a:t>
            </a:r>
            <a:r>
              <a:rPr lang="en" dirty="0"/>
              <a:t> </a:t>
            </a:r>
            <a:r>
              <a:rPr lang="en" dirty="0" err="1"/>
              <a:t>means </a:t>
            </a:r>
            <a:r>
              <a:rPr lang="en" dirty="0"/>
              <a:t>for </a:t>
            </a:r>
            <a:r>
              <a:rPr lang="en" dirty="0" err="1"/>
              <a:t>therapy</a:t>
            </a:r>
            <a:r>
              <a:rPr lang="en" dirty="0"/>
              <a:t> </a:t>
            </a:r>
            <a:r>
              <a:rPr lang="en" dirty="0" err="1"/>
              <a:t>obesity </a:t>
            </a:r>
            <a:r>
              <a:rPr lang="en" dirty="0"/>
              <a:t>, in </a:t>
            </a:r>
            <a:r>
              <a:rPr lang="en" dirty="0" err="1"/>
              <a:t>which</a:t>
            </a:r>
            <a:r>
              <a:rPr lang="en" dirty="0"/>
              <a:t> </a:t>
            </a:r>
            <a:r>
              <a:rPr lang="en" dirty="0" err="1"/>
              <a:t>would </a:t>
            </a:r>
            <a:r>
              <a:rPr lang="en" dirty="0"/>
              <a:t>be </a:t>
            </a:r>
            <a:r>
              <a:rPr lang="en" dirty="0" err="1"/>
              <a:t>demonstrated</a:t>
            </a:r>
            <a:r>
              <a:rPr lang="en" dirty="0"/>
              <a:t> </a:t>
            </a:r>
            <a:r>
              <a:rPr lang="en" dirty="0" err="1"/>
              <a:t>reduction</a:t>
            </a:r>
            <a:r>
              <a:rPr lang="en" dirty="0"/>
              <a:t> </a:t>
            </a:r>
            <a:r>
              <a:rPr lang="en" dirty="0" err="1"/>
              <a:t>frequency</a:t>
            </a:r>
            <a:r>
              <a:rPr lang="en" dirty="0"/>
              <a:t> </a:t>
            </a:r>
            <a:r>
              <a:rPr lang="en" dirty="0" err="1"/>
              <a:t>cardiovascular</a:t>
            </a:r>
            <a:r>
              <a:rPr lang="en" dirty="0"/>
              <a:t> </a:t>
            </a:r>
            <a:r>
              <a:rPr lang="en" dirty="0" err="1"/>
              <a:t>events</a:t>
            </a:r>
            <a:r>
              <a:rPr lang="en" dirty="0"/>
              <a:t> </a:t>
            </a:r>
            <a:r>
              <a:rPr lang="en" dirty="0" err="1"/>
              <a:t>or</a:t>
            </a:r>
            <a:r>
              <a:rPr lang="en" dirty="0"/>
              <a:t> </a:t>
            </a:r>
            <a:r>
              <a:rPr lang="en" dirty="0" err="1"/>
              <a:t>mortality </a:t>
            </a:r>
            <a:r>
              <a:rPr lang="en" dirty="0"/>
              <a:t>in </a:t>
            </a:r>
            <a:r>
              <a:rPr lang="en" dirty="0" err="1"/>
              <a:t>people </a:t>
            </a:r>
            <a:r>
              <a:rPr lang="en" dirty="0"/>
              <a:t>without diabetes.</a:t>
            </a:r>
          </a:p>
        </p:txBody>
      </p:sp>
    </p:spTree>
    <p:extLst>
      <p:ext uri="{BB962C8B-B14F-4D97-AF65-F5344CB8AC3E}">
        <p14:creationId xmlns:p14="http://schemas.microsoft.com/office/powerpoint/2010/main" xmlns="" val="2262106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CE625B6-F99C-F314-8B67-A2F91034B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sz="18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NASH</a:t>
            </a:r>
            <a:r>
              <a:rPr lang="en" dirty="0">
                <a:effectLst/>
              </a:rPr>
              <a:t> 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D213493-574A-F8A4-CC34-5C67704CDC7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" dirty="0"/>
              <a:t>In a small </a:t>
            </a:r>
            <a:r>
              <a:rPr lang="en" dirty="0" err="1"/>
              <a:t>study </a:t>
            </a:r>
            <a:r>
              <a:rPr lang="en" dirty="0"/>
              <a:t>( n=41) of </a:t>
            </a:r>
            <a:r>
              <a:rPr lang="en" dirty="0" err="1"/>
              <a:t>individuals with </a:t>
            </a:r>
            <a:r>
              <a:rPr lang="en" dirty="0"/>
              <a:t>BMI &gt;27 kg/m2, in </a:t>
            </a:r>
            <a:r>
              <a:rPr lang="en" dirty="0" err="1"/>
              <a:t>whom </a:t>
            </a:r>
            <a:r>
              <a:rPr lang="en" dirty="0"/>
              <a:t>NASH was </a:t>
            </a:r>
            <a:r>
              <a:rPr lang="en" dirty="0" err="1"/>
              <a:t>verified </a:t>
            </a:r>
            <a:r>
              <a:rPr lang="en" dirty="0"/>
              <a:t>using </a:t>
            </a:r>
            <a:r>
              <a:rPr lang="en" dirty="0" err="1"/>
              <a:t>biopsy </a:t>
            </a:r>
            <a:r>
              <a:rPr lang="en" dirty="0"/>
              <a:t>was </a:t>
            </a:r>
            <a:r>
              <a:rPr lang="en" dirty="0" err="1"/>
              <a:t>done</a:t>
            </a:r>
            <a:r>
              <a:rPr lang="en" dirty="0"/>
              <a:t> </a:t>
            </a:r>
            <a:r>
              <a:rPr lang="en" dirty="0" err="1"/>
              <a:t>divided </a:t>
            </a:r>
            <a:r>
              <a:rPr lang="en" dirty="0"/>
              <a:t>into </a:t>
            </a:r>
            <a:r>
              <a:rPr lang="en" dirty="0" err="1"/>
              <a:t>two</a:t>
            </a:r>
            <a:r>
              <a:rPr lang="en" dirty="0"/>
              <a:t> </a:t>
            </a:r>
            <a:r>
              <a:rPr lang="en" dirty="0" err="1"/>
              <a:t>groups </a:t>
            </a:r>
            <a:r>
              <a:rPr lang="en" dirty="0"/>
              <a:t>. In </a:t>
            </a:r>
            <a:r>
              <a:rPr lang="en" dirty="0" err="1"/>
              <a:t>both</a:t>
            </a:r>
            <a:r>
              <a:rPr lang="en" dirty="0"/>
              <a:t> </a:t>
            </a:r>
            <a:r>
              <a:rPr lang="en" dirty="0" err="1"/>
              <a:t>groups</a:t>
            </a:r>
            <a:r>
              <a:rPr lang="en" dirty="0"/>
              <a:t> </a:t>
            </a:r>
            <a:r>
              <a:rPr lang="en" dirty="0" err="1"/>
              <a:t>patients</a:t>
            </a:r>
            <a:r>
              <a:rPr lang="en" dirty="0"/>
              <a:t> </a:t>
            </a:r>
            <a:r>
              <a:rPr lang="en" dirty="0" err="1"/>
              <a:t>received</a:t>
            </a:r>
            <a:r>
              <a:rPr lang="en" dirty="0"/>
              <a:t> </a:t>
            </a:r>
            <a:r>
              <a:rPr lang="en" dirty="0" err="1"/>
              <a:t>a diet </a:t>
            </a:r>
            <a:r>
              <a:rPr lang="en" dirty="0"/>
              <a:t>with a </a:t>
            </a:r>
            <a:r>
              <a:rPr lang="en" dirty="0" err="1"/>
              <a:t>calorie content of </a:t>
            </a:r>
            <a:r>
              <a:rPr lang="en" dirty="0"/>
              <a:t>1400 kcal per day and </a:t>
            </a:r>
            <a:r>
              <a:rPr lang="en" dirty="0" err="1"/>
              <a:t>vitamin </a:t>
            </a:r>
            <a:r>
              <a:rPr lang="en" dirty="0"/>
              <a:t>E (800 IU per day). </a:t>
            </a:r>
            <a:r>
              <a:rPr lang="en" dirty="0" err="1"/>
              <a:t>However, </a:t>
            </a:r>
            <a:r>
              <a:rPr lang="en" dirty="0"/>
              <a:t>in </a:t>
            </a:r>
            <a:r>
              <a:rPr lang="en" dirty="0" err="1"/>
              <a:t>one</a:t>
            </a:r>
            <a:r>
              <a:rPr lang="en" dirty="0"/>
              <a:t> </a:t>
            </a:r>
            <a:r>
              <a:rPr lang="en" dirty="0" err="1"/>
              <a:t>the group</a:t>
            </a:r>
            <a:r>
              <a:rPr lang="en" dirty="0"/>
              <a:t> </a:t>
            </a:r>
            <a:r>
              <a:rPr lang="en" dirty="0" err="1"/>
              <a:t>during </a:t>
            </a:r>
            <a:r>
              <a:rPr lang="en" dirty="0"/>
              <a:t>36 </a:t>
            </a:r>
            <a:r>
              <a:rPr lang="en" dirty="0" err="1"/>
              <a:t>weeks</a:t>
            </a:r>
            <a:r>
              <a:rPr lang="en" dirty="0"/>
              <a:t> </a:t>
            </a:r>
            <a:r>
              <a:rPr lang="en" dirty="0" err="1"/>
              <a:t>appointed</a:t>
            </a:r>
            <a:r>
              <a:rPr lang="en" dirty="0"/>
              <a:t> </a:t>
            </a:r>
            <a:r>
              <a:rPr lang="en" dirty="0" err="1"/>
              <a:t>orlistat </a:t>
            </a:r>
            <a:r>
              <a:rPr lang="en" dirty="0"/>
              <a:t>, but </a:t>
            </a:r>
            <a:r>
              <a:rPr lang="en" dirty="0" err="1"/>
              <a:t>not in </a:t>
            </a:r>
            <a:r>
              <a:rPr lang="en" dirty="0"/>
              <a:t>the </a:t>
            </a:r>
            <a:r>
              <a:rPr lang="en" dirty="0" err="1"/>
              <a:t>other </a:t>
            </a:r>
            <a:r>
              <a:rPr lang="en" dirty="0"/>
              <a:t>. On </a:t>
            </a:r>
            <a:r>
              <a:rPr lang="en" dirty="0" err="1"/>
              <a:t>the background</a:t>
            </a:r>
            <a:r>
              <a:rPr lang="en" dirty="0"/>
              <a:t> </a:t>
            </a:r>
            <a:r>
              <a:rPr lang="en" dirty="0" err="1"/>
              <a:t>therapy</a:t>
            </a:r>
            <a:r>
              <a:rPr lang="en" dirty="0"/>
              <a:t> </a:t>
            </a:r>
            <a:r>
              <a:rPr lang="en" dirty="0" err="1"/>
              <a:t>groups </a:t>
            </a:r>
            <a:r>
              <a:rPr lang="en" dirty="0"/>
              <a:t>did not </a:t>
            </a:r>
            <a:r>
              <a:rPr lang="en" dirty="0" err="1"/>
              <a:t>differ </a:t>
            </a:r>
            <a:r>
              <a:rPr lang="en" dirty="0"/>
              <a:t>in terms of positive </a:t>
            </a:r>
            <a:r>
              <a:rPr lang="en" dirty="0" err="1"/>
              <a:t>dynamics</a:t>
            </a:r>
            <a:r>
              <a:rPr lang="en" dirty="0"/>
              <a:t> </a:t>
            </a:r>
            <a:r>
              <a:rPr lang="en" dirty="0" err="1"/>
              <a:t>liver</a:t>
            </a:r>
            <a:r>
              <a:rPr lang="en" dirty="0"/>
              <a:t> </a:t>
            </a:r>
            <a:r>
              <a:rPr lang="en" dirty="0" err="1"/>
              <a:t>enzymes </a:t>
            </a:r>
            <a:r>
              <a:rPr lang="en" dirty="0"/>
              <a:t>and </a:t>
            </a:r>
            <a:r>
              <a:rPr lang="en" dirty="0" err="1"/>
              <a:t>index</a:t>
            </a:r>
            <a:r>
              <a:rPr lang="en" dirty="0"/>
              <a:t> </a:t>
            </a:r>
            <a:r>
              <a:rPr lang="en" dirty="0" err="1"/>
              <a:t>activity</a:t>
            </a:r>
            <a:r>
              <a:rPr lang="en" dirty="0"/>
              <a:t> </a:t>
            </a:r>
            <a:r>
              <a:rPr lang="en" dirty="0" err="1"/>
              <a:t>diseases </a:t>
            </a:r>
            <a:r>
              <a:rPr lang="en" dirty="0"/>
              <a:t>_ </a:t>
            </a:r>
            <a:r>
              <a:rPr lang="en" dirty="0" err="1"/>
              <a:t>Also </a:t>
            </a:r>
            <a:r>
              <a:rPr lang="en" dirty="0"/>
              <a:t>not </a:t>
            </a:r>
            <a:r>
              <a:rPr lang="en" dirty="0" err="1"/>
              <a:t>observed</a:t>
            </a:r>
            <a:r>
              <a:rPr lang="en" dirty="0"/>
              <a:t> </a:t>
            </a:r>
            <a:r>
              <a:rPr lang="en" dirty="0" err="1"/>
              <a:t>significant</a:t>
            </a:r>
            <a:r>
              <a:rPr lang="en" dirty="0"/>
              <a:t> </a:t>
            </a:r>
            <a:r>
              <a:rPr lang="en" dirty="0" err="1"/>
              <a:t>differences </a:t>
            </a:r>
            <a:r>
              <a:rPr lang="en" dirty="0"/>
              <a:t>in MT </a:t>
            </a:r>
            <a:r>
              <a:rPr lang="en" dirty="0" err="1"/>
              <a:t>loss (-8.3% on orlistat</a:t>
            </a:r>
            <a:r>
              <a:rPr lang="en" dirty="0"/>
              <a:t> </a:t>
            </a:r>
            <a:r>
              <a:rPr lang="en" dirty="0" err="1"/>
              <a:t>versus </a:t>
            </a:r>
            <a:r>
              <a:rPr lang="en" dirty="0"/>
              <a:t>-6.0% on placebo). </a:t>
            </a:r>
            <a:r>
              <a:rPr lang="en" dirty="0" err="1"/>
              <a:t>Orlistat </a:t>
            </a:r>
            <a:r>
              <a:rPr lang="en" dirty="0"/>
              <a:t>did not </a:t>
            </a:r>
            <a:r>
              <a:rPr lang="en" dirty="0" err="1"/>
              <a:t>increase</a:t>
            </a:r>
            <a:r>
              <a:rPr lang="en" dirty="0"/>
              <a:t> MT </a:t>
            </a:r>
            <a:r>
              <a:rPr lang="en" dirty="0" err="1"/>
              <a:t>loss , did not improve</a:t>
            </a:r>
            <a:r>
              <a:rPr lang="en" dirty="0"/>
              <a:t> </a:t>
            </a:r>
            <a:r>
              <a:rPr lang="en" dirty="0" err="1"/>
              <a:t>liver</a:t>
            </a:r>
            <a:r>
              <a:rPr lang="en" dirty="0"/>
              <a:t> </a:t>
            </a:r>
            <a:r>
              <a:rPr lang="en" dirty="0" err="1"/>
              <a:t>enzymes </a:t>
            </a:r>
            <a:r>
              <a:rPr lang="en" dirty="0"/>
              <a:t>, did not </a:t>
            </a:r>
            <a:r>
              <a:rPr lang="en" dirty="0" err="1"/>
              <a:t>decrease</a:t>
            </a:r>
            <a:r>
              <a:rPr lang="en" dirty="0"/>
              <a:t> </a:t>
            </a:r>
            <a:r>
              <a:rPr lang="en" dirty="0" err="1"/>
              <a:t>level</a:t>
            </a:r>
            <a:r>
              <a:rPr lang="en" dirty="0"/>
              <a:t> </a:t>
            </a:r>
            <a:r>
              <a:rPr lang="en" dirty="0" err="1"/>
              <a:t>insulin resistance </a:t>
            </a:r>
            <a:r>
              <a:rPr lang="en" dirty="0"/>
              <a:t>and did not </a:t>
            </a:r>
            <a:r>
              <a:rPr lang="en" dirty="0" err="1"/>
              <a:t>improve</a:t>
            </a:r>
            <a:r>
              <a:rPr lang="en" dirty="0"/>
              <a:t> </a:t>
            </a:r>
            <a:r>
              <a:rPr lang="en" dirty="0" err="1"/>
              <a:t>histopathological</a:t>
            </a:r>
            <a:r>
              <a:rPr lang="en" dirty="0"/>
              <a:t> </a:t>
            </a:r>
            <a:r>
              <a:rPr lang="en" dirty="0" err="1"/>
              <a:t>changes </a:t>
            </a:r>
            <a:r>
              <a:rPr lang="en" dirty="0"/>
              <a:t>_ Persons </a:t>
            </a:r>
            <a:r>
              <a:rPr lang="en" dirty="0" err="1"/>
              <a:t>from</a:t>
            </a:r>
            <a:r>
              <a:rPr lang="en" dirty="0"/>
              <a:t> </a:t>
            </a:r>
            <a:r>
              <a:rPr lang="en" dirty="0" err="1"/>
              <a:t>more significant</a:t>
            </a:r>
            <a:r>
              <a:rPr lang="en" dirty="0"/>
              <a:t> were </a:t>
            </a:r>
            <a:r>
              <a:rPr lang="en" dirty="0" err="1"/>
              <a:t>characterized by </a:t>
            </a:r>
            <a:r>
              <a:rPr lang="en" dirty="0"/>
              <a:t>MT </a:t>
            </a:r>
            <a:r>
              <a:rPr lang="en" dirty="0" err="1"/>
              <a:t>loss</a:t>
            </a:r>
            <a:r>
              <a:rPr lang="en" dirty="0"/>
              <a:t> </a:t>
            </a:r>
            <a:r>
              <a:rPr lang="en" dirty="0" err="1"/>
              <a:t>the best</a:t>
            </a:r>
            <a:r>
              <a:rPr lang="en" dirty="0"/>
              <a:t> </a:t>
            </a:r>
            <a:r>
              <a:rPr lang="en" dirty="0" err="1"/>
              <a:t>dynamics</a:t>
            </a:r>
            <a:r>
              <a:rPr lang="en" dirty="0"/>
              <a:t> </a:t>
            </a:r>
            <a:r>
              <a:rPr lang="en" dirty="0" err="1"/>
              <a:t>index</a:t>
            </a:r>
            <a:r>
              <a:rPr lang="en" dirty="0"/>
              <a:t> NASH </a:t>
            </a:r>
            <a:r>
              <a:rPr lang="en" dirty="0" err="1"/>
              <a:t>activity as a group</a:t>
            </a:r>
            <a:r>
              <a:rPr lang="en" dirty="0"/>
              <a:t> </a:t>
            </a:r>
            <a:r>
              <a:rPr lang="en" dirty="0" err="1"/>
              <a:t>orlistat </a:t>
            </a:r>
            <a:r>
              <a:rPr lang="en" dirty="0"/>
              <a:t>, as well as in </a:t>
            </a:r>
            <a:r>
              <a:rPr lang="en" dirty="0" err="1"/>
              <a:t>the </a:t>
            </a:r>
            <a:r>
              <a:rPr lang="en" dirty="0"/>
              <a:t>placebo group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25000208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895D210-5C86-128D-EA70-A529B562F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/>
              <a:t>PCOS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9CF44E2-CADC-13DE-6AA3-C718402E5F2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" dirty="0" err="1"/>
              <a:t>a </a:t>
            </a:r>
            <a:r>
              <a:rPr lang="en" dirty="0"/>
              <a:t>small </a:t>
            </a:r>
            <a:r>
              <a:rPr lang="en" dirty="0" err="1"/>
              <a:t>study </a:t>
            </a:r>
            <a:r>
              <a:rPr lang="en" dirty="0"/>
              <a:t>involving </a:t>
            </a:r>
            <a:r>
              <a:rPr lang="en" dirty="0" err="1"/>
              <a:t>women</a:t>
            </a:r>
            <a:r>
              <a:rPr lang="en" dirty="0"/>
              <a:t> </a:t>
            </a:r>
            <a:r>
              <a:rPr lang="en" dirty="0" err="1"/>
              <a:t>with </a:t>
            </a:r>
            <a:r>
              <a:rPr lang="en" dirty="0"/>
              <a:t>PCOS </a:t>
            </a:r>
            <a:r>
              <a:rPr lang="en" dirty="0" err="1"/>
              <a:t>therapy</a:t>
            </a:r>
            <a:r>
              <a:rPr lang="en" dirty="0"/>
              <a:t> </a:t>
            </a:r>
            <a:r>
              <a:rPr lang="en" dirty="0" err="1"/>
              <a:t>liraglutide </a:t>
            </a:r>
            <a:r>
              <a:rPr lang="en" dirty="0"/>
              <a:t>at a </a:t>
            </a:r>
            <a:r>
              <a:rPr lang="en" dirty="0" err="1"/>
              <a:t>dose of </a:t>
            </a:r>
            <a:r>
              <a:rPr lang="en" dirty="0"/>
              <a:t>1.8 mg </a:t>
            </a:r>
            <a:r>
              <a:rPr lang="en" dirty="0" err="1"/>
              <a:t>for </a:t>
            </a:r>
            <a:r>
              <a:rPr lang="en" dirty="0"/>
              <a:t>26 </a:t>
            </a:r>
            <a:r>
              <a:rPr lang="en" dirty="0" err="1"/>
              <a:t>weeks</a:t>
            </a:r>
            <a:r>
              <a:rPr lang="en" dirty="0"/>
              <a:t> </a:t>
            </a:r>
            <a:r>
              <a:rPr lang="en" dirty="0" err="1"/>
              <a:t>contributed to </a:t>
            </a:r>
            <a:r>
              <a:rPr lang="en" dirty="0"/>
              <a:t>the " </a:t>
            </a:r>
            <a:r>
              <a:rPr lang="en" dirty="0" err="1"/>
              <a:t>net </a:t>
            </a:r>
            <a:r>
              <a:rPr lang="en" dirty="0"/>
              <a:t>" (after </a:t>
            </a:r>
            <a:r>
              <a:rPr lang="en" dirty="0" err="1"/>
              <a:t>deducting</a:t>
            </a:r>
            <a:r>
              <a:rPr lang="en" dirty="0"/>
              <a:t> placebo </a:t>
            </a:r>
            <a:r>
              <a:rPr lang="en" dirty="0" err="1"/>
              <a:t>effect ) decreased weight gain </a:t>
            </a:r>
            <a:r>
              <a:rPr lang="en" dirty="0"/>
              <a:t>by 5.2 kg </a:t>
            </a:r>
            <a:r>
              <a:rPr lang="en" dirty="0" err="1"/>
              <a:t>contents</a:t>
            </a:r>
            <a:r>
              <a:rPr lang="en" dirty="0"/>
              <a:t> </a:t>
            </a:r>
            <a:r>
              <a:rPr lang="en" dirty="0" err="1"/>
              <a:t>liver </a:t>
            </a:r>
            <a:r>
              <a:rPr lang="en" dirty="0"/>
              <a:t>and </a:t>
            </a:r>
            <a:r>
              <a:rPr lang="en" dirty="0" err="1"/>
              <a:t>visceral </a:t>
            </a:r>
            <a:r>
              <a:rPr lang="en" dirty="0"/>
              <a:t>fat and </a:t>
            </a:r>
            <a:r>
              <a:rPr lang="en" dirty="0" err="1"/>
              <a:t>provided</a:t>
            </a:r>
            <a:r>
              <a:rPr lang="en" dirty="0"/>
              <a:t> </a:t>
            </a:r>
            <a:r>
              <a:rPr lang="en" dirty="0" err="1"/>
              <a:t>reverse</a:t>
            </a:r>
            <a:r>
              <a:rPr lang="en" dirty="0"/>
              <a:t> </a:t>
            </a:r>
            <a:r>
              <a:rPr lang="en" dirty="0" err="1"/>
              <a:t>development of </a:t>
            </a:r>
            <a:r>
              <a:rPr lang="en" dirty="0"/>
              <a:t>NASH [177, 178]. The </a:t>
            </a:r>
            <a:r>
              <a:rPr lang="en" dirty="0" err="1"/>
              <a:t>study </a:t>
            </a:r>
            <a:r>
              <a:rPr lang="en" dirty="0"/>
              <a:t>did not </a:t>
            </a:r>
            <a:r>
              <a:rPr lang="en" dirty="0" err="1"/>
              <a:t>evaluate the </a:t>
            </a:r>
            <a:r>
              <a:rPr lang="en" dirty="0"/>
              <a:t>frequency of </a:t>
            </a:r>
            <a:r>
              <a:rPr lang="en" dirty="0" err="1"/>
              <a:t>menstruation </a:t>
            </a:r>
            <a:r>
              <a:rPr lang="en" dirty="0"/>
              <a:t>, </a:t>
            </a:r>
            <a:r>
              <a:rPr lang="en" dirty="0" err="1"/>
              <a:t>fertility</a:t>
            </a:r>
            <a:r>
              <a:rPr lang="en" dirty="0"/>
              <a:t> </a:t>
            </a:r>
            <a:r>
              <a:rPr lang="en" dirty="0" err="1"/>
              <a:t>or </a:t>
            </a:r>
            <a:r>
              <a:rPr lang="en" dirty="0"/>
              <a:t>manifestations </a:t>
            </a:r>
            <a:r>
              <a:rPr lang="en" dirty="0" err="1"/>
              <a:t>of hirsutism </a:t>
            </a:r>
            <a:r>
              <a:rPr lang="en" dirty="0"/>
              <a:t>.</a:t>
            </a:r>
          </a:p>
          <a:p>
            <a:pPr marL="0" indent="0">
              <a:buNone/>
            </a:pPr>
            <a:r>
              <a:rPr lang="en" dirty="0" err="1"/>
              <a:t>There is none</a:t>
            </a:r>
            <a:r>
              <a:rPr lang="en" dirty="0"/>
              <a:t> </a:t>
            </a:r>
            <a:r>
              <a:rPr lang="en" dirty="0" err="1"/>
              <a:t>of research</a:t>
            </a:r>
            <a:r>
              <a:rPr lang="en" dirty="0"/>
              <a:t> </a:t>
            </a:r>
            <a:r>
              <a:rPr lang="en" dirty="0" err="1"/>
              <a:t>proper</a:t>
            </a:r>
            <a:r>
              <a:rPr lang="en" dirty="0"/>
              <a:t> </a:t>
            </a:r>
            <a:r>
              <a:rPr lang="en" dirty="0" err="1"/>
              <a:t>qualities </a:t>
            </a:r>
            <a:r>
              <a:rPr lang="en" dirty="0"/>
              <a:t>in </a:t>
            </a:r>
            <a:r>
              <a:rPr lang="en" dirty="0" err="1"/>
              <a:t>which</a:t>
            </a:r>
            <a:r>
              <a:rPr lang="en" dirty="0"/>
              <a:t> </a:t>
            </a:r>
            <a:r>
              <a:rPr lang="en" dirty="0" err="1"/>
              <a:t>orlistat </a:t>
            </a:r>
            <a:r>
              <a:rPr lang="en" dirty="0"/>
              <a:t>would be </a:t>
            </a:r>
            <a:r>
              <a:rPr lang="en" dirty="0" err="1"/>
              <a:t>studied</a:t>
            </a:r>
            <a:r>
              <a:rPr lang="en" dirty="0"/>
              <a:t> </a:t>
            </a:r>
            <a:r>
              <a:rPr lang="en" dirty="0" err="1"/>
              <a:t>or</a:t>
            </a:r>
            <a:r>
              <a:rPr lang="en" dirty="0"/>
              <a:t> </a:t>
            </a:r>
            <a:r>
              <a:rPr lang="en" dirty="0" err="1"/>
              <a:t>naltrexone </a:t>
            </a:r>
            <a:r>
              <a:rPr lang="en" dirty="0"/>
              <a:t>/ </a:t>
            </a:r>
            <a:r>
              <a:rPr lang="en" dirty="0" err="1"/>
              <a:t>bupropion </a:t>
            </a:r>
            <a:r>
              <a:rPr lang="en" dirty="0"/>
              <a:t>for PCOS.</a:t>
            </a:r>
          </a:p>
          <a:p>
            <a:pPr marL="0" indent="0">
              <a:buNone/>
            </a:pPr>
            <a:r>
              <a:rPr lang="en" dirty="0"/>
              <a:t>According </a:t>
            </a:r>
            <a:r>
              <a:rPr lang="en" dirty="0" err="1"/>
              <a:t>to </a:t>
            </a:r>
            <a:r>
              <a:rPr lang="en" dirty="0"/>
              <a:t>one systematic </a:t>
            </a:r>
            <a:r>
              <a:rPr lang="en" dirty="0" err="1"/>
              <a:t>review </a:t>
            </a:r>
            <a:r>
              <a:rPr lang="en" dirty="0"/>
              <a:t>and </a:t>
            </a:r>
            <a:r>
              <a:rPr lang="en" dirty="0" err="1"/>
              <a:t>meta-analysis </a:t>
            </a:r>
            <a:r>
              <a:rPr lang="en" dirty="0"/>
              <a:t>[179], in </a:t>
            </a:r>
            <a:r>
              <a:rPr lang="en" dirty="0" err="1"/>
              <a:t>women</a:t>
            </a:r>
            <a:r>
              <a:rPr lang="en" dirty="0"/>
              <a:t> </a:t>
            </a:r>
            <a:r>
              <a:rPr lang="en" dirty="0" err="1"/>
              <a:t>with </a:t>
            </a:r>
            <a:r>
              <a:rPr lang="en" dirty="0"/>
              <a:t>PCOS </a:t>
            </a:r>
            <a:r>
              <a:rPr lang="en" dirty="0" err="1"/>
              <a:t>therapy</a:t>
            </a:r>
            <a:r>
              <a:rPr lang="en" dirty="0"/>
              <a:t> </a:t>
            </a:r>
            <a:r>
              <a:rPr lang="en" dirty="0" err="1"/>
              <a:t>metformin</a:t>
            </a:r>
            <a:r>
              <a:rPr lang="en" dirty="0"/>
              <a:t> </a:t>
            </a:r>
            <a:r>
              <a:rPr lang="en" dirty="0" err="1"/>
              <a:t>for </a:t>
            </a:r>
            <a:r>
              <a:rPr lang="en" dirty="0"/>
              <a:t>6 </a:t>
            </a:r>
            <a:r>
              <a:rPr lang="en" dirty="0" err="1"/>
              <a:t>months </a:t>
            </a:r>
            <a:r>
              <a:rPr lang="en" dirty="0"/>
              <a:t>together </a:t>
            </a:r>
            <a:r>
              <a:rPr lang="en" dirty="0" err="1"/>
              <a:t>with</a:t>
            </a:r>
            <a:r>
              <a:rPr lang="en" dirty="0"/>
              <a:t> lifestyle </a:t>
            </a:r>
            <a:r>
              <a:rPr lang="en" dirty="0" err="1"/>
              <a:t>changes _</a:t>
            </a:r>
            <a:r>
              <a:rPr lang="en" dirty="0"/>
              <a:t> </a:t>
            </a:r>
            <a:r>
              <a:rPr lang="en" dirty="0" err="1"/>
              <a:t>slightly</a:t>
            </a:r>
            <a:r>
              <a:rPr lang="en" dirty="0"/>
              <a:t> </a:t>
            </a:r>
            <a:r>
              <a:rPr lang="en" dirty="0" err="1"/>
              <a:t>reduces </a:t>
            </a:r>
            <a:r>
              <a:rPr lang="en" dirty="0"/>
              <a:t>BMI (-0.73 kg/m2) and </a:t>
            </a:r>
            <a:r>
              <a:rPr lang="en" dirty="0" err="1"/>
              <a:t>improves</a:t>
            </a:r>
            <a:r>
              <a:rPr lang="en" dirty="0"/>
              <a:t> </a:t>
            </a:r>
            <a:r>
              <a:rPr lang="en" dirty="0" err="1"/>
              <a:t>menstruation </a:t>
            </a:r>
            <a:r>
              <a:rPr lang="en" dirty="0"/>
              <a:t>( </a:t>
            </a:r>
            <a:r>
              <a:rPr lang="en" dirty="0" err="1"/>
              <a:t>compared</a:t>
            </a:r>
            <a:r>
              <a:rPr lang="en" dirty="0"/>
              <a:t> </a:t>
            </a:r>
            <a:r>
              <a:rPr lang="en" dirty="0" err="1"/>
              <a:t>with</a:t>
            </a:r>
            <a:r>
              <a:rPr lang="en" dirty="0"/>
              <a:t> lifestyle </a:t>
            </a:r>
            <a:r>
              <a:rPr lang="en" dirty="0" err="1"/>
              <a:t>change </a:t>
            </a:r>
            <a:r>
              <a:rPr lang="en" dirty="0"/>
              <a:t>without </a:t>
            </a:r>
            <a:r>
              <a:rPr lang="en" dirty="0" err="1"/>
              <a:t>metformin </a:t>
            </a:r>
            <a:r>
              <a:rPr lang="en" dirty="0"/>
              <a:t>) </a:t>
            </a:r>
            <a:r>
              <a:rPr lang="en" dirty="0" err="1"/>
              <a:t>. However, </a:t>
            </a:r>
            <a:r>
              <a:rPr lang="en" dirty="0"/>
              <a:t>in </a:t>
            </a:r>
            <a:r>
              <a:rPr lang="en" dirty="0" err="1"/>
              <a:t>another </a:t>
            </a:r>
            <a:r>
              <a:rPr lang="en" dirty="0"/>
              <a:t>systematic </a:t>
            </a:r>
            <a:r>
              <a:rPr lang="en" dirty="0" err="1"/>
              <a:t>review </a:t>
            </a:r>
            <a:r>
              <a:rPr lang="en" dirty="0"/>
              <a:t>and </a:t>
            </a:r>
            <a:r>
              <a:rPr lang="en" dirty="0" err="1"/>
              <a:t>meta-analysis </a:t>
            </a:r>
            <a:r>
              <a:rPr lang="en" dirty="0"/>
              <a:t>for </a:t>
            </a:r>
            <a:r>
              <a:rPr lang="en" dirty="0" err="1"/>
              <a:t>such</a:t>
            </a:r>
            <a:r>
              <a:rPr lang="en" dirty="0"/>
              <a:t> </a:t>
            </a:r>
            <a:r>
              <a:rPr lang="en" dirty="0" err="1"/>
              <a:t>herself</a:t>
            </a:r>
            <a:r>
              <a:rPr lang="en" dirty="0"/>
              <a:t> </a:t>
            </a:r>
            <a:r>
              <a:rPr lang="en" dirty="0" err="1"/>
              <a:t>population</a:t>
            </a:r>
            <a:r>
              <a:rPr lang="en" dirty="0"/>
              <a:t> </a:t>
            </a:r>
            <a:r>
              <a:rPr lang="en" dirty="0" err="1"/>
              <a:t>women </a:t>
            </a:r>
            <a:r>
              <a:rPr lang="en" dirty="0"/>
              <a:t>did not </a:t>
            </a:r>
            <a:r>
              <a:rPr lang="en" dirty="0" err="1"/>
              <a:t>succeed</a:t>
            </a:r>
            <a:r>
              <a:rPr lang="en" dirty="0"/>
              <a:t> </a:t>
            </a:r>
            <a:r>
              <a:rPr lang="en" dirty="0" err="1"/>
              <a:t>to demonstrate</a:t>
            </a:r>
            <a:r>
              <a:rPr lang="en" dirty="0"/>
              <a:t> </a:t>
            </a:r>
            <a:r>
              <a:rPr lang="en" dirty="0" err="1"/>
              <a:t>influence</a:t>
            </a:r>
            <a:r>
              <a:rPr lang="en" dirty="0"/>
              <a:t> </a:t>
            </a:r>
            <a:r>
              <a:rPr lang="en" dirty="0" err="1"/>
              <a:t>metformin </a:t>
            </a:r>
            <a:r>
              <a:rPr lang="en" dirty="0"/>
              <a:t>on MT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2407812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92CC13A-9C37-7D94-F2DF-25DCCDD56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 err="1"/>
              <a:t>Obstructive</a:t>
            </a:r>
            <a:r>
              <a:rPr lang="en" dirty="0"/>
              <a:t> </a:t>
            </a:r>
            <a:r>
              <a:rPr lang="en" err="1"/>
              <a:t>apnea</a:t>
            </a:r>
            <a:r>
              <a:rPr lang="en"/>
              <a:t> </a:t>
            </a:r>
            <a:r>
              <a:rPr lang="en" smtClean="0"/>
              <a:t> 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107B29A-7D6E-E31D-D9A4-1CC38DCF869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only means for the pharmacotherapy of obesity, the effect of which on the course of obstructive sleep apnea was evaluated in a special study, is </a:t>
            </a:r>
            <a:r>
              <a:rPr lang="e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liraglutide </a:t>
            </a:r>
            <a:r>
              <a:rPr lang="e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In patients with moderate to severe obstructive sleep apnea who were unable or unwilling to use a CPAP device, </a:t>
            </a:r>
            <a:r>
              <a:rPr lang="e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liraglutide </a:t>
            </a:r>
            <a:r>
              <a:rPr lang="e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3.0 mg with lifestyle modification significantly reduced the number of apnea/ </a:t>
            </a:r>
            <a:r>
              <a:rPr lang="e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hypopnea events </a:t>
            </a:r>
            <a:r>
              <a:rPr lang="e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(-12.2 vs. -6.1 events per hour against the background of a healthy lifestyle without prescribing medication)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1271358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BFAF9F6-F6C3-A822-EB13-BE4802115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6A24632-4C4F-3BEA-9F8C-A7E1BC6352A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" sz="4000" dirty="0"/>
              <a:t>Thank you for attention</a:t>
            </a:r>
          </a:p>
        </p:txBody>
      </p:sp>
    </p:spTree>
    <p:extLst>
      <p:ext uri="{BB962C8B-B14F-4D97-AF65-F5344CB8AC3E}">
        <p14:creationId xmlns:p14="http://schemas.microsoft.com/office/powerpoint/2010/main" xmlns="" val="1797044673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9</TotalTime>
  <Words>741</Words>
  <Application>Microsoft Macintosh PowerPoint</Application>
  <PresentationFormat>Произвольный</PresentationFormat>
  <Paragraphs>19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Капля</vt:lpstr>
      <vt:lpstr>Comorbid pathology in obese patients.</vt:lpstr>
      <vt:lpstr> diabetes and obesity .</vt:lpstr>
      <vt:lpstr>The course of cardiovascular diseases against the background of obesity.</vt:lpstr>
      <vt:lpstr>NASH </vt:lpstr>
      <vt:lpstr>PCOS</vt:lpstr>
      <vt:lpstr>Obstructive apnea  </vt:lpstr>
      <vt:lpstr>Слайд 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Коморбідна патологія у пацієнтів із ожирінням. </dc:title>
  <dc:creator>Дарья Лагода</dc:creator>
  <cp:lastModifiedBy>Admin</cp:lastModifiedBy>
  <cp:revision>2</cp:revision>
  <dcterms:created xsi:type="dcterms:W3CDTF">2022-11-10T12:10:50Z</dcterms:created>
  <dcterms:modified xsi:type="dcterms:W3CDTF">2022-11-15T00:49:12Z</dcterms:modified>
</cp:coreProperties>
</file>