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7326"/>
    <p:restoredTop sz="96281"/>
  </p:normalViewPr>
  <p:slideViewPr>
    <p:cSldViewPr snapToGrid="0">
      <p:cViewPr varScale="1">
        <p:scale>
          <a:sx n="73" d="100"/>
          <a:sy n="73" d="100"/>
        </p:scale>
        <p:origin x="-12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
              <a:t>Sample title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
              <a:t>Text sample</a:t>
            </a:r>
          </a:p>
          <a:p>
            <a:pPr lvl="1"/>
            <a:r>
              <a:rPr lang="en"/>
              <a:t>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11/15/2022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CB85D0A-1C76-9CEF-05D6-49F0D7E56595}"/>
              </a:ext>
            </a:extLst>
          </p:cNvPr>
          <p:cNvSpPr>
            <a:spLocks noGrp="1"/>
          </p:cNvSpPr>
          <p:nvPr>
            <p:ph type="ctrTitle"/>
          </p:nvPr>
        </p:nvSpPr>
        <p:spPr>
          <a:xfrm>
            <a:off x="1031965" y="1300786"/>
            <a:ext cx="10136777" cy="1403226"/>
          </a:xfrm>
        </p:spPr>
        <p:txBody>
          <a:bodyPr/>
          <a:lstStyle/>
          <a:p>
            <a:r>
              <a:rPr lang="en" err="1"/>
              <a:t>Prevention</a:t>
            </a:r>
            <a:r>
              <a:rPr lang="en"/>
              <a:t> </a:t>
            </a:r>
            <a:r>
              <a:rPr lang="en" smtClean="0"/>
              <a:t>of obesity </a:t>
            </a:r>
            <a:r>
              <a:rPr lang="en" dirty="0"/>
              <a:t>in </a:t>
            </a:r>
            <a:r>
              <a:rPr lang="en" dirty="0" err="1"/>
              <a:t>adults </a:t>
            </a:r>
            <a:r>
              <a:rPr lang="en" dirty="0"/>
              <a:t>.</a:t>
            </a:r>
            <a:endParaRPr lang="x-none" dirty="0"/>
          </a:p>
        </p:txBody>
      </p:sp>
      <p:sp>
        <p:nvSpPr>
          <p:cNvPr id="3" name="Подзаголовок 2">
            <a:extLst>
              <a:ext uri="{FF2B5EF4-FFF2-40B4-BE49-F238E27FC236}">
                <a16:creationId xmlns:a16="http://schemas.microsoft.com/office/drawing/2014/main" xmlns="" id="{B8705661-11FE-40FF-7342-368E550BFB16}"/>
              </a:ext>
            </a:extLst>
          </p:cNvPr>
          <p:cNvSpPr>
            <a:spLocks noGrp="1"/>
          </p:cNvSpPr>
          <p:nvPr>
            <p:ph type="subTitle" idx="1"/>
          </p:nvPr>
        </p:nvSpPr>
        <p:spPr/>
        <p:txBody>
          <a:bodyPr/>
          <a:lstStyle/>
          <a:p>
            <a:endParaRPr lang="x-none"/>
          </a:p>
        </p:txBody>
      </p:sp>
    </p:spTree>
    <p:extLst>
      <p:ext uri="{BB962C8B-B14F-4D97-AF65-F5344CB8AC3E}">
        <p14:creationId xmlns:p14="http://schemas.microsoft.com/office/powerpoint/2010/main" xmlns="" val="324973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C9916F1-FF30-936F-7026-B50AA6B76756}"/>
              </a:ext>
            </a:extLst>
          </p:cNvPr>
          <p:cNvSpPr>
            <a:spLocks noGrp="1"/>
          </p:cNvSpPr>
          <p:nvPr>
            <p:ph type="title"/>
          </p:nvPr>
        </p:nvSpPr>
        <p:spPr/>
        <p:txBody>
          <a:bodyPr/>
          <a:lstStyle/>
          <a:p>
            <a:r>
              <a:rPr lang="en" sz="1800" dirty="0">
                <a:effectLst/>
                <a:latin typeface="Times New Roman" panose="02020603050405020304" pitchFamily="18" charset="0"/>
                <a:ea typeface="Calibri" panose="020F0502020204030204" pitchFamily="34" charset="0"/>
              </a:rPr>
              <a:t>Primary, secondary and tertiary prevention of obesity.</a:t>
            </a:r>
            <a:r>
              <a:rPr lang="uk-UA" sz="1800" dirty="0">
                <a:effectLst/>
                <a:latin typeface="Times New Roman" panose="02020603050405020304" pitchFamily="18" charset="0"/>
                <a:ea typeface="Calibri" panose="020F0502020204030204" pitchFamily="34" charset="0"/>
              </a:rPr>
              <a:t/>
            </a:r>
            <a:br>
              <a:rPr lang="uk-UA" sz="1800" dirty="0">
                <a:effectLst/>
                <a:latin typeface="Times New Roman" panose="02020603050405020304" pitchFamily="18" charset="0"/>
                <a:ea typeface="Calibri" panose="020F0502020204030204" pitchFamily="34" charset="0"/>
              </a:rPr>
            </a:br>
            <a:endParaRPr lang="x-none" dirty="0"/>
          </a:p>
        </p:txBody>
      </p:sp>
      <p:sp>
        <p:nvSpPr>
          <p:cNvPr id="3" name="Объект 2">
            <a:extLst>
              <a:ext uri="{FF2B5EF4-FFF2-40B4-BE49-F238E27FC236}">
                <a16:creationId xmlns:a16="http://schemas.microsoft.com/office/drawing/2014/main" xmlns="" id="{8DD4D683-C3EF-CA00-6D24-2A6E3EF914FC}"/>
              </a:ext>
            </a:extLst>
          </p:cNvPr>
          <p:cNvSpPr>
            <a:spLocks noGrp="1"/>
          </p:cNvSpPr>
          <p:nvPr>
            <p:ph sz="quarter" idx="13"/>
          </p:nvPr>
        </p:nvSpPr>
        <p:spPr/>
        <p:txBody>
          <a:bodyPr/>
          <a:lstStyle/>
          <a:p>
            <a:pPr marL="0" indent="0">
              <a:buNone/>
            </a:pPr>
            <a:r>
              <a:rPr lang="en" sz="1800" dirty="0">
                <a:effectLst/>
                <a:latin typeface="Times New Roman" panose="02020603050405020304" pitchFamily="18" charset="0"/>
                <a:ea typeface="Times New Roman" panose="02020603050405020304" pitchFamily="18" charset="0"/>
              </a:rPr>
              <a:t>Prevention of obesity is aimed at preventing complications and diseases associated with </a:t>
            </a:r>
            <a:r>
              <a:rPr lang="en" sz="1800" dirty="0" err="1">
                <a:effectLst/>
                <a:latin typeface="Times New Roman" panose="02020603050405020304" pitchFamily="18" charset="0"/>
                <a:ea typeface="Times New Roman" panose="02020603050405020304" pitchFamily="18" charset="0"/>
              </a:rPr>
              <a:t>high blood pressure </a:t>
            </a:r>
            <a:r>
              <a:rPr lang="en" sz="1800" dirty="0">
                <a:effectLst/>
                <a:latin typeface="Times New Roman" panose="02020603050405020304" pitchFamily="18" charset="0"/>
                <a:ea typeface="Times New Roman" panose="02020603050405020304" pitchFamily="18" charset="0"/>
              </a:rPr>
              <a:t>and obesity in adult patients</a:t>
            </a:r>
            <a:r>
              <a:rPr lang="en" dirty="0">
                <a:effectLst/>
              </a:rPr>
              <a:t> </a:t>
            </a:r>
          </a:p>
          <a:p>
            <a:pPr marL="0" indent="0">
              <a:buNone/>
            </a:pPr>
            <a:r>
              <a:rPr lang="en" sz="1800" dirty="0">
                <a:effectLst/>
                <a:latin typeface="Times New Roman" panose="02020603050405020304" pitchFamily="18" charset="0"/>
                <a:ea typeface="Times New Roman" panose="02020603050405020304" pitchFamily="18" charset="0"/>
              </a:rPr>
              <a:t>The effectiveness of universal means of obesity prevention, which should be started in childhood and should continue throughout a person's life, has been proven.</a:t>
            </a:r>
            <a:endParaRPr lang="x-none" sz="1800" dirty="0">
              <a:effectLst/>
              <a:latin typeface="Times New Roman" panose="02020603050405020304" pitchFamily="18" charset="0"/>
              <a:ea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xmlns="" val="399898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9B8D423-BD00-77E1-2F56-DCE591C56A66}"/>
              </a:ext>
            </a:extLst>
          </p:cNvPr>
          <p:cNvSpPr>
            <a:spLocks noGrp="1"/>
          </p:cNvSpPr>
          <p:nvPr>
            <p:ph type="title"/>
          </p:nvPr>
        </p:nvSpPr>
        <p:spPr/>
        <p:txBody>
          <a:bodyPr/>
          <a:lstStyle/>
          <a:p>
            <a:r>
              <a:rPr lang="en" err="1"/>
              <a:t>Influence</a:t>
            </a:r>
            <a:r>
              <a:rPr lang="en"/>
              <a:t> </a:t>
            </a:r>
            <a:r>
              <a:rPr lang="en" smtClean="0"/>
              <a:t>of harmful habits on </a:t>
            </a:r>
            <a:r>
              <a:rPr lang="en" dirty="0" err="1"/>
              <a:t>obesity </a:t>
            </a:r>
            <a:r>
              <a:rPr lang="en" dirty="0"/>
              <a:t>.</a:t>
            </a:r>
            <a:endParaRPr lang="x-none" dirty="0"/>
          </a:p>
        </p:txBody>
      </p:sp>
      <p:sp>
        <p:nvSpPr>
          <p:cNvPr id="3" name="Объект 2">
            <a:extLst>
              <a:ext uri="{FF2B5EF4-FFF2-40B4-BE49-F238E27FC236}">
                <a16:creationId xmlns:a16="http://schemas.microsoft.com/office/drawing/2014/main" xmlns="" id="{66E11848-6833-861E-DDF9-195C5503EC6F}"/>
              </a:ext>
            </a:extLst>
          </p:cNvPr>
          <p:cNvSpPr>
            <a:spLocks noGrp="1"/>
          </p:cNvSpPr>
          <p:nvPr>
            <p:ph sz="quarter" idx="13"/>
          </p:nvPr>
        </p:nvSpPr>
        <p:spPr/>
        <p:txBody>
          <a:bodyPr>
            <a:normAutofit fontScale="55000" lnSpcReduction="20000"/>
          </a:bodyPr>
          <a:lstStyle/>
          <a:p>
            <a:pPr marL="0" indent="0">
              <a:buNone/>
            </a:pPr>
            <a:r>
              <a:rPr lang="en" dirty="0"/>
              <a:t>1. </a:t>
            </a:r>
            <a:r>
              <a:rPr lang="en" dirty="0" err="1"/>
              <a:t>Contribute to </a:t>
            </a:r>
            <a:r>
              <a:rPr lang="en" dirty="0"/>
              <a:t>and </a:t>
            </a:r>
            <a:r>
              <a:rPr lang="en" dirty="0" err="1"/>
              <a:t>participate </a:t>
            </a:r>
            <a:r>
              <a:rPr lang="en" dirty="0"/>
              <a:t>in </a:t>
            </a:r>
            <a:r>
              <a:rPr lang="en" dirty="0" err="1"/>
              <a:t>permanent </a:t>
            </a:r>
            <a:r>
              <a:rPr lang="en" dirty="0"/>
              <a:t>̆ </a:t>
            </a:r>
            <a:r>
              <a:rPr lang="en" dirty="0" err="1"/>
              <a:t>educational </a:t>
            </a:r>
            <a:r>
              <a:rPr lang="en" dirty="0"/>
              <a:t>̆ </a:t>
            </a:r>
            <a:r>
              <a:rPr lang="en" dirty="0" err="1"/>
              <a:t>work</a:t>
            </a:r>
            <a:r>
              <a:rPr lang="en" dirty="0"/>
              <a:t> </a:t>
            </a:r>
            <a:r>
              <a:rPr lang="en" dirty="0" err="1"/>
              <a:t>regarding </a:t>
            </a:r>
            <a:r>
              <a:rPr lang="en" dirty="0"/>
              <a:t>healthy </a:t>
            </a:r>
            <a:r>
              <a:rPr lang="en" dirty="0" err="1"/>
              <a:t>eating </a:t>
            </a:r>
            <a:r>
              <a:rPr lang="en" dirty="0"/>
              <a:t>and </a:t>
            </a:r>
            <a:r>
              <a:rPr lang="en" dirty="0" err="1"/>
              <a:t>physical </a:t>
            </a:r>
            <a:r>
              <a:rPr lang="en"/>
              <a:t>activity </a:t>
            </a:r>
            <a:r>
              <a:rPr lang="en" smtClean="0"/>
              <a:t> </a:t>
            </a:r>
            <a:r>
              <a:rPr lang="en" smtClean="0"/>
              <a:t>adults </a:t>
            </a:r>
            <a:r>
              <a:rPr lang="en" dirty="0"/>
              <a:t>and </a:t>
            </a:r>
            <a:r>
              <a:rPr lang="en" dirty="0" err="1"/>
              <a:t>communities</a:t>
            </a:r>
            <a:r>
              <a:rPr lang="en" dirty="0"/>
              <a:t> </a:t>
            </a:r>
            <a:r>
              <a:rPr lang="en" dirty="0" err="1"/>
              <a:t>in general </a:t>
            </a:r>
            <a:r>
              <a:rPr lang="en" dirty="0"/>
              <a:t>; </a:t>
            </a:r>
            <a:r>
              <a:rPr lang="en" dirty="0" err="1"/>
              <a:t>encourage</a:t>
            </a:r>
            <a:r>
              <a:rPr lang="en" dirty="0"/>
              <a:t> </a:t>
            </a:r>
            <a:r>
              <a:rPr lang="en" dirty="0" err="1"/>
              <a:t>conducting</a:t>
            </a:r>
            <a:r>
              <a:rPr lang="en" dirty="0"/>
              <a:t> </a:t>
            </a:r>
            <a:r>
              <a:rPr lang="en" dirty="0" err="1"/>
              <a:t>educational</a:t>
            </a:r>
            <a:r>
              <a:rPr lang="en" dirty="0"/>
              <a:t> </a:t>
            </a:r>
            <a:r>
              <a:rPr lang="en" dirty="0" err="1"/>
              <a:t>measures</a:t>
            </a:r>
            <a:r>
              <a:rPr lang="en" dirty="0"/>
              <a:t> </a:t>
            </a:r>
            <a:r>
              <a:rPr lang="en" dirty="0" err="1"/>
              <a:t>about </a:t>
            </a:r>
            <a:r>
              <a:rPr lang="en" dirty="0"/>
              <a:t>healthy </a:t>
            </a:r>
            <a:r>
              <a:rPr lang="en" dirty="0" err="1"/>
              <a:t>food </a:t>
            </a:r>
            <a:r>
              <a:rPr lang="en" dirty="0"/>
              <a:t>.</a:t>
            </a:r>
          </a:p>
          <a:p>
            <a:pPr marL="0" indent="0">
              <a:buNone/>
            </a:pPr>
            <a:r>
              <a:rPr lang="en" dirty="0"/>
              <a:t>2. To </a:t>
            </a:r>
            <a:r>
              <a:rPr lang="en" dirty="0" err="1"/>
              <a:t>recommend</a:t>
            </a:r>
            <a:r>
              <a:rPr lang="en" dirty="0"/>
              <a:t> </a:t>
            </a:r>
            <a:r>
              <a:rPr lang="en" dirty="0" err="1"/>
              <a:t>patients</a:t>
            </a:r>
            <a:r>
              <a:rPr lang="en" dirty="0"/>
              <a:t> </a:t>
            </a:r>
            <a:r>
              <a:rPr lang="en" dirty="0" err="1"/>
              <a:t>follow</a:t>
            </a:r>
            <a:r>
              <a:rPr lang="en" dirty="0"/>
              <a:t> </a:t>
            </a:r>
            <a:r>
              <a:rPr lang="en" dirty="0" err="1"/>
              <a:t>healthy</a:t>
            </a:r>
            <a:r>
              <a:rPr lang="en" dirty="0"/>
              <a:t> </a:t>
            </a:r>
            <a:r>
              <a:rPr lang="en" dirty="0" err="1"/>
              <a:t>food</a:t>
            </a:r>
            <a:r>
              <a:rPr lang="en" dirty="0"/>
              <a:t> </a:t>
            </a:r>
            <a:r>
              <a:rPr lang="en" dirty="0" err="1"/>
              <a:t>behavior </a:t>
            </a:r>
            <a:r>
              <a:rPr lang="en" dirty="0"/>
              <a:t>and healthy </a:t>
            </a:r>
            <a:r>
              <a:rPr lang="en" dirty="0" err="1"/>
              <a:t>food choices </a:t>
            </a:r>
            <a:r>
              <a:rPr lang="en" dirty="0"/>
              <a:t>, in </a:t>
            </a:r>
            <a:r>
              <a:rPr lang="en" dirty="0" err="1"/>
              <a:t>particular </a:t>
            </a:r>
            <a:r>
              <a:rPr lang="en" dirty="0"/>
              <a:t>:</a:t>
            </a:r>
          </a:p>
          <a:p>
            <a:pPr marL="0" indent="0">
              <a:buNone/>
            </a:pPr>
            <a:r>
              <a:rPr lang="en" dirty="0" err="1"/>
              <a:t>avoid</a:t>
            </a:r>
            <a:r>
              <a:rPr lang="en" dirty="0"/>
              <a:t> </a:t>
            </a:r>
            <a:r>
              <a:rPr lang="en" dirty="0" err="1"/>
              <a:t>consumption</a:t>
            </a:r>
            <a:r>
              <a:rPr lang="en" dirty="0"/>
              <a:t> high- </a:t>
            </a:r>
            <a:r>
              <a:rPr lang="en" dirty="0" err="1"/>
              <a:t>calorie </a:t>
            </a:r>
            <a:r>
              <a:rPr lang="en" dirty="0"/>
              <a:t>, </a:t>
            </a:r>
            <a:r>
              <a:rPr lang="en" dirty="0" err="1"/>
              <a:t>poor</a:t>
            </a:r>
            <a:r>
              <a:rPr lang="en" dirty="0"/>
              <a:t> </a:t>
            </a:r>
            <a:r>
              <a:rPr lang="en" dirty="0" err="1"/>
              <a:t>nutritious</a:t>
            </a:r>
            <a:r>
              <a:rPr lang="en" dirty="0"/>
              <a:t> </a:t>
            </a:r>
            <a:r>
              <a:rPr lang="en" dirty="0" err="1"/>
              <a:t>substances</a:t>
            </a:r>
            <a:r>
              <a:rPr lang="en" dirty="0"/>
              <a:t> </a:t>
            </a:r>
            <a:r>
              <a:rPr lang="en" dirty="0" err="1"/>
              <a:t>food</a:t>
            </a:r>
            <a:r>
              <a:rPr lang="en" dirty="0"/>
              <a:t> </a:t>
            </a:r>
            <a:r>
              <a:rPr lang="en" dirty="0" err="1"/>
              <a:t>products </a:t>
            </a:r>
            <a:r>
              <a:rPr lang="en" dirty="0"/>
              <a:t>( </a:t>
            </a:r>
            <a:r>
              <a:rPr lang="en" dirty="0" err="1"/>
              <a:t>for example </a:t>
            </a:r>
            <a:r>
              <a:rPr lang="en" dirty="0"/>
              <a:t>, </a:t>
            </a:r>
            <a:r>
              <a:rPr lang="en" dirty="0" err="1"/>
              <a:t>sweetened</a:t>
            </a:r>
            <a:r>
              <a:rPr lang="en" dirty="0"/>
              <a:t> </a:t>
            </a:r>
            <a:r>
              <a:rPr lang="en" dirty="0" err="1"/>
              <a:t>sports </a:t>
            </a:r>
            <a:r>
              <a:rPr lang="en" dirty="0"/>
              <a:t>drinks </a:t>
            </a:r>
            <a:r>
              <a:rPr lang="en" dirty="0" err="1"/>
              <a:t>_</a:t>
            </a:r>
            <a:r>
              <a:rPr lang="en" dirty="0"/>
              <a:t> </a:t>
            </a:r>
            <a:r>
              <a:rPr lang="en" dirty="0" err="1"/>
              <a:t>drinks </a:t>
            </a:r>
            <a:r>
              <a:rPr lang="en" dirty="0"/>
              <a:t>, </a:t>
            </a:r>
            <a:r>
              <a:rPr lang="en" dirty="0" err="1"/>
              <a:t>fruit</a:t>
            </a:r>
            <a:r>
              <a:rPr lang="en" dirty="0"/>
              <a:t> </a:t>
            </a:r>
            <a:r>
              <a:rPr lang="en" dirty="0" err="1"/>
              <a:t>drinks </a:t>
            </a:r>
            <a:r>
              <a:rPr lang="en" dirty="0"/>
              <a:t>̈, </a:t>
            </a:r>
            <a:r>
              <a:rPr lang="en" dirty="0" err="1"/>
              <a:t>most</a:t>
            </a:r>
            <a:r>
              <a:rPr lang="en" dirty="0"/>
              <a:t> "fast food" </a:t>
            </a:r>
            <a:r>
              <a:rPr lang="en" dirty="0" err="1"/>
              <a:t>dishes , or</a:t>
            </a:r>
            <a:r>
              <a:rPr lang="en" dirty="0"/>
              <a:t> </a:t>
            </a:r>
            <a:r>
              <a:rPr lang="en" dirty="0" err="1"/>
              <a:t>products </a:t>
            </a:r>
            <a:r>
              <a:rPr lang="en" dirty="0"/>
              <a:t>with the </a:t>
            </a:r>
            <a:r>
              <a:rPr lang="en" dirty="0" err="1"/>
              <a:t>addition </a:t>
            </a:r>
            <a:r>
              <a:rPr lang="en" dirty="0"/>
              <a:t>of table </a:t>
            </a:r>
            <a:r>
              <a:rPr lang="en" dirty="0" err="1"/>
              <a:t>sugar </a:t>
            </a:r>
            <a:r>
              <a:rPr lang="en" dirty="0"/>
              <a:t>, </a:t>
            </a:r>
            <a:r>
              <a:rPr lang="en" dirty="0" err="1"/>
              <a:t>corn </a:t>
            </a:r>
            <a:r>
              <a:rPr lang="en" dirty="0"/>
              <a:t>syrup with </a:t>
            </a:r>
            <a:r>
              <a:rPr lang="en" dirty="0" err="1"/>
              <a:t>high</a:t>
            </a:r>
            <a:r>
              <a:rPr lang="en" dirty="0"/>
              <a:t> </a:t>
            </a:r>
            <a:r>
              <a:rPr lang="en" dirty="0" err="1"/>
              <a:t>content</a:t>
            </a:r>
            <a:r>
              <a:rPr lang="en" dirty="0"/>
              <a:t> </a:t>
            </a:r>
            <a:r>
              <a:rPr lang="en" dirty="0" err="1"/>
              <a:t>fructose </a:t>
            </a:r>
            <a:r>
              <a:rPr lang="en" dirty="0"/>
              <a:t>, </a:t>
            </a:r>
            <a:r>
              <a:rPr lang="en" dirty="0" err="1"/>
              <a:t>products </a:t>
            </a:r>
            <a:r>
              <a:rPr lang="en" dirty="0"/>
              <a:t>with </a:t>
            </a:r>
            <a:r>
              <a:rPr lang="en" dirty="0" err="1"/>
              <a:t>high</a:t>
            </a:r>
            <a:r>
              <a:rPr lang="en" dirty="0"/>
              <a:t> </a:t>
            </a:r>
            <a:r>
              <a:rPr lang="en" dirty="0" err="1"/>
              <a:t>the content </a:t>
            </a:r>
            <a:r>
              <a:rPr lang="en" dirty="0"/>
              <a:t>of fat and trans fat, </a:t>
            </a:r>
            <a:r>
              <a:rPr lang="en" dirty="0" err="1"/>
              <a:t>or</a:t>
            </a:r>
            <a:r>
              <a:rPr lang="en" dirty="0"/>
              <a:t> </a:t>
            </a:r>
            <a:r>
              <a:rPr lang="en" dirty="0" err="1"/>
              <a:t>food</a:t>
            </a:r>
            <a:r>
              <a:rPr lang="en" dirty="0"/>
              <a:t> </a:t>
            </a:r>
            <a:r>
              <a:rPr lang="en" dirty="0" err="1"/>
              <a:t>products </a:t>
            </a:r>
            <a:r>
              <a:rPr lang="en" dirty="0"/>
              <a:t>with </a:t>
            </a:r>
            <a:r>
              <a:rPr lang="en" dirty="0" err="1"/>
              <a:t>high</a:t>
            </a:r>
            <a:r>
              <a:rPr lang="en" dirty="0"/>
              <a:t> </a:t>
            </a:r>
            <a:r>
              <a:rPr lang="en" dirty="0" err="1"/>
              <a:t>content</a:t>
            </a:r>
            <a:r>
              <a:rPr lang="en" dirty="0"/>
              <a:t> </a:t>
            </a:r>
            <a:r>
              <a:rPr lang="en" dirty="0" err="1"/>
              <a:t>salt </a:t>
            </a:r>
            <a:r>
              <a:rPr lang="en" dirty="0"/>
              <a:t>, high- </a:t>
            </a:r>
            <a:r>
              <a:rPr lang="en" dirty="0" err="1"/>
              <a:t>calorie </a:t>
            </a:r>
            <a:r>
              <a:rPr lang="en" dirty="0"/>
              <a:t>snacks);</a:t>
            </a:r>
          </a:p>
          <a:p>
            <a:pPr marL="0" indent="0">
              <a:buNone/>
            </a:pPr>
            <a:r>
              <a:rPr lang="en" dirty="0" err="1"/>
              <a:t>encourage </a:t>
            </a:r>
            <a:r>
              <a:rPr lang="en" err="1"/>
              <a:t>consumption </a:t>
            </a:r>
            <a:r>
              <a:rPr lang="en" smtClean="0"/>
              <a:t> </a:t>
            </a:r>
            <a:r>
              <a:rPr lang="en" smtClean="0"/>
              <a:t>of </a:t>
            </a:r>
            <a:r>
              <a:rPr lang="en" smtClean="0"/>
              <a:t>whole </a:t>
            </a:r>
            <a:r>
              <a:rPr lang="en" dirty="0" err="1"/>
              <a:t>fruit </a:t>
            </a:r>
            <a:r>
              <a:rPr lang="en" dirty="0"/>
              <a:t>, not </a:t>
            </a:r>
            <a:r>
              <a:rPr lang="en" dirty="0" err="1"/>
              <a:t>fruity</a:t>
            </a:r>
            <a:r>
              <a:rPr lang="en" dirty="0"/>
              <a:t> </a:t>
            </a:r>
            <a:r>
              <a:rPr lang="en" err="1"/>
              <a:t>juices </a:t>
            </a:r>
            <a:endParaRPr lang="en" dirty="0"/>
          </a:p>
          <a:p>
            <a:pPr marL="0" indent="0">
              <a:buNone/>
            </a:pPr>
            <a:r>
              <a:rPr lang="en" dirty="0" err="1"/>
              <a:t>encourage </a:t>
            </a:r>
            <a:r>
              <a:rPr lang="en" err="1"/>
              <a:t>consumption </a:t>
            </a:r>
            <a:r>
              <a:rPr lang="en" smtClean="0"/>
              <a:t> </a:t>
            </a:r>
            <a:r>
              <a:rPr lang="en" smtClean="0"/>
              <a:t>of </a:t>
            </a:r>
            <a:r>
              <a:rPr lang="en" smtClean="0"/>
              <a:t>vegetables </a:t>
            </a:r>
            <a:r>
              <a:rPr lang="en" dirty="0"/>
              <a:t>, </a:t>
            </a:r>
            <a:r>
              <a:rPr lang="en" dirty="0" err="1"/>
              <a:t>dairy</a:t>
            </a:r>
            <a:r>
              <a:rPr lang="en" dirty="0"/>
              <a:t> </a:t>
            </a:r>
            <a:r>
              <a:rPr lang="en" dirty="0" err="1"/>
              <a:t>products</a:t>
            </a:r>
            <a:r>
              <a:rPr lang="en" dirty="0"/>
              <a:t> </a:t>
            </a:r>
            <a:r>
              <a:rPr lang="en" dirty="0" err="1"/>
              <a:t>from</a:t>
            </a:r>
            <a:r>
              <a:rPr lang="en" dirty="0"/>
              <a:t> </a:t>
            </a:r>
            <a:r>
              <a:rPr lang="en" dirty="0" err="1"/>
              <a:t>low</a:t>
            </a:r>
            <a:r>
              <a:rPr lang="en" dirty="0"/>
              <a:t> fat content, </a:t>
            </a:r>
            <a:r>
              <a:rPr lang="en" dirty="0" err="1"/>
              <a:t>whole grains</a:t>
            </a:r>
            <a:r>
              <a:rPr lang="en" dirty="0"/>
              <a:t> </a:t>
            </a:r>
            <a:r>
              <a:rPr lang="en" err="1"/>
              <a:t>cereals </a:t>
            </a:r>
            <a:endParaRPr lang="en" dirty="0"/>
          </a:p>
          <a:p>
            <a:pPr marL="0" indent="0">
              <a:buNone/>
            </a:pPr>
            <a:r>
              <a:rPr lang="en" dirty="0" err="1"/>
              <a:t>to encourage </a:t>
            </a:r>
            <a:r>
              <a:rPr lang="en" dirty="0"/>
              <a:t>3-4 </a:t>
            </a:r>
            <a:r>
              <a:rPr lang="en" dirty="0" err="1"/>
              <a:t>meals </a:t>
            </a:r>
            <a:r>
              <a:rPr lang="en" dirty="0"/>
              <a:t>with </a:t>
            </a:r>
            <a:r>
              <a:rPr lang="en" dirty="0" err="1"/>
              <a:t>breaks </a:t>
            </a:r>
            <a:r>
              <a:rPr lang="en" dirty="0"/>
              <a:t>of 3-4 </a:t>
            </a:r>
            <a:r>
              <a:rPr lang="en" dirty="0" err="1"/>
              <a:t>hours </a:t>
            </a:r>
            <a:r>
              <a:rPr lang="en" dirty="0"/>
              <a:t>, one </a:t>
            </a:r>
            <a:r>
              <a:rPr lang="en" dirty="0" err="1"/>
              <a:t>meal</a:t>
            </a:r>
            <a:r>
              <a:rPr lang="en" dirty="0"/>
              <a:t> </a:t>
            </a:r>
            <a:r>
              <a:rPr lang="en" dirty="0" err="1"/>
              <a:t>meal </a:t>
            </a:r>
            <a:r>
              <a:rPr lang="en" dirty="0"/>
              <a:t>should not </a:t>
            </a:r>
            <a:r>
              <a:rPr lang="en" dirty="0" err="1"/>
              <a:t>exceed </a:t>
            </a:r>
            <a:r>
              <a:rPr lang="en" dirty="0"/>
              <a:t>40 </a:t>
            </a:r>
            <a:r>
              <a:rPr lang="en" dirty="0" err="1"/>
              <a:t>minutes </a:t>
            </a:r>
            <a:r>
              <a:rPr lang="en" dirty="0"/>
              <a:t>.</a:t>
            </a:r>
          </a:p>
          <a:p>
            <a:pPr marL="0" indent="0">
              <a:buNone/>
            </a:pPr>
            <a:r>
              <a:rPr lang="en" dirty="0"/>
              <a:t>3. </a:t>
            </a:r>
            <a:r>
              <a:rPr lang="en" dirty="0" err="1"/>
              <a:t>Recommend </a:t>
            </a:r>
            <a:r>
              <a:rPr lang="en" dirty="0"/>
              <a:t>being </a:t>
            </a:r>
            <a:r>
              <a:rPr lang="en" dirty="0" err="1"/>
              <a:t>physically active</a:t>
            </a:r>
            <a:r>
              <a:rPr lang="en" dirty="0"/>
              <a:t> </a:t>
            </a:r>
            <a:r>
              <a:rPr lang="en" dirty="0" err="1"/>
              <a:t>active</a:t>
            </a:r>
            <a:r>
              <a:rPr lang="en" dirty="0"/>
              <a:t> </a:t>
            </a:r>
            <a:r>
              <a:rPr lang="en" dirty="0" err="1"/>
              <a:t>to everyone</a:t>
            </a:r>
            <a:r>
              <a:rPr lang="en" dirty="0"/>
              <a:t> </a:t>
            </a:r>
            <a:r>
              <a:rPr lang="en" dirty="0" err="1"/>
              <a:t>patients</a:t>
            </a:r>
            <a:r>
              <a:rPr lang="en" dirty="0"/>
              <a:t> </a:t>
            </a:r>
            <a:r>
              <a:rPr lang="en" dirty="0" err="1"/>
              <a:t>at least </a:t>
            </a:r>
            <a:r>
              <a:rPr lang="en" dirty="0"/>
              <a:t>150 </a:t>
            </a:r>
            <a:r>
              <a:rPr lang="en" dirty="0" err="1"/>
              <a:t>minutes</a:t>
            </a:r>
            <a:r>
              <a:rPr lang="en" dirty="0"/>
              <a:t> </a:t>
            </a:r>
            <a:r>
              <a:rPr lang="en" dirty="0" err="1"/>
              <a:t>energetic </a:t>
            </a:r>
            <a:r>
              <a:rPr lang="en" dirty="0"/>
              <a:t>̈ </a:t>
            </a:r>
            <a:r>
              <a:rPr lang="en" dirty="0" err="1"/>
              <a:t>physical </a:t>
            </a:r>
            <a:r>
              <a:rPr lang="en" dirty="0"/>
              <a:t>̈ </a:t>
            </a:r>
            <a:r>
              <a:rPr lang="en" dirty="0" err="1"/>
              <a:t>activities</a:t>
            </a:r>
            <a:r>
              <a:rPr lang="en" dirty="0"/>
              <a:t> </a:t>
            </a:r>
            <a:r>
              <a:rPr lang="en" dirty="0" err="1"/>
              <a:t>during</a:t>
            </a:r>
            <a:r>
              <a:rPr lang="en" dirty="0"/>
              <a:t> </a:t>
            </a:r>
            <a:r>
              <a:rPr lang="en" dirty="0" err="1"/>
              <a:t>week </a:t>
            </a:r>
            <a:r>
              <a:rPr lang="en" dirty="0"/>
              <a:t>to </a:t>
            </a:r>
            <a:r>
              <a:rPr lang="en" dirty="0" err="1"/>
              <a:t>improve</a:t>
            </a:r>
            <a:r>
              <a:rPr lang="en" dirty="0"/>
              <a:t> </a:t>
            </a:r>
            <a:r>
              <a:rPr lang="en" dirty="0" err="1"/>
              <a:t>metabolic</a:t>
            </a:r>
            <a:r>
              <a:rPr lang="en" dirty="0"/>
              <a:t> </a:t>
            </a:r>
            <a:r>
              <a:rPr lang="en" dirty="0" err="1"/>
              <a:t>health </a:t>
            </a:r>
            <a:r>
              <a:rPr lang="en" dirty="0"/>
              <a:t>and </a:t>
            </a:r>
            <a:r>
              <a:rPr lang="en" dirty="0" err="1"/>
              <a:t>reduction</a:t>
            </a:r>
            <a:r>
              <a:rPr lang="en" dirty="0"/>
              <a:t> </a:t>
            </a:r>
            <a:r>
              <a:rPr lang="en" dirty="0" err="1"/>
              <a:t>probabilities</a:t>
            </a:r>
            <a:r>
              <a:rPr lang="en" dirty="0"/>
              <a:t> </a:t>
            </a:r>
            <a:r>
              <a:rPr lang="en" dirty="0" err="1"/>
              <a:t>development</a:t>
            </a:r>
            <a:r>
              <a:rPr lang="en" dirty="0"/>
              <a:t> </a:t>
            </a:r>
            <a:r>
              <a:rPr lang="en" err="1"/>
              <a:t>obesity </a:t>
            </a:r>
            <a:endParaRPr lang="en" dirty="0"/>
          </a:p>
          <a:p>
            <a:pPr marL="0" indent="0">
              <a:buNone/>
            </a:pPr>
            <a:r>
              <a:rPr lang="en" dirty="0" err="1"/>
              <a:t>To encourage </a:t>
            </a:r>
            <a:r>
              <a:rPr lang="en" dirty="0"/>
              <a:t>people </a:t>
            </a:r>
            <a:r>
              <a:rPr lang="en" dirty="0" err="1"/>
              <a:t>who</a:t>
            </a:r>
            <a:r>
              <a:rPr lang="en" dirty="0"/>
              <a:t> </a:t>
            </a:r>
            <a:r>
              <a:rPr lang="en" dirty="0" err="1"/>
              <a:t>had</a:t>
            </a:r>
            <a:r>
              <a:rPr lang="en" dirty="0"/>
              <a:t> </a:t>
            </a:r>
            <a:r>
              <a:rPr lang="en" dirty="0" err="1"/>
              <a:t>obesity </a:t>
            </a:r>
            <a:r>
              <a:rPr lang="en" dirty="0"/>
              <a:t>and </a:t>
            </a:r>
            <a:r>
              <a:rPr lang="en" dirty="0" err="1"/>
              <a:t>reduced</a:t>
            </a:r>
            <a:r>
              <a:rPr lang="en" dirty="0"/>
              <a:t> </a:t>
            </a:r>
            <a:r>
              <a:rPr lang="en" dirty="0" err="1"/>
              <a:t>mass</a:t>
            </a:r>
            <a:r>
              <a:rPr lang="en" dirty="0"/>
              <a:t> </a:t>
            </a:r>
            <a:r>
              <a:rPr lang="en" dirty="0" err="1"/>
              <a:t>body </a:t>
            </a:r>
            <a:r>
              <a:rPr lang="en" dirty="0"/>
              <a:t>to the </a:t>
            </a:r>
            <a:r>
              <a:rPr lang="en" dirty="0" err="1"/>
              <a:t>physical</a:t>
            </a:r>
            <a:r>
              <a:rPr lang="en" dirty="0"/>
              <a:t> 60-90 </a:t>
            </a:r>
            <a:r>
              <a:rPr lang="en" dirty="0" err="1"/>
              <a:t>minutes of activity </a:t>
            </a:r>
            <a:r>
              <a:rPr lang="en" dirty="0"/>
              <a:t>per day in the </a:t>
            </a:r>
            <a:r>
              <a:rPr lang="en" dirty="0" err="1"/>
              <a:t>majority</a:t>
            </a:r>
            <a:r>
              <a:rPr lang="en" dirty="0"/>
              <a:t> </a:t>
            </a:r>
            <a:r>
              <a:rPr lang="en" dirty="0" err="1"/>
              <a:t>days</a:t>
            </a:r>
            <a:r>
              <a:rPr lang="en" dirty="0"/>
              <a:t> </a:t>
            </a:r>
            <a:r>
              <a:rPr lang="en" dirty="0" err="1"/>
              <a:t>week </a:t>
            </a:r>
            <a:r>
              <a:rPr lang="en" dirty="0"/>
              <a:t>to </a:t>
            </a:r>
            <a:r>
              <a:rPr lang="en" dirty="0" err="1"/>
              <a:t>avoid </a:t>
            </a:r>
            <a:r>
              <a:rPr lang="en" dirty="0"/>
              <a:t>re- </a:t>
            </a:r>
            <a:r>
              <a:rPr lang="en" dirty="0" err="1"/>
              <a:t>increase</a:t>
            </a:r>
            <a:r>
              <a:rPr lang="en" dirty="0"/>
              <a:t> </a:t>
            </a:r>
            <a:r>
              <a:rPr lang="en" dirty="0" err="1"/>
              <a:t>masses</a:t>
            </a:r>
            <a:r>
              <a:rPr lang="en" dirty="0"/>
              <a:t> </a:t>
            </a:r>
            <a:r>
              <a:rPr lang="en" err="1"/>
              <a:t>body </a:t>
            </a:r>
            <a:endParaRPr lang="en" dirty="0"/>
          </a:p>
          <a:p>
            <a:pPr marL="0" indent="0">
              <a:buNone/>
            </a:pPr>
            <a:endParaRPr lang="x-none" dirty="0"/>
          </a:p>
        </p:txBody>
      </p:sp>
    </p:spTree>
    <p:extLst>
      <p:ext uri="{BB962C8B-B14F-4D97-AF65-F5344CB8AC3E}">
        <p14:creationId xmlns:p14="http://schemas.microsoft.com/office/powerpoint/2010/main" xmlns="" val="132254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6023" y="457201"/>
            <a:ext cx="11103428" cy="1737359"/>
          </a:xfrm>
        </p:spPr>
        <p:txBody>
          <a:bodyPr>
            <a:normAutofit/>
          </a:bodyPr>
          <a:lstStyle/>
          <a:p>
            <a:r>
              <a:rPr lang="en-US" sz="3600" smtClean="0"/>
              <a:t>Pregnancy and gestational weight gain, weight maintenance after childbirth.</a:t>
            </a:r>
            <a:endParaRPr lang="ru-RU" sz="3600"/>
          </a:p>
        </p:txBody>
      </p:sp>
      <p:sp>
        <p:nvSpPr>
          <p:cNvPr id="3" name="Подзаголовок 2"/>
          <p:cNvSpPr>
            <a:spLocks noGrp="1"/>
          </p:cNvSpPr>
          <p:nvPr>
            <p:ph type="subTitle" idx="1"/>
          </p:nvPr>
        </p:nvSpPr>
        <p:spPr>
          <a:xfrm>
            <a:off x="849085" y="2560320"/>
            <a:ext cx="10567851" cy="2697479"/>
          </a:xfrm>
        </p:spPr>
        <p:txBody>
          <a:bodyPr>
            <a:normAutofit fontScale="92500" lnSpcReduction="20000"/>
          </a:bodyPr>
          <a:lstStyle/>
          <a:p>
            <a:r>
              <a:rPr lang="en-US" smtClean="0"/>
              <a:t>Be cautious in prescribing drugs that can affect the patient's body weight, prefer alternative drugs that do not affect the patient's body weight. If there is no alternative, the doctor should discuss the risk with the patient and monitor </a:t>
            </a:r>
            <a:r>
              <a:rPr lang="en-US" smtClean="0"/>
              <a:t>weight </a:t>
            </a:r>
            <a:r>
              <a:rPr lang="en-US" smtClean="0"/>
              <a:t>gain.</a:t>
            </a:r>
          </a:p>
          <a:p>
            <a:r>
              <a:rPr lang="en-US" smtClean="0"/>
              <a:t> </a:t>
            </a:r>
            <a:r>
              <a:rPr lang="en-US" smtClean="0"/>
              <a:t>It is recommended that the patient, during the reduction </a:t>
            </a:r>
            <a:r>
              <a:rPr lang="en-US" smtClean="0"/>
              <a:t>of </a:t>
            </a:r>
            <a:r>
              <a:rPr lang="en-US" smtClean="0"/>
              <a:t>bm, </a:t>
            </a:r>
            <a:r>
              <a:rPr lang="en-US" smtClean="0"/>
              <a:t>monitor the progress with the help of periodic weighings, namely at least once a week with the subsequent documentation of the result in order to track the dynamics of the MT change.</a:t>
            </a: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D67808-71AD-ED03-EDBD-D1E8CAA2A9DD}"/>
              </a:ext>
            </a:extLst>
          </p:cNvPr>
          <p:cNvSpPr>
            <a:spLocks noGrp="1"/>
          </p:cNvSpPr>
          <p:nvPr>
            <p:ph type="title"/>
          </p:nvPr>
        </p:nvSpPr>
        <p:spPr/>
        <p:txBody>
          <a:bodyPr/>
          <a:lstStyle/>
          <a:p>
            <a:r>
              <a:rPr lang="en" dirty="0" err="1"/>
              <a:t>Psychological </a:t>
            </a:r>
            <a:r>
              <a:rPr lang="en" dirty="0"/>
              <a:t>and </a:t>
            </a:r>
            <a:r>
              <a:rPr lang="en" dirty="0" err="1"/>
              <a:t>behavioral</a:t>
            </a:r>
            <a:r>
              <a:rPr lang="en" dirty="0"/>
              <a:t> </a:t>
            </a:r>
            <a:r>
              <a:rPr lang="en" dirty="0" err="1"/>
              <a:t>intervention </a:t>
            </a:r>
            <a:r>
              <a:rPr lang="en"/>
              <a:t>in </a:t>
            </a:r>
            <a:r>
              <a:rPr lang="en" smtClean="0"/>
              <a:t>curation of </a:t>
            </a:r>
            <a:r>
              <a:rPr lang="en" err="1"/>
              <a:t>obesity </a:t>
            </a:r>
            <a:endParaRPr lang="x-none" dirty="0"/>
          </a:p>
        </p:txBody>
      </p:sp>
      <p:sp>
        <p:nvSpPr>
          <p:cNvPr id="3" name="Объект 2">
            <a:extLst>
              <a:ext uri="{FF2B5EF4-FFF2-40B4-BE49-F238E27FC236}">
                <a16:creationId xmlns:a16="http://schemas.microsoft.com/office/drawing/2014/main" xmlns="" id="{6C738616-35CF-B569-CAAD-DB532A6963C6}"/>
              </a:ext>
            </a:extLst>
          </p:cNvPr>
          <p:cNvSpPr>
            <a:spLocks noGrp="1"/>
          </p:cNvSpPr>
          <p:nvPr>
            <p:ph sz="quarter" idx="13"/>
          </p:nvPr>
        </p:nvSpPr>
        <p:spPr/>
        <p:txBody>
          <a:bodyPr>
            <a:normAutofit fontScale="77500" lnSpcReduction="20000"/>
          </a:bodyPr>
          <a:lstStyle/>
          <a:p>
            <a:pPr marL="0" indent="0">
              <a:buNone/>
            </a:pPr>
            <a:r>
              <a:rPr lang="en" smtClean="0"/>
              <a:t>1. </a:t>
            </a:r>
            <a:r>
              <a:rPr lang="en" smtClean="0"/>
              <a:t>Apply </a:t>
            </a:r>
            <a:r>
              <a:rPr lang="en" dirty="0" err="1"/>
              <a:t>complex</a:t>
            </a:r>
            <a:r>
              <a:rPr lang="en" dirty="0"/>
              <a:t> </a:t>
            </a:r>
            <a:r>
              <a:rPr lang="en" dirty="0" err="1"/>
              <a:t>intervention</a:t>
            </a:r>
            <a:r>
              <a:rPr lang="en" dirty="0"/>
              <a:t> </a:t>
            </a:r>
            <a:r>
              <a:rPr lang="en" dirty="0" err="1"/>
              <a:t>of</a:t>
            </a:r>
            <a:r>
              <a:rPr lang="en" dirty="0"/>
              <a:t> </a:t>
            </a:r>
            <a:r>
              <a:rPr lang="en" dirty="0" err="1"/>
              <a:t>changes</a:t>
            </a:r>
            <a:r>
              <a:rPr lang="en" dirty="0"/>
              <a:t> </a:t>
            </a:r>
            <a:r>
              <a:rPr lang="en" dirty="0" err="1"/>
              <a:t>behaviors aimed </a:t>
            </a:r>
            <a:r>
              <a:rPr lang="en" dirty="0"/>
              <a:t>at </a:t>
            </a:r>
            <a:r>
              <a:rPr lang="en" err="1"/>
              <a:t>prevention </a:t>
            </a:r>
            <a:r>
              <a:rPr lang="en" smtClean="0"/>
              <a:t> </a:t>
            </a:r>
            <a:r>
              <a:rPr lang="en" smtClean="0"/>
              <a:t>of </a:t>
            </a:r>
            <a:r>
              <a:rPr lang="en" smtClean="0"/>
              <a:t>obesity  of Such </a:t>
            </a:r>
            <a:r>
              <a:rPr lang="en" dirty="0" err="1"/>
              <a:t>programs</a:t>
            </a:r>
            <a:r>
              <a:rPr lang="en" dirty="0"/>
              <a:t> </a:t>
            </a:r>
            <a:r>
              <a:rPr lang="en" dirty="0" err="1"/>
              <a:t>must </a:t>
            </a:r>
            <a:r>
              <a:rPr lang="en" dirty="0"/>
              <a:t>be </a:t>
            </a:r>
            <a:r>
              <a:rPr lang="en" dirty="0" err="1"/>
              <a:t>integrated </a:t>
            </a:r>
            <a:r>
              <a:rPr lang="en" dirty="0"/>
              <a:t>with </a:t>
            </a:r>
            <a:r>
              <a:rPr lang="en" dirty="0" err="1"/>
              <a:t>programs </a:t>
            </a:r>
            <a:r>
              <a:rPr lang="en" dirty="0"/>
              <a:t>at </a:t>
            </a:r>
            <a:r>
              <a:rPr lang="en" dirty="0" err="1"/>
              <a:t>the level</a:t>
            </a:r>
            <a:r>
              <a:rPr lang="en" dirty="0"/>
              <a:t> </a:t>
            </a:r>
            <a:r>
              <a:rPr lang="en" dirty="0" err="1"/>
              <a:t>communities </a:t>
            </a:r>
            <a:r>
              <a:rPr lang="en" err="1"/>
              <a:t>to </a:t>
            </a:r>
            <a:r>
              <a:rPr lang="en" smtClean="0"/>
              <a:t> </a:t>
            </a:r>
            <a:r>
              <a:rPr lang="en" dirty="0" err="1"/>
              <a:t>cover</a:t>
            </a:r>
            <a:r>
              <a:rPr lang="en" dirty="0"/>
              <a:t> </a:t>
            </a:r>
            <a:r>
              <a:rPr lang="en" dirty="0" err="1"/>
              <a:t>the widest</a:t>
            </a:r>
            <a:r>
              <a:rPr lang="en" dirty="0"/>
              <a:t> the </a:t>
            </a:r>
            <a:r>
              <a:rPr lang="en" dirty="0" err="1"/>
              <a:t>audience</a:t>
            </a:r>
          </a:p>
          <a:p>
            <a:pPr marL="0" indent="0">
              <a:buNone/>
            </a:pPr>
            <a:r>
              <a:rPr lang="en" dirty="0"/>
              <a:t>2. </a:t>
            </a:r>
            <a:r>
              <a:rPr lang="en" dirty="0" err="1"/>
              <a:t>If</a:t>
            </a:r>
            <a:r>
              <a:rPr lang="en" dirty="0"/>
              <a:t> </a:t>
            </a:r>
            <a:r>
              <a:rPr lang="en" dirty="0" err="1"/>
              <a:t>a person </a:t>
            </a:r>
            <a:r>
              <a:rPr lang="en" dirty="0"/>
              <a:t>( </a:t>
            </a:r>
            <a:r>
              <a:rPr lang="en" dirty="0" err="1"/>
              <a:t>or its </a:t>
            </a:r>
            <a:r>
              <a:rPr lang="en" dirty="0"/>
              <a:t>members </a:t>
            </a:r>
            <a:r>
              <a:rPr lang="en" dirty="0" err="1"/>
              <a:t>family</a:t>
            </a:r>
            <a:r>
              <a:rPr lang="en" dirty="0"/>
              <a:t> </a:t>
            </a:r>
            <a:r>
              <a:rPr lang="en" dirty="0" err="1"/>
              <a:t>or </a:t>
            </a:r>
            <a:r>
              <a:rPr lang="en" dirty="0"/>
              <a:t>persons </a:t>
            </a:r>
            <a:r>
              <a:rPr lang="en" dirty="0" err="1"/>
              <a:t>caring for </a:t>
            </a:r>
            <a:r>
              <a:rPr lang="en" dirty="0"/>
              <a:t>her ) does not </a:t>
            </a:r>
            <a:r>
              <a:rPr lang="en" dirty="0" err="1"/>
              <a:t>feel that</a:t>
            </a:r>
            <a:r>
              <a:rPr lang="en" dirty="0"/>
              <a:t> </a:t>
            </a:r>
            <a:r>
              <a:rPr lang="en" dirty="0" err="1"/>
              <a:t>the present </a:t>
            </a:r>
            <a:r>
              <a:rPr lang="en" dirty="0"/>
              <a:t>tense </a:t>
            </a:r>
            <a:r>
              <a:rPr lang="en" dirty="0" err="1"/>
              <a:t>is</a:t>
            </a:r>
            <a:r>
              <a:rPr lang="en" dirty="0"/>
              <a:t> </a:t>
            </a:r>
            <a:r>
              <a:rPr lang="en" dirty="0" err="1"/>
              <a:t>suitable </a:t>
            </a:r>
            <a:r>
              <a:rPr lang="en" dirty="0"/>
              <a:t>for </a:t>
            </a:r>
            <a:r>
              <a:rPr lang="en" dirty="0" err="1"/>
              <a:t>actions </a:t>
            </a:r>
            <a:r>
              <a:rPr lang="en" dirty="0"/>
              <a:t>, </a:t>
            </a:r>
            <a:r>
              <a:rPr lang="en" dirty="0" err="1"/>
              <a:t>explain that </a:t>
            </a:r>
            <a:r>
              <a:rPr lang="en" dirty="0"/>
              <a:t>_ </a:t>
            </a:r>
            <a:r>
              <a:rPr lang="en" dirty="0" err="1"/>
              <a:t>advice </a:t>
            </a:r>
            <a:r>
              <a:rPr lang="en" dirty="0"/>
              <a:t>and </a:t>
            </a:r>
            <a:r>
              <a:rPr lang="en" dirty="0" err="1"/>
              <a:t>support</a:t>
            </a:r>
            <a:r>
              <a:rPr lang="en" dirty="0"/>
              <a:t> </a:t>
            </a:r>
            <a:r>
              <a:rPr lang="en" dirty="0" err="1"/>
              <a:t>will be</a:t>
            </a:r>
            <a:r>
              <a:rPr lang="en" dirty="0"/>
              <a:t> </a:t>
            </a:r>
            <a:r>
              <a:rPr lang="en" dirty="0" err="1"/>
              <a:t>available </a:t>
            </a:r>
            <a:r>
              <a:rPr lang="en" dirty="0"/>
              <a:t>at any time in the </a:t>
            </a:r>
            <a:r>
              <a:rPr lang="en" dirty="0" err="1"/>
              <a:t>future </a:t>
            </a:r>
            <a:r>
              <a:rPr lang="en" dirty="0"/>
              <a:t>. </a:t>
            </a:r>
            <a:r>
              <a:rPr lang="en" dirty="0" err="1"/>
              <a:t>Provide</a:t>
            </a:r>
            <a:r>
              <a:rPr lang="en" dirty="0"/>
              <a:t> </a:t>
            </a:r>
            <a:r>
              <a:rPr lang="en" dirty="0" err="1"/>
              <a:t>contact</a:t>
            </a:r>
            <a:r>
              <a:rPr lang="en" dirty="0"/>
              <a:t> </a:t>
            </a:r>
            <a:r>
              <a:rPr lang="en" dirty="0" err="1"/>
              <a:t>information to </a:t>
            </a:r>
            <a:r>
              <a:rPr lang="en" dirty="0"/>
              <a:t>_ the </a:t>
            </a:r>
            <a:r>
              <a:rPr lang="en" dirty="0" err="1"/>
              <a:t>person </a:t>
            </a:r>
            <a:r>
              <a:rPr lang="en" dirty="0"/>
              <a:t>could </a:t>
            </a:r>
            <a:r>
              <a:rPr lang="en" dirty="0" err="1"/>
              <a:t>contact </a:t>
            </a:r>
            <a:r>
              <a:rPr lang="en" dirty="0"/>
              <a:t>you when they are ready.</a:t>
            </a:r>
          </a:p>
          <a:p>
            <a:pPr marL="0" indent="0">
              <a:buNone/>
            </a:pPr>
            <a:r>
              <a:rPr lang="en" dirty="0"/>
              <a:t>3. </a:t>
            </a:r>
            <a:r>
              <a:rPr lang="en" dirty="0" err="1"/>
              <a:t>Encourage the person 's </a:t>
            </a:r>
            <a:r>
              <a:rPr lang="en" dirty="0"/>
              <a:t>partner to </a:t>
            </a:r>
            <a:r>
              <a:rPr lang="en" dirty="0" err="1"/>
              <a:t>support </a:t>
            </a:r>
            <a:r>
              <a:rPr lang="en" dirty="0"/>
              <a:t>any </a:t>
            </a:r>
            <a:r>
              <a:rPr lang="en" dirty="0" err="1"/>
              <a:t>mass </a:t>
            </a:r>
            <a:r>
              <a:rPr lang="en" dirty="0"/>
              <a:t>control </a:t>
            </a:r>
            <a:r>
              <a:rPr lang="en" dirty="0" err="1"/>
              <a:t>programs</a:t>
            </a:r>
            <a:r>
              <a:rPr lang="en" dirty="0"/>
              <a:t> </a:t>
            </a:r>
            <a:r>
              <a:rPr lang="en" dirty="0" err="1"/>
              <a:t>body </a:t>
            </a:r>
            <a:r>
              <a:rPr lang="en" dirty="0"/>
              <a:t>_</a:t>
            </a:r>
          </a:p>
          <a:p>
            <a:pPr marL="0" indent="0">
              <a:buNone/>
            </a:pPr>
            <a:r>
              <a:rPr lang="en" dirty="0"/>
              <a:t>4. </a:t>
            </a:r>
            <a:r>
              <a:rPr lang="en" dirty="0" err="1"/>
              <a:t>Apply </a:t>
            </a:r>
            <a:r>
              <a:rPr lang="en" dirty="0"/>
              <a:t>to </a:t>
            </a:r>
            <a:r>
              <a:rPr lang="en" dirty="0" err="1"/>
              <a:t>certain</a:t>
            </a:r>
            <a:r>
              <a:rPr lang="en" dirty="0"/>
              <a:t> </a:t>
            </a:r>
            <a:r>
              <a:rPr lang="en" dirty="0" err="1"/>
              <a:t>categories</a:t>
            </a:r>
            <a:r>
              <a:rPr lang="en" dirty="0"/>
              <a:t> </a:t>
            </a:r>
            <a:r>
              <a:rPr lang="en" dirty="0" err="1"/>
              <a:t>patients </a:t>
            </a:r>
            <a:r>
              <a:rPr lang="en" dirty="0"/>
              <a:t>, </a:t>
            </a:r>
            <a:r>
              <a:rPr lang="en" dirty="0" err="1"/>
              <a:t>namely</a:t>
            </a:r>
            <a:r>
              <a:rPr lang="en" dirty="0"/>
              <a:t> </a:t>
            </a:r>
            <a:r>
              <a:rPr lang="en" dirty="0" err="1"/>
              <a:t>are pregnant</a:t>
            </a:r>
            <a:r>
              <a:rPr lang="en" dirty="0"/>
              <a:t> </a:t>
            </a:r>
            <a:r>
              <a:rPr lang="en" dirty="0" err="1"/>
              <a:t>women</a:t>
            </a:r>
            <a:r>
              <a:rPr lang="en" dirty="0"/>
              <a:t> </a:t>
            </a:r>
            <a:r>
              <a:rPr lang="en" dirty="0" err="1"/>
              <a:t>or</a:t>
            </a:r>
            <a:r>
              <a:rPr lang="en" dirty="0"/>
              <a:t> </a:t>
            </a:r>
            <a:r>
              <a:rPr lang="en" dirty="0" err="1"/>
              <a:t>women </a:t>
            </a:r>
            <a:r>
              <a:rPr lang="en" dirty="0"/>
              <a:t>on </a:t>
            </a:r>
            <a:r>
              <a:rPr lang="en" dirty="0" err="1"/>
              <a:t>period</a:t>
            </a:r>
            <a:r>
              <a:rPr lang="en" dirty="0"/>
              <a:t> </a:t>
            </a:r>
            <a:r>
              <a:rPr lang="en" dirty="0" err="1"/>
              <a:t>menopause </a:t>
            </a:r>
            <a:r>
              <a:rPr lang="en" dirty="0"/>
              <a:t>, </a:t>
            </a:r>
            <a:r>
              <a:rPr lang="en" dirty="0" err="1"/>
              <a:t>patients </a:t>
            </a:r>
            <a:r>
              <a:rPr lang="en" err="1"/>
              <a:t>who </a:t>
            </a:r>
            <a:r>
              <a:rPr lang="en" smtClean="0"/>
              <a:t>leave </a:t>
            </a:r>
            <a:r>
              <a:rPr lang="en" dirty="0" err="1"/>
              <a:t>to smoke </a:t>
            </a:r>
            <a:r>
              <a:rPr lang="en" dirty="0"/>
              <a:t>, </a:t>
            </a:r>
            <a:r>
              <a:rPr lang="en" dirty="0" err="1"/>
              <a:t>patients </a:t>
            </a:r>
            <a:r>
              <a:rPr lang="en" dirty="0"/>
              <a:t>who </a:t>
            </a:r>
            <a:r>
              <a:rPr lang="en" dirty="0" err="1"/>
              <a:t>have</a:t>
            </a:r>
            <a:r>
              <a:rPr lang="en" dirty="0"/>
              <a:t> </a:t>
            </a:r>
            <a:r>
              <a:rPr lang="en" dirty="0" err="1"/>
              <a:t>anxious-depressive</a:t>
            </a:r>
            <a:r>
              <a:rPr lang="en" dirty="0"/>
              <a:t> </a:t>
            </a:r>
            <a:r>
              <a:rPr lang="en" dirty="0" err="1"/>
              <a:t>disorders </a:t>
            </a:r>
            <a:r>
              <a:rPr lang="en" dirty="0"/>
              <a:t>, </a:t>
            </a:r>
            <a:r>
              <a:rPr lang="en" dirty="0" err="1"/>
              <a:t>patients </a:t>
            </a:r>
            <a:r>
              <a:rPr lang="en" err="1"/>
              <a:t>who </a:t>
            </a:r>
            <a:r>
              <a:rPr lang="en" smtClean="0"/>
              <a:t>have </a:t>
            </a:r>
            <a:r>
              <a:rPr lang="en" dirty="0" err="1"/>
              <a:t>changed</a:t>
            </a:r>
            <a:r>
              <a:rPr lang="en" dirty="0"/>
              <a:t> </a:t>
            </a:r>
            <a:r>
              <a:rPr lang="en" dirty="0" err="1"/>
              <a:t>biorhythms </a:t>
            </a:r>
            <a:r>
              <a:rPr lang="en" dirty="0"/>
              <a:t>( </a:t>
            </a:r>
            <a:r>
              <a:rPr lang="en" dirty="0" err="1"/>
              <a:t>variable</a:t>
            </a:r>
            <a:r>
              <a:rPr lang="en" dirty="0"/>
              <a:t> </a:t>
            </a:r>
            <a:r>
              <a:rPr lang="en" dirty="0" err="1"/>
              <a:t>or</a:t>
            </a:r>
            <a:r>
              <a:rPr lang="en" dirty="0"/>
              <a:t> </a:t>
            </a:r>
            <a:r>
              <a:rPr lang="en" dirty="0" err="1"/>
              <a:t>night </a:t>
            </a:r>
            <a:r>
              <a:rPr lang="en" dirty="0"/>
              <a:t>work) </a:t>
            </a:r>
            <a:r>
              <a:rPr lang="en" dirty="0" err="1"/>
              <a:t>more</a:t>
            </a:r>
            <a:r>
              <a:rPr lang="en" dirty="0"/>
              <a:t> </a:t>
            </a:r>
            <a:r>
              <a:rPr lang="en" dirty="0" err="1"/>
              <a:t>detailed</a:t>
            </a:r>
            <a:r>
              <a:rPr lang="en" dirty="0"/>
              <a:t> </a:t>
            </a:r>
            <a:r>
              <a:rPr lang="en" dirty="0" err="1"/>
              <a:t>recommendations</a:t>
            </a:r>
            <a:r>
              <a:rPr lang="en" dirty="0"/>
              <a:t> </a:t>
            </a:r>
            <a:r>
              <a:rPr lang="en" dirty="0" err="1"/>
              <a:t>of</a:t>
            </a:r>
            <a:r>
              <a:rPr lang="en" dirty="0"/>
              <a:t> </a:t>
            </a:r>
            <a:r>
              <a:rPr lang="en" dirty="0" err="1"/>
              <a:t>food </a:t>
            </a:r>
            <a:r>
              <a:rPr lang="en" dirty="0"/>
              <a:t>and </a:t>
            </a:r>
            <a:r>
              <a:rPr lang="en" dirty="0" err="1"/>
              <a:t>physical</a:t>
            </a:r>
            <a:r>
              <a:rPr lang="en" dirty="0"/>
              <a:t> </a:t>
            </a:r>
            <a:r>
              <a:rPr lang="en" dirty="0" err="1"/>
              <a:t>activities </a:t>
            </a:r>
            <a:r>
              <a:rPr lang="en" dirty="0"/>
              <a:t>through </a:t>
            </a:r>
            <a:r>
              <a:rPr lang="en" dirty="0" err="1"/>
              <a:t>larger</a:t>
            </a:r>
            <a:r>
              <a:rPr lang="en" dirty="0"/>
              <a:t> </a:t>
            </a:r>
            <a:r>
              <a:rPr lang="en" dirty="0" err="1"/>
              <a:t>risks</a:t>
            </a:r>
            <a:r>
              <a:rPr lang="en" dirty="0"/>
              <a:t> </a:t>
            </a:r>
            <a:r>
              <a:rPr lang="en" dirty="0" err="1"/>
              <a:t>increase in </a:t>
            </a:r>
            <a:r>
              <a:rPr lang="en" dirty="0"/>
              <a:t>MT in such </a:t>
            </a:r>
            <a:r>
              <a:rPr lang="en" dirty="0" err="1"/>
              <a:t>patients </a:t>
            </a:r>
            <a:r>
              <a:rPr lang="en" dirty="0"/>
              <a:t>.</a:t>
            </a:r>
          </a:p>
          <a:p>
            <a:pPr marL="0" indent="0">
              <a:buNone/>
            </a:pPr>
            <a:endParaRPr lang="x-none" dirty="0"/>
          </a:p>
        </p:txBody>
      </p:sp>
    </p:spTree>
    <p:extLst>
      <p:ext uri="{BB962C8B-B14F-4D97-AF65-F5344CB8AC3E}">
        <p14:creationId xmlns:p14="http://schemas.microsoft.com/office/powerpoint/2010/main" xmlns="" val="3156491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387B67C-D1DA-FC0D-54C4-CC9CE03A48EB}"/>
              </a:ext>
            </a:extLst>
          </p:cNvPr>
          <p:cNvSpPr>
            <a:spLocks noGrp="1"/>
          </p:cNvSpPr>
          <p:nvPr>
            <p:ph type="title"/>
          </p:nvPr>
        </p:nvSpPr>
        <p:spPr/>
        <p:txBody>
          <a:bodyPr/>
          <a:lstStyle/>
          <a:p>
            <a:endParaRPr lang="x-none"/>
          </a:p>
        </p:txBody>
      </p:sp>
      <p:sp>
        <p:nvSpPr>
          <p:cNvPr id="3" name="Объект 2">
            <a:extLst>
              <a:ext uri="{FF2B5EF4-FFF2-40B4-BE49-F238E27FC236}">
                <a16:creationId xmlns:a16="http://schemas.microsoft.com/office/drawing/2014/main" xmlns="" id="{968922B9-0A82-7430-C883-651A1E98401E}"/>
              </a:ext>
            </a:extLst>
          </p:cNvPr>
          <p:cNvSpPr>
            <a:spLocks noGrp="1"/>
          </p:cNvSpPr>
          <p:nvPr>
            <p:ph sz="quarter" idx="13"/>
          </p:nvPr>
        </p:nvSpPr>
        <p:spPr/>
        <p:txBody>
          <a:bodyPr>
            <a:normAutofit/>
          </a:bodyPr>
          <a:lstStyle/>
          <a:p>
            <a:pPr marL="0" indent="0" algn="ctr">
              <a:buNone/>
            </a:pPr>
            <a:r>
              <a:rPr lang="en" sz="4000" dirty="0"/>
              <a:t>Thank you for attention</a:t>
            </a:r>
          </a:p>
        </p:txBody>
      </p:sp>
    </p:spTree>
    <p:extLst>
      <p:ext uri="{BB962C8B-B14F-4D97-AF65-F5344CB8AC3E}">
        <p14:creationId xmlns:p14="http://schemas.microsoft.com/office/powerpoint/2010/main" xmlns="" val="702277138"/>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Капля</Template>
  <TotalTime>12</TotalTime>
  <Words>571</Words>
  <Application>Microsoft Macintosh PowerPoint</Application>
  <PresentationFormat>Произвольный</PresentationFormat>
  <Paragraphs>22</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Капля</vt:lpstr>
      <vt:lpstr>Prevention of obesity in adults .</vt:lpstr>
      <vt:lpstr>Primary, secondary and tertiary prevention of obesity. </vt:lpstr>
      <vt:lpstr>Influence of harmful habits on obesity .</vt:lpstr>
      <vt:lpstr>Pregnancy and gestational weight gain, weight maintenance after childbirth.</vt:lpstr>
      <vt:lpstr>Psychological and behavioral intervention in curation of obesity </vt:lpstr>
      <vt:lpstr>Слайд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Профілактика ожиріння у дорослих. </dc:title>
  <dc:creator>Дарья Лагода</dc:creator>
  <cp:lastModifiedBy>Admin</cp:lastModifiedBy>
  <cp:revision>5</cp:revision>
  <dcterms:created xsi:type="dcterms:W3CDTF">2022-11-10T12:52:45Z</dcterms:created>
  <dcterms:modified xsi:type="dcterms:W3CDTF">2022-11-15T01:01:00Z</dcterms:modified>
</cp:coreProperties>
</file>