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3458"/>
    <p:restoredTop sz="96281"/>
  </p:normalViewPr>
  <p:slideViewPr>
    <p:cSldViewPr snapToGrid="0">
      <p:cViewPr varScale="1">
        <p:scale>
          <a:sx n="73" d="100"/>
          <a:sy n="73" d="100"/>
        </p:scale>
        <p:origin x="-2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7EFDB5-AD31-8FFD-169A-69D4F4B769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err="1"/>
              <a:t>Prevention</a:t>
            </a:r>
            <a:r>
              <a:rPr lang="en"/>
              <a:t> </a:t>
            </a:r>
            <a:r>
              <a:rPr lang="en" smtClean="0"/>
              <a:t>of obesity </a:t>
            </a:r>
            <a:r>
              <a:rPr lang="en" dirty="0"/>
              <a:t>in </a:t>
            </a:r>
            <a:r>
              <a:rPr lang="en" dirty="0" err="1"/>
              <a:t>children </a:t>
            </a:r>
            <a:r>
              <a:rPr lang="en" dirty="0"/>
              <a:t>.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81C0A07-E472-BFCC-F6AF-E80A7A15C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333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266D61-5994-8442-843D-593B6273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Factors contributing to the prevention of childhood obesity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764CAB5-9F46-9A08-10FA-6AAD0ABC83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Reduce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screen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time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Increase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physical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activity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en" sz="1800" b="0" i="0" u="none" strike="noStrike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Expand</a:t>
            </a:r>
            <a:r>
              <a:rPr lang="en" sz="1800" b="0" i="0" u="none" strike="noStrike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smtClean="0">
                <a:solidFill>
                  <a:srgbClr val="3F3F3F"/>
                </a:solidFill>
                <a:latin typeface="Century Gothic" panose="020B0502020202020204" pitchFamily="34" charset="0"/>
              </a:rPr>
              <a:t>food </a:t>
            </a:r>
            <a:r>
              <a:rPr lang="en" sz="1800" smtClean="0">
                <a:solidFill>
                  <a:srgbClr val="3F3F3F"/>
                </a:solidFill>
                <a:latin typeface="Century Gothic" panose="020B0502020202020204" pitchFamily="34" charset="0"/>
              </a:rPr>
              <a:t> ration  of child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49893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A75D15-1DD0-B6C8-0082-2732EA78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screen </a:t>
            </a:r>
            <a:r>
              <a:rPr lang="en" dirty="0"/>
              <a:t>time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015915-2CC5-4A64-F7AE-94AE5C23FBD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/>
              <a:t>- 29% </a:t>
            </a:r>
            <a:r>
              <a:rPr lang="en" dirty="0" err="1"/>
              <a:t>of children </a:t>
            </a:r>
            <a:r>
              <a:rPr lang="en" dirty="0"/>
              <a:t>under 1 year </a:t>
            </a:r>
            <a:r>
              <a:rPr lang="en" dirty="0" err="1"/>
              <a:t>watch</a:t>
            </a:r>
            <a:r>
              <a:rPr lang="en" dirty="0"/>
              <a:t> </a:t>
            </a:r>
            <a:r>
              <a:rPr lang="en" dirty="0" err="1"/>
              <a:t>TV</a:t>
            </a:r>
            <a:r>
              <a:rPr lang="en" dirty="0"/>
              <a:t> </a:t>
            </a:r>
            <a:r>
              <a:rPr lang="en" dirty="0" err="1"/>
              <a:t>about </a:t>
            </a:r>
            <a:r>
              <a:rPr lang="en" dirty="0"/>
              <a:t>90 </a:t>
            </a:r>
            <a:r>
              <a:rPr lang="en" dirty="0" err="1"/>
              <a:t>minutes</a:t>
            </a:r>
            <a:r>
              <a:rPr lang="en" dirty="0"/>
              <a:t> </a:t>
            </a:r>
            <a:r>
              <a:rPr lang="en" dirty="0" err="1"/>
              <a:t>every </a:t>
            </a:r>
            <a:r>
              <a:rPr lang="en" dirty="0"/>
              <a:t>day</a:t>
            </a:r>
          </a:p>
          <a:p>
            <a:pPr marL="0" indent="0">
              <a:buNone/>
            </a:pPr>
            <a:r>
              <a:rPr lang="en" dirty="0"/>
              <a:t>- 64% </a:t>
            </a:r>
            <a:r>
              <a:rPr lang="en" dirty="0" err="1"/>
              <a:t>of children</a:t>
            </a:r>
            <a:r>
              <a:rPr lang="en" dirty="0"/>
              <a:t> </a:t>
            </a:r>
            <a:r>
              <a:rPr lang="en" dirty="0" err="1"/>
              <a:t>are watching</a:t>
            </a:r>
            <a:r>
              <a:rPr lang="en" dirty="0"/>
              <a:t> </a:t>
            </a:r>
            <a:r>
              <a:rPr lang="en" dirty="0" err="1"/>
              <a:t>TV</a:t>
            </a:r>
            <a:r>
              <a:rPr lang="en" dirty="0"/>
              <a:t> </a:t>
            </a:r>
            <a:r>
              <a:rPr lang="en" dirty="0" err="1"/>
              <a:t>about </a:t>
            </a:r>
            <a:r>
              <a:rPr lang="en" dirty="0"/>
              <a:t>2 hours a day.</a:t>
            </a:r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Preschoolers</a:t>
            </a:r>
            <a:r>
              <a:rPr lang="en" dirty="0"/>
              <a:t> </a:t>
            </a:r>
            <a:r>
              <a:rPr lang="en" dirty="0" err="1"/>
              <a:t>conduct</a:t>
            </a:r>
            <a:r>
              <a:rPr lang="en" dirty="0"/>
              <a:t> </a:t>
            </a:r>
            <a:r>
              <a:rPr lang="en" dirty="0" err="1"/>
              <a:t>near</a:t>
            </a:r>
            <a:r>
              <a:rPr lang="en" dirty="0"/>
              <a:t> </a:t>
            </a:r>
            <a:r>
              <a:rPr lang="en" dirty="0" err="1"/>
              <a:t>screen</a:t>
            </a:r>
            <a:r>
              <a:rPr lang="en" dirty="0"/>
              <a:t> </a:t>
            </a:r>
            <a:r>
              <a:rPr lang="en" dirty="0" err="1"/>
              <a:t>approximately </a:t>
            </a:r>
            <a:r>
              <a:rPr lang="en" dirty="0"/>
              <a:t>2.2-4.6 </a:t>
            </a:r>
            <a:r>
              <a:rPr lang="en" dirty="0" err="1"/>
              <a:t>hours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/>
              <a:t>- </a:t>
            </a:r>
            <a:r>
              <a:rPr lang="en" dirty="0" err="1"/>
              <a:t>Children</a:t>
            </a:r>
            <a:r>
              <a:rPr lang="en" dirty="0"/>
              <a:t> </a:t>
            </a:r>
            <a:r>
              <a:rPr lang="en" dirty="0" err="1"/>
              <a:t>school</a:t>
            </a:r>
            <a:r>
              <a:rPr lang="en" dirty="0"/>
              <a:t> </a:t>
            </a:r>
            <a:r>
              <a:rPr lang="en" dirty="0" err="1"/>
              <a:t>age</a:t>
            </a:r>
            <a:r>
              <a:rPr lang="en" dirty="0"/>
              <a:t> </a:t>
            </a:r>
            <a:r>
              <a:rPr lang="en" dirty="0" err="1"/>
              <a:t>conduct</a:t>
            </a:r>
            <a:r>
              <a:rPr lang="en" dirty="0"/>
              <a:t> </a:t>
            </a:r>
            <a:r>
              <a:rPr lang="en" dirty="0" err="1"/>
              <a:t>about </a:t>
            </a:r>
            <a:r>
              <a:rPr lang="en" dirty="0"/>
              <a:t>7 hours </a:t>
            </a:r>
            <a:r>
              <a:rPr lang="en" dirty="0" err="1"/>
              <a:t>every day </a:t>
            </a:r>
            <a:r>
              <a:rPr lang="en" dirty="0"/>
              <a:t>in front of the </a:t>
            </a:r>
            <a:r>
              <a:rPr lang="en" dirty="0" err="1"/>
              <a:t>screen </a:t>
            </a:r>
            <a:r>
              <a:rPr lang="en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957854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795DCC-160E-BFA3-D599-E807DFDB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Screen </a:t>
            </a:r>
            <a:r>
              <a:rPr lang="en" dirty="0"/>
              <a:t>time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B529BF-56BC-74E0-4650-A184CABF50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More</a:t>
            </a:r>
            <a:r>
              <a:rPr lang="en" dirty="0"/>
              <a:t> </a:t>
            </a:r>
            <a:r>
              <a:rPr lang="en" dirty="0" err="1"/>
              <a:t>wide</a:t>
            </a:r>
            <a:r>
              <a:rPr lang="en" dirty="0"/>
              <a:t> </a:t>
            </a:r>
            <a:r>
              <a:rPr lang="en" dirty="0" err="1"/>
              <a:t>using</a:t>
            </a:r>
            <a:r>
              <a:rPr lang="en" dirty="0"/>
              <a:t> </a:t>
            </a:r>
            <a:r>
              <a:rPr lang="en" dirty="0" err="1"/>
              <a:t>screen</a:t>
            </a:r>
            <a:r>
              <a:rPr lang="en" dirty="0"/>
              <a:t> </a:t>
            </a:r>
            <a:r>
              <a:rPr lang="en" dirty="0" err="1"/>
              <a:t>associated </a:t>
            </a:r>
            <a:r>
              <a:rPr lang="en" dirty="0"/>
              <a:t>with </a:t>
            </a:r>
            <a:r>
              <a:rPr lang="en" dirty="0" err="1"/>
              <a:t>children's</a:t>
            </a:r>
            <a:r>
              <a:rPr lang="en" dirty="0"/>
              <a:t> </a:t>
            </a:r>
            <a:r>
              <a:rPr lang="en" dirty="0" err="1"/>
              <a:t>obesity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screen </a:t>
            </a:r>
            <a:r>
              <a:rPr lang="en" dirty="0"/>
              <a:t>time </a:t>
            </a:r>
            <a:r>
              <a:rPr lang="en" dirty="0" err="1"/>
              <a:t>is associated </a:t>
            </a:r>
            <a:r>
              <a:rPr lang="en" dirty="0"/>
              <a:t>with </a:t>
            </a:r>
            <a:r>
              <a:rPr lang="en" dirty="0" err="1"/>
              <a:t>increased </a:t>
            </a:r>
            <a:r>
              <a:rPr lang="en" dirty="0"/>
              <a:t>BMI</a:t>
            </a:r>
          </a:p>
          <a:p>
            <a:pPr marL="0" indent="0">
              <a:buNone/>
            </a:pPr>
            <a:r>
              <a:rPr lang="en" dirty="0" err="1"/>
              <a:t>Screen </a:t>
            </a:r>
            <a:r>
              <a:rPr lang="en" dirty="0"/>
              <a:t>time </a:t>
            </a:r>
            <a:r>
              <a:rPr lang="en" dirty="0" err="1"/>
              <a:t>is related</a:t>
            </a:r>
            <a:r>
              <a:rPr lang="en" dirty="0"/>
              <a:t> </a:t>
            </a:r>
            <a:r>
              <a:rPr lang="en" dirty="0" err="1"/>
              <a:t>from</a:t>
            </a:r>
            <a:r>
              <a:rPr lang="en" dirty="0"/>
              <a:t> </a:t>
            </a:r>
            <a:r>
              <a:rPr lang="en" dirty="0" err="1"/>
              <a:t>consumption</a:t>
            </a:r>
            <a:r>
              <a:rPr lang="en" dirty="0"/>
              <a:t> </a:t>
            </a:r>
            <a:r>
              <a:rPr lang="en" dirty="0" err="1"/>
              <a:t>extra</a:t>
            </a:r>
            <a:r>
              <a:rPr lang="en" dirty="0"/>
              <a:t> </a:t>
            </a:r>
            <a:r>
              <a:rPr lang="en" dirty="0" err="1"/>
              <a:t>calories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Screen </a:t>
            </a:r>
            <a:r>
              <a:rPr lang="en" dirty="0"/>
              <a:t>/ time </a:t>
            </a:r>
            <a:r>
              <a:rPr lang="en" dirty="0" err="1"/>
              <a:t>is connected</a:t>
            </a:r>
            <a:r>
              <a:rPr lang="en" dirty="0"/>
              <a:t> </a:t>
            </a:r>
            <a:r>
              <a:rPr lang="en" dirty="0" err="1"/>
              <a:t>with</a:t>
            </a:r>
            <a:r>
              <a:rPr lang="en" dirty="0"/>
              <a:t> </a:t>
            </a:r>
            <a:r>
              <a:rPr lang="en" dirty="0" err="1"/>
              <a:t>decrease</a:t>
            </a:r>
            <a:r>
              <a:rPr lang="en" dirty="0"/>
              <a:t>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TV </a:t>
            </a:r>
            <a:r>
              <a:rPr lang="en" dirty="0"/>
              <a:t>in the </a:t>
            </a:r>
            <a:r>
              <a:rPr lang="en" dirty="0" err="1"/>
              <a:t>bedroom</a:t>
            </a:r>
            <a:r>
              <a:rPr lang="en" dirty="0"/>
              <a:t> </a:t>
            </a:r>
            <a:r>
              <a:rPr lang="en" dirty="0" err="1"/>
              <a:t>a room</a:t>
            </a:r>
            <a:r>
              <a:rPr lang="en" dirty="0"/>
              <a:t> </a:t>
            </a:r>
            <a:r>
              <a:rPr lang="en" dirty="0" err="1"/>
              <a:t>associated </a:t>
            </a:r>
            <a:r>
              <a:rPr lang="en" dirty="0"/>
              <a:t>with </a:t>
            </a:r>
            <a:r>
              <a:rPr lang="en" dirty="0" err="1"/>
              <a:t>increased </a:t>
            </a:r>
            <a:r>
              <a:rPr lang="en" dirty="0"/>
              <a:t>BMI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43554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679B9B-43D5-ADC9-8B83-47202872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screen </a:t>
            </a:r>
            <a:r>
              <a:rPr lang="en" dirty="0"/>
              <a:t>time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4ABD10-65DE-A17D-7F3F-2368070110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" dirty="0" err="1"/>
              <a:t>irregular </a:t>
            </a:r>
            <a:r>
              <a:rPr lang="en" dirty="0"/>
              <a:t>sleep</a:t>
            </a:r>
          </a:p>
          <a:p>
            <a:pPr marL="0" indent="0">
              <a:buNone/>
            </a:pPr>
            <a:r>
              <a:rPr lang="en" dirty="0"/>
              <a:t>sleep </a:t>
            </a:r>
            <a:r>
              <a:rPr lang="en" dirty="0" err="1"/>
              <a:t>disturbance</a:t>
            </a:r>
          </a:p>
          <a:p>
            <a:pPr marL="0" indent="0">
              <a:buNone/>
            </a:pPr>
            <a:r>
              <a:rPr lang="en" dirty="0" err="1"/>
              <a:t>delay</a:t>
            </a:r>
            <a:r>
              <a:rPr lang="en" dirty="0"/>
              <a:t> </a:t>
            </a:r>
            <a:r>
              <a:rPr lang="en" dirty="0" err="1"/>
              <a:t>language</a:t>
            </a:r>
            <a:r>
              <a:rPr lang="en" dirty="0"/>
              <a:t> </a:t>
            </a:r>
            <a:r>
              <a:rPr lang="en" dirty="0" err="1"/>
              <a:t>skills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less </a:t>
            </a:r>
            <a:r>
              <a:rPr lang="en" dirty="0"/>
              <a:t>time to participate in </a:t>
            </a:r>
            <a:r>
              <a:rPr lang="en" dirty="0" err="1"/>
              <a:t>creative activities</a:t>
            </a:r>
            <a:r>
              <a:rPr lang="en" dirty="0"/>
              <a:t> </a:t>
            </a:r>
            <a:r>
              <a:rPr lang="en" dirty="0" err="1"/>
              <a:t>games to </a:t>
            </a:r>
            <a:r>
              <a:rPr lang="en" dirty="0"/>
              <a:t>_ </a:t>
            </a:r>
            <a:r>
              <a:rPr lang="en" dirty="0" err="1"/>
              <a:t>to develop</a:t>
            </a:r>
            <a:r>
              <a:rPr lang="en" dirty="0"/>
              <a:t> </a:t>
            </a:r>
            <a:r>
              <a:rPr lang="en" dirty="0" err="1"/>
              <a:t>skills</a:t>
            </a:r>
            <a:r>
              <a:rPr lang="en" dirty="0"/>
              <a:t> problem </a:t>
            </a:r>
            <a:r>
              <a:rPr lang="en" dirty="0" err="1"/>
              <a:t>solving</a:t>
            </a:r>
          </a:p>
          <a:p>
            <a:pPr marL="0" indent="0">
              <a:buNone/>
            </a:pPr>
            <a:r>
              <a:rPr lang="en" dirty="0" err="1"/>
              <a:t>reduction</a:t>
            </a:r>
            <a:r>
              <a:rPr lang="en" dirty="0"/>
              <a:t> </a:t>
            </a:r>
            <a:r>
              <a:rPr lang="en" dirty="0" err="1"/>
              <a:t>interaction </a:t>
            </a:r>
            <a:r>
              <a:rPr lang="en" dirty="0"/>
              <a:t>and </a:t>
            </a:r>
            <a:r>
              <a:rPr lang="en" dirty="0" err="1"/>
              <a:t>reduction</a:t>
            </a:r>
            <a:r>
              <a:rPr lang="en" dirty="0"/>
              <a:t> </a:t>
            </a:r>
            <a:r>
              <a:rPr lang="en" dirty="0" err="1"/>
              <a:t>equal</a:t>
            </a:r>
            <a:r>
              <a:rPr lang="en" dirty="0"/>
              <a:t> </a:t>
            </a:r>
            <a:r>
              <a:rPr lang="en" dirty="0" err="1"/>
              <a:t>communication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lower</a:t>
            </a:r>
            <a:r>
              <a:rPr lang="en" dirty="0"/>
              <a:t> </a:t>
            </a:r>
            <a:r>
              <a:rPr lang="en" dirty="0" err="1"/>
              <a:t>academic</a:t>
            </a:r>
            <a:r>
              <a:rPr lang="en" dirty="0"/>
              <a:t> </a:t>
            </a:r>
            <a:r>
              <a:rPr lang="en" dirty="0" err="1"/>
              <a:t>achievements </a:t>
            </a:r>
            <a:r>
              <a:rPr lang="en" dirty="0"/>
              <a:t>and </a:t>
            </a:r>
            <a:r>
              <a:rPr lang="en" dirty="0" err="1"/>
              <a:t>failures</a:t>
            </a:r>
            <a:r>
              <a:rPr lang="en" dirty="0"/>
              <a:t> </a:t>
            </a:r>
            <a:r>
              <a:rPr lang="en" dirty="0" err="1"/>
              <a:t>evaluations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magnification</a:t>
            </a:r>
            <a:r>
              <a:rPr lang="en" dirty="0"/>
              <a:t> </a:t>
            </a:r>
            <a:r>
              <a:rPr lang="en" dirty="0" err="1"/>
              <a:t>psychological</a:t>
            </a:r>
            <a:r>
              <a:rPr lang="en" dirty="0"/>
              <a:t> </a:t>
            </a:r>
            <a:r>
              <a:rPr lang="en" dirty="0" err="1"/>
              <a:t>difficulties</a:t>
            </a: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595202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10C682-CD88-F8F5-E1AE-15E19EF82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172041-EDBA-137C-4713-A2C003F761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According </a:t>
            </a:r>
            <a:r>
              <a:rPr lang="en" dirty="0"/>
              <a:t>to the </a:t>
            </a:r>
            <a:r>
              <a:rPr lang="en" dirty="0" err="1"/>
              <a:t>recommendations</a:t>
            </a:r>
            <a:r>
              <a:rPr lang="en" dirty="0"/>
              <a:t> CDC </a:t>
            </a:r>
            <a:r>
              <a:rPr lang="en" dirty="0" err="1"/>
              <a:t>Children </a:t>
            </a:r>
            <a:r>
              <a:rPr lang="en" dirty="0"/>
              <a:t>and </a:t>
            </a:r>
            <a:r>
              <a:rPr lang="en" dirty="0" err="1"/>
              <a:t>Adolescents</a:t>
            </a:r>
            <a:r>
              <a:rPr lang="en" dirty="0"/>
              <a:t> </a:t>
            </a:r>
            <a:r>
              <a:rPr lang="en" dirty="0" err="1"/>
              <a:t>must </a:t>
            </a:r>
            <a:r>
              <a:rPr lang="en" dirty="0"/>
              <a:t>be </a:t>
            </a:r>
            <a:r>
              <a:rPr lang="en" dirty="0" err="1"/>
              <a:t>physically active </a:t>
            </a:r>
            <a:r>
              <a:rPr lang="en" dirty="0"/>
              <a:t>60 </a:t>
            </a:r>
            <a:r>
              <a:rPr lang="en" dirty="0" err="1"/>
              <a:t>minutes </a:t>
            </a:r>
            <a:r>
              <a:rPr lang="en" dirty="0"/>
              <a:t>a day or </a:t>
            </a:r>
            <a:r>
              <a:rPr lang="en" dirty="0" err="1"/>
              <a:t>more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6749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4DF325-2E33-AAFE-695D-90A70D2BA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Correct</a:t>
            </a:r>
            <a:r>
              <a:rPr lang="en" dirty="0"/>
              <a:t> </a:t>
            </a:r>
            <a:r>
              <a:rPr lang="en" dirty="0" err="1"/>
              <a:t>food</a:t>
            </a:r>
            <a:r>
              <a:rPr lang="en" dirty="0"/>
              <a:t> </a:t>
            </a:r>
            <a:r>
              <a:rPr lang="en" dirty="0" err="1"/>
              <a:t>habits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84A273-8EEB-E6DF-34B9-31C8250AB5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healthy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food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habits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start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evolve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from the first </a:t>
            </a:r>
            <a:r>
              <a:rPr lang="en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life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Advertising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affects </a:t>
            </a:r>
            <a:r>
              <a:rPr lang="en" sz="1800" b="0" i="0" u="none" strike="noStrike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purchased </a:t>
            </a:r>
            <a:r>
              <a:rPr lang="en" sz="1800" smtClean="0">
                <a:solidFill>
                  <a:srgbClr val="3F3F3F"/>
                </a:solidFill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smtClean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products</a:t>
            </a:r>
            <a:endParaRPr lang="ru-RU" sz="1800" b="1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Limited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access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to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healthy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and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affordable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food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Bigger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accessibility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high-calorie</a:t>
            </a: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food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smtClean="0">
                <a:solidFill>
                  <a:srgbClr val="3F3F3F"/>
                </a:solidFill>
                <a:latin typeface="Century Gothic" panose="020B0502020202020204" pitchFamily="34" charset="0"/>
              </a:rPr>
              <a:t>I</a:t>
            </a:r>
            <a:r>
              <a:rPr lang="en" sz="1800" b="1" smtClean="0">
                <a:solidFill>
                  <a:srgbClr val="3F3F3F"/>
                </a:solidFill>
                <a:latin typeface="Century Gothic" panose="020B0502020202020204" pitchFamily="34" charset="0"/>
              </a:rPr>
              <a:t>ncrease </a:t>
            </a:r>
            <a:r>
              <a:rPr lang="en" sz="1800" b="0" i="0" u="none" strike="noStrike" smtClean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size of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portions</a:t>
            </a:r>
            <a:endParaRPr lang="ru-RU" sz="1800" b="1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Many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children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they don't have </a:t>
            </a:r>
            <a:r>
              <a:rPr lang="en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breakfast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Food 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is often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chosen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depending</a:t>
            </a:r>
            <a:r>
              <a:rPr lang="e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from</a:t>
            </a:r>
            <a:r>
              <a:rPr lang="en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amenities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311282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FA3F93-A491-D164-D4FB-F216A012B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Correct</a:t>
            </a:r>
            <a:r>
              <a:rPr lang="en" dirty="0"/>
              <a:t> </a:t>
            </a:r>
            <a:r>
              <a:rPr lang="en" dirty="0" err="1"/>
              <a:t>food</a:t>
            </a:r>
            <a:r>
              <a:rPr lang="en" dirty="0"/>
              <a:t> </a:t>
            </a:r>
            <a:r>
              <a:rPr lang="en" dirty="0" err="1"/>
              <a:t>habits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1BC40AC-2109-FD3F-BB5B-61BAD7C599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/>
              <a:t>Half a </a:t>
            </a:r>
            <a:r>
              <a:rPr lang="en" dirty="0" err="1"/>
              <a:t>plate</a:t>
            </a:r>
            <a:r>
              <a:rPr lang="en" dirty="0"/>
              <a:t> </a:t>
            </a:r>
            <a:r>
              <a:rPr lang="en" dirty="0" err="1"/>
              <a:t>should</a:t>
            </a:r>
            <a:r>
              <a:rPr lang="en" dirty="0"/>
              <a:t> </a:t>
            </a:r>
            <a:r>
              <a:rPr lang="en" dirty="0" err="1"/>
              <a:t>draw up</a:t>
            </a:r>
            <a:r>
              <a:rPr lang="en" dirty="0"/>
              <a:t> </a:t>
            </a:r>
            <a:r>
              <a:rPr lang="en" dirty="0" err="1"/>
              <a:t>fruits </a:t>
            </a:r>
            <a:r>
              <a:rPr lang="en" dirty="0"/>
              <a:t>and </a:t>
            </a:r>
            <a:r>
              <a:rPr lang="en" dirty="0" err="1"/>
              <a:t>vegetables </a:t>
            </a:r>
            <a:r>
              <a:rPr lang="en" dirty="0"/>
              <a:t>(5 </a:t>
            </a:r>
            <a:r>
              <a:rPr lang="en" dirty="0" err="1"/>
              <a:t>portions </a:t>
            </a:r>
            <a:r>
              <a:rPr lang="en" dirty="0"/>
              <a:t>per day)</a:t>
            </a:r>
          </a:p>
          <a:p>
            <a:pPr marL="0" indent="0">
              <a:buNone/>
            </a:pPr>
            <a:r>
              <a:rPr lang="en" dirty="0"/>
              <a:t>Half </a:t>
            </a:r>
            <a:r>
              <a:rPr lang="en" dirty="0" err="1"/>
              <a:t>of</a:t>
            </a:r>
            <a:r>
              <a:rPr lang="en" dirty="0"/>
              <a:t> </a:t>
            </a:r>
            <a:r>
              <a:rPr lang="en" dirty="0" err="1"/>
              <a:t>consumed</a:t>
            </a:r>
            <a:r>
              <a:rPr lang="en" dirty="0"/>
              <a:t> </a:t>
            </a:r>
            <a:r>
              <a:rPr lang="en" dirty="0" err="1"/>
              <a:t>grains</a:t>
            </a:r>
            <a:r>
              <a:rPr lang="en" dirty="0"/>
              <a:t> </a:t>
            </a:r>
            <a:r>
              <a:rPr lang="en" dirty="0" err="1"/>
              <a:t>must </a:t>
            </a:r>
            <a:r>
              <a:rPr lang="en" dirty="0"/>
              <a:t>be </a:t>
            </a:r>
            <a:r>
              <a:rPr lang="en" dirty="0" err="1"/>
              <a:t>whole grain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Switch </a:t>
            </a:r>
            <a:r>
              <a:rPr lang="en" dirty="0"/>
              <a:t>to </a:t>
            </a:r>
            <a:r>
              <a:rPr lang="en" dirty="0" err="1"/>
              <a:t>dairy</a:t>
            </a:r>
            <a:r>
              <a:rPr lang="en" dirty="0"/>
              <a:t> </a:t>
            </a:r>
            <a:r>
              <a:rPr lang="en" dirty="0" err="1"/>
              <a:t>products </a:t>
            </a:r>
            <a:r>
              <a:rPr lang="en" dirty="0"/>
              <a:t>with </a:t>
            </a:r>
            <a:r>
              <a:rPr lang="en" dirty="0" err="1"/>
              <a:t>low</a:t>
            </a:r>
            <a:r>
              <a:rPr lang="en" dirty="0"/>
              <a:t> fat </a:t>
            </a:r>
            <a:r>
              <a:rPr lang="en" dirty="0" err="1"/>
              <a:t>content</a:t>
            </a:r>
          </a:p>
          <a:p>
            <a:pPr marL="0" indent="0">
              <a:buNone/>
            </a:pPr>
            <a:r>
              <a:rPr lang="en" dirty="0" err="1"/>
              <a:t>Drink </a:t>
            </a:r>
            <a:r>
              <a:rPr lang="en" dirty="0"/>
              <a:t>and </a:t>
            </a:r>
            <a:r>
              <a:rPr lang="en" dirty="0" err="1"/>
              <a:t>eat</a:t>
            </a:r>
            <a:r>
              <a:rPr lang="en" dirty="0"/>
              <a:t> </a:t>
            </a:r>
            <a:r>
              <a:rPr lang="en" dirty="0" err="1"/>
              <a:t>Less</a:t>
            </a:r>
            <a:r>
              <a:rPr lang="en" dirty="0"/>
              <a:t> </a:t>
            </a:r>
            <a:r>
              <a:rPr lang="en" dirty="0" err="1"/>
              <a:t>salty </a:t>
            </a:r>
            <a:r>
              <a:rPr lang="en" dirty="0"/>
              <a:t>, </a:t>
            </a:r>
            <a:r>
              <a:rPr lang="en" dirty="0" err="1"/>
              <a:t>saturated</a:t>
            </a:r>
            <a:r>
              <a:rPr lang="en" dirty="0"/>
              <a:t> </a:t>
            </a:r>
            <a:r>
              <a:rPr lang="en" dirty="0" err="1"/>
              <a:t>fats </a:t>
            </a:r>
            <a:r>
              <a:rPr lang="en" dirty="0"/>
              <a:t>and </a:t>
            </a:r>
            <a:r>
              <a:rPr lang="en" dirty="0" err="1"/>
              <a:t>sugars</a:t>
            </a: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96325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37CA32-CF45-5C03-C1C3-512303058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Formation</a:t>
            </a:r>
            <a:r>
              <a:rPr lang="en"/>
              <a:t> </a:t>
            </a:r>
            <a:r>
              <a:rPr lang="en" smtClean="0"/>
              <a:t>of role </a:t>
            </a:r>
            <a:r>
              <a:rPr lang="en" dirty="0" err="1"/>
              <a:t>models of </a:t>
            </a:r>
            <a:r>
              <a:rPr lang="en" dirty="0"/>
              <a:t>healthy </a:t>
            </a:r>
            <a:r>
              <a:rPr lang="en" dirty="0" err="1"/>
              <a:t>eating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546EE4-15E7-C501-E051-6C826FB8D0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Go to the grocery store </a:t>
            </a:r>
            <a:r>
              <a:rPr lang="en"/>
              <a:t>together </a:t>
            </a:r>
            <a:r>
              <a:rPr lang="en" smtClean="0"/>
              <a:t>for shops</a:t>
            </a:r>
            <a:endParaRPr lang="ru-RU" dirty="0"/>
          </a:p>
          <a:p>
            <a:pPr marL="0" indent="0">
              <a:buNone/>
            </a:pPr>
            <a:r>
              <a:rPr lang="en" dirty="0"/>
              <a:t>Be </a:t>
            </a:r>
            <a:r>
              <a:rPr lang="en" dirty="0" err="1"/>
              <a:t>creative </a:t>
            </a:r>
            <a:r>
              <a:rPr lang="en" dirty="0"/>
              <a:t>in the </a:t>
            </a:r>
            <a:r>
              <a:rPr lang="en" dirty="0" err="1"/>
              <a:t>kitchen</a:t>
            </a:r>
            <a:endParaRPr lang="ru-RU" dirty="0"/>
          </a:p>
          <a:p>
            <a:pPr marL="0" indent="0">
              <a:buNone/>
            </a:pPr>
            <a:r>
              <a:rPr lang="en" smtClean="0"/>
              <a:t>offer </a:t>
            </a:r>
            <a:r>
              <a:rPr lang="en" dirty="0" err="1"/>
              <a:t>the </a:t>
            </a:r>
            <a:r>
              <a:rPr lang="en" dirty="0"/>
              <a:t>same </a:t>
            </a:r>
            <a:r>
              <a:rPr lang="en" dirty="0" err="1"/>
              <a:t>products </a:t>
            </a:r>
            <a:r>
              <a:rPr lang="en" dirty="0"/>
              <a:t>for </a:t>
            </a:r>
            <a:r>
              <a:rPr lang="en" dirty="0" err="1"/>
              <a:t>everyone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Children</a:t>
            </a:r>
            <a:r>
              <a:rPr lang="en" dirty="0"/>
              <a:t> </a:t>
            </a:r>
            <a:r>
              <a:rPr lang="en" err="1"/>
              <a:t>has</a:t>
            </a:r>
            <a:r>
              <a:rPr lang="en"/>
              <a:t> </a:t>
            </a:r>
            <a:r>
              <a:rPr lang="en" smtClean="0"/>
              <a:t>to participate </a:t>
            </a:r>
            <a:r>
              <a:rPr lang="en" dirty="0"/>
              <a:t>in </a:t>
            </a:r>
            <a:r>
              <a:rPr lang="en" dirty="0" err="1"/>
              <a:t>the process</a:t>
            </a:r>
            <a:r>
              <a:rPr lang="en" dirty="0"/>
              <a:t> </a:t>
            </a:r>
            <a:r>
              <a:rPr lang="en" dirty="0" err="1"/>
              <a:t>selection </a:t>
            </a:r>
            <a:r>
              <a:rPr lang="en"/>
              <a:t>and </a:t>
            </a:r>
            <a:r>
              <a:rPr lang="en" smtClean="0"/>
              <a:t>preparation of </a:t>
            </a:r>
            <a:r>
              <a:rPr lang="en" dirty="0" err="1"/>
              <a:t>food</a:t>
            </a:r>
            <a:endParaRPr lang="ru-RU" dirty="0"/>
          </a:p>
          <a:p>
            <a:pPr marL="0" indent="0">
              <a:buNone/>
            </a:pPr>
            <a:r>
              <a:rPr lang="en" dirty="0"/>
              <a:t>Don't </a:t>
            </a:r>
            <a:r>
              <a:rPr lang="en" dirty="0" err="1"/>
              <a:t>reward</a:t>
            </a:r>
            <a:r>
              <a:rPr lang="en" dirty="0"/>
              <a:t> </a:t>
            </a:r>
            <a:r>
              <a:rPr lang="en" dirty="0" err="1"/>
              <a:t>food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Eat </a:t>
            </a:r>
            <a:r>
              <a:rPr lang="en" dirty="0"/>
              <a:t>at the table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04359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D9AC70-F6D4-FC8F-F050-3D1E4BFD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mtClean="0"/>
              <a:t>role </a:t>
            </a:r>
            <a:r>
              <a:rPr lang="en"/>
              <a:t>model </a:t>
            </a:r>
            <a:r>
              <a:rPr lang="en" smtClean="0"/>
              <a:t>of healthy behavior </a:t>
            </a:r>
            <a:r>
              <a:rPr lang="en" dirty="0"/>
              <a:t>!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975A7A-7642-5266-2358-AA4F3FA2AE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/>
              <a:t>Involve </a:t>
            </a:r>
            <a:r>
              <a:rPr lang="en" dirty="0" err="1"/>
              <a:t>children </a:t>
            </a:r>
            <a:r>
              <a:rPr lang="en" dirty="0"/>
              <a:t>in </a:t>
            </a:r>
            <a:r>
              <a:rPr lang="en" dirty="0" err="1"/>
              <a:t>physical activities</a:t>
            </a:r>
            <a:r>
              <a:rPr lang="en" dirty="0"/>
              <a:t> </a:t>
            </a:r>
            <a:r>
              <a:rPr lang="en" dirty="0" err="1"/>
              <a:t>loads</a:t>
            </a:r>
            <a:endParaRPr lang="ru-RU" dirty="0"/>
          </a:p>
          <a:p>
            <a:pPr marL="0" indent="0">
              <a:buNone/>
            </a:pPr>
            <a:r>
              <a:rPr lang="en" dirty="0" err="1"/>
              <a:t>Watch </a:t>
            </a:r>
            <a:r>
              <a:rPr lang="en" dirty="0"/>
              <a:t>your </a:t>
            </a:r>
            <a:r>
              <a:rPr lang="en" dirty="0" err="1"/>
              <a:t>usage</a:t>
            </a:r>
            <a:r>
              <a:rPr lang="en" dirty="0"/>
              <a:t> </a:t>
            </a:r>
            <a:r>
              <a:rPr lang="en" dirty="0" err="1"/>
              <a:t>gadgets </a:t>
            </a:r>
            <a:r>
              <a:rPr lang="en" dirty="0"/>
              <a:t>and </a:t>
            </a:r>
            <a:r>
              <a:rPr lang="en" dirty="0" err="1"/>
              <a:t>change</a:t>
            </a:r>
            <a:r>
              <a:rPr lang="en" dirty="0"/>
              <a:t> </a:t>
            </a:r>
            <a:r>
              <a:rPr lang="en" dirty="0" err="1"/>
              <a:t>screen </a:t>
            </a:r>
            <a:r>
              <a:rPr lang="en" dirty="0"/>
              <a:t>time</a:t>
            </a:r>
          </a:p>
          <a:p>
            <a:pPr marL="0" indent="0">
              <a:buNone/>
            </a:pPr>
            <a:r>
              <a:rPr lang="en" dirty="0" err="1"/>
              <a:t>Do it</a:t>
            </a:r>
            <a:r>
              <a:rPr lang="en" dirty="0"/>
              <a:t> </a:t>
            </a:r>
            <a:r>
              <a:rPr lang="en" dirty="0" err="1"/>
              <a:t>healthy</a:t>
            </a:r>
            <a:r>
              <a:rPr lang="en" dirty="0"/>
              <a:t> </a:t>
            </a:r>
            <a:r>
              <a:rPr lang="en" dirty="0" err="1"/>
              <a:t>food</a:t>
            </a:r>
            <a:r>
              <a:rPr lang="en" dirty="0"/>
              <a:t> </a:t>
            </a:r>
            <a:r>
              <a:rPr lang="en" dirty="0" err="1"/>
              <a:t>more </a:t>
            </a:r>
            <a:r>
              <a:rPr lang="en" dirty="0"/>
              <a:t>accessible to the </a:t>
            </a:r>
            <a:r>
              <a:rPr lang="en" dirty="0" err="1"/>
              <a:t>child</a:t>
            </a: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09942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8457" y="1300786"/>
            <a:ext cx="11220994" cy="658644"/>
          </a:xfrm>
        </p:spPr>
        <p:txBody>
          <a:bodyPr>
            <a:normAutofit fontScale="90000"/>
          </a:bodyPr>
          <a:lstStyle/>
          <a:p>
            <a:r>
              <a:rPr lang="en-US" smtClean="0"/>
              <a:t>Tips for establishing a proper diet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2181498"/>
            <a:ext cx="8689976" cy="4376056"/>
          </a:xfrm>
        </p:spPr>
        <p:txBody>
          <a:bodyPr>
            <a:noAutofit/>
          </a:bodyPr>
          <a:lstStyle/>
          <a:p>
            <a:r>
              <a:rPr lang="en-US" sz="1200" smtClean="0"/>
              <a:t>at least one parent should eat with young children to encourage positive </a:t>
            </a:r>
            <a:r>
              <a:rPr lang="en-US" sz="1200" smtClean="0"/>
              <a:t>role </a:t>
            </a:r>
            <a:r>
              <a:rPr lang="en-US" sz="1200" smtClean="0"/>
              <a:t>modeling</a:t>
            </a:r>
          </a:p>
          <a:p>
            <a:r>
              <a:rPr lang="en-US" sz="1200" smtClean="0"/>
              <a:t>accompany </a:t>
            </a:r>
            <a:r>
              <a:rPr lang="en-US" sz="1200" smtClean="0"/>
              <a:t>meals with happy and </a:t>
            </a:r>
            <a:r>
              <a:rPr lang="en-US" sz="1200" smtClean="0"/>
              <a:t>pleasant </a:t>
            </a:r>
            <a:r>
              <a:rPr lang="en-US" sz="1200" smtClean="0"/>
              <a:t>memories</a:t>
            </a:r>
          </a:p>
          <a:p>
            <a:r>
              <a:rPr lang="en-US" sz="1200" smtClean="0"/>
              <a:t>children </a:t>
            </a:r>
            <a:r>
              <a:rPr lang="en-US" sz="1200" smtClean="0"/>
              <a:t>should sit comfortably and use utensils appropriate for their age and </a:t>
            </a:r>
            <a:r>
              <a:rPr lang="en-US" sz="1200" smtClean="0"/>
              <a:t>motor </a:t>
            </a:r>
            <a:r>
              <a:rPr lang="en-US" sz="1200" smtClean="0"/>
              <a:t>skills </a:t>
            </a:r>
            <a:r>
              <a:rPr lang="en-US" sz="1200" smtClean="0"/>
              <a:t>during each main meal, offer the child a choice of two options of </a:t>
            </a:r>
            <a:r>
              <a:rPr lang="en-US" sz="1200" smtClean="0"/>
              <a:t>various </a:t>
            </a:r>
            <a:r>
              <a:rPr lang="en-US" sz="1200" smtClean="0"/>
              <a:t>dishes</a:t>
            </a:r>
          </a:p>
          <a:p>
            <a:r>
              <a:rPr lang="en-US" sz="1200" smtClean="0"/>
              <a:t> </a:t>
            </a:r>
            <a:r>
              <a:rPr lang="en-US" sz="1200" smtClean="0"/>
              <a:t>offer small portions to begin </a:t>
            </a:r>
            <a:r>
              <a:rPr lang="en-US" sz="1200" smtClean="0"/>
              <a:t>with </a:t>
            </a:r>
            <a:endParaRPr lang="en-US" sz="1200" smtClean="0"/>
          </a:p>
          <a:p>
            <a:r>
              <a:rPr lang="en-US" sz="1200" smtClean="0"/>
              <a:t>you </a:t>
            </a:r>
            <a:r>
              <a:rPr lang="en-US" sz="1200" smtClean="0"/>
              <a:t>can offer more </a:t>
            </a:r>
            <a:r>
              <a:rPr lang="en-US" sz="1200" smtClean="0"/>
              <a:t>if </a:t>
            </a:r>
            <a:r>
              <a:rPr lang="en-US" sz="1200" smtClean="0"/>
              <a:t>necessary</a:t>
            </a:r>
          </a:p>
          <a:p>
            <a:r>
              <a:rPr lang="en-US" sz="1200" smtClean="0"/>
              <a:t>let </a:t>
            </a:r>
            <a:r>
              <a:rPr lang="en-US" sz="1200" smtClean="0"/>
              <a:t>the children decide when they have </a:t>
            </a:r>
            <a:r>
              <a:rPr lang="en-US" sz="1200" smtClean="0"/>
              <a:t>eaten </a:t>
            </a:r>
            <a:r>
              <a:rPr lang="en-US" sz="1200" smtClean="0"/>
              <a:t>enough</a:t>
            </a:r>
          </a:p>
          <a:p>
            <a:r>
              <a:rPr lang="en-US" sz="1200" smtClean="0"/>
              <a:t>encourage </a:t>
            </a:r>
            <a:r>
              <a:rPr lang="en-US" sz="1200" smtClean="0"/>
              <a:t>self-feeding as much </a:t>
            </a:r>
            <a:r>
              <a:rPr lang="en-US" sz="1200" smtClean="0"/>
              <a:t>as </a:t>
            </a:r>
            <a:r>
              <a:rPr lang="en-US" sz="1200" smtClean="0"/>
              <a:t>possible</a:t>
            </a:r>
          </a:p>
          <a:p>
            <a:r>
              <a:rPr lang="en-US" sz="1200" smtClean="0"/>
              <a:t>never </a:t>
            </a:r>
            <a:r>
              <a:rPr lang="en-US" sz="1200" smtClean="0"/>
              <a:t>leave small children unattended </a:t>
            </a:r>
            <a:r>
              <a:rPr lang="en-US" sz="1200" smtClean="0"/>
              <a:t>while </a:t>
            </a:r>
            <a:r>
              <a:rPr lang="en-US" sz="1200" smtClean="0"/>
              <a:t>eating</a:t>
            </a:r>
          </a:p>
          <a:p>
            <a:r>
              <a:rPr lang="en-US" sz="1200" smtClean="0"/>
              <a:t> </a:t>
            </a:r>
            <a:r>
              <a:rPr lang="en-US" sz="1200" smtClean="0"/>
              <a:t>it is necessary to accept the mess as part of the normal process of feeding and </a:t>
            </a:r>
            <a:r>
              <a:rPr lang="en-US" sz="1200" smtClean="0"/>
              <a:t>development</a:t>
            </a:r>
            <a:r>
              <a:rPr lang="en-US" sz="1200" smtClean="0"/>
              <a:t>.-</a:t>
            </a:r>
          </a:p>
          <a:p>
            <a:r>
              <a:rPr lang="en-US" sz="1200" smtClean="0"/>
              <a:t>sweets </a:t>
            </a:r>
            <a:r>
              <a:rPr lang="en-US" sz="1200" smtClean="0"/>
              <a:t>and puddings should not be used as </a:t>
            </a:r>
            <a:r>
              <a:rPr lang="en-US" sz="1200" smtClean="0"/>
              <a:t>a </a:t>
            </a:r>
            <a:r>
              <a:rPr lang="en-US" sz="1200" smtClean="0"/>
              <a:t>bribe</a:t>
            </a:r>
          </a:p>
          <a:p>
            <a:r>
              <a:rPr lang="en-US" sz="1200" smtClean="0"/>
              <a:t>praise </a:t>
            </a:r>
            <a:r>
              <a:rPr lang="en-US" sz="1200" smtClean="0"/>
              <a:t>babies when they eat well</a:t>
            </a:r>
            <a:endParaRPr lang="ru-RU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E41C35-6DE6-C96C-CB24-88A759270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4C45FF-84A2-5AC7-CF39-BE86D7EFDA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4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31609418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24</TotalTime>
  <Words>437</Words>
  <Application>Microsoft Macintosh PowerPoint</Application>
  <PresentationFormat>Произвольный</PresentationFormat>
  <Paragraphs>64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Капля</vt:lpstr>
      <vt:lpstr>Prevention of obesity in children .</vt:lpstr>
      <vt:lpstr>Factors contributing to the prevention of childhood obesity</vt:lpstr>
      <vt:lpstr>screen time</vt:lpstr>
      <vt:lpstr>Screen time</vt:lpstr>
      <vt:lpstr>screen time</vt:lpstr>
      <vt:lpstr>physical activity</vt:lpstr>
      <vt:lpstr>Correct food habits</vt:lpstr>
      <vt:lpstr>Correct food habits</vt:lpstr>
      <vt:lpstr>Formation of role models of healthy eating</vt:lpstr>
      <vt:lpstr>role model of healthy behavior !</vt:lpstr>
      <vt:lpstr>Tips for establishing a proper diet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Профілактика ожиріння у дітей. </dc:title>
  <dc:creator>Дарья Лагода</dc:creator>
  <cp:lastModifiedBy>Admin</cp:lastModifiedBy>
  <cp:revision>3</cp:revision>
  <dcterms:created xsi:type="dcterms:W3CDTF">2022-11-10T12:56:00Z</dcterms:created>
  <dcterms:modified xsi:type="dcterms:W3CDTF">2022-11-15T01:12:39Z</dcterms:modified>
</cp:coreProperties>
</file>