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76" r:id="rId1"/>
  </p:sldMasterIdLst>
  <p:notesMasterIdLst>
    <p:notesMasterId r:id="rId22"/>
  </p:notesMasterIdLst>
  <p:sldIdLst>
    <p:sldId id="256" r:id="rId2"/>
    <p:sldId id="258" r:id="rId3"/>
    <p:sldId id="257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1" r:id="rId16"/>
    <p:sldId id="272" r:id="rId17"/>
    <p:sldId id="273" r:id="rId18"/>
    <p:sldId id="274" r:id="rId19"/>
    <p:sldId id="275" r:id="rId20"/>
    <p:sldId id="276" r:id="rId2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2" d="100"/>
          <a:sy n="62" d="100"/>
        </p:scale>
        <p:origin x="1330" y="53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B609CAC-2809-40EC-9ACA-523B365E4C21}" type="datetimeFigureOut">
              <a:rPr lang="ru-RU" smtClean="0"/>
              <a:t>31.08.2023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9DBBD84-4662-486E-B003-94AA29AECAD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73066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DBBD84-4662-486E-B003-94AA29AECAD5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68136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31.08.2023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1485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31.08.2023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49388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31.08.2023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185139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31.08.2023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50227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31.08.2023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18640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31.08.2023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74929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31.08.2023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15417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31.08.2023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80818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31.08.2023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715764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31.08.2023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779585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31.08.2023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594400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31.08.2023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08901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7" r:id="rId1"/>
    <p:sldLayoutId id="2147483878" r:id="rId2"/>
    <p:sldLayoutId id="2147483879" r:id="rId3"/>
    <p:sldLayoutId id="2147483880" r:id="rId4"/>
    <p:sldLayoutId id="2147483881" r:id="rId5"/>
    <p:sldLayoutId id="2147483882" r:id="rId6"/>
    <p:sldLayoutId id="2147483883" r:id="rId7"/>
    <p:sldLayoutId id="2147483884" r:id="rId8"/>
    <p:sldLayoutId id="2147483885" r:id="rId9"/>
    <p:sldLayoutId id="2147483886" r:id="rId10"/>
    <p:sldLayoutId id="214748388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71600" y="188641"/>
            <a:ext cx="7714859" cy="1224135"/>
          </a:xfrm>
        </p:spPr>
        <p:txBody>
          <a:bodyPr>
            <a:normAutofit/>
          </a:bodyPr>
          <a:lstStyle/>
          <a:p>
            <a:pPr marL="182880" indent="0" algn="ctr">
              <a:buNone/>
            </a:pPr>
            <a:r>
              <a:rPr lang="uk-UA" sz="2400" b="1" dirty="0" smtClean="0">
                <a:solidFill>
                  <a:schemeClr val="tx1"/>
                </a:solidFill>
              </a:rPr>
              <a:t>Одеський національний медичний університет</a:t>
            </a:r>
            <a:br>
              <a:rPr lang="uk-UA" sz="2400" b="1" dirty="0" smtClean="0">
                <a:solidFill>
                  <a:schemeClr val="tx1"/>
                </a:solidFill>
              </a:rPr>
            </a:br>
            <a:r>
              <a:rPr lang="uk-UA" sz="2400" b="1" dirty="0" smtClean="0">
                <a:solidFill>
                  <a:schemeClr val="tx1"/>
                </a:solidFill>
              </a:rPr>
              <a:t>Кафедра Організації та економіки </a:t>
            </a:r>
            <a:r>
              <a:rPr lang="uk-UA" sz="2400" b="1" dirty="0" smtClean="0">
                <a:solidFill>
                  <a:schemeClr val="tx1"/>
                </a:solidFill>
              </a:rPr>
              <a:t>фармації</a:t>
            </a:r>
            <a:br>
              <a:rPr lang="uk-UA" sz="2400" b="1" dirty="0" smtClean="0">
                <a:solidFill>
                  <a:schemeClr val="tx1"/>
                </a:solidFill>
              </a:rPr>
            </a:br>
            <a:r>
              <a:rPr lang="uk-UA" sz="2400" b="1" dirty="0" smtClean="0"/>
              <a:t>з післядипломною підготовкою</a:t>
            </a:r>
            <a:endParaRPr lang="ru-RU" sz="2400" u="sng" dirty="0">
              <a:solidFill>
                <a:schemeClr val="tx1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619672" y="1886947"/>
            <a:ext cx="6573114" cy="2304256"/>
          </a:xfrm>
        </p:spPr>
        <p:txBody>
          <a:bodyPr>
            <a:normAutofit fontScale="85000" lnSpcReduction="10000"/>
          </a:bodyPr>
          <a:lstStyle/>
          <a:p>
            <a:pPr algn="ctr"/>
            <a:r>
              <a:rPr lang="uk-UA" b="1" u="sng" dirty="0">
                <a:solidFill>
                  <a:schemeClr val="tx1"/>
                </a:solidFill>
              </a:rPr>
              <a:t>Лекція </a:t>
            </a:r>
            <a:r>
              <a:rPr lang="uk-UA" b="1" u="sng" dirty="0" smtClean="0">
                <a:solidFill>
                  <a:schemeClr val="tx1"/>
                </a:solidFill>
              </a:rPr>
              <a:t>6. </a:t>
            </a:r>
            <a:endParaRPr lang="uk-UA" b="1" u="sng" dirty="0" smtClean="0">
              <a:solidFill>
                <a:schemeClr val="tx1"/>
              </a:solidFill>
            </a:endParaRPr>
          </a:p>
          <a:p>
            <a:pPr algn="ctr"/>
            <a:r>
              <a:rPr lang="uk-UA" dirty="0" smtClean="0">
                <a:solidFill>
                  <a:schemeClr val="tx1"/>
                </a:solidFill>
              </a:rPr>
              <a:t>Товар </a:t>
            </a:r>
            <a:r>
              <a:rPr lang="uk-UA" dirty="0">
                <a:solidFill>
                  <a:schemeClr val="tx1"/>
                </a:solidFill>
              </a:rPr>
              <a:t>у системі маркетингу. Асортиментна політика фармацевтичних і аптечних підприємств. Товарна та інноваційна політика фармацевтичних підприємств.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546773" y="6361856"/>
            <a:ext cx="22322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dirty="0" smtClean="0"/>
              <a:t>Одеса </a:t>
            </a:r>
            <a:r>
              <a:rPr lang="uk-UA" dirty="0" smtClean="0"/>
              <a:t>2023</a:t>
            </a:r>
            <a:endParaRPr lang="ru-RU" dirty="0"/>
          </a:p>
        </p:txBody>
      </p:sp>
      <p:pic>
        <p:nvPicPr>
          <p:cNvPr id="1026" name="Picture 2" descr="Товары — Mainer shop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896" y="4191203"/>
            <a:ext cx="2143125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67955" y="0"/>
            <a:ext cx="569387" cy="6731188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uk-UA" sz="2500" b="1" dirty="0" smtClean="0"/>
              <a:t>Фармацевтичний менеджмент а  маркетинг</a:t>
            </a:r>
            <a:endParaRPr lang="ru-RU" sz="2500" b="1" dirty="0"/>
          </a:p>
        </p:txBody>
      </p:sp>
    </p:spTree>
    <p:extLst>
      <p:ext uri="{BB962C8B-B14F-4D97-AF65-F5344CB8AC3E}">
        <p14:creationId xmlns:p14="http://schemas.microsoft.com/office/powerpoint/2010/main" val="1376337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87624" y="1772816"/>
            <a:ext cx="6400800" cy="3474720"/>
          </a:xfrm>
        </p:spPr>
        <p:txBody>
          <a:bodyPr/>
          <a:lstStyle/>
          <a:p>
            <a:pPr marL="45720" indent="0">
              <a:buNone/>
            </a:pPr>
            <a:endParaRPr lang="ru-RU" dirty="0"/>
          </a:p>
          <a:p>
            <a:pPr marL="45720" indent="0">
              <a:buNone/>
            </a:pPr>
            <a:endParaRPr lang="ru-RU" dirty="0" smtClean="0"/>
          </a:p>
          <a:p>
            <a:pPr marL="45720" indent="0">
              <a:buNone/>
            </a:pPr>
            <a:endParaRPr lang="ru-RU" dirty="0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611560" y="332656"/>
            <a:ext cx="8172908" cy="122413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" indent="0" algn="just">
              <a:buNone/>
            </a:pPr>
            <a:r>
              <a:rPr lang="ru-RU" sz="2400" b="1" u="sng" dirty="0"/>
              <a:t>Товар</a:t>
            </a:r>
            <a:r>
              <a:rPr lang="ru-RU" sz="2400" dirty="0"/>
              <a:t> – </a:t>
            </a:r>
            <a:r>
              <a:rPr lang="ru-RU" sz="2400" dirty="0" err="1"/>
              <a:t>це</a:t>
            </a:r>
            <a:r>
              <a:rPr lang="ru-RU" sz="2400" dirty="0"/>
              <a:t> продукт </a:t>
            </a:r>
            <a:r>
              <a:rPr lang="ru-RU" sz="2400" dirty="0" err="1"/>
              <a:t>праці</a:t>
            </a:r>
            <a:r>
              <a:rPr lang="ru-RU" sz="2400" dirty="0"/>
              <a:t>, </a:t>
            </a:r>
            <a:r>
              <a:rPr lang="ru-RU" sz="2400" dirty="0" err="1"/>
              <a:t>виготовлений</a:t>
            </a:r>
            <a:r>
              <a:rPr lang="ru-RU" sz="2400" dirty="0"/>
              <a:t> для </a:t>
            </a:r>
            <a:r>
              <a:rPr lang="ru-RU" sz="2400" dirty="0" err="1"/>
              <a:t>реалізації</a:t>
            </a:r>
            <a:r>
              <a:rPr lang="ru-RU" sz="2400" dirty="0"/>
              <a:t> на ринку, за </a:t>
            </a:r>
            <a:r>
              <a:rPr lang="ru-RU" sz="2400" dirty="0" err="1"/>
              <a:t>допомогою</a:t>
            </a:r>
            <a:r>
              <a:rPr lang="ru-RU" sz="2400" dirty="0"/>
              <a:t> </a:t>
            </a:r>
            <a:r>
              <a:rPr lang="ru-RU" sz="2400" dirty="0" err="1"/>
              <a:t>якого</a:t>
            </a:r>
            <a:r>
              <a:rPr lang="ru-RU" sz="2400" dirty="0"/>
              <a:t> </a:t>
            </a:r>
            <a:r>
              <a:rPr lang="ru-RU" sz="2400" dirty="0" err="1"/>
              <a:t>можна</a:t>
            </a:r>
            <a:r>
              <a:rPr lang="ru-RU" sz="2400" dirty="0"/>
              <a:t> </a:t>
            </a:r>
            <a:r>
              <a:rPr lang="ru-RU" sz="2400" dirty="0" err="1"/>
              <a:t>задовольнити</a:t>
            </a:r>
            <a:r>
              <a:rPr lang="ru-RU" sz="2400" dirty="0"/>
              <a:t> </a:t>
            </a:r>
            <a:r>
              <a:rPr lang="ru-RU" sz="2400" dirty="0" err="1"/>
              <a:t>певну</a:t>
            </a:r>
            <a:r>
              <a:rPr lang="ru-RU" sz="2400" dirty="0"/>
              <a:t> потребу </a:t>
            </a: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611560" y="1988840"/>
            <a:ext cx="8064896" cy="100811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2400" b="1" u="sng" dirty="0"/>
              <a:t>Товар</a:t>
            </a:r>
            <a:r>
              <a:rPr lang="ru-RU" sz="2400" dirty="0"/>
              <a:t> - «</a:t>
            </a:r>
            <a:r>
              <a:rPr lang="ru-RU" sz="2400" dirty="0" err="1"/>
              <a:t>засіб</a:t>
            </a:r>
            <a:r>
              <a:rPr lang="ru-RU" sz="2400" dirty="0"/>
              <a:t>» , </a:t>
            </a:r>
            <a:r>
              <a:rPr lang="ru-RU" sz="2400" dirty="0" err="1"/>
              <a:t>сукупність</a:t>
            </a:r>
            <a:r>
              <a:rPr lang="ru-RU" sz="2400" dirty="0"/>
              <a:t> </a:t>
            </a:r>
            <a:r>
              <a:rPr lang="ru-RU" sz="2400" dirty="0" err="1"/>
              <a:t>матеріальних</a:t>
            </a:r>
            <a:r>
              <a:rPr lang="ru-RU" sz="2400" dirty="0"/>
              <a:t> і </a:t>
            </a:r>
            <a:r>
              <a:rPr lang="ru-RU" sz="2400" dirty="0" err="1"/>
              <a:t>нематеріальних</a:t>
            </a:r>
            <a:r>
              <a:rPr lang="ru-RU" sz="2400" dirty="0"/>
              <a:t> характеристик, за </a:t>
            </a:r>
            <a:r>
              <a:rPr lang="ru-RU" sz="2400" dirty="0" err="1"/>
              <a:t>допомогою</a:t>
            </a:r>
            <a:r>
              <a:rPr lang="ru-RU" sz="2400" dirty="0"/>
              <a:t> </a:t>
            </a:r>
            <a:r>
              <a:rPr lang="ru-RU" sz="2400" dirty="0" err="1"/>
              <a:t>якого</a:t>
            </a:r>
            <a:r>
              <a:rPr lang="ru-RU" sz="2400" dirty="0"/>
              <a:t> </a:t>
            </a:r>
            <a:r>
              <a:rPr lang="ru-RU" sz="2400" dirty="0" err="1"/>
              <a:t>можна</a:t>
            </a:r>
            <a:r>
              <a:rPr lang="ru-RU" sz="2400" dirty="0"/>
              <a:t> </a:t>
            </a:r>
            <a:r>
              <a:rPr lang="ru-RU" sz="2400" dirty="0" err="1"/>
              <a:t>задовольнити</a:t>
            </a:r>
            <a:r>
              <a:rPr lang="ru-RU" sz="2400" dirty="0"/>
              <a:t> </a:t>
            </a:r>
            <a:r>
              <a:rPr lang="ru-RU" sz="2400" dirty="0" err="1"/>
              <a:t>певну</a:t>
            </a:r>
            <a:r>
              <a:rPr lang="ru-RU" sz="2400" dirty="0"/>
              <a:t> потребу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701637" y="3645024"/>
            <a:ext cx="8064896" cy="187220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uk-UA" sz="2400" b="1" u="sng" dirty="0"/>
              <a:t>Лікарські засоби </a:t>
            </a:r>
            <a:r>
              <a:rPr lang="uk-UA" sz="2400" dirty="0"/>
              <a:t>– це речовини або їх суміші природного, синтетичного або біотехнологічного походження, що їх застосовують для запобігання вагітності, профілактики, діагностики та лікування захворювань людей або зміни стану і функцій організму.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2844382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Скругленный прямоугольник 10"/>
          <p:cNvSpPr/>
          <p:nvPr/>
        </p:nvSpPr>
        <p:spPr>
          <a:xfrm>
            <a:off x="251520" y="260648"/>
            <a:ext cx="8712968" cy="108012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dirty="0">
                <a:solidFill>
                  <a:schemeClr val="bg1"/>
                </a:solidFill>
              </a:rPr>
              <a:t>Товарний асортимент або асортимент</a:t>
            </a:r>
            <a:r>
              <a:rPr lang="uk-UA" dirty="0">
                <a:solidFill>
                  <a:schemeClr val="bg1"/>
                </a:solidFill>
              </a:rPr>
              <a:t> </a:t>
            </a:r>
            <a:r>
              <a:rPr lang="uk-UA" b="1" dirty="0">
                <a:solidFill>
                  <a:schemeClr val="bg1"/>
                </a:solidFill>
              </a:rPr>
              <a:t>лікарських засобів</a:t>
            </a:r>
            <a:r>
              <a:rPr lang="uk-UA" dirty="0">
                <a:solidFill>
                  <a:schemeClr val="bg1"/>
                </a:solidFill>
              </a:rPr>
              <a:t> </a:t>
            </a:r>
            <a:r>
              <a:rPr lang="uk-UA" dirty="0">
                <a:solidFill>
                  <a:schemeClr val="bg1"/>
                </a:solidFill>
                <a:sym typeface="Symbol"/>
              </a:rPr>
              <a:t></a:t>
            </a:r>
            <a:r>
              <a:rPr lang="uk-UA" dirty="0">
                <a:solidFill>
                  <a:schemeClr val="bg1"/>
                </a:solidFill>
              </a:rPr>
              <a:t> це сукупність асортиментних груп препаратів та/або виробів медичного призначення, що їх пропонує фармацевтичне підприємство.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12" name="Овал 11"/>
          <p:cNvSpPr/>
          <p:nvPr/>
        </p:nvSpPr>
        <p:spPr>
          <a:xfrm>
            <a:off x="245679" y="1988840"/>
            <a:ext cx="1728192" cy="86409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dirty="0">
                <a:solidFill>
                  <a:schemeClr val="bg1"/>
                </a:solidFill>
              </a:rPr>
              <a:t>ширина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13" name="Овал 12"/>
          <p:cNvSpPr/>
          <p:nvPr/>
        </p:nvSpPr>
        <p:spPr>
          <a:xfrm>
            <a:off x="2591780" y="1988840"/>
            <a:ext cx="1800200" cy="86409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dirty="0" smtClean="0">
                <a:solidFill>
                  <a:schemeClr val="bg1"/>
                </a:solidFill>
              </a:rPr>
              <a:t>глибина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14" name="Овал 13"/>
          <p:cNvSpPr/>
          <p:nvPr/>
        </p:nvSpPr>
        <p:spPr>
          <a:xfrm>
            <a:off x="4608004" y="1974317"/>
            <a:ext cx="2232248" cy="86409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dirty="0">
                <a:solidFill>
                  <a:schemeClr val="bg1"/>
                </a:solidFill>
              </a:rPr>
              <a:t>насиченість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15" name="Овал 14"/>
          <p:cNvSpPr/>
          <p:nvPr/>
        </p:nvSpPr>
        <p:spPr>
          <a:xfrm>
            <a:off x="7065627" y="1700808"/>
            <a:ext cx="2078373" cy="144016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uk-UA" sz="1400" b="1" dirty="0" err="1">
                <a:solidFill>
                  <a:schemeClr val="bg1"/>
                </a:solidFill>
              </a:rPr>
              <a:t>зіставлюваність</a:t>
            </a:r>
            <a:endParaRPr lang="ru-RU" sz="1400" dirty="0">
              <a:solidFill>
                <a:schemeClr val="bg1"/>
              </a:solidFill>
            </a:endParaRPr>
          </a:p>
          <a:p>
            <a:r>
              <a:rPr lang="uk-UA" sz="1400" b="1" dirty="0">
                <a:solidFill>
                  <a:schemeClr val="bg1"/>
                </a:solidFill>
              </a:rPr>
              <a:t>(гармонійність)</a:t>
            </a:r>
            <a:endParaRPr lang="ru-RU" sz="1400" dirty="0">
              <a:solidFill>
                <a:schemeClr val="bg1"/>
              </a:solidFill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245679" y="3429000"/>
            <a:ext cx="1728192" cy="27363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/>
              <a:t>кількість запропонованих асортиментних (фармако</a:t>
            </a:r>
            <a:r>
              <a:rPr lang="uk-UA" dirty="0">
                <a:sym typeface="Symbol"/>
              </a:rPr>
              <a:t></a:t>
            </a:r>
            <a:endParaRPr lang="ru-RU" dirty="0"/>
          </a:p>
          <a:p>
            <a:pPr algn="ctr"/>
            <a:r>
              <a:rPr lang="uk-UA" dirty="0"/>
              <a:t>терапевтичних) груп</a:t>
            </a:r>
            <a:endParaRPr lang="ru-RU" dirty="0"/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2591780" y="3429000"/>
            <a:ext cx="1800200" cy="27363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/>
              <a:t>кількість позицій у кожній </a:t>
            </a:r>
            <a:endParaRPr lang="ru-RU" dirty="0"/>
          </a:p>
          <a:p>
            <a:r>
              <a:rPr lang="uk-UA" dirty="0"/>
              <a:t>асортиментній </a:t>
            </a:r>
            <a:endParaRPr lang="ru-RU" dirty="0"/>
          </a:p>
          <a:p>
            <a:r>
              <a:rPr lang="uk-UA" dirty="0"/>
              <a:t>групі</a:t>
            </a:r>
            <a:endParaRPr lang="ru-RU" dirty="0"/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4824028" y="3451258"/>
            <a:ext cx="1800200" cy="27363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/>
              <a:t>загальна кількість пропонованих лікарських засобів</a:t>
            </a:r>
            <a:endParaRPr lang="ru-RU" dirty="0"/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7065358" y="3350525"/>
            <a:ext cx="2051720" cy="331236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/>
              <a:t>тіснота  зв’язку між окремими асортиментними групами з огляду на кінцеве споживання, канали розподілу, діапазон цін тощо</a:t>
            </a:r>
            <a:endParaRPr lang="ru-RU" dirty="0"/>
          </a:p>
        </p:txBody>
      </p:sp>
      <p:cxnSp>
        <p:nvCxnSpPr>
          <p:cNvPr id="3" name="Прямая со стрелкой 2"/>
          <p:cNvCxnSpPr>
            <a:stCxn id="11" idx="2"/>
            <a:endCxn id="12" idx="0"/>
          </p:cNvCxnSpPr>
          <p:nvPr/>
        </p:nvCxnSpPr>
        <p:spPr>
          <a:xfrm flipH="1">
            <a:off x="1109775" y="1340768"/>
            <a:ext cx="3498229" cy="64807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Прямая со стрелкой 4"/>
          <p:cNvCxnSpPr>
            <a:stCxn id="11" idx="2"/>
            <a:endCxn id="13" idx="0"/>
          </p:cNvCxnSpPr>
          <p:nvPr/>
        </p:nvCxnSpPr>
        <p:spPr>
          <a:xfrm flipH="1">
            <a:off x="3491880" y="1340768"/>
            <a:ext cx="1116124" cy="64807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 стрелкой 6"/>
          <p:cNvCxnSpPr>
            <a:stCxn id="11" idx="2"/>
            <a:endCxn id="14" idx="0"/>
          </p:cNvCxnSpPr>
          <p:nvPr/>
        </p:nvCxnSpPr>
        <p:spPr>
          <a:xfrm>
            <a:off x="4608004" y="1340768"/>
            <a:ext cx="1116124" cy="63354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 стрелкой 8"/>
          <p:cNvCxnSpPr>
            <a:stCxn id="11" idx="2"/>
            <a:endCxn id="15" idx="0"/>
          </p:cNvCxnSpPr>
          <p:nvPr/>
        </p:nvCxnSpPr>
        <p:spPr>
          <a:xfrm>
            <a:off x="4608004" y="1340768"/>
            <a:ext cx="3496810" cy="36004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 стрелкой 19"/>
          <p:cNvCxnSpPr>
            <a:stCxn id="12" idx="4"/>
            <a:endCxn id="16" idx="0"/>
          </p:cNvCxnSpPr>
          <p:nvPr/>
        </p:nvCxnSpPr>
        <p:spPr>
          <a:xfrm>
            <a:off x="1109775" y="2852936"/>
            <a:ext cx="0" cy="57606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 стрелкой 21"/>
          <p:cNvCxnSpPr>
            <a:stCxn id="13" idx="4"/>
            <a:endCxn id="17" idx="0"/>
          </p:cNvCxnSpPr>
          <p:nvPr/>
        </p:nvCxnSpPr>
        <p:spPr>
          <a:xfrm>
            <a:off x="3491880" y="2852936"/>
            <a:ext cx="0" cy="57606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 стрелкой 23"/>
          <p:cNvCxnSpPr>
            <a:stCxn id="14" idx="4"/>
            <a:endCxn id="18" idx="0"/>
          </p:cNvCxnSpPr>
          <p:nvPr/>
        </p:nvCxnSpPr>
        <p:spPr>
          <a:xfrm>
            <a:off x="5724128" y="2838413"/>
            <a:ext cx="0" cy="61284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 стрелкой 26"/>
          <p:cNvCxnSpPr>
            <a:stCxn id="15" idx="4"/>
            <a:endCxn id="19" idx="0"/>
          </p:cNvCxnSpPr>
          <p:nvPr/>
        </p:nvCxnSpPr>
        <p:spPr>
          <a:xfrm flipH="1">
            <a:off x="8091218" y="3140968"/>
            <a:ext cx="13596" cy="20955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47371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737123" y="64811"/>
            <a:ext cx="7704856" cy="115212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dirty="0"/>
              <a:t>Асортиментна група</a:t>
            </a:r>
            <a:r>
              <a:rPr lang="uk-UA" dirty="0"/>
              <a:t> </a:t>
            </a:r>
            <a:r>
              <a:rPr lang="uk-UA" dirty="0">
                <a:sym typeface="Symbol"/>
              </a:rPr>
              <a:t></a:t>
            </a:r>
            <a:r>
              <a:rPr lang="uk-UA" dirty="0"/>
              <a:t> сукупність асортиментних позицій препаратів даного функціонального призначення, тобто </a:t>
            </a:r>
            <a:r>
              <a:rPr lang="uk-UA" dirty="0" err="1"/>
              <a:t>фармакотерапевтична</a:t>
            </a:r>
            <a:r>
              <a:rPr lang="uk-UA" dirty="0"/>
              <a:t> група.</a:t>
            </a:r>
            <a:endParaRPr lang="ru-RU" dirty="0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756362" y="1484784"/>
            <a:ext cx="7704856" cy="9361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dirty="0"/>
              <a:t>Розширення асортименту</a:t>
            </a:r>
            <a:r>
              <a:rPr lang="uk-UA" dirty="0"/>
              <a:t> </a:t>
            </a:r>
            <a:r>
              <a:rPr lang="uk-UA" dirty="0">
                <a:sym typeface="Symbol"/>
              </a:rPr>
              <a:t></a:t>
            </a:r>
            <a:r>
              <a:rPr lang="uk-UA" dirty="0"/>
              <a:t> збільшення кількості лікарських засобів у порівнянні з тим, що є на даний час</a:t>
            </a:r>
            <a:endParaRPr lang="ru-RU" dirty="0"/>
          </a:p>
        </p:txBody>
      </p:sp>
      <p:sp>
        <p:nvSpPr>
          <p:cNvPr id="6" name="Стрелка вверх 5"/>
          <p:cNvSpPr/>
          <p:nvPr/>
        </p:nvSpPr>
        <p:spPr>
          <a:xfrm>
            <a:off x="1465135" y="2420888"/>
            <a:ext cx="576064" cy="1008112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Стрелка вниз 6"/>
          <p:cNvSpPr/>
          <p:nvPr/>
        </p:nvSpPr>
        <p:spPr>
          <a:xfrm>
            <a:off x="4283968" y="2492896"/>
            <a:ext cx="576064" cy="100811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Двойная стрелка вверх/вниз 7"/>
          <p:cNvSpPr/>
          <p:nvPr/>
        </p:nvSpPr>
        <p:spPr>
          <a:xfrm>
            <a:off x="7565003" y="2420888"/>
            <a:ext cx="576064" cy="1152128"/>
          </a:xfrm>
          <a:prstGeom prst="up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с двумя скругленными противолежащими углами 8"/>
          <p:cNvSpPr/>
          <p:nvPr/>
        </p:nvSpPr>
        <p:spPr>
          <a:xfrm>
            <a:off x="467544" y="3573016"/>
            <a:ext cx="2304256" cy="3024336"/>
          </a:xfrm>
          <a:prstGeom prst="round2Diag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1600" dirty="0"/>
              <a:t>фармацевтичне підприємство, яке охоплює верхній сегмент ринку і випускає дорогі препарати, потім розповсюджує свою діяльність і в нижній сегмент</a:t>
            </a:r>
            <a:endParaRPr lang="ru-RU" sz="1600" dirty="0"/>
          </a:p>
        </p:txBody>
      </p:sp>
      <p:sp>
        <p:nvSpPr>
          <p:cNvPr id="10" name="Прямоугольник с двумя скругленными противолежащими углами 9"/>
          <p:cNvSpPr/>
          <p:nvPr/>
        </p:nvSpPr>
        <p:spPr>
          <a:xfrm>
            <a:off x="3493827" y="3429000"/>
            <a:ext cx="2304256" cy="3312368"/>
          </a:xfrm>
          <a:prstGeom prst="round2DiagRect">
            <a:avLst>
              <a:gd name="adj1" fmla="val 16667"/>
              <a:gd name="adj2" fmla="val 5331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1400" dirty="0"/>
              <a:t>фармацевтичне підприємство, яке займає нижні сегменти ринку, часто, бажаючи досягнути вищих темпів росту або більш високих прибутків, а також можливості позиціонувати себе як виробника повної товарної лінії, прагнуть прорватися у вищі сегменти</a:t>
            </a:r>
            <a:endParaRPr lang="ru-RU" sz="1400" dirty="0"/>
          </a:p>
        </p:txBody>
      </p:sp>
      <p:sp>
        <p:nvSpPr>
          <p:cNvPr id="11" name="Прямоугольник с двумя скругленными противолежащими углами 10"/>
          <p:cNvSpPr/>
          <p:nvPr/>
        </p:nvSpPr>
        <p:spPr>
          <a:xfrm>
            <a:off x="6700907" y="3702116"/>
            <a:ext cx="2304256" cy="3024336"/>
          </a:xfrm>
          <a:prstGeom prst="round2Diag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1600" dirty="0"/>
              <a:t>Фармацевтичний виробник, який працює у середньому сегменті ринку, може прийняти рішення про розширення свого товарного асортименту і вверх і вниз</a:t>
            </a: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51536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87624" y="116632"/>
            <a:ext cx="6912768" cy="79208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3200" b="1" dirty="0" smtClean="0"/>
              <a:t>Шляхи поповнення асортименту ЛЗ</a:t>
            </a:r>
            <a:endParaRPr lang="ru-RU" sz="3200" b="1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40"/>
          <a:stretch/>
        </p:blipFill>
        <p:spPr bwMode="auto">
          <a:xfrm>
            <a:off x="827583" y="1052736"/>
            <a:ext cx="7928917" cy="504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381076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898" y="116632"/>
            <a:ext cx="9019597" cy="792088"/>
          </a:xfrm>
        </p:spPr>
        <p:txBody>
          <a:bodyPr>
            <a:normAutofit fontScale="90000"/>
          </a:bodyPr>
          <a:lstStyle/>
          <a:p>
            <a:r>
              <a:rPr lang="uk-UA" sz="2800" b="1" u="sng" dirty="0"/>
              <a:t>Інновації у фармації </a:t>
            </a:r>
            <a:r>
              <a:rPr lang="uk-UA" sz="2800" b="1" dirty="0"/>
              <a:t>– </a:t>
            </a:r>
            <a:r>
              <a:rPr lang="uk-UA" sz="2800" i="1" dirty="0"/>
              <a:t>це нові лікарські засоби і нові процеси, а також їх значні технологічні зміни </a:t>
            </a:r>
            <a:endParaRPr lang="ru-RU" sz="2800" i="1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13948123"/>
              </p:ext>
            </p:extLst>
          </p:nvPr>
        </p:nvGraphicFramePr>
        <p:xfrm>
          <a:off x="323528" y="1124744"/>
          <a:ext cx="8640960" cy="5303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36304"/>
                <a:gridCol w="5904656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uk-UA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Продуктові,</a:t>
                      </a:r>
                      <a:endParaRPr lang="ru-RU" sz="18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lang="uk-UA" sz="1800" b="1" i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які передбачають: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Процесні,</a:t>
                      </a:r>
                      <a:endParaRPr lang="ru-RU" sz="18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lang="uk-UA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uk-UA" sz="1800" b="1" i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які поділяються на: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285750" lvl="0" indent="-285750">
                        <a:buFont typeface="Wingdings" panose="05000000000000000000" pitchFamily="2" charset="2"/>
                        <a:buChar char="v"/>
                      </a:pPr>
                      <a:r>
                        <a:rPr lang="uk-UA" sz="2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створення і випуск оригінальних ЛЗ;</a:t>
                      </a:r>
                      <a:endParaRPr lang="ru-RU" sz="20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Wingdings" panose="05000000000000000000" pitchFamily="2" charset="2"/>
                        <a:buChar char="v"/>
                      </a:pPr>
                      <a:r>
                        <a:rPr lang="uk-UA" sz="2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освоєння і випуск </a:t>
                      </a:r>
                      <a:r>
                        <a:rPr lang="uk-UA" sz="20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генеричних</a:t>
                      </a:r>
                      <a:r>
                        <a:rPr lang="uk-UA" sz="2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препаратів;</a:t>
                      </a:r>
                      <a:endParaRPr lang="ru-RU" sz="20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Wingdings" panose="05000000000000000000" pitchFamily="2" charset="2"/>
                        <a:buChar char="v"/>
                      </a:pPr>
                      <a:r>
                        <a:rPr lang="uk-UA" sz="2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впровадження нових форм ЛЗ;</a:t>
                      </a:r>
                      <a:endParaRPr lang="ru-RU" sz="20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Wingdings" panose="05000000000000000000" pitchFamily="2" charset="2"/>
                        <a:buChar char="v"/>
                      </a:pPr>
                      <a:r>
                        <a:rPr lang="uk-UA" sz="2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покращення якості ЛЗ, що вже виробляються;</a:t>
                      </a:r>
                      <a:endParaRPr lang="ru-RU" sz="20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indent="-285750">
                        <a:buFont typeface="Wingdings" panose="05000000000000000000" pitchFamily="2" charset="2"/>
                        <a:buChar char="v"/>
                      </a:pPr>
                      <a:r>
                        <a:rPr lang="uk-UA" sz="2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виявлення нових сфер застосування відомих ЛЗ.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742950" lvl="1" indent="-285750">
                        <a:buFont typeface="Wingdings" panose="05000000000000000000" pitchFamily="2" charset="2"/>
                        <a:buChar char="q"/>
                      </a:pPr>
                      <a:r>
                        <a:rPr lang="uk-UA" sz="2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технологічні (впровадження нових або удосконалення існуючих технологій);</a:t>
                      </a:r>
                      <a:endParaRPr lang="ru-RU" sz="20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742950" lvl="1" indent="-285750">
                        <a:buFont typeface="Wingdings" panose="05000000000000000000" pitchFamily="2" charset="2"/>
                        <a:buChar char="q"/>
                      </a:pPr>
                      <a:r>
                        <a:rPr lang="uk-UA" sz="2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організаційно-управлінські (освоєння нових ринків, використання нових каналів просування лікарських засобів і форм стимулювання збуту, використання нових економічних, управлінських, організаційних механізмів);</a:t>
                      </a:r>
                      <a:endParaRPr lang="ru-RU" sz="20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742950" lvl="1" indent="-285750">
                        <a:buFont typeface="Wingdings" panose="05000000000000000000" pitchFamily="2" charset="2"/>
                        <a:buChar char="q"/>
                      </a:pPr>
                      <a:r>
                        <a:rPr lang="uk-UA" sz="2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соціальні (покращення якості ЛЗ, що вже виробляються; покращення умов праці і підвищення кваліфікаційно-професійного рівня персоналу);</a:t>
                      </a:r>
                      <a:endParaRPr lang="ru-RU" sz="20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742950" lvl="1" indent="-285750">
                        <a:buFont typeface="Wingdings" panose="05000000000000000000" pitchFamily="2" charset="2"/>
                        <a:buChar char="q"/>
                      </a:pPr>
                      <a:r>
                        <a:rPr lang="uk-UA" sz="2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інформаційні (впровадження інформаційних технологій в управлінні, раціоналізація інформаційних потоків).</a:t>
                      </a:r>
                      <a:endParaRPr lang="ru-RU" sz="20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450016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29208" y="116632"/>
            <a:ext cx="8229600" cy="850106"/>
          </a:xfrm>
        </p:spPr>
        <p:txBody>
          <a:bodyPr>
            <a:normAutofit/>
          </a:bodyPr>
          <a:lstStyle/>
          <a:p>
            <a:r>
              <a:rPr lang="uk-UA" sz="2800" b="1" cap="all" dirty="0"/>
              <a:t>Рівні новизни лікарських засобів</a:t>
            </a:r>
            <a:endParaRPr lang="ru-RU" sz="2800" b="1" cap="all" dirty="0"/>
          </a:p>
        </p:txBody>
      </p:sp>
      <p:cxnSp>
        <p:nvCxnSpPr>
          <p:cNvPr id="6" name="Прямая со стрелкой 5"/>
          <p:cNvCxnSpPr/>
          <p:nvPr/>
        </p:nvCxnSpPr>
        <p:spPr>
          <a:xfrm flipH="1">
            <a:off x="2447764" y="774360"/>
            <a:ext cx="1512168" cy="108012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 стрелкой 6"/>
          <p:cNvCxnSpPr/>
          <p:nvPr/>
        </p:nvCxnSpPr>
        <p:spPr>
          <a:xfrm>
            <a:off x="6300192" y="774360"/>
            <a:ext cx="1518009" cy="1276832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Прямоугольник с двумя скругленными противолежащими углами 7"/>
          <p:cNvSpPr/>
          <p:nvPr/>
        </p:nvSpPr>
        <p:spPr>
          <a:xfrm>
            <a:off x="323528" y="1854480"/>
            <a:ext cx="5184576" cy="3374720"/>
          </a:xfrm>
          <a:prstGeom prst="round2Diag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uk-UA" sz="2000" b="1" dirty="0"/>
              <a:t>Оригінальний лікарський засіб </a:t>
            </a:r>
            <a:r>
              <a:rPr lang="uk-UA" sz="2000" dirty="0"/>
              <a:t>– це препарат, який є власністю лише компанії, що розробила його, або компанії-власника першої ліцензії на його продаж. Активна речовина ОЛЗ має патент, до закінчення терміну дії якого ніяка інше фармацевтичне підприємство не має права синтезувати і використовувати цю активну речовину для комерційних і некомерційних потреб</a:t>
            </a:r>
            <a:r>
              <a:rPr lang="uk-UA" sz="2000" dirty="0" smtClean="0"/>
              <a:t>.</a:t>
            </a:r>
            <a:endParaRPr lang="ru-RU" sz="2000" dirty="0"/>
          </a:p>
        </p:txBody>
      </p:sp>
      <p:sp>
        <p:nvSpPr>
          <p:cNvPr id="9" name="Прямоугольник с двумя скругленными противолежащими углами 8"/>
          <p:cNvSpPr/>
          <p:nvPr/>
        </p:nvSpPr>
        <p:spPr>
          <a:xfrm>
            <a:off x="6578221" y="2060812"/>
            <a:ext cx="2314259" cy="3168388"/>
          </a:xfrm>
          <a:prstGeom prst="round2Diag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000" b="1" dirty="0"/>
              <a:t>препарат-</a:t>
            </a:r>
            <a:r>
              <a:rPr lang="uk-UA" sz="2000" b="1" dirty="0" err="1"/>
              <a:t>генерик</a:t>
            </a:r>
            <a:r>
              <a:rPr lang="uk-UA" sz="2000" i="1" dirty="0"/>
              <a:t> </a:t>
            </a:r>
            <a:r>
              <a:rPr lang="uk-UA" sz="2000" dirty="0"/>
              <a:t>–</a:t>
            </a:r>
            <a:r>
              <a:rPr lang="uk-UA" sz="2000" i="1" dirty="0"/>
              <a:t> </a:t>
            </a:r>
            <a:r>
              <a:rPr lang="uk-UA" sz="2000" dirty="0"/>
              <a:t>ЛЗ, термін дійсності патентного захисту якого на активну речовину закінчився.</a:t>
            </a:r>
            <a:endParaRPr lang="ru-RU" sz="2000" dirty="0"/>
          </a:p>
        </p:txBody>
      </p:sp>
      <p:cxnSp>
        <p:nvCxnSpPr>
          <p:cNvPr id="11" name="Прямая со стрелкой 10"/>
          <p:cNvCxnSpPr/>
          <p:nvPr/>
        </p:nvCxnSpPr>
        <p:spPr>
          <a:xfrm>
            <a:off x="1115616" y="5229200"/>
            <a:ext cx="0" cy="576064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 стрелкой 11"/>
          <p:cNvCxnSpPr/>
          <p:nvPr/>
        </p:nvCxnSpPr>
        <p:spPr>
          <a:xfrm>
            <a:off x="4644008" y="5229200"/>
            <a:ext cx="0" cy="576064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Скругленный прямоугольник 12"/>
          <p:cNvSpPr/>
          <p:nvPr/>
        </p:nvSpPr>
        <p:spPr>
          <a:xfrm>
            <a:off x="323528" y="5805264"/>
            <a:ext cx="2880320" cy="79208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uk-UA" sz="2000" dirty="0"/>
              <a:t>нової </a:t>
            </a:r>
            <a:endParaRPr lang="ru-RU" sz="2000" dirty="0"/>
          </a:p>
          <a:p>
            <a:r>
              <a:rPr lang="uk-UA" sz="2000" dirty="0"/>
              <a:t>фармакологічної групи</a:t>
            </a:r>
            <a:endParaRPr lang="ru-RU" sz="2000" dirty="0"/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3563888" y="5857428"/>
            <a:ext cx="2880320" cy="73992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uk-UA" sz="2000" dirty="0"/>
              <a:t>існуючої фармакологічної групи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3793706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b="1" cap="all" dirty="0"/>
              <a:t>Основні етапи розроблення лікарських </a:t>
            </a:r>
            <a:r>
              <a:rPr lang="uk-UA" b="1" cap="all" dirty="0" smtClean="0"/>
              <a:t>засобів</a:t>
            </a: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47172353"/>
              </p:ext>
            </p:extLst>
          </p:nvPr>
        </p:nvGraphicFramePr>
        <p:xfrm>
          <a:off x="457200" y="1600200"/>
          <a:ext cx="8229600" cy="4759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/>
                <a:gridCol w="2743200"/>
                <a:gridCol w="2743200"/>
              </a:tblGrid>
              <a:tr h="370840">
                <a:tc rowSpan="2">
                  <a:txBody>
                    <a:bodyPr/>
                    <a:lstStyle/>
                    <a:p>
                      <a:r>
                        <a:rPr lang="uk-UA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Етап</a:t>
                      </a:r>
                      <a:endParaRPr lang="ru-RU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uk-UA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Назва етапу та його актуальність для:</a:t>
                      </a:r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70840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800" b="1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оригінального </a:t>
                      </a:r>
                      <a:endParaRPr lang="ru-RU" sz="18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uk-UA" sz="1800" b="1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лікарського засобу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800" b="1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генеричного </a:t>
                      </a:r>
                      <a:endParaRPr lang="ru-RU" sz="18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uk-UA" sz="1800" b="1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лікарського засобу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uk-UA" dirty="0" smtClean="0"/>
                        <a:t>І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  <a:latin typeface="Times New Roman"/>
                          <a:ea typeface="Times New Roman"/>
                        </a:rPr>
                        <a:t>Наукова ідея та її обґрунтування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  <a:latin typeface="Times New Roman"/>
                          <a:ea typeface="Times New Roman"/>
                        </a:rPr>
                        <a:t>Не проводиться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uk-UA" dirty="0" smtClean="0"/>
                        <a:t>ІІ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  <a:latin typeface="Times New Roman"/>
                          <a:ea typeface="Times New Roman"/>
                        </a:rPr>
                        <a:t>Направлений синтез або скринінг біологічно активних речовин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  <a:latin typeface="Times New Roman"/>
                          <a:ea typeface="Times New Roman"/>
                        </a:rPr>
                        <a:t>Не проводиться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uk-UA" dirty="0" smtClean="0"/>
                        <a:t>ІІІ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  <a:latin typeface="Times New Roman"/>
                          <a:ea typeface="Times New Roman"/>
                        </a:rPr>
                        <a:t>Розроблення технології та методів контролю; біофармацевтичні, доклінічні та клінічні дослідження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  <a:latin typeface="Times New Roman"/>
                          <a:ea typeface="Times New Roman"/>
                        </a:rPr>
                        <a:t>Розроблення технології та методів контролю; біофармацевтичні спрощені доклінічні дослідження та обмежені клінічні дослідження або доведення </a:t>
                      </a:r>
                      <a:r>
                        <a:rPr lang="uk-UA" sz="1600" dirty="0" err="1">
                          <a:effectLst/>
                          <a:latin typeface="Times New Roman"/>
                          <a:ea typeface="Times New Roman"/>
                        </a:rPr>
                        <a:t>біоеквівалентності</a:t>
                      </a:r>
                      <a:r>
                        <a:rPr lang="uk-UA" sz="1600" dirty="0">
                          <a:effectLst/>
                          <a:latin typeface="Times New Roman"/>
                          <a:ea typeface="Times New Roman"/>
                        </a:rPr>
                        <a:t> лікарських засобів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uk-UA" dirty="0" smtClean="0"/>
                        <a:t>І</a:t>
                      </a:r>
                      <a:r>
                        <a:rPr lang="en-US" dirty="0" smtClean="0"/>
                        <a:t>V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600" smtClean="0">
                          <a:effectLst/>
                          <a:latin typeface="Times New Roman"/>
                          <a:ea typeface="Times New Roman"/>
                        </a:rPr>
                        <a:t>Комерційне виробництво, маркетинг і збут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600" dirty="0" smtClean="0">
                          <a:effectLst/>
                          <a:latin typeface="Times New Roman"/>
                          <a:ea typeface="Times New Roman"/>
                        </a:rPr>
                        <a:t>Комерційне виробництво, маркетинг і збут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173505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1442" y="188640"/>
            <a:ext cx="8229600" cy="706090"/>
          </a:xfrm>
        </p:spPr>
        <p:txBody>
          <a:bodyPr>
            <a:normAutofit fontScale="90000"/>
          </a:bodyPr>
          <a:lstStyle/>
          <a:p>
            <a:r>
              <a:rPr lang="uk-UA" sz="3200" b="1" cap="all" dirty="0"/>
              <a:t>Етапи життєвого циклу лікарського </a:t>
            </a:r>
            <a:r>
              <a:rPr lang="uk-UA" sz="3200" b="1" cap="all" dirty="0" smtClean="0"/>
              <a:t>засобу</a:t>
            </a:r>
            <a:endParaRPr lang="ru-RU" sz="3200" dirty="0"/>
          </a:p>
        </p:txBody>
      </p:sp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086" y="1052736"/>
            <a:ext cx="8611378" cy="56293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81386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dirty="0" smtClean="0"/>
              <a:t>Створення і розроблення препарату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427984" y="1583604"/>
            <a:ext cx="4104456" cy="3071977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uk-UA" dirty="0" smtClean="0"/>
              <a:t>має затратний характер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uk-UA" dirty="0" smtClean="0"/>
              <a:t>доклінічні і клінічні дослідження лікарського засобу. </a:t>
            </a:r>
          </a:p>
          <a:p>
            <a:endParaRPr lang="uk-UA" dirty="0"/>
          </a:p>
        </p:txBody>
      </p:sp>
      <p:pic>
        <p:nvPicPr>
          <p:cNvPr id="4" name="Picture 5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5677"/>
          <a:stretch/>
        </p:blipFill>
        <p:spPr bwMode="auto">
          <a:xfrm>
            <a:off x="467544" y="1268759"/>
            <a:ext cx="2880319" cy="424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Стрелка влево 5"/>
          <p:cNvSpPr/>
          <p:nvPr/>
        </p:nvSpPr>
        <p:spPr>
          <a:xfrm rot="17220053">
            <a:off x="300814" y="2765260"/>
            <a:ext cx="2798951" cy="367009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327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931224" cy="635670"/>
          </a:xfrm>
        </p:spPr>
        <p:txBody>
          <a:bodyPr>
            <a:noAutofit/>
          </a:bodyPr>
          <a:lstStyle/>
          <a:p>
            <a:pPr algn="ctr"/>
            <a:r>
              <a:rPr lang="uk-UA" sz="4000" dirty="0" smtClean="0"/>
              <a:t>Виведення на ринок</a:t>
            </a:r>
            <a:endParaRPr lang="ru-RU" sz="400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292080" y="1429172"/>
            <a:ext cx="3528392" cy="4691063"/>
          </a:xfrm>
        </p:spPr>
        <p:txBody>
          <a:bodyPr>
            <a:noAutofit/>
          </a:bodyPr>
          <a:lstStyle/>
          <a:p>
            <a:pPr marL="342900" indent="-342900">
              <a:buFont typeface="Wingdings" panose="05000000000000000000" pitchFamily="2" charset="2"/>
              <a:buChar char="v"/>
            </a:pPr>
            <a:r>
              <a:rPr lang="uk-UA" sz="2400" dirty="0" err="1" smtClean="0"/>
              <a:t>незавантаженість</a:t>
            </a:r>
            <a:r>
              <a:rPr lang="uk-UA" sz="2400" dirty="0" smtClean="0"/>
              <a:t> виробничих </a:t>
            </a:r>
            <a:r>
              <a:rPr lang="uk-UA" sz="2400" dirty="0" err="1" smtClean="0"/>
              <a:t>потужностей</a:t>
            </a:r>
            <a:r>
              <a:rPr lang="uk-UA" sz="2400" dirty="0" smtClean="0"/>
              <a:t>,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uk-UA" sz="2400" dirty="0" smtClean="0"/>
              <a:t>прибуток незначний,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uk-UA" sz="2400" dirty="0" smtClean="0"/>
              <a:t>високі ціни,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uk-UA" sz="2400" dirty="0" smtClean="0"/>
              <a:t>відсутність товарів-конкурентів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uk-UA" sz="2400" dirty="0" smtClean="0"/>
              <a:t>високі витрати на маркетинг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uk-UA" sz="2400" dirty="0" smtClean="0"/>
              <a:t>реклама інформаційна </a:t>
            </a:r>
            <a:endParaRPr lang="uk-UA" sz="2400" dirty="0"/>
          </a:p>
        </p:txBody>
      </p:sp>
      <p:pic>
        <p:nvPicPr>
          <p:cNvPr id="5" name="Picture 5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2517"/>
          <a:stretch/>
        </p:blipFill>
        <p:spPr bwMode="auto">
          <a:xfrm>
            <a:off x="611559" y="1454324"/>
            <a:ext cx="3509349" cy="3990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Стрелка влево 5"/>
          <p:cNvSpPr/>
          <p:nvPr/>
        </p:nvSpPr>
        <p:spPr>
          <a:xfrm rot="17152617">
            <a:off x="820822" y="2190601"/>
            <a:ext cx="3090821" cy="364987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9479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931224" cy="635670"/>
          </a:xfrm>
        </p:spPr>
        <p:txBody>
          <a:bodyPr>
            <a:noAutofit/>
          </a:bodyPr>
          <a:lstStyle/>
          <a:p>
            <a:pPr algn="ctr"/>
            <a:r>
              <a:rPr lang="uk-UA" sz="4000" dirty="0" smtClean="0"/>
              <a:t>Зростання</a:t>
            </a:r>
            <a:endParaRPr lang="ru-RU" sz="400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292080" y="1429172"/>
            <a:ext cx="3008313" cy="4691063"/>
          </a:xfrm>
        </p:spPr>
        <p:txBody>
          <a:bodyPr>
            <a:normAutofit/>
          </a:bodyPr>
          <a:lstStyle/>
          <a:p>
            <a:r>
              <a:rPr lang="ru-RU" sz="2000" dirty="0" err="1"/>
              <a:t>повне</a:t>
            </a:r>
            <a:r>
              <a:rPr lang="ru-RU" sz="2000" dirty="0"/>
              <a:t> </a:t>
            </a:r>
            <a:r>
              <a:rPr lang="ru-RU" sz="2000" dirty="0" err="1"/>
              <a:t>завантаження</a:t>
            </a:r>
            <a:r>
              <a:rPr lang="ru-RU" sz="2000" dirty="0"/>
              <a:t> </a:t>
            </a:r>
            <a:r>
              <a:rPr lang="ru-RU" sz="2000" dirty="0" err="1"/>
              <a:t>виробничих</a:t>
            </a:r>
            <a:r>
              <a:rPr lang="ru-RU" sz="2000" dirty="0"/>
              <a:t> </a:t>
            </a:r>
            <a:r>
              <a:rPr lang="ru-RU" sz="2000" dirty="0" err="1"/>
              <a:t>потужностей</a:t>
            </a:r>
            <a:r>
              <a:rPr lang="ru-RU" sz="2000" dirty="0"/>
              <a:t>, </a:t>
            </a:r>
            <a:r>
              <a:rPr lang="ru-RU" sz="2000" dirty="0" err="1"/>
              <a:t>високі</a:t>
            </a:r>
            <a:r>
              <a:rPr lang="ru-RU" sz="2000" dirty="0"/>
              <a:t> </a:t>
            </a:r>
            <a:r>
              <a:rPr lang="ru-RU" sz="2000" dirty="0" err="1"/>
              <a:t>темпи</a:t>
            </a:r>
            <a:r>
              <a:rPr lang="ru-RU" sz="2000" dirty="0"/>
              <a:t> </a:t>
            </a:r>
            <a:r>
              <a:rPr lang="ru-RU" sz="2000" dirty="0" err="1"/>
              <a:t>зростання</a:t>
            </a:r>
            <a:r>
              <a:rPr lang="ru-RU" sz="2000" dirty="0"/>
              <a:t> </a:t>
            </a:r>
            <a:r>
              <a:rPr lang="ru-RU" sz="2000" dirty="0" err="1"/>
              <a:t>обсягів</a:t>
            </a:r>
            <a:r>
              <a:rPr lang="ru-RU" sz="2000" dirty="0"/>
              <a:t> продажу та </a:t>
            </a:r>
            <a:r>
              <a:rPr lang="ru-RU" sz="2000" dirty="0" err="1"/>
              <a:t>прибутку</a:t>
            </a:r>
            <a:r>
              <a:rPr lang="ru-RU" sz="2000" dirty="0"/>
              <a:t>, </a:t>
            </a:r>
            <a:r>
              <a:rPr lang="ru-RU" sz="2000" dirty="0" err="1"/>
              <a:t>ціни</a:t>
            </a:r>
            <a:r>
              <a:rPr lang="ru-RU" sz="2000" dirty="0"/>
              <a:t> </a:t>
            </a:r>
            <a:r>
              <a:rPr lang="ru-RU" sz="2000" dirty="0" err="1"/>
              <a:t>високі</a:t>
            </a:r>
            <a:r>
              <a:rPr lang="ru-RU" sz="2000" dirty="0"/>
              <a:t>, </a:t>
            </a:r>
            <a:r>
              <a:rPr lang="ru-RU" sz="2000" dirty="0" err="1"/>
              <a:t>високі</a:t>
            </a:r>
            <a:r>
              <a:rPr lang="ru-RU" sz="2000" dirty="0"/>
              <a:t> </a:t>
            </a:r>
            <a:r>
              <a:rPr lang="ru-RU" sz="2000" dirty="0" err="1"/>
              <a:t>витрати</a:t>
            </a:r>
            <a:r>
              <a:rPr lang="ru-RU" sz="2000" dirty="0"/>
              <a:t> на маркетинг, реклама </a:t>
            </a:r>
            <a:r>
              <a:rPr lang="ru-RU" sz="2000" dirty="0" err="1"/>
              <a:t>агресивна</a:t>
            </a:r>
            <a:r>
              <a:rPr lang="ru-RU" sz="2000" dirty="0"/>
              <a:t> </a:t>
            </a:r>
            <a:endParaRPr lang="uk-UA" sz="2000" dirty="0"/>
          </a:p>
        </p:txBody>
      </p:sp>
      <p:pic>
        <p:nvPicPr>
          <p:cNvPr id="5" name="Picture 5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2517"/>
          <a:stretch/>
        </p:blipFill>
        <p:spPr bwMode="auto">
          <a:xfrm>
            <a:off x="611559" y="1454324"/>
            <a:ext cx="3509349" cy="3990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Стрелка влево 5"/>
          <p:cNvSpPr/>
          <p:nvPr/>
        </p:nvSpPr>
        <p:spPr>
          <a:xfrm rot="17664454">
            <a:off x="2255670" y="1854820"/>
            <a:ext cx="2366626" cy="202639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037620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931224" cy="635670"/>
          </a:xfrm>
        </p:spPr>
        <p:txBody>
          <a:bodyPr>
            <a:noAutofit/>
          </a:bodyPr>
          <a:lstStyle/>
          <a:p>
            <a:pPr algn="ctr"/>
            <a:r>
              <a:rPr lang="uk-UA" sz="4000" dirty="0" smtClean="0"/>
              <a:t>Зрілість і насичення</a:t>
            </a:r>
            <a:endParaRPr lang="ru-RU" sz="400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292080" y="1429172"/>
            <a:ext cx="3528392" cy="4952156"/>
          </a:xfrm>
        </p:spPr>
        <p:txBody>
          <a:bodyPr>
            <a:normAutofit fontScale="92500" lnSpcReduction="10000"/>
          </a:bodyPr>
          <a:lstStyle/>
          <a:p>
            <a:r>
              <a:rPr lang="ru-RU" sz="2000" b="1" u="sng" dirty="0" err="1" smtClean="0"/>
              <a:t>Зрілість</a:t>
            </a:r>
            <a:r>
              <a:rPr lang="ru-RU" sz="2000" b="1" u="sng" dirty="0" smtClean="0"/>
              <a:t>: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ru-RU" sz="2000" dirty="0" smtClean="0"/>
              <a:t>товар </a:t>
            </a:r>
            <a:r>
              <a:rPr lang="ru-RU" sz="2000" dirty="0" err="1"/>
              <a:t>виробляється</a:t>
            </a:r>
            <a:r>
              <a:rPr lang="ru-RU" sz="2000" dirty="0"/>
              <a:t> великими </a:t>
            </a:r>
            <a:r>
              <a:rPr lang="ru-RU" sz="2000" dirty="0" err="1" smtClean="0"/>
              <a:t>партіями</a:t>
            </a:r>
            <a:endParaRPr lang="en-US" sz="2000" dirty="0" smtClean="0"/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ru-RU" sz="2000" dirty="0" err="1" smtClean="0"/>
              <a:t>конкуренція</a:t>
            </a:r>
            <a:r>
              <a:rPr lang="ru-RU" sz="2000" dirty="0" smtClean="0"/>
              <a:t> </a:t>
            </a:r>
            <a:r>
              <a:rPr lang="ru-RU" sz="2000" dirty="0" err="1" smtClean="0"/>
              <a:t>цін</a:t>
            </a:r>
            <a:endParaRPr lang="en-US" sz="2000" dirty="0" smtClean="0"/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ru-RU" sz="2000" dirty="0" err="1" smtClean="0"/>
              <a:t>скорочення</a:t>
            </a:r>
            <a:r>
              <a:rPr lang="ru-RU" sz="2000" dirty="0" smtClean="0"/>
              <a:t> </a:t>
            </a:r>
            <a:r>
              <a:rPr lang="ru-RU" sz="2000" dirty="0" err="1" smtClean="0"/>
              <a:t>прибутку</a:t>
            </a:r>
            <a:endParaRPr lang="en-US" sz="2000" dirty="0" smtClean="0"/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ru-RU" sz="2000" dirty="0" err="1" smtClean="0"/>
              <a:t>модифікація</a:t>
            </a:r>
            <a:r>
              <a:rPr lang="ru-RU" sz="2000" dirty="0" smtClean="0"/>
              <a:t> </a:t>
            </a:r>
            <a:r>
              <a:rPr lang="ru-RU" sz="2000" dirty="0"/>
              <a:t>товару, ринку, </a:t>
            </a:r>
            <a:r>
              <a:rPr lang="ru-RU" sz="2000" dirty="0" smtClean="0"/>
              <a:t>маркетингу</a:t>
            </a:r>
            <a:endParaRPr lang="en-US" sz="2000" dirty="0" smtClean="0"/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ru-RU" sz="2000" dirty="0" smtClean="0"/>
              <a:t>реклама </a:t>
            </a:r>
            <a:r>
              <a:rPr lang="ru-RU" sz="2000" dirty="0" err="1"/>
              <a:t>нагадувальна</a:t>
            </a:r>
            <a:r>
              <a:rPr lang="ru-RU" sz="2000" dirty="0"/>
              <a:t>, </a:t>
            </a:r>
            <a:r>
              <a:rPr lang="ru-RU" sz="2000" dirty="0" err="1"/>
              <a:t>агресивна</a:t>
            </a:r>
            <a:r>
              <a:rPr lang="ru-RU" sz="2000" dirty="0" smtClean="0"/>
              <a:t>)</a:t>
            </a:r>
          </a:p>
          <a:p>
            <a:r>
              <a:rPr lang="uk-UA" sz="2000" b="1" u="sng" dirty="0" smtClean="0"/>
              <a:t>Насичення: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ru-RU" sz="2000" dirty="0" err="1"/>
              <a:t>відсутність</a:t>
            </a:r>
            <a:r>
              <a:rPr lang="ru-RU" sz="2000" dirty="0"/>
              <a:t> </a:t>
            </a:r>
            <a:r>
              <a:rPr lang="ru-RU" sz="2000" dirty="0" err="1"/>
              <a:t>темпів</a:t>
            </a:r>
            <a:r>
              <a:rPr lang="ru-RU" sz="2000" dirty="0"/>
              <a:t> </a:t>
            </a:r>
            <a:r>
              <a:rPr lang="ru-RU" sz="2000" dirty="0" err="1"/>
              <a:t>зростання</a:t>
            </a:r>
            <a:r>
              <a:rPr lang="ru-RU" sz="2000" dirty="0"/>
              <a:t> </a:t>
            </a:r>
            <a:r>
              <a:rPr lang="ru-RU" sz="2000" dirty="0" err="1"/>
              <a:t>обсягів</a:t>
            </a:r>
            <a:r>
              <a:rPr lang="ru-RU" sz="2000" dirty="0"/>
              <a:t> </a:t>
            </a:r>
            <a:r>
              <a:rPr lang="ru-RU" sz="2000" dirty="0" smtClean="0"/>
              <a:t>продажу</a:t>
            </a:r>
            <a:endParaRPr lang="en-US" sz="2000" dirty="0" smtClean="0"/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ru-RU" sz="2000" dirty="0" smtClean="0"/>
              <a:t>велика </a:t>
            </a:r>
            <a:r>
              <a:rPr lang="ru-RU" sz="2000" dirty="0" err="1"/>
              <a:t>кількість</a:t>
            </a:r>
            <a:r>
              <a:rPr lang="ru-RU" sz="2000" dirty="0"/>
              <a:t> </a:t>
            </a:r>
            <a:r>
              <a:rPr lang="ru-RU" sz="2000" dirty="0" err="1" smtClean="0"/>
              <a:t>конкурентів</a:t>
            </a:r>
            <a:endParaRPr lang="en-US" sz="2000" dirty="0" smtClean="0"/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ru-RU" sz="2000" dirty="0" err="1" smtClean="0"/>
              <a:t>ціни</a:t>
            </a:r>
            <a:r>
              <a:rPr lang="ru-RU" sz="2000" dirty="0" smtClean="0"/>
              <a:t> </a:t>
            </a:r>
            <a:r>
              <a:rPr lang="ru-RU" sz="2000" dirty="0" err="1" smtClean="0"/>
              <a:t>нестабільні</a:t>
            </a:r>
            <a:endParaRPr lang="en-US" sz="2000" dirty="0" smtClean="0"/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ru-RU" sz="2000" dirty="0" smtClean="0"/>
              <a:t>реклама </a:t>
            </a:r>
            <a:r>
              <a:rPr lang="uk-UA" sz="2000" dirty="0" err="1" smtClean="0"/>
              <a:t>нагадувальна</a:t>
            </a:r>
            <a:r>
              <a:rPr lang="uk-UA" sz="2000" dirty="0" smtClean="0"/>
              <a:t>, агресивна</a:t>
            </a:r>
            <a:endParaRPr lang="uk-UA" sz="2000" dirty="0"/>
          </a:p>
        </p:txBody>
      </p:sp>
      <p:pic>
        <p:nvPicPr>
          <p:cNvPr id="5" name="Picture 5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2517"/>
          <a:stretch/>
        </p:blipFill>
        <p:spPr bwMode="auto">
          <a:xfrm>
            <a:off x="611559" y="1454324"/>
            <a:ext cx="3509349" cy="3990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Стрелка влево 5"/>
          <p:cNvSpPr/>
          <p:nvPr/>
        </p:nvSpPr>
        <p:spPr>
          <a:xfrm rot="17664454">
            <a:off x="3759749" y="1069023"/>
            <a:ext cx="1012677" cy="477352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908495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931224" cy="635670"/>
          </a:xfrm>
        </p:spPr>
        <p:txBody>
          <a:bodyPr>
            <a:noAutofit/>
          </a:bodyPr>
          <a:lstStyle/>
          <a:p>
            <a:pPr algn="ctr"/>
            <a:r>
              <a:rPr lang="uk-UA" sz="4000" dirty="0" smtClean="0"/>
              <a:t>Спад</a:t>
            </a:r>
            <a:endParaRPr lang="ru-RU" sz="400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292080" y="1429172"/>
            <a:ext cx="3008313" cy="4691063"/>
          </a:xfrm>
        </p:spPr>
        <p:txBody>
          <a:bodyPr>
            <a:normAutofit fontScale="92500" lnSpcReduction="10000"/>
          </a:bodyPr>
          <a:lstStyle/>
          <a:p>
            <a:pPr marL="342900" indent="-342900">
              <a:buFont typeface="Wingdings" panose="05000000000000000000" pitchFamily="2" charset="2"/>
              <a:buChar char="v"/>
            </a:pPr>
            <a:r>
              <a:rPr lang="ru-RU" sz="2400" dirty="0" err="1"/>
              <a:t>поява</a:t>
            </a:r>
            <a:r>
              <a:rPr lang="ru-RU" sz="2400" dirty="0"/>
              <a:t> </a:t>
            </a:r>
            <a:r>
              <a:rPr lang="ru-RU" sz="2400" dirty="0" err="1"/>
              <a:t>більш</a:t>
            </a:r>
            <a:r>
              <a:rPr lang="ru-RU" sz="2400" dirty="0"/>
              <a:t> </a:t>
            </a:r>
            <a:r>
              <a:rPr lang="ru-RU" sz="2400" dirty="0" err="1"/>
              <a:t>ефективних</a:t>
            </a:r>
            <a:r>
              <a:rPr lang="ru-RU" sz="2400" dirty="0"/>
              <a:t> </a:t>
            </a:r>
            <a:r>
              <a:rPr lang="ru-RU" sz="2400" dirty="0" err="1" smtClean="0"/>
              <a:t>товарів</a:t>
            </a:r>
            <a:endParaRPr lang="en-US" sz="2400" dirty="0" smtClean="0"/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ru-RU" sz="2400" dirty="0" smtClean="0"/>
              <a:t>товар </a:t>
            </a:r>
            <a:r>
              <a:rPr lang="ru-RU" sz="2400" dirty="0" err="1"/>
              <a:t>іде</a:t>
            </a:r>
            <a:r>
              <a:rPr lang="ru-RU" sz="2400" dirty="0"/>
              <a:t> з </a:t>
            </a:r>
            <a:r>
              <a:rPr lang="ru-RU" sz="2400" dirty="0" smtClean="0"/>
              <a:t>ринку</a:t>
            </a:r>
            <a:endParaRPr lang="en-US" sz="2400" dirty="0" smtClean="0"/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ru-RU" sz="2400" dirty="0" err="1" smtClean="0"/>
              <a:t>надлишок</a:t>
            </a:r>
            <a:r>
              <a:rPr lang="ru-RU" sz="2400" dirty="0" smtClean="0"/>
              <a:t> </a:t>
            </a:r>
            <a:r>
              <a:rPr lang="ru-RU" sz="2400" dirty="0" err="1"/>
              <a:t>виробничих</a:t>
            </a:r>
            <a:r>
              <a:rPr lang="ru-RU" sz="2400" dirty="0"/>
              <a:t> </a:t>
            </a:r>
            <a:r>
              <a:rPr lang="ru-RU" sz="2400" dirty="0" err="1" smtClean="0"/>
              <a:t>потужностей</a:t>
            </a:r>
            <a:endParaRPr lang="en-US" sz="2400" dirty="0" smtClean="0"/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ru-RU" sz="2400" dirty="0" err="1" smtClean="0"/>
              <a:t>обсяг</a:t>
            </a:r>
            <a:r>
              <a:rPr lang="ru-RU" sz="2400" dirty="0" smtClean="0"/>
              <a:t> </a:t>
            </a:r>
            <a:r>
              <a:rPr lang="ru-RU" sz="2400" dirty="0"/>
              <a:t>продажу </a:t>
            </a:r>
            <a:r>
              <a:rPr lang="ru-RU" sz="2400" dirty="0" err="1" smtClean="0"/>
              <a:t>падає</a:t>
            </a:r>
            <a:endParaRPr lang="en-US" sz="2400" dirty="0" smtClean="0"/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ru-RU" sz="2400" dirty="0" err="1" smtClean="0"/>
              <a:t>ціни</a:t>
            </a:r>
            <a:r>
              <a:rPr lang="ru-RU" sz="2400" dirty="0" smtClean="0"/>
              <a:t> </a:t>
            </a:r>
            <a:r>
              <a:rPr lang="ru-RU" sz="2400" dirty="0" err="1"/>
              <a:t>низькі</a:t>
            </a:r>
            <a:r>
              <a:rPr lang="ru-RU" sz="2400" dirty="0"/>
              <a:t>, </a:t>
            </a:r>
            <a:r>
              <a:rPr lang="ru-RU" sz="2400" dirty="0" err="1"/>
              <a:t>прибуток</a:t>
            </a:r>
            <a:r>
              <a:rPr lang="ru-RU" sz="2400" dirty="0"/>
              <a:t> </a:t>
            </a:r>
            <a:r>
              <a:rPr lang="ru-RU" sz="2400" dirty="0" err="1" smtClean="0"/>
              <a:t>зменшується</a:t>
            </a:r>
            <a:endParaRPr lang="en-US" sz="2400" dirty="0" smtClean="0"/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ru-RU" sz="2400" dirty="0" err="1" smtClean="0"/>
              <a:t>незначні</a:t>
            </a:r>
            <a:r>
              <a:rPr lang="ru-RU" sz="2400" dirty="0" smtClean="0"/>
              <a:t> </a:t>
            </a:r>
            <a:r>
              <a:rPr lang="ru-RU" sz="2400" dirty="0" err="1"/>
              <a:t>витрати</a:t>
            </a:r>
            <a:r>
              <a:rPr lang="ru-RU" sz="2400" dirty="0"/>
              <a:t> на маркетинг</a:t>
            </a:r>
            <a:endParaRPr lang="uk-UA" sz="2400" dirty="0"/>
          </a:p>
        </p:txBody>
      </p:sp>
      <p:pic>
        <p:nvPicPr>
          <p:cNvPr id="7" name="Picture 5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514"/>
          <a:stretch/>
        </p:blipFill>
        <p:spPr bwMode="auto">
          <a:xfrm>
            <a:off x="584551" y="1763407"/>
            <a:ext cx="3693740" cy="37444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Стрелка влево 5"/>
          <p:cNvSpPr/>
          <p:nvPr/>
        </p:nvSpPr>
        <p:spPr>
          <a:xfrm rot="18155761">
            <a:off x="2260738" y="1842114"/>
            <a:ext cx="2737755" cy="285785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05277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b="1" cap="all" dirty="0"/>
              <a:t>Конкурентоспроможність лікарського засобу</a:t>
            </a:r>
            <a:r>
              <a:rPr lang="uk-UA" b="1" dirty="0"/>
              <a:t>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1756791"/>
          </a:xfrm>
        </p:spPr>
        <p:txBody>
          <a:bodyPr>
            <a:normAutofit/>
          </a:bodyPr>
          <a:lstStyle/>
          <a:p>
            <a:r>
              <a:rPr lang="uk-UA" sz="2400" dirty="0"/>
              <a:t>це сукупність споживчих властивостей лікарського засобу, наданих під час розробки й виробництва, що сприяє його найшвидшій реалізації на конкретному ринку в певний період часу за умов відмінностей від препаратів-аналогів:</a:t>
            </a:r>
            <a:endParaRPr lang="ru-RU" sz="2400" dirty="0"/>
          </a:p>
          <a:p>
            <a:endParaRPr lang="ru-RU" sz="2400" dirty="0"/>
          </a:p>
        </p:txBody>
      </p:sp>
      <p:cxnSp>
        <p:nvCxnSpPr>
          <p:cNvPr id="5" name="Прямая со стрелкой 4"/>
          <p:cNvCxnSpPr>
            <a:stCxn id="3" idx="2"/>
          </p:cNvCxnSpPr>
          <p:nvPr/>
        </p:nvCxnSpPr>
        <p:spPr>
          <a:xfrm flipH="1">
            <a:off x="2843808" y="3356992"/>
            <a:ext cx="1728192" cy="576064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 стрелкой 6"/>
          <p:cNvCxnSpPr>
            <a:stCxn id="3" idx="2"/>
          </p:cNvCxnSpPr>
          <p:nvPr/>
        </p:nvCxnSpPr>
        <p:spPr>
          <a:xfrm>
            <a:off x="4572000" y="3356992"/>
            <a:ext cx="1728192" cy="576064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Прямоугольник с двумя скругленными противолежащими углами 7"/>
          <p:cNvSpPr/>
          <p:nvPr/>
        </p:nvSpPr>
        <p:spPr>
          <a:xfrm>
            <a:off x="323528" y="4149080"/>
            <a:ext cx="4032448" cy="2448272"/>
          </a:xfrm>
          <a:prstGeom prst="round2Diag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uk-UA" sz="2000" dirty="0"/>
              <a:t>за ступенем задоволення потреб організації-споживача чи індивідуального споживача та рівнем затрат на його придбання та використання;</a:t>
            </a:r>
            <a:endParaRPr lang="ru-RU" sz="2000" dirty="0"/>
          </a:p>
        </p:txBody>
      </p:sp>
      <p:sp>
        <p:nvSpPr>
          <p:cNvPr id="9" name="Прямоугольник с двумя скругленными противолежащими углами 8"/>
          <p:cNvSpPr/>
          <p:nvPr/>
        </p:nvSpPr>
        <p:spPr>
          <a:xfrm>
            <a:off x="4860032" y="4149080"/>
            <a:ext cx="4032448" cy="2448272"/>
          </a:xfrm>
          <a:prstGeom prst="round2Diag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uk-UA" sz="2000" dirty="0"/>
              <a:t>за ступенем інформованості, доступності та зручності споживача в здійсненні купівлі та застосування, забезпеченим маркетинговими і логістичними заходами.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3873436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uk-UA" sz="2800" b="1" cap="all" dirty="0"/>
              <a:t>Характеристика методів визначення конкурентоспроможності лікарських засобів</a:t>
            </a:r>
            <a:r>
              <a:rPr lang="ru-RU" sz="2800" dirty="0"/>
              <a:t/>
            </a:r>
            <a:br>
              <a:rPr lang="ru-RU" sz="2800" dirty="0"/>
            </a:br>
            <a:endParaRPr lang="ru-RU" sz="2800" dirty="0"/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54600722"/>
              </p:ext>
            </p:extLst>
          </p:nvPr>
        </p:nvGraphicFramePr>
        <p:xfrm>
          <a:off x="323528" y="1066086"/>
          <a:ext cx="8155968" cy="5059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11352"/>
                <a:gridCol w="3384376"/>
                <a:gridCol w="2160240"/>
              </a:tblGrid>
              <a:tr h="370840">
                <a:tc>
                  <a:txBody>
                    <a:bodyPr/>
                    <a:lstStyle/>
                    <a:p>
                      <a:pPr indent="457200" algn="ctr"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  <a:latin typeface="Times New Roman"/>
                          <a:ea typeface="Times New Roman"/>
                        </a:rPr>
                        <a:t>Назва і математична формалізація методу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457200" algn="ctr"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  <a:latin typeface="Times New Roman"/>
                          <a:ea typeface="Times New Roman"/>
                        </a:rPr>
                        <a:t>Пояснення умовних позначень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457200" algn="ctr"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  <a:latin typeface="Times New Roman"/>
                          <a:ea typeface="Times New Roman"/>
                        </a:rPr>
                        <a:t>Критерії методу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indent="457200" algn="just">
                        <a:spcAft>
                          <a:spcPts val="0"/>
                        </a:spcAft>
                      </a:pPr>
                      <a:r>
                        <a:rPr lang="uk-UA" sz="2000" b="1" dirty="0">
                          <a:effectLst/>
                          <a:latin typeface="Times New Roman"/>
                          <a:ea typeface="Times New Roman"/>
                        </a:rPr>
                        <a:t>Метод оцінки рівня якісно-цінової </a:t>
                      </a:r>
                      <a:r>
                        <a:rPr lang="uk-UA" sz="2000" b="1" dirty="0" smtClean="0">
                          <a:effectLst/>
                          <a:latin typeface="Times New Roman"/>
                          <a:ea typeface="Times New Roman"/>
                        </a:rPr>
                        <a:t>конкуренто</a:t>
                      </a:r>
                      <a:r>
                        <a:rPr lang="ru-RU" sz="2000" b="1" dirty="0" smtClean="0">
                          <a:effectLst/>
                          <a:latin typeface="Times New Roman"/>
                          <a:ea typeface="Times New Roman"/>
                        </a:rPr>
                        <a:t>с</a:t>
                      </a:r>
                      <a:r>
                        <a:rPr lang="uk-UA" sz="2000" b="1" dirty="0" err="1" smtClean="0">
                          <a:effectLst/>
                          <a:latin typeface="Times New Roman"/>
                          <a:ea typeface="Times New Roman"/>
                        </a:rPr>
                        <a:t>проможності</a:t>
                      </a:r>
                      <a:endParaRPr lang="uk-UA" sz="2000" b="1" dirty="0" smtClean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indent="457200" algn="just">
                        <a:spcAft>
                          <a:spcPts val="0"/>
                        </a:spcAft>
                      </a:pPr>
                      <a:endParaRPr lang="uk-UA" sz="2000" b="1" dirty="0" smtClean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indent="457200" algn="just">
                        <a:spcAft>
                          <a:spcPts val="0"/>
                        </a:spcAft>
                      </a:pPr>
                      <a:endParaRPr lang="ru-RU" sz="20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indent="457200" algn="ctr">
                        <a:spcAft>
                          <a:spcPts val="0"/>
                        </a:spcAft>
                      </a:pPr>
                      <a:r>
                        <a:rPr lang="uk-UA" sz="2000" dirty="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ru-RU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457200" algn="just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uk-UA" sz="1800" i="1" dirty="0" err="1">
                          <a:effectLst/>
                          <a:latin typeface="Times New Roman"/>
                          <a:ea typeface="Times New Roman"/>
                        </a:rPr>
                        <a:t>Iq</a:t>
                      </a:r>
                      <a:r>
                        <a:rPr lang="uk-UA" sz="1800" i="1" dirty="0">
                          <a:effectLst/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uk-UA" sz="1800" dirty="0">
                          <a:effectLst/>
                          <a:latin typeface="Times New Roman"/>
                          <a:ea typeface="Times New Roman"/>
                        </a:rPr>
                        <a:t>- груповий показник якісних параметрів (індекс якості);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indent="457200" algn="just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uk-UA" sz="1800" i="1" dirty="0" err="1">
                          <a:effectLst/>
                          <a:latin typeface="Times New Roman"/>
                          <a:ea typeface="Times New Roman"/>
                        </a:rPr>
                        <a:t>Ip</a:t>
                      </a:r>
                      <a:r>
                        <a:rPr lang="uk-UA" sz="1800" dirty="0">
                          <a:effectLst/>
                          <a:latin typeface="Times New Roman"/>
                          <a:ea typeface="Times New Roman"/>
                        </a:rPr>
                        <a:t>  - індекс ціни споживання;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indent="457200" algn="just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uk-UA" sz="1800" i="1" dirty="0" err="1">
                          <a:effectLst/>
                          <a:latin typeface="Times New Roman"/>
                          <a:ea typeface="Times New Roman"/>
                        </a:rPr>
                        <a:t>Vi</a:t>
                      </a:r>
                      <a:r>
                        <a:rPr lang="uk-UA" sz="1800" dirty="0">
                          <a:effectLst/>
                          <a:latin typeface="Times New Roman"/>
                          <a:ea typeface="Times New Roman"/>
                        </a:rPr>
                        <a:t> - коефіцієнти вагомості (значущості) кожного з якісних (функціональних)  параметрів лікарського засобу;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indent="457200" algn="just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uk-UA" sz="1800" i="1" dirty="0" err="1">
                          <a:effectLst/>
                          <a:latin typeface="Times New Roman"/>
                          <a:ea typeface="Times New Roman"/>
                        </a:rPr>
                        <a:t>q</a:t>
                      </a:r>
                      <a:r>
                        <a:rPr lang="uk-UA" sz="1800" i="1" baseline="-25000" dirty="0" err="1">
                          <a:effectLst/>
                          <a:latin typeface="Times New Roman"/>
                          <a:ea typeface="Times New Roman"/>
                        </a:rPr>
                        <a:t>i</a:t>
                      </a:r>
                      <a:r>
                        <a:rPr lang="uk-UA" sz="1800" dirty="0">
                          <a:effectLst/>
                          <a:latin typeface="Times New Roman"/>
                          <a:ea typeface="Times New Roman"/>
                        </a:rPr>
                        <a:t> - вагомість як відсоткове відношення величини окремого параметра;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just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uk-UA" sz="1800" i="1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Pі</a:t>
                      </a:r>
                      <a:r>
                        <a:rPr lang="uk-UA" sz="18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- ціна споживання досліджуваного лікарського засобу;</a:t>
                      </a:r>
                      <a:endParaRPr lang="ru-RU" sz="1800" dirty="0">
                        <a:solidFill>
                          <a:srgbClr val="000000"/>
                        </a:solidFill>
                        <a:effectLst/>
                        <a:latin typeface="Kudriashov"/>
                        <a:ea typeface="Times New Roman"/>
                        <a:cs typeface="Times New Roman"/>
                      </a:endParaRPr>
                    </a:p>
                    <a:p>
                      <a:pPr algn="just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uk-UA" sz="1800" i="1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Pia</a:t>
                      </a:r>
                      <a:r>
                        <a:rPr lang="uk-UA" sz="18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- ціна споживання </a:t>
                      </a:r>
                      <a:r>
                        <a:rPr lang="uk-UA" sz="1800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препарата</a:t>
                      </a:r>
                      <a:r>
                        <a:rPr lang="uk-UA" sz="18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-аналога;</a:t>
                      </a:r>
                      <a:endParaRPr lang="ru-RU" sz="1800" dirty="0">
                        <a:solidFill>
                          <a:srgbClr val="000000"/>
                        </a:solidFill>
                        <a:effectLst/>
                        <a:latin typeface="Kudriashov"/>
                        <a:ea typeface="Times New Roman"/>
                        <a:cs typeface="Times New Roman"/>
                      </a:endParaRPr>
                    </a:p>
                    <a:p>
                      <a:pPr indent="457200" algn="just">
                        <a:spcAft>
                          <a:spcPts val="0"/>
                        </a:spcAft>
                      </a:pPr>
                      <a:r>
                        <a:rPr lang="uk-UA" sz="1800" i="1" dirty="0">
                          <a:effectLst/>
                          <a:latin typeface="Times New Roman"/>
                          <a:ea typeface="Times New Roman"/>
                          <a:sym typeface="Symbol"/>
                        </a:rPr>
                        <a:t></a:t>
                      </a:r>
                      <a:r>
                        <a:rPr lang="uk-UA" sz="1800" i="1" dirty="0">
                          <a:effectLst/>
                          <a:latin typeface="Times New Roman"/>
                          <a:ea typeface="Times New Roman"/>
                        </a:rPr>
                        <a:t>i</a:t>
                      </a:r>
                      <a:r>
                        <a:rPr lang="uk-UA" sz="1800" dirty="0">
                          <a:effectLst/>
                          <a:latin typeface="Times New Roman"/>
                          <a:ea typeface="Times New Roman"/>
                        </a:rPr>
                        <a:t> – коефіцієнт перерахунку при однаковій величині доз, але різної їх кількістю в упаковках порівняних препаратів.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2000" dirty="0">
                          <a:effectLst/>
                          <a:latin typeface="Times New Roman"/>
                          <a:ea typeface="Times New Roman"/>
                        </a:rPr>
                        <a:t>Якщо </a:t>
                      </a:r>
                      <a:r>
                        <a:rPr lang="uk-UA" sz="2000" i="1" dirty="0" err="1">
                          <a:effectLst/>
                          <a:latin typeface="Times New Roman"/>
                          <a:ea typeface="Times New Roman"/>
                        </a:rPr>
                        <a:t>k</a:t>
                      </a:r>
                      <a:r>
                        <a:rPr lang="uk-UA" sz="2000" i="1" baseline="-25000" dirty="0" err="1">
                          <a:effectLst/>
                          <a:latin typeface="Times New Roman"/>
                          <a:ea typeface="Times New Roman"/>
                        </a:rPr>
                        <a:t>i</a:t>
                      </a:r>
                      <a:r>
                        <a:rPr lang="uk-UA" sz="2000" i="1" baseline="-25000" dirty="0">
                          <a:effectLst/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uk-UA" sz="2000" dirty="0">
                          <a:effectLst/>
                          <a:latin typeface="Times New Roman"/>
                          <a:ea typeface="Times New Roman"/>
                          <a:sym typeface="Symbol"/>
                        </a:rPr>
                        <a:t></a:t>
                      </a:r>
                      <a:r>
                        <a:rPr lang="uk-UA" sz="2000" dirty="0">
                          <a:effectLst/>
                          <a:latin typeface="Times New Roman"/>
                          <a:ea typeface="Times New Roman"/>
                        </a:rPr>
                        <a:t>1, то аналізований лікарський засіб поступається перед базовим аналогом конкурентів; якщо </a:t>
                      </a:r>
                      <a:r>
                        <a:rPr lang="uk-UA" sz="2000" i="1" dirty="0">
                          <a:effectLst/>
                          <a:latin typeface="Times New Roman"/>
                          <a:ea typeface="Times New Roman"/>
                        </a:rPr>
                        <a:t>k</a:t>
                      </a:r>
                      <a:r>
                        <a:rPr lang="uk-UA" sz="2000" i="1" baseline="-25000" dirty="0">
                          <a:effectLst/>
                          <a:latin typeface="Times New Roman"/>
                          <a:ea typeface="Times New Roman"/>
                        </a:rPr>
                        <a:t>i</a:t>
                      </a:r>
                      <a:r>
                        <a:rPr lang="uk-UA" sz="2000" dirty="0">
                          <a:effectLst/>
                          <a:latin typeface="Times New Roman"/>
                          <a:ea typeface="Times New Roman"/>
                          <a:sym typeface="Symbol"/>
                        </a:rPr>
                        <a:t></a:t>
                      </a:r>
                      <a:r>
                        <a:rPr lang="uk-UA" sz="2000" dirty="0">
                          <a:effectLst/>
                          <a:latin typeface="Times New Roman"/>
                          <a:ea typeface="Times New Roman"/>
                        </a:rPr>
                        <a:t>1, то аналізований  препарат має вищу конкурентоспроможність, ніж базовий.</a:t>
                      </a:r>
                      <a:endParaRPr lang="ru-RU" sz="20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indent="457200" algn="ctr">
                        <a:spcAft>
                          <a:spcPts val="0"/>
                        </a:spcAft>
                      </a:pPr>
                      <a:r>
                        <a:rPr lang="uk-UA" sz="2000" dirty="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ru-RU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3405116"/>
            <a:ext cx="2319366" cy="8896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638877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uk-UA" sz="2800" b="1" cap="all" dirty="0"/>
              <a:t>Характеристика методів визначення конкурентоспроможності лікарських засобів</a:t>
            </a:r>
            <a:r>
              <a:rPr lang="ru-RU" sz="2800" dirty="0"/>
              <a:t/>
            </a:r>
            <a:br>
              <a:rPr lang="ru-RU" sz="2800" dirty="0"/>
            </a:br>
            <a:endParaRPr lang="ru-RU" sz="2800" dirty="0"/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5767062"/>
              </p:ext>
            </p:extLst>
          </p:nvPr>
        </p:nvGraphicFramePr>
        <p:xfrm>
          <a:off x="457200" y="1600200"/>
          <a:ext cx="8363271" cy="42050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608"/>
                <a:gridCol w="3188906"/>
                <a:gridCol w="2787757"/>
              </a:tblGrid>
              <a:tr h="1073633">
                <a:tc>
                  <a:txBody>
                    <a:bodyPr/>
                    <a:lstStyle/>
                    <a:p>
                      <a:pPr indent="457200" algn="ctr"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  <a:latin typeface="Times New Roman"/>
                          <a:ea typeface="Times New Roman"/>
                        </a:rPr>
                        <a:t>Назва і математична формалізація методу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457200" algn="ctr"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  <a:latin typeface="Times New Roman"/>
                          <a:ea typeface="Times New Roman"/>
                        </a:rPr>
                        <a:t>Пояснення умовних позначень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457200" algn="ctr"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  <a:latin typeface="Times New Roman"/>
                          <a:ea typeface="Times New Roman"/>
                        </a:rPr>
                        <a:t>Критерії методу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3131431">
                <a:tc>
                  <a:txBody>
                    <a:bodyPr/>
                    <a:lstStyle/>
                    <a:p>
                      <a:pPr indent="457200" algn="just">
                        <a:spcAft>
                          <a:spcPts val="0"/>
                        </a:spcAft>
                      </a:pPr>
                      <a:r>
                        <a:rPr lang="uk-UA" sz="2000" b="1" dirty="0">
                          <a:effectLst/>
                          <a:latin typeface="Times New Roman"/>
                          <a:ea typeface="Times New Roman"/>
                        </a:rPr>
                        <a:t>Диференційований </a:t>
                      </a:r>
                      <a:r>
                        <a:rPr lang="uk-UA" sz="2000" b="1" dirty="0" smtClean="0">
                          <a:effectLst/>
                          <a:latin typeface="Times New Roman"/>
                          <a:ea typeface="Times New Roman"/>
                        </a:rPr>
                        <a:t>метод</a:t>
                      </a:r>
                    </a:p>
                    <a:p>
                      <a:pPr indent="457200" algn="just">
                        <a:spcAft>
                          <a:spcPts val="0"/>
                        </a:spcAft>
                      </a:pPr>
                      <a:endParaRPr lang="uk-UA" sz="2000" b="1" dirty="0" smtClean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indent="457200" algn="just">
                        <a:spcAft>
                          <a:spcPts val="0"/>
                        </a:spcAft>
                      </a:pPr>
                      <a:endParaRPr lang="ru-RU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uk-UA" sz="2000" i="1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Ni</a:t>
                      </a:r>
                      <a:r>
                        <a:rPr lang="uk-UA" sz="20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– обсяг реалізації оцінюваного лікарського засобу (в </a:t>
                      </a:r>
                      <a:r>
                        <a:rPr lang="uk-UA" sz="2000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уп</a:t>
                      </a:r>
                      <a:r>
                        <a:rPr lang="uk-UA" sz="20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.);</a:t>
                      </a:r>
                    </a:p>
                    <a:p>
                      <a:pPr algn="just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endParaRPr lang="ru-RU" sz="2000" dirty="0">
                        <a:solidFill>
                          <a:srgbClr val="000000"/>
                        </a:solidFill>
                        <a:effectLst/>
                        <a:latin typeface="Kudriashov"/>
                        <a:ea typeface="Times New Roman"/>
                        <a:cs typeface="Times New Roman"/>
                      </a:endParaRPr>
                    </a:p>
                    <a:p>
                      <a:pPr algn="just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uk-UA" sz="2000" i="1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Nia</a:t>
                      </a:r>
                      <a:r>
                        <a:rPr lang="uk-UA" sz="20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– обсяг реалізації i-го препарату (в </a:t>
                      </a:r>
                      <a:r>
                        <a:rPr lang="uk-UA" sz="2000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уп</a:t>
                      </a:r>
                      <a:r>
                        <a:rPr lang="uk-UA" sz="20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.);</a:t>
                      </a:r>
                    </a:p>
                    <a:p>
                      <a:pPr algn="just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endParaRPr lang="ru-RU" sz="2000" dirty="0">
                        <a:solidFill>
                          <a:srgbClr val="000000"/>
                        </a:solidFill>
                        <a:effectLst/>
                        <a:latin typeface="Kudriashov"/>
                        <a:ea typeface="Times New Roman"/>
                        <a:cs typeface="Times New Roman"/>
                      </a:endParaRPr>
                    </a:p>
                    <a:p>
                      <a:pPr algn="just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uk-UA" sz="2000" i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  <a:sym typeface="Symbol"/>
                        </a:rPr>
                        <a:t></a:t>
                      </a:r>
                      <a:r>
                        <a:rPr lang="uk-UA" sz="2000" i="1" baseline="-250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i </a:t>
                      </a:r>
                      <a:r>
                        <a:rPr lang="uk-UA" sz="20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- коефіцієнт перерахунку кількості доз</a:t>
                      </a:r>
                      <a:r>
                        <a:rPr lang="uk-UA" sz="20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;</a:t>
                      </a:r>
                    </a:p>
                    <a:p>
                      <a:pPr algn="just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endParaRPr lang="ru-RU" sz="2000" dirty="0">
                        <a:solidFill>
                          <a:srgbClr val="000000"/>
                        </a:solidFill>
                        <a:effectLst/>
                        <a:latin typeface="Kudriashov"/>
                        <a:ea typeface="Times New Roman"/>
                        <a:cs typeface="Times New Roman"/>
                      </a:endParaRPr>
                    </a:p>
                    <a:p>
                      <a:pPr indent="457200" algn="just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uk-UA" sz="2000" i="1" dirty="0">
                          <a:effectLst/>
                          <a:latin typeface="Times New Roman"/>
                          <a:ea typeface="Times New Roman"/>
                        </a:rPr>
                        <a:t> m</a:t>
                      </a:r>
                      <a:r>
                        <a:rPr lang="uk-UA" sz="2000" dirty="0">
                          <a:effectLst/>
                          <a:latin typeface="Times New Roman"/>
                          <a:ea typeface="Times New Roman"/>
                        </a:rPr>
                        <a:t>  – кількість позицій препаратів-аналогів.</a:t>
                      </a:r>
                      <a:endParaRPr lang="ru-RU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2000" dirty="0">
                          <a:effectLst/>
                          <a:latin typeface="Times New Roman"/>
                          <a:ea typeface="Times New Roman"/>
                        </a:rPr>
                        <a:t>Якщо </a:t>
                      </a:r>
                      <a:r>
                        <a:rPr lang="uk-UA" sz="2000" i="1" dirty="0">
                          <a:effectLst/>
                          <a:latin typeface="Times New Roman"/>
                          <a:ea typeface="Times New Roman"/>
                        </a:rPr>
                        <a:t>k</a:t>
                      </a:r>
                      <a:r>
                        <a:rPr lang="uk-UA" sz="2000" i="1" baseline="-25000" dirty="0">
                          <a:effectLst/>
                          <a:latin typeface="Times New Roman"/>
                          <a:ea typeface="Times New Roman"/>
                        </a:rPr>
                        <a:t>i</a:t>
                      </a:r>
                      <a:r>
                        <a:rPr lang="uk-UA" sz="2000" dirty="0">
                          <a:effectLst/>
                          <a:latin typeface="Times New Roman"/>
                          <a:ea typeface="Times New Roman"/>
                          <a:sym typeface="Symbol"/>
                        </a:rPr>
                        <a:t></a:t>
                      </a:r>
                      <a:r>
                        <a:rPr lang="uk-UA" sz="2000" dirty="0">
                          <a:effectLst/>
                          <a:latin typeface="Times New Roman"/>
                          <a:ea typeface="Times New Roman"/>
                        </a:rPr>
                        <a:t>1, оцінюваний препарат має стабільний попит. </a:t>
                      </a:r>
                      <a:endParaRPr lang="ru-RU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225" y="3673118"/>
            <a:ext cx="1656184" cy="1012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35202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uk-UA" sz="2800" b="1" cap="all" dirty="0"/>
              <a:t>Характеристика методів визначення конкурентоспроможності лікарських засобів</a:t>
            </a:r>
            <a:r>
              <a:rPr lang="ru-RU" sz="2800" dirty="0"/>
              <a:t/>
            </a:r>
            <a:br>
              <a:rPr lang="ru-RU" sz="2800" dirty="0"/>
            </a:br>
            <a:endParaRPr lang="ru-RU" sz="2800" dirty="0"/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89715690"/>
              </p:ext>
            </p:extLst>
          </p:nvPr>
        </p:nvGraphicFramePr>
        <p:xfrm>
          <a:off x="107504" y="1412776"/>
          <a:ext cx="5832648" cy="51845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832648"/>
              </a:tblGrid>
              <a:tr h="731434">
                <a:tc>
                  <a:txBody>
                    <a:bodyPr/>
                    <a:lstStyle/>
                    <a:p>
                      <a:pPr indent="457200" algn="ctr">
                        <a:spcAft>
                          <a:spcPts val="0"/>
                        </a:spcAft>
                      </a:pPr>
                      <a:endParaRPr lang="uk-UA" sz="1200" dirty="0" smtClean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0" marR="0" indent="45720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800" b="1" kern="1200" cap="all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Графічно-математична методика</a:t>
                      </a:r>
                      <a:endParaRPr lang="ru-RU" sz="1800" b="1" kern="1200" cap="all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indent="457200" algn="ctr">
                        <a:spcAft>
                          <a:spcPts val="0"/>
                        </a:spcAft>
                      </a:pP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4453142">
                <a:tc>
                  <a:txBody>
                    <a:bodyPr/>
                    <a:lstStyle/>
                    <a:p>
                      <a:pPr algn="ctr"/>
                      <a:r>
                        <a:rPr lang="uk-UA" sz="24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uk-UA" sz="2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 її основу покладена графічна модель багатокутника (циклограми)</a:t>
                      </a:r>
                      <a:r>
                        <a:rPr lang="uk-UA" sz="24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ru-RU" sz="24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lang="uk-UA" sz="2400" b="1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 = 0,5</a:t>
                      </a:r>
                      <a:r>
                        <a:rPr lang="uk-UA" sz="2400" b="1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Symbol"/>
                        </a:rPr>
                        <a:t></a:t>
                      </a:r>
                      <a:r>
                        <a:rPr lang="uk-UA" sz="2400" b="1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sin(360/n)</a:t>
                      </a:r>
                      <a:r>
                        <a:rPr lang="uk-UA" sz="2400" b="1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Symbol"/>
                        </a:rPr>
                        <a:t></a:t>
                      </a:r>
                      <a:r>
                        <a:rPr lang="uk-UA" sz="2400" b="1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(x</a:t>
                      </a:r>
                      <a:r>
                        <a:rPr lang="uk-UA" sz="2400" b="1" i="1" kern="1200" baseline="-250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r>
                        <a:rPr lang="uk-UA" sz="2400" b="1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Symbol"/>
                        </a:rPr>
                        <a:t></a:t>
                      </a:r>
                      <a:r>
                        <a:rPr lang="uk-UA" sz="2400" b="1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  <a:r>
                        <a:rPr lang="uk-UA" sz="2400" b="1" i="1" kern="1200" baseline="-250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 </a:t>
                      </a:r>
                      <a:r>
                        <a:rPr lang="uk-UA" sz="2400" b="1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+ x</a:t>
                      </a:r>
                      <a:r>
                        <a:rPr lang="uk-UA" sz="2400" b="1" i="1" kern="1200" baseline="-250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r>
                        <a:rPr lang="uk-UA" sz="2400" b="1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Symbol"/>
                        </a:rPr>
                        <a:t></a:t>
                      </a:r>
                      <a:r>
                        <a:rPr lang="uk-UA" sz="2400" b="1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  <a:r>
                        <a:rPr lang="uk-UA" sz="2400" b="1" i="1" kern="1200" baseline="-250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  <a:r>
                        <a:rPr lang="uk-UA" sz="2400" b="1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+…+ x</a:t>
                      </a:r>
                      <a:r>
                        <a:rPr lang="uk-UA" sz="2400" b="1" i="1" kern="1200" baseline="-250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</a:t>
                      </a:r>
                      <a:r>
                        <a:rPr lang="uk-UA" sz="2400" b="1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Symbol"/>
                        </a:rPr>
                        <a:t></a:t>
                      </a:r>
                      <a:r>
                        <a:rPr lang="uk-UA" sz="2400" b="1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  <a:r>
                        <a:rPr lang="uk-UA" sz="2400" b="1" i="1" kern="1200" baseline="-250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r>
                        <a:rPr lang="uk-UA" sz="2400" b="1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),</a:t>
                      </a:r>
                      <a:endParaRPr lang="ru-RU" sz="24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lang="uk-UA" sz="2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де</a:t>
                      </a:r>
                      <a:r>
                        <a:rPr lang="uk-UA" sz="2400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x</a:t>
                      </a:r>
                      <a:r>
                        <a:rPr lang="uk-UA" sz="2400" i="1" kern="1200" baseline="-250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r>
                        <a:rPr lang="uk-UA" sz="2400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x</a:t>
                      </a:r>
                      <a:r>
                        <a:rPr lang="uk-UA" sz="2400" i="1" kern="1200" baseline="-250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r>
                        <a:rPr lang="uk-UA" sz="2400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x</a:t>
                      </a:r>
                      <a:r>
                        <a:rPr lang="uk-UA" sz="2400" i="1" kern="1200" baseline="-250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r>
                        <a:rPr lang="uk-UA" sz="2400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... </a:t>
                      </a:r>
                      <a:r>
                        <a:rPr lang="uk-UA" sz="2400" i="1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  <a:r>
                        <a:rPr lang="uk-UA" sz="2400" i="1" kern="1200" baseline="-250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</a:t>
                      </a:r>
                      <a:r>
                        <a:rPr lang="uk-UA" sz="2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– довжини радіус-векторів OA, OB, OC ... OF;</a:t>
                      </a:r>
                      <a:endParaRPr lang="ru-RU" sz="24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lang="uk-UA" sz="2400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  n</a:t>
                      </a:r>
                      <a:r>
                        <a:rPr lang="uk-UA" sz="2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– кількість досліджуваних параметрів.</a:t>
                      </a:r>
                      <a:endParaRPr lang="ru-RU" sz="24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lang="uk-UA" sz="2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  При цьому чим більше значення </a:t>
                      </a:r>
                      <a:r>
                        <a:rPr lang="uk-UA" sz="2400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</a:t>
                      </a:r>
                      <a:r>
                        <a:rPr lang="uk-UA" sz="2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тим вища конкурентоспроможність оцінюваного лікарського засобу у порівнянні з препаратом-аналогом.</a:t>
                      </a:r>
                      <a:endParaRPr lang="ru-RU" sz="2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6860" y="2117227"/>
            <a:ext cx="3157140" cy="30296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810227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двумя скругленными противолежащими углами 3"/>
          <p:cNvSpPr/>
          <p:nvPr/>
        </p:nvSpPr>
        <p:spPr>
          <a:xfrm>
            <a:off x="179512" y="296822"/>
            <a:ext cx="7920880" cy="1296144"/>
          </a:xfrm>
          <a:prstGeom prst="round2Diag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cap="all" dirty="0"/>
              <a:t>Товарна марка</a:t>
            </a:r>
            <a:r>
              <a:rPr lang="uk-UA" b="1" dirty="0"/>
              <a:t> </a:t>
            </a:r>
            <a:r>
              <a:rPr lang="uk-UA" dirty="0"/>
              <a:t>– це ім’я, назва, символ, малюнок чи їх поєднання, призначені для ідентифікації товарів чи послуг даного продавця і диференціації їх від товарів конкурентів.</a:t>
            </a:r>
            <a:endParaRPr lang="ru-RU" dirty="0"/>
          </a:p>
        </p:txBody>
      </p:sp>
      <p:sp>
        <p:nvSpPr>
          <p:cNvPr id="5" name="Прямоугольник с двумя скругленными противолежащими углами 4"/>
          <p:cNvSpPr/>
          <p:nvPr/>
        </p:nvSpPr>
        <p:spPr>
          <a:xfrm>
            <a:off x="539552" y="1809800"/>
            <a:ext cx="7920880" cy="1296144"/>
          </a:xfrm>
          <a:prstGeom prst="round2Diag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cap="all" dirty="0"/>
              <a:t>Товарний знак</a:t>
            </a:r>
            <a:r>
              <a:rPr lang="uk-UA" dirty="0"/>
              <a:t> – це товарна марка, що зареєстрована у встанов­леному порядку і має юридичний захист.</a:t>
            </a:r>
            <a:endParaRPr lang="ru-RU" dirty="0"/>
          </a:p>
        </p:txBody>
      </p:sp>
      <p:sp>
        <p:nvSpPr>
          <p:cNvPr id="6" name="Прямоугольник с двумя скругленными противолежащими углами 5"/>
          <p:cNvSpPr/>
          <p:nvPr/>
        </p:nvSpPr>
        <p:spPr>
          <a:xfrm>
            <a:off x="1043608" y="3510333"/>
            <a:ext cx="7920880" cy="1872208"/>
          </a:xfrm>
          <a:prstGeom prst="round2Diag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cap="all" dirty="0"/>
              <a:t> Бренд</a:t>
            </a:r>
            <a:r>
              <a:rPr lang="uk-UA" dirty="0"/>
              <a:t> – це стійке уявлення споживача про товарну марку, її образ у свідомості  споживачів, тобто це відома товарна марка з визначеною, сформованою позицією. Крім товарної марки, охоплює сам лікарський засіб, його характеристики, очікування, асоціації, що сприймаються споживачем, інформацію про споживача та обіцянки певних переваг, які гарантує власник бренду споживачам.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77096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b="1" cap="all" dirty="0"/>
              <a:t>Етапи процесу упаковки лікарських засобів</a:t>
            </a:r>
            <a:endParaRPr lang="ru-RU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633736"/>
            <a:ext cx="8352928" cy="43996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74352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1896</TotalTime>
  <Words>1174</Words>
  <Application>Microsoft Office PowerPoint</Application>
  <PresentationFormat>Экран (4:3)</PresentationFormat>
  <Paragraphs>146</Paragraphs>
  <Slides>20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7" baseType="lpstr">
      <vt:lpstr>Arial</vt:lpstr>
      <vt:lpstr>Calibri</vt:lpstr>
      <vt:lpstr>Kudriashov</vt:lpstr>
      <vt:lpstr>Symbol</vt:lpstr>
      <vt:lpstr>Times New Roman</vt:lpstr>
      <vt:lpstr>Wingdings</vt:lpstr>
      <vt:lpstr>Тема Office</vt:lpstr>
      <vt:lpstr>Одеський національний медичний університет Кафедра Організації та економіки фармації з післядипломною підготовкою</vt:lpstr>
      <vt:lpstr>Презентация PowerPoint</vt:lpstr>
      <vt:lpstr>Презентация PowerPoint</vt:lpstr>
      <vt:lpstr>Презентация PowerPoint</vt:lpstr>
      <vt:lpstr>Шляхи поповнення асортименту ЛЗ</vt:lpstr>
      <vt:lpstr>Інновації у фармації – це нові лікарські засоби і нові процеси, а також їх значні технологічні зміни </vt:lpstr>
      <vt:lpstr>Рівні новизни лікарських засобів</vt:lpstr>
      <vt:lpstr>Основні етапи розроблення лікарських засобів</vt:lpstr>
      <vt:lpstr>Етапи життєвого циклу лікарського засобу</vt:lpstr>
      <vt:lpstr>Створення і розроблення препарату</vt:lpstr>
      <vt:lpstr>Виведення на ринок</vt:lpstr>
      <vt:lpstr>Зростання</vt:lpstr>
      <vt:lpstr>Зрілість і насичення</vt:lpstr>
      <vt:lpstr>Спад</vt:lpstr>
      <vt:lpstr>Конкурентоспроможність лікарського засобу </vt:lpstr>
      <vt:lpstr>Характеристика методів визначення конкурентоспроможності лікарських засобів </vt:lpstr>
      <vt:lpstr>Характеристика методів визначення конкурентоспроможності лікарських засобів </vt:lpstr>
      <vt:lpstr>Характеристика методів визначення конкурентоспроможності лікарських засобів </vt:lpstr>
      <vt:lpstr>Презентация PowerPoint</vt:lpstr>
      <vt:lpstr>Етапи процесу упаковки лікарських засобів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Одеський національний медичний університет Кафедра Організації та економіки фармації</dc:title>
  <dc:creator>Home</dc:creator>
  <cp:lastModifiedBy>Учетная запись Майкрософт</cp:lastModifiedBy>
  <cp:revision>28</cp:revision>
  <dcterms:created xsi:type="dcterms:W3CDTF">2022-09-08T14:07:54Z</dcterms:created>
  <dcterms:modified xsi:type="dcterms:W3CDTF">2023-08-31T13:01:54Z</dcterms:modified>
</cp:coreProperties>
</file>