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9" r:id="rId1"/>
  </p:sldMasterIdLst>
  <p:notesMasterIdLst>
    <p:notesMasterId r:id="rId48"/>
  </p:notesMasterIdLst>
  <p:sldIdLst>
    <p:sldId id="281" r:id="rId2"/>
    <p:sldId id="284" r:id="rId3"/>
    <p:sldId id="286" r:id="rId4"/>
    <p:sldId id="285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7" r:id="rId15"/>
    <p:sldId id="296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313" r:id="rId32"/>
    <p:sldId id="314" r:id="rId33"/>
    <p:sldId id="315" r:id="rId34"/>
    <p:sldId id="316" r:id="rId35"/>
    <p:sldId id="317" r:id="rId36"/>
    <p:sldId id="318" r:id="rId37"/>
    <p:sldId id="319" r:id="rId38"/>
    <p:sldId id="320" r:id="rId39"/>
    <p:sldId id="321" r:id="rId40"/>
    <p:sldId id="322" r:id="rId41"/>
    <p:sldId id="323" r:id="rId42"/>
    <p:sldId id="324" r:id="rId43"/>
    <p:sldId id="325" r:id="rId44"/>
    <p:sldId id="326" r:id="rId45"/>
    <p:sldId id="327" r:id="rId46"/>
    <p:sldId id="338" r:id="rId4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E1FFE1"/>
    <a:srgbClr val="CCFFCC"/>
    <a:srgbClr val="006600"/>
    <a:srgbClr val="663300"/>
    <a:srgbClr val="333300"/>
    <a:srgbClr val="0033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2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74" y="-102"/>
      </p:cViewPr>
      <p:guideLst>
        <p:guide orient="horz" pos="2880"/>
        <p:guide pos="2160"/>
      </p:guideLst>
    </p:cSldViewPr>
  </p:notesViewPr>
  <p:gridSpacing cx="76198" cy="7619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0F8D0B-D80B-4C82-8BAB-831184634A8F}" type="doc">
      <dgm:prSet loTypeId="urn:microsoft.com/office/officeart/2005/8/layout/chevron2" loCatId="process" qsTypeId="urn:microsoft.com/office/officeart/2005/8/quickstyle/3d1" qsCatId="3D" csTypeId="urn:microsoft.com/office/officeart/2005/8/colors/accent1_2#1" csCatId="accent1" phldr="1"/>
      <dgm:spPr/>
      <dgm:t>
        <a:bodyPr/>
        <a:lstStyle/>
        <a:p>
          <a:endParaRPr lang="uk-UA"/>
        </a:p>
      </dgm:t>
    </dgm:pt>
    <dgm:pt modelId="{F196FF57-6313-4E6A-B971-938B49F982EF}">
      <dgm:prSet phldrT="[Текст]"/>
      <dgm:spPr/>
      <dgm:t>
        <a:bodyPr/>
        <a:lstStyle/>
        <a:p>
          <a:r>
            <a:rPr lang="uk-UA" dirty="0" smtClean="0">
              <a:solidFill>
                <a:srgbClr val="FF0000"/>
              </a:solidFill>
            </a:rPr>
            <a:t>Знати:</a:t>
          </a:r>
          <a:r>
            <a:rPr lang="uk-UA" dirty="0" smtClean="0"/>
            <a:t> </a:t>
          </a:r>
          <a:endParaRPr lang="uk-UA" dirty="0"/>
        </a:p>
      </dgm:t>
    </dgm:pt>
    <dgm:pt modelId="{7152D1AB-AC91-4F86-833B-F3E5153B422A}" type="parTrans" cxnId="{BD005457-FE24-4896-893C-CA56446B9792}">
      <dgm:prSet/>
      <dgm:spPr/>
      <dgm:t>
        <a:bodyPr/>
        <a:lstStyle/>
        <a:p>
          <a:endParaRPr lang="uk-UA"/>
        </a:p>
      </dgm:t>
    </dgm:pt>
    <dgm:pt modelId="{B6BDF3C7-8218-4DAF-9F2F-6884426350BE}" type="sibTrans" cxnId="{BD005457-FE24-4896-893C-CA56446B9792}">
      <dgm:prSet/>
      <dgm:spPr/>
      <dgm:t>
        <a:bodyPr/>
        <a:lstStyle/>
        <a:p>
          <a:endParaRPr lang="uk-UA"/>
        </a:p>
      </dgm:t>
    </dgm:pt>
    <dgm:pt modelId="{9F4E9FB5-20D2-4DB5-B298-942B8E7C4908}">
      <dgm:prSet phldrT="[Текст]" custT="1"/>
      <dgm:spPr/>
      <dgm:t>
        <a:bodyPr/>
        <a:lstStyle/>
        <a:p>
          <a:r>
            <a:rPr lang="uk-UA" sz="1200" dirty="0" smtClean="0">
              <a:latin typeface="Times New Roman" pitchFamily="18" charset="0"/>
              <a:cs typeface="Times New Roman" pitchFamily="18" charset="0"/>
            </a:rPr>
            <a:t>Основні поняття про тару і упаковку. Класифікація тари за функціональним призначенням. </a:t>
          </a:r>
          <a:endParaRPr lang="uk-UA" sz="1200" dirty="0">
            <a:latin typeface="Times New Roman" pitchFamily="18" charset="0"/>
            <a:cs typeface="Times New Roman" pitchFamily="18" charset="0"/>
          </a:endParaRPr>
        </a:p>
      </dgm:t>
    </dgm:pt>
    <dgm:pt modelId="{C125C9EC-1760-48AE-8107-3E795842DD92}" type="parTrans" cxnId="{46BAFFA7-6683-483E-9A87-7821C02A2478}">
      <dgm:prSet/>
      <dgm:spPr/>
      <dgm:t>
        <a:bodyPr/>
        <a:lstStyle/>
        <a:p>
          <a:endParaRPr lang="uk-UA"/>
        </a:p>
      </dgm:t>
    </dgm:pt>
    <dgm:pt modelId="{48602526-037B-480E-8B8D-3CD410FD1A01}" type="sibTrans" cxnId="{46BAFFA7-6683-483E-9A87-7821C02A2478}">
      <dgm:prSet/>
      <dgm:spPr/>
      <dgm:t>
        <a:bodyPr/>
        <a:lstStyle/>
        <a:p>
          <a:endParaRPr lang="uk-UA"/>
        </a:p>
      </dgm:t>
    </dgm:pt>
    <dgm:pt modelId="{8B57ECBC-2791-48CE-91EB-60695358F7D7}">
      <dgm:prSet phldrT="[Текст]"/>
      <dgm:spPr/>
      <dgm:t>
        <a:bodyPr/>
        <a:lstStyle/>
        <a:p>
          <a:r>
            <a:rPr lang="uk-UA" dirty="0" smtClean="0">
              <a:solidFill>
                <a:srgbClr val="FF0000"/>
              </a:solidFill>
            </a:rPr>
            <a:t>Вміти:</a:t>
          </a:r>
          <a:endParaRPr lang="uk-UA" dirty="0">
            <a:solidFill>
              <a:srgbClr val="FF0000"/>
            </a:solidFill>
          </a:endParaRPr>
        </a:p>
      </dgm:t>
    </dgm:pt>
    <dgm:pt modelId="{152BD0B5-11A4-443D-A1B9-B24C1FC62B8A}" type="parTrans" cxnId="{BEF08BF1-F540-4499-BCDE-10BEE0A2A417}">
      <dgm:prSet/>
      <dgm:spPr/>
      <dgm:t>
        <a:bodyPr/>
        <a:lstStyle/>
        <a:p>
          <a:endParaRPr lang="uk-UA"/>
        </a:p>
      </dgm:t>
    </dgm:pt>
    <dgm:pt modelId="{4E95ED17-C440-4213-96AD-CB518B9D94E1}" type="sibTrans" cxnId="{BEF08BF1-F540-4499-BCDE-10BEE0A2A417}">
      <dgm:prSet/>
      <dgm:spPr/>
      <dgm:t>
        <a:bodyPr/>
        <a:lstStyle/>
        <a:p>
          <a:endParaRPr lang="uk-UA"/>
        </a:p>
      </dgm:t>
    </dgm:pt>
    <dgm:pt modelId="{16FDA7A4-09D3-4447-88BD-1BFDC5B82D23}">
      <dgm:prSet phldrT="[Текст]" custT="1"/>
      <dgm:spPr/>
      <dgm:t>
        <a:bodyPr/>
        <a:lstStyle/>
        <a:p>
          <a:r>
            <a:rPr lang="uk-UA" sz="1200" dirty="0" smtClean="0">
              <a:latin typeface="Times New Roman" pitchFamily="18" charset="0"/>
              <a:cs typeface="Times New Roman" pitchFamily="18" charset="0"/>
            </a:rPr>
            <a:t>розподілити запропоновану скляну тару відповідно до призначення</a:t>
          </a:r>
          <a:endParaRPr lang="uk-UA" sz="1200" dirty="0">
            <a:latin typeface="Times New Roman" pitchFamily="18" charset="0"/>
            <a:cs typeface="Times New Roman" pitchFamily="18" charset="0"/>
          </a:endParaRPr>
        </a:p>
      </dgm:t>
    </dgm:pt>
    <dgm:pt modelId="{299785A2-0584-4100-856D-EC78E05391EE}" type="parTrans" cxnId="{EF11DA05-4EB5-49F1-9CFD-B37D1F19A698}">
      <dgm:prSet/>
      <dgm:spPr/>
      <dgm:t>
        <a:bodyPr/>
        <a:lstStyle/>
        <a:p>
          <a:endParaRPr lang="uk-UA"/>
        </a:p>
      </dgm:t>
    </dgm:pt>
    <dgm:pt modelId="{999D5436-028D-4A37-B775-B26B00DA7A38}" type="sibTrans" cxnId="{EF11DA05-4EB5-49F1-9CFD-B37D1F19A698}">
      <dgm:prSet/>
      <dgm:spPr/>
      <dgm:t>
        <a:bodyPr/>
        <a:lstStyle/>
        <a:p>
          <a:endParaRPr lang="uk-UA"/>
        </a:p>
      </dgm:t>
    </dgm:pt>
    <dgm:pt modelId="{677FD992-17A6-4CE7-B7DB-175D13838A3E}">
      <dgm:prSet custT="1"/>
      <dgm:spPr/>
      <dgm:t>
        <a:bodyPr/>
        <a:lstStyle/>
        <a:p>
          <a:r>
            <a:rPr lang="uk-UA" sz="1200" dirty="0" smtClean="0">
              <a:latin typeface="Times New Roman" pitchFamily="18" charset="0"/>
              <a:cs typeface="Times New Roman" pitchFamily="18" charset="0"/>
            </a:rPr>
            <a:t>Класифікація закупорювальних, пакувальних засобів за конструктивними особливостями і способом закріплення на тарі. 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7871734D-507C-49ED-B486-EDCDD42669FC}" type="parTrans" cxnId="{215BC102-108C-47E3-B987-9B6439AD9492}">
      <dgm:prSet/>
      <dgm:spPr/>
      <dgm:t>
        <a:bodyPr/>
        <a:lstStyle/>
        <a:p>
          <a:endParaRPr lang="uk-UA"/>
        </a:p>
      </dgm:t>
    </dgm:pt>
    <dgm:pt modelId="{A6496941-7978-480E-A190-BA6395ACE84A}" type="sibTrans" cxnId="{215BC102-108C-47E3-B987-9B6439AD9492}">
      <dgm:prSet/>
      <dgm:spPr/>
      <dgm:t>
        <a:bodyPr/>
        <a:lstStyle/>
        <a:p>
          <a:endParaRPr lang="uk-UA"/>
        </a:p>
      </dgm:t>
    </dgm:pt>
    <dgm:pt modelId="{6711650B-59A2-4D2A-BCC9-F29E4A4BE127}">
      <dgm:prSet custT="1"/>
      <dgm:spPr/>
      <dgm:t>
        <a:bodyPr/>
        <a:lstStyle/>
        <a:p>
          <a:r>
            <a:rPr lang="uk-UA" sz="1200" dirty="0" smtClean="0">
              <a:latin typeface="Times New Roman" pitchFamily="18" charset="0"/>
              <a:cs typeface="Times New Roman" pitchFamily="18" charset="0"/>
            </a:rPr>
            <a:t>Загальні технічні вимоги до тари. Вимоги та зберігання  тари, закупорювальних засобів та пакувальних матеріалів.  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F36C5B13-28F7-4024-B691-E8D86D94168A}" type="parTrans" cxnId="{0F4ADBE4-32B5-4CF3-896A-28FE953DE1FE}">
      <dgm:prSet/>
      <dgm:spPr/>
      <dgm:t>
        <a:bodyPr/>
        <a:lstStyle/>
        <a:p>
          <a:endParaRPr lang="uk-UA"/>
        </a:p>
      </dgm:t>
    </dgm:pt>
    <dgm:pt modelId="{FF926036-C38D-49BD-8B51-EBD4925142CD}" type="sibTrans" cxnId="{0F4ADBE4-32B5-4CF3-896A-28FE953DE1FE}">
      <dgm:prSet/>
      <dgm:spPr/>
      <dgm:t>
        <a:bodyPr/>
        <a:lstStyle/>
        <a:p>
          <a:endParaRPr lang="uk-UA"/>
        </a:p>
      </dgm:t>
    </dgm:pt>
    <dgm:pt modelId="{8A12C760-7720-4CA1-A751-C39F73151EF3}">
      <dgm:prSet custT="1"/>
      <dgm:spPr/>
      <dgm:t>
        <a:bodyPr/>
        <a:lstStyle/>
        <a:p>
          <a:r>
            <a:rPr lang="uk-UA" sz="1200" dirty="0" smtClean="0">
              <a:latin typeface="Times New Roman" pitchFamily="18" charset="0"/>
              <a:cs typeface="Times New Roman" pitchFamily="18" charset="0"/>
            </a:rPr>
            <a:t>Технічні вимоги до споживчої і транспортної тари. 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56A1F59D-7C9B-496B-81E2-59ED9BDF757F}" type="parTrans" cxnId="{7C3FF93C-B3DB-493E-8D3A-6DEB776C89FE}">
      <dgm:prSet/>
      <dgm:spPr/>
      <dgm:t>
        <a:bodyPr/>
        <a:lstStyle/>
        <a:p>
          <a:endParaRPr lang="uk-UA"/>
        </a:p>
      </dgm:t>
    </dgm:pt>
    <dgm:pt modelId="{D4EF261E-0894-40F6-84ED-E0D489AF01B1}" type="sibTrans" cxnId="{7C3FF93C-B3DB-493E-8D3A-6DEB776C89FE}">
      <dgm:prSet/>
      <dgm:spPr/>
      <dgm:t>
        <a:bodyPr/>
        <a:lstStyle/>
        <a:p>
          <a:endParaRPr lang="uk-UA"/>
        </a:p>
      </dgm:t>
    </dgm:pt>
    <dgm:pt modelId="{1925E693-A98E-4C69-B088-A58C6D01F2CB}">
      <dgm:prSet custT="1"/>
      <dgm:spPr/>
      <dgm:t>
        <a:bodyPr/>
        <a:lstStyle/>
        <a:p>
          <a:r>
            <a:rPr lang="uk-UA" sz="1200" dirty="0" smtClean="0">
              <a:latin typeface="Times New Roman" pitchFamily="18" charset="0"/>
              <a:cs typeface="Times New Roman" pitchFamily="18" charset="0"/>
            </a:rPr>
            <a:t>Технічні вимоги до склотари. Асортимент споживчої скляної тари. Загальні технічні вимоги.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05CFB6DC-05C0-41ED-97A3-BAE359E65FBC}" type="parTrans" cxnId="{AE39A686-5E6B-439A-B059-0E1FEDC98524}">
      <dgm:prSet/>
      <dgm:spPr/>
      <dgm:t>
        <a:bodyPr/>
        <a:lstStyle/>
        <a:p>
          <a:endParaRPr lang="uk-UA"/>
        </a:p>
      </dgm:t>
    </dgm:pt>
    <dgm:pt modelId="{174F7BF0-4060-46CC-9D08-AE056613D894}" type="sibTrans" cxnId="{AE39A686-5E6B-439A-B059-0E1FEDC98524}">
      <dgm:prSet/>
      <dgm:spPr/>
      <dgm:t>
        <a:bodyPr/>
        <a:lstStyle/>
        <a:p>
          <a:endParaRPr lang="uk-UA"/>
        </a:p>
      </dgm:t>
    </dgm:pt>
    <dgm:pt modelId="{FA0D3D7A-16E2-43CE-A481-128C53577BDE}">
      <dgm:prSet custT="1"/>
      <dgm:spPr/>
      <dgm:t>
        <a:bodyPr/>
        <a:lstStyle/>
        <a:p>
          <a:r>
            <a:rPr lang="uk-UA" sz="1200" dirty="0" smtClean="0">
              <a:latin typeface="Times New Roman" pitchFamily="18" charset="0"/>
              <a:cs typeface="Times New Roman" pitchFamily="18" charset="0"/>
            </a:rPr>
            <a:t>Асортимент металевої, полімерної та картонної споживчої тари.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D9F46F4F-5C7F-4673-880B-11387FFAA173}" type="parTrans" cxnId="{85018B98-C2BB-4C22-91B0-4DC135C3FFF5}">
      <dgm:prSet/>
      <dgm:spPr/>
      <dgm:t>
        <a:bodyPr/>
        <a:lstStyle/>
        <a:p>
          <a:endParaRPr lang="uk-UA"/>
        </a:p>
      </dgm:t>
    </dgm:pt>
    <dgm:pt modelId="{972991C9-7ABA-463A-924B-8BE5EA3616FC}" type="sibTrans" cxnId="{85018B98-C2BB-4C22-91B0-4DC135C3FFF5}">
      <dgm:prSet/>
      <dgm:spPr/>
      <dgm:t>
        <a:bodyPr/>
        <a:lstStyle/>
        <a:p>
          <a:endParaRPr lang="uk-UA"/>
        </a:p>
      </dgm:t>
    </dgm:pt>
    <dgm:pt modelId="{487439EA-304F-412C-AE56-E1D6A8B08BA9}">
      <dgm:prSet custT="1"/>
      <dgm:spPr/>
      <dgm:t>
        <a:bodyPr/>
        <a:lstStyle/>
        <a:p>
          <a:r>
            <a:rPr lang="uk-UA" sz="1200" dirty="0" smtClean="0">
              <a:latin typeface="Times New Roman" pitchFamily="18" charset="0"/>
              <a:cs typeface="Times New Roman" pitchFamily="18" charset="0"/>
            </a:rPr>
            <a:t>Асортимент закупорювальних засобів і  пакувальних матеріалів. 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972B3B7E-E206-4DA3-B291-AFCE6DF944FE}" type="parTrans" cxnId="{F428A17B-2E9D-4C49-A837-12A53EF7C8E4}">
      <dgm:prSet/>
      <dgm:spPr/>
      <dgm:t>
        <a:bodyPr/>
        <a:lstStyle/>
        <a:p>
          <a:endParaRPr lang="uk-UA"/>
        </a:p>
      </dgm:t>
    </dgm:pt>
    <dgm:pt modelId="{F3A6197F-8C56-433E-B67C-36F6ABB978BD}" type="sibTrans" cxnId="{F428A17B-2E9D-4C49-A837-12A53EF7C8E4}">
      <dgm:prSet/>
      <dgm:spPr/>
      <dgm:t>
        <a:bodyPr/>
        <a:lstStyle/>
        <a:p>
          <a:endParaRPr lang="uk-UA"/>
        </a:p>
      </dgm:t>
    </dgm:pt>
    <dgm:pt modelId="{94648480-9F0A-4E57-A09C-FCC87A498787}">
      <dgm:prSet custT="1"/>
      <dgm:spPr/>
      <dgm:t>
        <a:bodyPr/>
        <a:lstStyle/>
        <a:p>
          <a:r>
            <a:rPr lang="uk-UA" sz="1200" dirty="0" smtClean="0">
              <a:latin typeface="Times New Roman" pitchFamily="18" charset="0"/>
              <a:cs typeface="Times New Roman" pitchFamily="18" charset="0"/>
            </a:rPr>
            <a:t>Маркування транспортної тари.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D5F603AC-D3E9-4F3F-A0EF-19B35146F258}" type="parTrans" cxnId="{8F5BCFB1-813D-40F3-A554-1BEC7A742E96}">
      <dgm:prSet/>
      <dgm:spPr/>
      <dgm:t>
        <a:bodyPr/>
        <a:lstStyle/>
        <a:p>
          <a:endParaRPr lang="uk-UA"/>
        </a:p>
      </dgm:t>
    </dgm:pt>
    <dgm:pt modelId="{39017E8D-1317-4634-8A4B-06FE18E5DBC1}" type="sibTrans" cxnId="{8F5BCFB1-813D-40F3-A554-1BEC7A742E96}">
      <dgm:prSet/>
      <dgm:spPr/>
      <dgm:t>
        <a:bodyPr/>
        <a:lstStyle/>
        <a:p>
          <a:endParaRPr lang="uk-UA"/>
        </a:p>
      </dgm:t>
    </dgm:pt>
    <dgm:pt modelId="{99382DFA-3B78-4082-9E0E-0A7EA80F3887}">
      <dgm:prSet custT="1"/>
      <dgm:spPr/>
      <dgm:t>
        <a:bodyPr/>
        <a:lstStyle/>
        <a:p>
          <a:r>
            <a:rPr lang="uk-UA" sz="1200" dirty="0" smtClean="0">
              <a:latin typeface="Times New Roman" pitchFamily="18" charset="0"/>
              <a:cs typeface="Times New Roman" pitchFamily="18" charset="0"/>
            </a:rPr>
            <a:t>Вимоги і види  споживчої упаковки. Маркування споживчої упаковки  лікарських засобів. 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E3AE302E-B6A8-4AA4-A3DF-B7F09D78F5F3}" type="parTrans" cxnId="{7E540BE1-259E-44EF-BA93-D8E1A98AABB1}">
      <dgm:prSet/>
      <dgm:spPr/>
      <dgm:t>
        <a:bodyPr/>
        <a:lstStyle/>
        <a:p>
          <a:endParaRPr lang="uk-UA"/>
        </a:p>
      </dgm:t>
    </dgm:pt>
    <dgm:pt modelId="{95710575-E65A-4EFA-8813-016F568E1035}" type="sibTrans" cxnId="{7E540BE1-259E-44EF-BA93-D8E1A98AABB1}">
      <dgm:prSet/>
      <dgm:spPr/>
      <dgm:t>
        <a:bodyPr/>
        <a:lstStyle/>
        <a:p>
          <a:endParaRPr lang="uk-UA"/>
        </a:p>
      </dgm:t>
    </dgm:pt>
    <dgm:pt modelId="{0ECB3166-13E8-43E3-A7FE-0B6B44ABDE14}">
      <dgm:prSet custT="1"/>
      <dgm:spPr/>
      <dgm:t>
        <a:bodyPr/>
        <a:lstStyle/>
        <a:p>
          <a:r>
            <a:rPr lang="uk-UA" sz="1200" dirty="0" smtClean="0">
              <a:latin typeface="Times New Roman" pitchFamily="18" charset="0"/>
              <a:cs typeface="Times New Roman" pitchFamily="18" charset="0"/>
            </a:rPr>
            <a:t>розподілити запропоновані закупорювальні засоби відповідно до їх класифікації за призначенням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66322AAE-4ACD-488B-8B6C-4E763FEF981B}" type="parTrans" cxnId="{E48A7627-A48A-44E6-97F2-8E412712E969}">
      <dgm:prSet/>
      <dgm:spPr/>
      <dgm:t>
        <a:bodyPr/>
        <a:lstStyle/>
        <a:p>
          <a:endParaRPr lang="uk-UA"/>
        </a:p>
      </dgm:t>
    </dgm:pt>
    <dgm:pt modelId="{98A83CD5-E4DF-4D14-BAF2-30EB8C27D509}" type="sibTrans" cxnId="{E48A7627-A48A-44E6-97F2-8E412712E969}">
      <dgm:prSet/>
      <dgm:spPr/>
      <dgm:t>
        <a:bodyPr/>
        <a:lstStyle/>
        <a:p>
          <a:endParaRPr lang="uk-UA"/>
        </a:p>
      </dgm:t>
    </dgm:pt>
    <dgm:pt modelId="{365503C4-556F-4DA1-99C8-95CC762F8AB0}">
      <dgm:prSet custT="1"/>
      <dgm:spPr/>
      <dgm:t>
        <a:bodyPr/>
        <a:lstStyle/>
        <a:p>
          <a:r>
            <a:rPr lang="uk-UA" sz="1200" dirty="0" smtClean="0">
              <a:latin typeface="Times New Roman" pitchFamily="18" charset="0"/>
              <a:cs typeface="Times New Roman" pitchFamily="18" charset="0"/>
            </a:rPr>
            <a:t>прийняти полімерну тару відповідно до документації на неї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130A8E0A-5FDF-4715-A061-A7E59AF2B253}" type="parTrans" cxnId="{01E9C07F-A269-4772-90DA-A419E3019ED7}">
      <dgm:prSet/>
      <dgm:spPr/>
      <dgm:t>
        <a:bodyPr/>
        <a:lstStyle/>
        <a:p>
          <a:endParaRPr lang="uk-UA"/>
        </a:p>
      </dgm:t>
    </dgm:pt>
    <dgm:pt modelId="{B09D2A08-8A57-4E73-8D9A-C629773A9938}" type="sibTrans" cxnId="{01E9C07F-A269-4772-90DA-A419E3019ED7}">
      <dgm:prSet/>
      <dgm:spPr/>
      <dgm:t>
        <a:bodyPr/>
        <a:lstStyle/>
        <a:p>
          <a:endParaRPr lang="uk-UA"/>
        </a:p>
      </dgm:t>
    </dgm:pt>
    <dgm:pt modelId="{83CC3817-59C8-45B1-8A66-E9DB69A7D529}">
      <dgm:prSet custT="1"/>
      <dgm:spPr/>
      <dgm:t>
        <a:bodyPr/>
        <a:lstStyle/>
        <a:p>
          <a:r>
            <a:rPr lang="uk-UA" sz="1200" dirty="0" smtClean="0">
              <a:latin typeface="Times New Roman" pitchFamily="18" charset="0"/>
              <a:cs typeface="Times New Roman" pitchFamily="18" charset="0"/>
            </a:rPr>
            <a:t>провести товарознавчий аналіз запропонованої скляної тари на відповідність технічним вимогам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99275952-6079-43E7-BF13-D1FC7B858B6E}" type="parTrans" cxnId="{DE5E60C9-9713-4AF9-8937-0B5010609FF3}">
      <dgm:prSet/>
      <dgm:spPr/>
      <dgm:t>
        <a:bodyPr/>
        <a:lstStyle/>
        <a:p>
          <a:endParaRPr lang="uk-UA"/>
        </a:p>
      </dgm:t>
    </dgm:pt>
    <dgm:pt modelId="{9D8E271F-BC33-4083-B71D-9C6EFD41D283}" type="sibTrans" cxnId="{DE5E60C9-9713-4AF9-8937-0B5010609FF3}">
      <dgm:prSet/>
      <dgm:spPr/>
      <dgm:t>
        <a:bodyPr/>
        <a:lstStyle/>
        <a:p>
          <a:endParaRPr lang="uk-UA"/>
        </a:p>
      </dgm:t>
    </dgm:pt>
    <dgm:pt modelId="{C064E24E-4745-4386-8EE0-2AF5278E199A}">
      <dgm:prSet custT="1"/>
      <dgm:spPr/>
      <dgm:t>
        <a:bodyPr/>
        <a:lstStyle/>
        <a:p>
          <a:r>
            <a:rPr lang="uk-UA" sz="1200" dirty="0" smtClean="0">
              <a:latin typeface="Times New Roman" pitchFamily="18" charset="0"/>
              <a:cs typeface="Times New Roman" pitchFamily="18" charset="0"/>
            </a:rPr>
            <a:t>зробити висновок щодо можливості повторного використання транспортної тари.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EA9D426D-BA2E-41C6-BB90-D1068331C10B}" type="parTrans" cxnId="{3FAF2D5E-751D-4F5F-8A3D-7D06AC5049E9}">
      <dgm:prSet/>
      <dgm:spPr/>
      <dgm:t>
        <a:bodyPr/>
        <a:lstStyle/>
        <a:p>
          <a:endParaRPr lang="uk-UA"/>
        </a:p>
      </dgm:t>
    </dgm:pt>
    <dgm:pt modelId="{C748695B-7A3C-47C9-8B0D-4B6F035772B1}" type="sibTrans" cxnId="{3FAF2D5E-751D-4F5F-8A3D-7D06AC5049E9}">
      <dgm:prSet/>
      <dgm:spPr/>
      <dgm:t>
        <a:bodyPr/>
        <a:lstStyle/>
        <a:p>
          <a:endParaRPr lang="uk-UA"/>
        </a:p>
      </dgm:t>
    </dgm:pt>
    <dgm:pt modelId="{3B875408-2E0D-41D3-8CF2-9CE73E076588}">
      <dgm:prSet custT="1"/>
      <dgm:spPr/>
      <dgm:t>
        <a:bodyPr/>
        <a:lstStyle/>
        <a:p>
          <a:r>
            <a:rPr lang="uk-UA" sz="1200" dirty="0" smtClean="0">
              <a:latin typeface="Times New Roman" pitchFamily="18" charset="0"/>
              <a:cs typeface="Times New Roman" pitchFamily="18" charset="0"/>
            </a:rPr>
            <a:t>здійснити маркування транспортної тари.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0150867A-31F7-4A1B-B1A4-42A23AA3168C}" type="parTrans" cxnId="{74DC0F68-79AB-4826-A5E5-485E79053C2B}">
      <dgm:prSet/>
      <dgm:spPr/>
      <dgm:t>
        <a:bodyPr/>
        <a:lstStyle/>
        <a:p>
          <a:endParaRPr lang="uk-UA"/>
        </a:p>
      </dgm:t>
    </dgm:pt>
    <dgm:pt modelId="{99E251C8-E1A8-4578-9951-BC7C79DCC44A}" type="sibTrans" cxnId="{74DC0F68-79AB-4826-A5E5-485E79053C2B}">
      <dgm:prSet/>
      <dgm:spPr/>
      <dgm:t>
        <a:bodyPr/>
        <a:lstStyle/>
        <a:p>
          <a:endParaRPr lang="uk-UA"/>
        </a:p>
      </dgm:t>
    </dgm:pt>
    <dgm:pt modelId="{66DF89FF-8064-457C-876B-24E6976D0F91}">
      <dgm:prSet custT="1"/>
      <dgm:spPr/>
      <dgm:t>
        <a:bodyPr/>
        <a:lstStyle/>
        <a:p>
          <a:r>
            <a:rPr lang="uk-UA" sz="1200" dirty="0" smtClean="0">
              <a:latin typeface="Times New Roman" pitchFamily="18" charset="0"/>
              <a:cs typeface="Times New Roman" pitchFamily="18" charset="0"/>
            </a:rPr>
            <a:t>оформити відповідний документ на отримання запропонованої тари із склодроту із складу.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7B5538CB-3076-432B-929B-A497049B0492}" type="parTrans" cxnId="{B5AD84C3-0F61-464C-9D23-5E1632ACF73D}">
      <dgm:prSet/>
      <dgm:spPr/>
      <dgm:t>
        <a:bodyPr/>
        <a:lstStyle/>
        <a:p>
          <a:endParaRPr lang="uk-UA"/>
        </a:p>
      </dgm:t>
    </dgm:pt>
    <dgm:pt modelId="{5DAE9C85-4AA0-45CB-9A4E-1FB5147AA688}" type="sibTrans" cxnId="{B5AD84C3-0F61-464C-9D23-5E1632ACF73D}">
      <dgm:prSet/>
      <dgm:spPr/>
      <dgm:t>
        <a:bodyPr/>
        <a:lstStyle/>
        <a:p>
          <a:endParaRPr lang="uk-UA"/>
        </a:p>
      </dgm:t>
    </dgm:pt>
    <dgm:pt modelId="{9D28114C-7C5A-4B70-820C-144EA14CA203}" type="pres">
      <dgm:prSet presAssocID="{140F8D0B-D80B-4C82-8BAB-831184634A8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0012B7AC-2768-4EEE-9940-282A74D3CAD0}" type="pres">
      <dgm:prSet presAssocID="{F196FF57-6313-4E6A-B971-938B49F982EF}" presName="composite" presStyleCnt="0"/>
      <dgm:spPr/>
    </dgm:pt>
    <dgm:pt modelId="{0F6F6AD5-E799-46A0-BC19-70369B21C2F7}" type="pres">
      <dgm:prSet presAssocID="{F196FF57-6313-4E6A-B971-938B49F982EF}" presName="parentText" presStyleLbl="alignNode1" presStyleIdx="0" presStyleCnt="2" custScaleX="88260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C0CB58E-1715-45F7-9835-801683006386}" type="pres">
      <dgm:prSet presAssocID="{F196FF57-6313-4E6A-B971-938B49F982EF}" presName="descendantText" presStyleLbl="alignAcc1" presStyleIdx="0" presStyleCnt="2" custScaleY="206262" custLinFactNeighborX="871" custLinFactNeighborY="1147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CB73E05-3DBD-4EB5-BC91-F6BA746C469A}" type="pres">
      <dgm:prSet presAssocID="{B6BDF3C7-8218-4DAF-9F2F-6884426350BE}" presName="sp" presStyleCnt="0"/>
      <dgm:spPr/>
    </dgm:pt>
    <dgm:pt modelId="{0A94F46F-1BB6-410B-9B34-EE1071020015}" type="pres">
      <dgm:prSet presAssocID="{8B57ECBC-2791-48CE-91EB-60695358F7D7}" presName="composite" presStyleCnt="0"/>
      <dgm:spPr/>
    </dgm:pt>
    <dgm:pt modelId="{F4B1475C-01E2-446C-91BA-488C25BDA0F2}" type="pres">
      <dgm:prSet presAssocID="{8B57ECBC-2791-48CE-91EB-60695358F7D7}" presName="parentText" presStyleLbl="alignNode1" presStyleIdx="1" presStyleCnt="2" custScaleX="84947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E403C4B-787A-4BD5-9987-E9FA2642CD7A}" type="pres">
      <dgm:prSet presAssocID="{8B57ECBC-2791-48CE-91EB-60695358F7D7}" presName="descendantText" presStyleLbl="alignAcc1" presStyleIdx="1" presStyleCnt="2" custScaleX="96107" custScaleY="126616" custLinFactNeighborX="-617" custLinFactNeighborY="3952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AFCB6B72-B0ED-43E5-93DB-B26082717867}" type="presOf" srcId="{8B57ECBC-2791-48CE-91EB-60695358F7D7}" destId="{F4B1475C-01E2-446C-91BA-488C25BDA0F2}" srcOrd="0" destOrd="0" presId="urn:microsoft.com/office/officeart/2005/8/layout/chevron2"/>
    <dgm:cxn modelId="{A2FDFA61-B78A-4D1A-BF27-BB9D4862FB77}" type="presOf" srcId="{94648480-9F0A-4E57-A09C-FCC87A498787}" destId="{2C0CB58E-1715-45F7-9835-801683006386}" srcOrd="0" destOrd="7" presId="urn:microsoft.com/office/officeart/2005/8/layout/chevron2"/>
    <dgm:cxn modelId="{B8EDC6BE-31B0-4CED-AF83-A57EA02400A7}" type="presOf" srcId="{365503C4-556F-4DA1-99C8-95CC762F8AB0}" destId="{FE403C4B-787A-4BD5-9987-E9FA2642CD7A}" srcOrd="0" destOrd="2" presId="urn:microsoft.com/office/officeart/2005/8/layout/chevron2"/>
    <dgm:cxn modelId="{235F67C2-1FC7-404E-B8A4-62497560AD5E}" type="presOf" srcId="{140F8D0B-D80B-4C82-8BAB-831184634A8F}" destId="{9D28114C-7C5A-4B70-820C-144EA14CA203}" srcOrd="0" destOrd="0" presId="urn:microsoft.com/office/officeart/2005/8/layout/chevron2"/>
    <dgm:cxn modelId="{EF11DA05-4EB5-49F1-9CFD-B37D1F19A698}" srcId="{8B57ECBC-2791-48CE-91EB-60695358F7D7}" destId="{16FDA7A4-09D3-4447-88BD-1BFDC5B82D23}" srcOrd="0" destOrd="0" parTransId="{299785A2-0584-4100-856D-EC78E05391EE}" sibTransId="{999D5436-028D-4A37-B775-B26B00DA7A38}"/>
    <dgm:cxn modelId="{7E540BE1-259E-44EF-BA93-D8E1A98AABB1}" srcId="{F196FF57-6313-4E6A-B971-938B49F982EF}" destId="{99382DFA-3B78-4082-9E0E-0A7EA80F3887}" srcOrd="8" destOrd="0" parTransId="{E3AE302E-B6A8-4AA4-A3DF-B7F09D78F5F3}" sibTransId="{95710575-E65A-4EFA-8813-016F568E1035}"/>
    <dgm:cxn modelId="{BEF08BF1-F540-4499-BCDE-10BEE0A2A417}" srcId="{140F8D0B-D80B-4C82-8BAB-831184634A8F}" destId="{8B57ECBC-2791-48CE-91EB-60695358F7D7}" srcOrd="1" destOrd="0" parTransId="{152BD0B5-11A4-443D-A1B9-B24C1FC62B8A}" sibTransId="{4E95ED17-C440-4213-96AD-CB518B9D94E1}"/>
    <dgm:cxn modelId="{4DA78C68-50DD-4115-97A6-E1AC48BB6B9F}" type="presOf" srcId="{487439EA-304F-412C-AE56-E1D6A8B08BA9}" destId="{2C0CB58E-1715-45F7-9835-801683006386}" srcOrd="0" destOrd="6" presId="urn:microsoft.com/office/officeart/2005/8/layout/chevron2"/>
    <dgm:cxn modelId="{0F4ADBE4-32B5-4CF3-896A-28FE953DE1FE}" srcId="{F196FF57-6313-4E6A-B971-938B49F982EF}" destId="{6711650B-59A2-4D2A-BCC9-F29E4A4BE127}" srcOrd="2" destOrd="0" parTransId="{F36C5B13-28F7-4024-B691-E8D86D94168A}" sibTransId="{FF926036-C38D-49BD-8B51-EBD4925142CD}"/>
    <dgm:cxn modelId="{9D2AC926-A94A-49EE-9E88-37A0629B61C8}" type="presOf" srcId="{677FD992-17A6-4CE7-B7DB-175D13838A3E}" destId="{2C0CB58E-1715-45F7-9835-801683006386}" srcOrd="0" destOrd="1" presId="urn:microsoft.com/office/officeart/2005/8/layout/chevron2"/>
    <dgm:cxn modelId="{9D9F9FDB-FE08-4C10-8685-6FA3BA565B9D}" type="presOf" srcId="{FA0D3D7A-16E2-43CE-A481-128C53577BDE}" destId="{2C0CB58E-1715-45F7-9835-801683006386}" srcOrd="0" destOrd="5" presId="urn:microsoft.com/office/officeart/2005/8/layout/chevron2"/>
    <dgm:cxn modelId="{46BAFFA7-6683-483E-9A87-7821C02A2478}" srcId="{F196FF57-6313-4E6A-B971-938B49F982EF}" destId="{9F4E9FB5-20D2-4DB5-B298-942B8E7C4908}" srcOrd="0" destOrd="0" parTransId="{C125C9EC-1760-48AE-8107-3E795842DD92}" sibTransId="{48602526-037B-480E-8B8D-3CD410FD1A01}"/>
    <dgm:cxn modelId="{AE39A686-5E6B-439A-B059-0E1FEDC98524}" srcId="{F196FF57-6313-4E6A-B971-938B49F982EF}" destId="{1925E693-A98E-4C69-B088-A58C6D01F2CB}" srcOrd="4" destOrd="0" parTransId="{05CFB6DC-05C0-41ED-97A3-BAE359E65FBC}" sibTransId="{174F7BF0-4060-46CC-9D08-AE056613D894}"/>
    <dgm:cxn modelId="{482FAF6B-8056-4566-AE75-D05371E30CDC}" type="presOf" srcId="{99382DFA-3B78-4082-9E0E-0A7EA80F3887}" destId="{2C0CB58E-1715-45F7-9835-801683006386}" srcOrd="0" destOrd="8" presId="urn:microsoft.com/office/officeart/2005/8/layout/chevron2"/>
    <dgm:cxn modelId="{8F5BCFB1-813D-40F3-A554-1BEC7A742E96}" srcId="{F196FF57-6313-4E6A-B971-938B49F982EF}" destId="{94648480-9F0A-4E57-A09C-FCC87A498787}" srcOrd="7" destOrd="0" parTransId="{D5F603AC-D3E9-4F3F-A0EF-19B35146F258}" sibTransId="{39017E8D-1317-4634-8A4B-06FE18E5DBC1}"/>
    <dgm:cxn modelId="{9A165E3A-E266-4C23-8E8C-C45E0A12FBF0}" type="presOf" srcId="{66DF89FF-8064-457C-876B-24E6976D0F91}" destId="{FE403C4B-787A-4BD5-9987-E9FA2642CD7A}" srcOrd="0" destOrd="6" presId="urn:microsoft.com/office/officeart/2005/8/layout/chevron2"/>
    <dgm:cxn modelId="{215BC102-108C-47E3-B987-9B6439AD9492}" srcId="{F196FF57-6313-4E6A-B971-938B49F982EF}" destId="{677FD992-17A6-4CE7-B7DB-175D13838A3E}" srcOrd="1" destOrd="0" parTransId="{7871734D-507C-49ED-B486-EDCDD42669FC}" sibTransId="{A6496941-7978-480E-A190-BA6395ACE84A}"/>
    <dgm:cxn modelId="{85018B98-C2BB-4C22-91B0-4DC135C3FFF5}" srcId="{F196FF57-6313-4E6A-B971-938B49F982EF}" destId="{FA0D3D7A-16E2-43CE-A481-128C53577BDE}" srcOrd="5" destOrd="0" parTransId="{D9F46F4F-5C7F-4673-880B-11387FFAA173}" sibTransId="{972991C9-7ABA-463A-924B-8BE5EA3616FC}"/>
    <dgm:cxn modelId="{01E9C07F-A269-4772-90DA-A419E3019ED7}" srcId="{8B57ECBC-2791-48CE-91EB-60695358F7D7}" destId="{365503C4-556F-4DA1-99C8-95CC762F8AB0}" srcOrd="2" destOrd="0" parTransId="{130A8E0A-5FDF-4715-A061-A7E59AF2B253}" sibTransId="{B09D2A08-8A57-4E73-8D9A-C629773A9938}"/>
    <dgm:cxn modelId="{59A71DA9-6BEA-46B1-851F-873532F47F42}" type="presOf" srcId="{3B875408-2E0D-41D3-8CF2-9CE73E076588}" destId="{FE403C4B-787A-4BD5-9987-E9FA2642CD7A}" srcOrd="0" destOrd="5" presId="urn:microsoft.com/office/officeart/2005/8/layout/chevron2"/>
    <dgm:cxn modelId="{74DC0F68-79AB-4826-A5E5-485E79053C2B}" srcId="{8B57ECBC-2791-48CE-91EB-60695358F7D7}" destId="{3B875408-2E0D-41D3-8CF2-9CE73E076588}" srcOrd="5" destOrd="0" parTransId="{0150867A-31F7-4A1B-B1A4-42A23AA3168C}" sibTransId="{99E251C8-E1A8-4578-9951-BC7C79DCC44A}"/>
    <dgm:cxn modelId="{7C3FF93C-B3DB-493E-8D3A-6DEB776C89FE}" srcId="{F196FF57-6313-4E6A-B971-938B49F982EF}" destId="{8A12C760-7720-4CA1-A751-C39F73151EF3}" srcOrd="3" destOrd="0" parTransId="{56A1F59D-7C9B-496B-81E2-59ED9BDF757F}" sibTransId="{D4EF261E-0894-40F6-84ED-E0D489AF01B1}"/>
    <dgm:cxn modelId="{3FAF2D5E-751D-4F5F-8A3D-7D06AC5049E9}" srcId="{8B57ECBC-2791-48CE-91EB-60695358F7D7}" destId="{C064E24E-4745-4386-8EE0-2AF5278E199A}" srcOrd="4" destOrd="0" parTransId="{EA9D426D-BA2E-41C6-BB90-D1068331C10B}" sibTransId="{C748695B-7A3C-47C9-8B0D-4B6F035772B1}"/>
    <dgm:cxn modelId="{DE5E60C9-9713-4AF9-8937-0B5010609FF3}" srcId="{8B57ECBC-2791-48CE-91EB-60695358F7D7}" destId="{83CC3817-59C8-45B1-8A66-E9DB69A7D529}" srcOrd="3" destOrd="0" parTransId="{99275952-6079-43E7-BF13-D1FC7B858B6E}" sibTransId="{9D8E271F-BC33-4083-B71D-9C6EFD41D283}"/>
    <dgm:cxn modelId="{F428A17B-2E9D-4C49-A837-12A53EF7C8E4}" srcId="{F196FF57-6313-4E6A-B971-938B49F982EF}" destId="{487439EA-304F-412C-AE56-E1D6A8B08BA9}" srcOrd="6" destOrd="0" parTransId="{972B3B7E-E206-4DA3-B291-AFCE6DF944FE}" sibTransId="{F3A6197F-8C56-433E-B67C-36F6ABB978BD}"/>
    <dgm:cxn modelId="{4AEB5294-034B-4275-89D5-25885D48C431}" type="presOf" srcId="{9F4E9FB5-20D2-4DB5-B298-942B8E7C4908}" destId="{2C0CB58E-1715-45F7-9835-801683006386}" srcOrd="0" destOrd="0" presId="urn:microsoft.com/office/officeart/2005/8/layout/chevron2"/>
    <dgm:cxn modelId="{F7F13AD5-B8AE-43FB-8AD2-82CEA710D59D}" type="presOf" srcId="{16FDA7A4-09D3-4447-88BD-1BFDC5B82D23}" destId="{FE403C4B-787A-4BD5-9987-E9FA2642CD7A}" srcOrd="0" destOrd="0" presId="urn:microsoft.com/office/officeart/2005/8/layout/chevron2"/>
    <dgm:cxn modelId="{4F830642-3B32-48B7-8871-E4903BCEDC66}" type="presOf" srcId="{83CC3817-59C8-45B1-8A66-E9DB69A7D529}" destId="{FE403C4B-787A-4BD5-9987-E9FA2642CD7A}" srcOrd="0" destOrd="3" presId="urn:microsoft.com/office/officeart/2005/8/layout/chevron2"/>
    <dgm:cxn modelId="{8B65C133-CF92-4948-9FF8-EEFE2C5A696B}" type="presOf" srcId="{6711650B-59A2-4D2A-BCC9-F29E4A4BE127}" destId="{2C0CB58E-1715-45F7-9835-801683006386}" srcOrd="0" destOrd="2" presId="urn:microsoft.com/office/officeart/2005/8/layout/chevron2"/>
    <dgm:cxn modelId="{55E38F5B-950E-4B15-A892-39AAFE8A2C0D}" type="presOf" srcId="{0ECB3166-13E8-43E3-A7FE-0B6B44ABDE14}" destId="{FE403C4B-787A-4BD5-9987-E9FA2642CD7A}" srcOrd="0" destOrd="1" presId="urn:microsoft.com/office/officeart/2005/8/layout/chevron2"/>
    <dgm:cxn modelId="{EBAD7524-2359-4B6A-8AE5-05BD6D6484BB}" type="presOf" srcId="{1925E693-A98E-4C69-B088-A58C6D01F2CB}" destId="{2C0CB58E-1715-45F7-9835-801683006386}" srcOrd="0" destOrd="4" presId="urn:microsoft.com/office/officeart/2005/8/layout/chevron2"/>
    <dgm:cxn modelId="{B5AD84C3-0F61-464C-9D23-5E1632ACF73D}" srcId="{8B57ECBC-2791-48CE-91EB-60695358F7D7}" destId="{66DF89FF-8064-457C-876B-24E6976D0F91}" srcOrd="6" destOrd="0" parTransId="{7B5538CB-3076-432B-929B-A497049B0492}" sibTransId="{5DAE9C85-4AA0-45CB-9A4E-1FB5147AA688}"/>
    <dgm:cxn modelId="{00E3DCFF-D3DA-4E46-B2DD-5F0FEEAD3F26}" type="presOf" srcId="{8A12C760-7720-4CA1-A751-C39F73151EF3}" destId="{2C0CB58E-1715-45F7-9835-801683006386}" srcOrd="0" destOrd="3" presId="urn:microsoft.com/office/officeart/2005/8/layout/chevron2"/>
    <dgm:cxn modelId="{E48A7627-A48A-44E6-97F2-8E412712E969}" srcId="{8B57ECBC-2791-48CE-91EB-60695358F7D7}" destId="{0ECB3166-13E8-43E3-A7FE-0B6B44ABDE14}" srcOrd="1" destOrd="0" parTransId="{66322AAE-4ACD-488B-8B6C-4E763FEF981B}" sibTransId="{98A83CD5-E4DF-4D14-BAF2-30EB8C27D509}"/>
    <dgm:cxn modelId="{F16758B8-B77A-41E5-9911-1D89B9D929F3}" type="presOf" srcId="{C064E24E-4745-4386-8EE0-2AF5278E199A}" destId="{FE403C4B-787A-4BD5-9987-E9FA2642CD7A}" srcOrd="0" destOrd="4" presId="urn:microsoft.com/office/officeart/2005/8/layout/chevron2"/>
    <dgm:cxn modelId="{BD005457-FE24-4896-893C-CA56446B9792}" srcId="{140F8D0B-D80B-4C82-8BAB-831184634A8F}" destId="{F196FF57-6313-4E6A-B971-938B49F982EF}" srcOrd="0" destOrd="0" parTransId="{7152D1AB-AC91-4F86-833B-F3E5153B422A}" sibTransId="{B6BDF3C7-8218-4DAF-9F2F-6884426350BE}"/>
    <dgm:cxn modelId="{092B2ECD-F8EA-4027-84FC-69966539A802}" type="presOf" srcId="{F196FF57-6313-4E6A-B971-938B49F982EF}" destId="{0F6F6AD5-E799-46A0-BC19-70369B21C2F7}" srcOrd="0" destOrd="0" presId="urn:microsoft.com/office/officeart/2005/8/layout/chevron2"/>
    <dgm:cxn modelId="{3B9E26C8-D64E-45F3-B1DE-96B9B048F79F}" type="presParOf" srcId="{9D28114C-7C5A-4B70-820C-144EA14CA203}" destId="{0012B7AC-2768-4EEE-9940-282A74D3CAD0}" srcOrd="0" destOrd="0" presId="urn:microsoft.com/office/officeart/2005/8/layout/chevron2"/>
    <dgm:cxn modelId="{FBF6227E-EB4C-4108-B7A4-9DAD627AF63F}" type="presParOf" srcId="{0012B7AC-2768-4EEE-9940-282A74D3CAD0}" destId="{0F6F6AD5-E799-46A0-BC19-70369B21C2F7}" srcOrd="0" destOrd="0" presId="urn:microsoft.com/office/officeart/2005/8/layout/chevron2"/>
    <dgm:cxn modelId="{209AA65B-3E5F-4A0B-8DB5-207966A0D81A}" type="presParOf" srcId="{0012B7AC-2768-4EEE-9940-282A74D3CAD0}" destId="{2C0CB58E-1715-45F7-9835-801683006386}" srcOrd="1" destOrd="0" presId="urn:microsoft.com/office/officeart/2005/8/layout/chevron2"/>
    <dgm:cxn modelId="{CBFC7F50-A338-43AA-A7C3-EF4DB7BC82FB}" type="presParOf" srcId="{9D28114C-7C5A-4B70-820C-144EA14CA203}" destId="{ACB73E05-3DBD-4EB5-BC91-F6BA746C469A}" srcOrd="1" destOrd="0" presId="urn:microsoft.com/office/officeart/2005/8/layout/chevron2"/>
    <dgm:cxn modelId="{6C09603A-5011-41F7-8D6F-E49BE806BE72}" type="presParOf" srcId="{9D28114C-7C5A-4B70-820C-144EA14CA203}" destId="{0A94F46F-1BB6-410B-9B34-EE1071020015}" srcOrd="2" destOrd="0" presId="urn:microsoft.com/office/officeart/2005/8/layout/chevron2"/>
    <dgm:cxn modelId="{3E269F03-938A-4814-B6E1-73D1D24156D5}" type="presParOf" srcId="{0A94F46F-1BB6-410B-9B34-EE1071020015}" destId="{F4B1475C-01E2-446C-91BA-488C25BDA0F2}" srcOrd="0" destOrd="0" presId="urn:microsoft.com/office/officeart/2005/8/layout/chevron2"/>
    <dgm:cxn modelId="{E85A3CE3-74C9-4CE5-A663-316F3571D21F}" type="presParOf" srcId="{0A94F46F-1BB6-410B-9B34-EE1071020015}" destId="{FE403C4B-787A-4BD5-9987-E9FA2642CD7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630AA6-2AE1-46BA-B570-C96FD638BB4B}" type="doc">
      <dgm:prSet loTypeId="urn:microsoft.com/office/officeart/2005/8/layout/hList6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uk-UA"/>
        </a:p>
      </dgm:t>
    </dgm:pt>
    <dgm:pt modelId="{53E85093-2FF9-4780-8CA6-0AE84B791156}">
      <dgm:prSet phldrT="[Текст]"/>
      <dgm:spPr/>
      <dgm:t>
        <a:bodyPr/>
        <a:lstStyle/>
        <a:p>
          <a:r>
            <a:rPr lang="uk-UA" b="1" dirty="0" smtClean="0"/>
            <a:t> </a:t>
          </a:r>
          <a:r>
            <a:rPr lang="uk-UA" b="1" dirty="0" smtClean="0">
              <a:solidFill>
                <a:srgbClr val="0033CC"/>
              </a:solidFill>
            </a:rPr>
            <a:t>- виховні:</a:t>
          </a:r>
          <a:endParaRPr lang="ru-RU" dirty="0" smtClean="0">
            <a:solidFill>
              <a:srgbClr val="0033CC"/>
            </a:solidFill>
            <a:latin typeface="Times New Roman" pitchFamily="18" charset="0"/>
            <a:cs typeface="Times New Roman" pitchFamily="18" charset="0"/>
          </a:endParaRPr>
        </a:p>
      </dgm:t>
    </dgm:pt>
    <dgm:pt modelId="{AC972C19-AC4D-470A-AA5D-7F12BFA4F242}" type="parTrans" cxnId="{A3F87E30-33B2-4C82-887D-259F1494AC16}">
      <dgm:prSet/>
      <dgm:spPr/>
      <dgm:t>
        <a:bodyPr/>
        <a:lstStyle/>
        <a:p>
          <a:endParaRPr lang="uk-UA"/>
        </a:p>
      </dgm:t>
    </dgm:pt>
    <dgm:pt modelId="{2D0D4A19-74B2-4145-9FF7-6238D6AC1831}" type="sibTrans" cxnId="{A3F87E30-33B2-4C82-887D-259F1494AC16}">
      <dgm:prSet/>
      <dgm:spPr/>
      <dgm:t>
        <a:bodyPr/>
        <a:lstStyle/>
        <a:p>
          <a:endParaRPr lang="uk-UA"/>
        </a:p>
      </dgm:t>
    </dgm:pt>
    <dgm:pt modelId="{D471DBF5-2394-4811-A19E-E1B1A6A0C61B}">
      <dgm:prSet phldrT="[Текст]"/>
      <dgm:spPr/>
      <dgm:t>
        <a:bodyPr/>
        <a:lstStyle/>
        <a:p>
          <a:r>
            <a:rPr lang="uk-UA" dirty="0" smtClean="0">
              <a:solidFill>
                <a:schemeClr val="tx1"/>
              </a:solidFill>
            </a:rPr>
            <a:t>спрямувати  розвиток професійно значущої підструктури особистості;</a:t>
          </a:r>
        </a:p>
      </dgm:t>
    </dgm:pt>
    <dgm:pt modelId="{175E503E-8DC0-4BCB-893E-C78A032099F2}" type="parTrans" cxnId="{A7550298-57CA-47E3-A3DE-BD33C9E90B55}">
      <dgm:prSet/>
      <dgm:spPr/>
      <dgm:t>
        <a:bodyPr/>
        <a:lstStyle/>
        <a:p>
          <a:endParaRPr lang="uk-UA"/>
        </a:p>
      </dgm:t>
    </dgm:pt>
    <dgm:pt modelId="{7010AD5D-58FF-4517-BD2D-2BFE4DCFB72C}" type="sibTrans" cxnId="{A7550298-57CA-47E3-A3DE-BD33C9E90B55}">
      <dgm:prSet/>
      <dgm:spPr/>
      <dgm:t>
        <a:bodyPr/>
        <a:lstStyle/>
        <a:p>
          <a:endParaRPr lang="uk-UA"/>
        </a:p>
      </dgm:t>
    </dgm:pt>
    <dgm:pt modelId="{51A39CC7-1DE1-46CA-B4FE-A996C113148F}">
      <dgm:prSet/>
      <dgm:spPr/>
      <dgm:t>
        <a:bodyPr/>
        <a:lstStyle/>
        <a:p>
          <a:r>
            <a:rPr lang="uk-UA" dirty="0" smtClean="0">
              <a:solidFill>
                <a:schemeClr val="tx1"/>
              </a:solidFill>
            </a:rPr>
            <a:t>виховання у студентів сучасного історичного мислення;</a:t>
          </a:r>
          <a:endParaRPr lang="ru-RU" dirty="0" smtClean="0">
            <a:solidFill>
              <a:schemeClr val="tx1"/>
            </a:solidFill>
          </a:endParaRPr>
        </a:p>
      </dgm:t>
    </dgm:pt>
    <dgm:pt modelId="{9CAA1B4A-AF2F-4135-A4D2-9F861B5EDCA0}" type="parTrans" cxnId="{4942250D-0F39-4225-9C30-F916559D68C2}">
      <dgm:prSet/>
      <dgm:spPr/>
      <dgm:t>
        <a:bodyPr/>
        <a:lstStyle/>
        <a:p>
          <a:endParaRPr lang="uk-UA"/>
        </a:p>
      </dgm:t>
    </dgm:pt>
    <dgm:pt modelId="{5DAC2FE8-38DE-4913-A277-7102381AB8BD}" type="sibTrans" cxnId="{4942250D-0F39-4225-9C30-F916559D68C2}">
      <dgm:prSet/>
      <dgm:spPr/>
      <dgm:t>
        <a:bodyPr/>
        <a:lstStyle/>
        <a:p>
          <a:endParaRPr lang="uk-UA"/>
        </a:p>
      </dgm:t>
    </dgm:pt>
    <dgm:pt modelId="{DA29A2D7-3508-4F12-BB27-9EFA67284AC5}">
      <dgm:prSet/>
      <dgm:spPr/>
      <dgm:t>
        <a:bodyPr/>
        <a:lstStyle/>
        <a:p>
          <a:r>
            <a:rPr lang="uk-UA" dirty="0" smtClean="0">
              <a:solidFill>
                <a:schemeClr val="tx1"/>
              </a:solidFill>
            </a:rPr>
            <a:t>забезпечення засвоєння студентами практичного значення тари, закупорювальних засобів та пакувальних матеріалів, які використовуються у медицині і фармації ;</a:t>
          </a:r>
          <a:endParaRPr lang="ru-RU" dirty="0" smtClean="0">
            <a:solidFill>
              <a:schemeClr val="tx1"/>
            </a:solidFill>
          </a:endParaRPr>
        </a:p>
      </dgm:t>
    </dgm:pt>
    <dgm:pt modelId="{54A16B9C-6252-450C-AC4B-D1F2ED041A87}" type="parTrans" cxnId="{94ED3C46-F494-4CB8-9204-55DF4024C45C}">
      <dgm:prSet/>
      <dgm:spPr/>
      <dgm:t>
        <a:bodyPr/>
        <a:lstStyle/>
        <a:p>
          <a:endParaRPr lang="uk-UA"/>
        </a:p>
      </dgm:t>
    </dgm:pt>
    <dgm:pt modelId="{8333AD73-7BD8-4FA2-9237-A935DE0A13CD}" type="sibTrans" cxnId="{94ED3C46-F494-4CB8-9204-55DF4024C45C}">
      <dgm:prSet/>
      <dgm:spPr/>
      <dgm:t>
        <a:bodyPr/>
        <a:lstStyle/>
        <a:p>
          <a:endParaRPr lang="uk-UA"/>
        </a:p>
      </dgm:t>
    </dgm:pt>
    <dgm:pt modelId="{5161D3A1-D94E-4E09-B726-71ABC1E5371D}">
      <dgm:prSet/>
      <dgm:spPr/>
      <dgm:t>
        <a:bodyPr/>
        <a:lstStyle/>
        <a:p>
          <a:r>
            <a:rPr lang="uk-UA" dirty="0" smtClean="0">
              <a:solidFill>
                <a:schemeClr val="tx1"/>
              </a:solidFill>
            </a:rPr>
            <a:t>засвоєння студентами навичок роботи з тарою, закупорювальними засобами та пакувальними матеріалами.</a:t>
          </a:r>
          <a:endParaRPr lang="uk-UA" dirty="0">
            <a:solidFill>
              <a:schemeClr val="tx1"/>
            </a:solidFill>
          </a:endParaRPr>
        </a:p>
      </dgm:t>
    </dgm:pt>
    <dgm:pt modelId="{12C1ECBC-BF90-4226-B969-D33CBB618D37}" type="parTrans" cxnId="{601106BF-4C94-4B04-A7D4-2F789DD8F623}">
      <dgm:prSet/>
      <dgm:spPr/>
      <dgm:t>
        <a:bodyPr/>
        <a:lstStyle/>
        <a:p>
          <a:endParaRPr lang="uk-UA"/>
        </a:p>
      </dgm:t>
    </dgm:pt>
    <dgm:pt modelId="{B576205A-FBD2-43C1-AD00-33F04CEA83D8}" type="sibTrans" cxnId="{601106BF-4C94-4B04-A7D4-2F789DD8F623}">
      <dgm:prSet/>
      <dgm:spPr/>
      <dgm:t>
        <a:bodyPr/>
        <a:lstStyle/>
        <a:p>
          <a:endParaRPr lang="uk-UA"/>
        </a:p>
      </dgm:t>
    </dgm:pt>
    <dgm:pt modelId="{5A21D1C4-36C4-4422-AC4B-278A2E533342}" type="pres">
      <dgm:prSet presAssocID="{2C630AA6-2AE1-46BA-B570-C96FD638BB4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CF99FFF0-4A4F-48A5-91E0-EA7C52A55FBA}" type="pres">
      <dgm:prSet presAssocID="{53E85093-2FF9-4780-8CA6-0AE84B791156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A7550298-57CA-47E3-A3DE-BD33C9E90B55}" srcId="{53E85093-2FF9-4780-8CA6-0AE84B791156}" destId="{D471DBF5-2394-4811-A19E-E1B1A6A0C61B}" srcOrd="0" destOrd="0" parTransId="{175E503E-8DC0-4BCB-893E-C78A032099F2}" sibTransId="{7010AD5D-58FF-4517-BD2D-2BFE4DCFB72C}"/>
    <dgm:cxn modelId="{569B2182-761F-4CB4-9C7F-AAC428A06242}" type="presOf" srcId="{53E85093-2FF9-4780-8CA6-0AE84B791156}" destId="{CF99FFF0-4A4F-48A5-91E0-EA7C52A55FBA}" srcOrd="0" destOrd="0" presId="urn:microsoft.com/office/officeart/2005/8/layout/hList6"/>
    <dgm:cxn modelId="{A3F87E30-33B2-4C82-887D-259F1494AC16}" srcId="{2C630AA6-2AE1-46BA-B570-C96FD638BB4B}" destId="{53E85093-2FF9-4780-8CA6-0AE84B791156}" srcOrd="0" destOrd="0" parTransId="{AC972C19-AC4D-470A-AA5D-7F12BFA4F242}" sibTransId="{2D0D4A19-74B2-4145-9FF7-6238D6AC1831}"/>
    <dgm:cxn modelId="{94ED3C46-F494-4CB8-9204-55DF4024C45C}" srcId="{53E85093-2FF9-4780-8CA6-0AE84B791156}" destId="{DA29A2D7-3508-4F12-BB27-9EFA67284AC5}" srcOrd="2" destOrd="0" parTransId="{54A16B9C-6252-450C-AC4B-D1F2ED041A87}" sibTransId="{8333AD73-7BD8-4FA2-9237-A935DE0A13CD}"/>
    <dgm:cxn modelId="{601106BF-4C94-4B04-A7D4-2F789DD8F623}" srcId="{53E85093-2FF9-4780-8CA6-0AE84B791156}" destId="{5161D3A1-D94E-4E09-B726-71ABC1E5371D}" srcOrd="3" destOrd="0" parTransId="{12C1ECBC-BF90-4226-B969-D33CBB618D37}" sibTransId="{B576205A-FBD2-43C1-AD00-33F04CEA83D8}"/>
    <dgm:cxn modelId="{4942250D-0F39-4225-9C30-F916559D68C2}" srcId="{53E85093-2FF9-4780-8CA6-0AE84B791156}" destId="{51A39CC7-1DE1-46CA-B4FE-A996C113148F}" srcOrd="1" destOrd="0" parTransId="{9CAA1B4A-AF2F-4135-A4D2-9F861B5EDCA0}" sibTransId="{5DAC2FE8-38DE-4913-A277-7102381AB8BD}"/>
    <dgm:cxn modelId="{0763FD74-1A72-42EA-9AFB-397883160A5F}" type="presOf" srcId="{51A39CC7-1DE1-46CA-B4FE-A996C113148F}" destId="{CF99FFF0-4A4F-48A5-91E0-EA7C52A55FBA}" srcOrd="0" destOrd="2" presId="urn:microsoft.com/office/officeart/2005/8/layout/hList6"/>
    <dgm:cxn modelId="{02F345F8-2273-4B66-8E5A-29DD6EF097C4}" type="presOf" srcId="{DA29A2D7-3508-4F12-BB27-9EFA67284AC5}" destId="{CF99FFF0-4A4F-48A5-91E0-EA7C52A55FBA}" srcOrd="0" destOrd="3" presId="urn:microsoft.com/office/officeart/2005/8/layout/hList6"/>
    <dgm:cxn modelId="{0741C8E5-C9C7-436C-9C30-874B4C64A9FB}" type="presOf" srcId="{D471DBF5-2394-4811-A19E-E1B1A6A0C61B}" destId="{CF99FFF0-4A4F-48A5-91E0-EA7C52A55FBA}" srcOrd="0" destOrd="1" presId="urn:microsoft.com/office/officeart/2005/8/layout/hList6"/>
    <dgm:cxn modelId="{05250EC7-3B6C-4563-9FB7-8FD896061AF6}" type="presOf" srcId="{5161D3A1-D94E-4E09-B726-71ABC1E5371D}" destId="{CF99FFF0-4A4F-48A5-91E0-EA7C52A55FBA}" srcOrd="0" destOrd="4" presId="urn:microsoft.com/office/officeart/2005/8/layout/hList6"/>
    <dgm:cxn modelId="{B6A91391-C17B-4F5B-B59C-C5486501831E}" type="presOf" srcId="{2C630AA6-2AE1-46BA-B570-C96FD638BB4B}" destId="{5A21D1C4-36C4-4422-AC4B-278A2E533342}" srcOrd="0" destOrd="0" presId="urn:microsoft.com/office/officeart/2005/8/layout/hList6"/>
    <dgm:cxn modelId="{6EBD9A1B-BC0F-4C30-957F-929AD65D9ABB}" type="presParOf" srcId="{5A21D1C4-36C4-4422-AC4B-278A2E533342}" destId="{CF99FFF0-4A4F-48A5-91E0-EA7C52A55FBA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37ABAD9-3055-4181-AC77-582243EBDF4C}" type="doc">
      <dgm:prSet loTypeId="urn:microsoft.com/office/officeart/2005/8/layout/process4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uk-UA"/>
        </a:p>
      </dgm:t>
    </dgm:pt>
    <dgm:pt modelId="{53D148E6-2BC6-429D-AE83-5BC01340F6E4}">
      <dgm:prSet phldrT="[Текст]"/>
      <dgm:spPr/>
      <dgm:t>
        <a:bodyPr/>
        <a:lstStyle/>
        <a:p>
          <a:r>
            <a:rPr lang="uk-UA" dirty="0" smtClean="0">
              <a:solidFill>
                <a:schemeClr val="accent2">
                  <a:lumMod val="50000"/>
                </a:schemeClr>
              </a:solidFill>
            </a:rPr>
            <a:t>жорстка</a:t>
          </a:r>
          <a:endParaRPr lang="uk-UA" dirty="0">
            <a:solidFill>
              <a:schemeClr val="accent2">
                <a:lumMod val="50000"/>
              </a:schemeClr>
            </a:solidFill>
          </a:endParaRPr>
        </a:p>
      </dgm:t>
    </dgm:pt>
    <dgm:pt modelId="{F4A35B96-3C84-4F36-A083-5A0836B4FD22}" type="parTrans" cxnId="{8D6A7F60-1042-4D81-82CF-96CB8AC8E75A}">
      <dgm:prSet/>
      <dgm:spPr/>
      <dgm:t>
        <a:bodyPr/>
        <a:lstStyle/>
        <a:p>
          <a:endParaRPr lang="uk-UA"/>
        </a:p>
      </dgm:t>
    </dgm:pt>
    <dgm:pt modelId="{A9405D33-4E0F-4DEA-894B-1D8D9825A98D}" type="sibTrans" cxnId="{8D6A7F60-1042-4D81-82CF-96CB8AC8E75A}">
      <dgm:prSet/>
      <dgm:spPr/>
      <dgm:t>
        <a:bodyPr/>
        <a:lstStyle/>
        <a:p>
          <a:endParaRPr lang="uk-UA"/>
        </a:p>
      </dgm:t>
    </dgm:pt>
    <dgm:pt modelId="{CDEC2C2A-A055-4346-9672-279A7DE0C23D}">
      <dgm:prSet phldrT="[Текст]"/>
      <dgm:spPr/>
      <dgm:t>
        <a:bodyPr/>
        <a:lstStyle/>
        <a:p>
          <a:r>
            <a:rPr lang="uk-UA" dirty="0" smtClean="0">
              <a:solidFill>
                <a:schemeClr val="accent2">
                  <a:lumMod val="50000"/>
                </a:schemeClr>
              </a:solidFill>
            </a:rPr>
            <a:t> напівжорстка</a:t>
          </a:r>
          <a:endParaRPr lang="uk-UA" dirty="0">
            <a:solidFill>
              <a:schemeClr val="accent2">
                <a:lumMod val="50000"/>
              </a:schemeClr>
            </a:solidFill>
          </a:endParaRPr>
        </a:p>
      </dgm:t>
    </dgm:pt>
    <dgm:pt modelId="{5074D01D-9179-40AF-BBF8-833C22D0AE60}" type="parTrans" cxnId="{E5F85811-17FB-44B2-9ACC-219A5213F1BE}">
      <dgm:prSet/>
      <dgm:spPr/>
      <dgm:t>
        <a:bodyPr/>
        <a:lstStyle/>
        <a:p>
          <a:endParaRPr lang="uk-UA"/>
        </a:p>
      </dgm:t>
    </dgm:pt>
    <dgm:pt modelId="{55BFF528-03F0-47DF-989F-BC4CEC07685D}" type="sibTrans" cxnId="{E5F85811-17FB-44B2-9ACC-219A5213F1BE}">
      <dgm:prSet/>
      <dgm:spPr/>
      <dgm:t>
        <a:bodyPr/>
        <a:lstStyle/>
        <a:p>
          <a:endParaRPr lang="uk-UA"/>
        </a:p>
      </dgm:t>
    </dgm:pt>
    <dgm:pt modelId="{D4CDF3F8-DC1D-4766-B499-C8B37F31E867}">
      <dgm:prSet phldrT="[Текст]"/>
      <dgm:spPr/>
      <dgm:t>
        <a:bodyPr/>
        <a:lstStyle/>
        <a:p>
          <a:r>
            <a:rPr lang="uk-UA" dirty="0" smtClean="0">
              <a:solidFill>
                <a:schemeClr val="accent2">
                  <a:lumMod val="50000"/>
                </a:schemeClr>
              </a:solidFill>
            </a:rPr>
            <a:t> м</a:t>
          </a:r>
          <a:r>
            <a:rPr lang="en-US" dirty="0" smtClean="0">
              <a:solidFill>
                <a:schemeClr val="accent2">
                  <a:lumMod val="50000"/>
                </a:schemeClr>
              </a:solidFill>
            </a:rPr>
            <a:t>’</a:t>
          </a:r>
          <a:r>
            <a:rPr lang="uk-UA" dirty="0" smtClean="0">
              <a:solidFill>
                <a:schemeClr val="accent2">
                  <a:lumMod val="50000"/>
                </a:schemeClr>
              </a:solidFill>
            </a:rPr>
            <a:t>яка</a:t>
          </a:r>
          <a:endParaRPr lang="uk-UA" dirty="0">
            <a:solidFill>
              <a:schemeClr val="accent2">
                <a:lumMod val="50000"/>
              </a:schemeClr>
            </a:solidFill>
          </a:endParaRPr>
        </a:p>
      </dgm:t>
    </dgm:pt>
    <dgm:pt modelId="{F3FAB6AF-4A35-4804-816F-142E4AC01539}" type="parTrans" cxnId="{7664B19C-F387-41B0-8B94-E660ABE8D954}">
      <dgm:prSet/>
      <dgm:spPr/>
      <dgm:t>
        <a:bodyPr/>
        <a:lstStyle/>
        <a:p>
          <a:endParaRPr lang="uk-UA"/>
        </a:p>
      </dgm:t>
    </dgm:pt>
    <dgm:pt modelId="{8CAB294C-4D34-4390-B9AE-58A1A6B275D4}" type="sibTrans" cxnId="{7664B19C-F387-41B0-8B94-E660ABE8D954}">
      <dgm:prSet/>
      <dgm:spPr/>
      <dgm:t>
        <a:bodyPr/>
        <a:lstStyle/>
        <a:p>
          <a:endParaRPr lang="uk-UA"/>
        </a:p>
      </dgm:t>
    </dgm:pt>
    <dgm:pt modelId="{97197BD2-CBE4-4B54-AD91-803ACCF9C21B}" type="pres">
      <dgm:prSet presAssocID="{937ABAD9-3055-4181-AC77-582243EBDF4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BAB8CA71-4539-4E6D-9258-0F8451616EBC}" type="pres">
      <dgm:prSet presAssocID="{D4CDF3F8-DC1D-4766-B499-C8B37F31E867}" presName="boxAndChildren" presStyleCnt="0"/>
      <dgm:spPr/>
    </dgm:pt>
    <dgm:pt modelId="{D245FCB5-BA20-409D-AF8B-231BA087A541}" type="pres">
      <dgm:prSet presAssocID="{D4CDF3F8-DC1D-4766-B499-C8B37F31E867}" presName="parentTextBox" presStyleLbl="node1" presStyleIdx="0" presStyleCnt="3"/>
      <dgm:spPr/>
      <dgm:t>
        <a:bodyPr/>
        <a:lstStyle/>
        <a:p>
          <a:endParaRPr lang="uk-UA"/>
        </a:p>
      </dgm:t>
    </dgm:pt>
    <dgm:pt modelId="{DC575A53-764B-4AC5-9198-6662A278CC02}" type="pres">
      <dgm:prSet presAssocID="{55BFF528-03F0-47DF-989F-BC4CEC07685D}" presName="sp" presStyleCnt="0"/>
      <dgm:spPr/>
    </dgm:pt>
    <dgm:pt modelId="{B778B122-F4A4-4649-80AD-A149E0BE35AA}" type="pres">
      <dgm:prSet presAssocID="{CDEC2C2A-A055-4346-9672-279A7DE0C23D}" presName="arrowAndChildren" presStyleCnt="0"/>
      <dgm:spPr/>
    </dgm:pt>
    <dgm:pt modelId="{BAEEC267-0CFA-4CE1-8F84-5C3B0838D402}" type="pres">
      <dgm:prSet presAssocID="{CDEC2C2A-A055-4346-9672-279A7DE0C23D}" presName="parentTextArrow" presStyleLbl="node1" presStyleIdx="1" presStyleCnt="3"/>
      <dgm:spPr/>
      <dgm:t>
        <a:bodyPr/>
        <a:lstStyle/>
        <a:p>
          <a:endParaRPr lang="uk-UA"/>
        </a:p>
      </dgm:t>
    </dgm:pt>
    <dgm:pt modelId="{5B4156CD-D01C-46D3-930F-279D574A33CB}" type="pres">
      <dgm:prSet presAssocID="{A9405D33-4E0F-4DEA-894B-1D8D9825A98D}" presName="sp" presStyleCnt="0"/>
      <dgm:spPr/>
    </dgm:pt>
    <dgm:pt modelId="{AF3CBD59-4DA2-4C4F-BC7D-17BA265B2387}" type="pres">
      <dgm:prSet presAssocID="{53D148E6-2BC6-429D-AE83-5BC01340F6E4}" presName="arrowAndChildren" presStyleCnt="0"/>
      <dgm:spPr/>
    </dgm:pt>
    <dgm:pt modelId="{1E9E0A4B-F183-47AB-ACE9-917DCF636CCB}" type="pres">
      <dgm:prSet presAssocID="{53D148E6-2BC6-429D-AE83-5BC01340F6E4}" presName="parentTextArrow" presStyleLbl="node1" presStyleIdx="2" presStyleCnt="3"/>
      <dgm:spPr/>
      <dgm:t>
        <a:bodyPr/>
        <a:lstStyle/>
        <a:p>
          <a:endParaRPr lang="uk-UA"/>
        </a:p>
      </dgm:t>
    </dgm:pt>
  </dgm:ptLst>
  <dgm:cxnLst>
    <dgm:cxn modelId="{8D6A7F60-1042-4D81-82CF-96CB8AC8E75A}" srcId="{937ABAD9-3055-4181-AC77-582243EBDF4C}" destId="{53D148E6-2BC6-429D-AE83-5BC01340F6E4}" srcOrd="0" destOrd="0" parTransId="{F4A35B96-3C84-4F36-A083-5A0836B4FD22}" sibTransId="{A9405D33-4E0F-4DEA-894B-1D8D9825A98D}"/>
    <dgm:cxn modelId="{65FD4766-8108-4779-B94C-80FA847175EE}" type="presOf" srcId="{CDEC2C2A-A055-4346-9672-279A7DE0C23D}" destId="{BAEEC267-0CFA-4CE1-8F84-5C3B0838D402}" srcOrd="0" destOrd="0" presId="urn:microsoft.com/office/officeart/2005/8/layout/process4"/>
    <dgm:cxn modelId="{F79D3ECF-7C63-4F5B-87D7-C934577ED565}" type="presOf" srcId="{D4CDF3F8-DC1D-4766-B499-C8B37F31E867}" destId="{D245FCB5-BA20-409D-AF8B-231BA087A541}" srcOrd="0" destOrd="0" presId="urn:microsoft.com/office/officeart/2005/8/layout/process4"/>
    <dgm:cxn modelId="{E5F85811-17FB-44B2-9ACC-219A5213F1BE}" srcId="{937ABAD9-3055-4181-AC77-582243EBDF4C}" destId="{CDEC2C2A-A055-4346-9672-279A7DE0C23D}" srcOrd="1" destOrd="0" parTransId="{5074D01D-9179-40AF-BBF8-833C22D0AE60}" sibTransId="{55BFF528-03F0-47DF-989F-BC4CEC07685D}"/>
    <dgm:cxn modelId="{91679AAE-356F-4AF4-A9B7-6C04FEA1C096}" type="presOf" srcId="{937ABAD9-3055-4181-AC77-582243EBDF4C}" destId="{97197BD2-CBE4-4B54-AD91-803ACCF9C21B}" srcOrd="0" destOrd="0" presId="urn:microsoft.com/office/officeart/2005/8/layout/process4"/>
    <dgm:cxn modelId="{7664B19C-F387-41B0-8B94-E660ABE8D954}" srcId="{937ABAD9-3055-4181-AC77-582243EBDF4C}" destId="{D4CDF3F8-DC1D-4766-B499-C8B37F31E867}" srcOrd="2" destOrd="0" parTransId="{F3FAB6AF-4A35-4804-816F-142E4AC01539}" sibTransId="{8CAB294C-4D34-4390-B9AE-58A1A6B275D4}"/>
    <dgm:cxn modelId="{12224DED-1C7A-4E8B-BB59-2EF640C2DBCE}" type="presOf" srcId="{53D148E6-2BC6-429D-AE83-5BC01340F6E4}" destId="{1E9E0A4B-F183-47AB-ACE9-917DCF636CCB}" srcOrd="0" destOrd="0" presId="urn:microsoft.com/office/officeart/2005/8/layout/process4"/>
    <dgm:cxn modelId="{81CC3E2F-8141-4DC3-8A31-FB52B37BDD7B}" type="presParOf" srcId="{97197BD2-CBE4-4B54-AD91-803ACCF9C21B}" destId="{BAB8CA71-4539-4E6D-9258-0F8451616EBC}" srcOrd="0" destOrd="0" presId="urn:microsoft.com/office/officeart/2005/8/layout/process4"/>
    <dgm:cxn modelId="{E82ADFF0-9804-4F3B-ADA8-8A5256995C89}" type="presParOf" srcId="{BAB8CA71-4539-4E6D-9258-0F8451616EBC}" destId="{D245FCB5-BA20-409D-AF8B-231BA087A541}" srcOrd="0" destOrd="0" presId="urn:microsoft.com/office/officeart/2005/8/layout/process4"/>
    <dgm:cxn modelId="{DB72CC45-8BF0-4393-A173-C0F3EB363864}" type="presParOf" srcId="{97197BD2-CBE4-4B54-AD91-803ACCF9C21B}" destId="{DC575A53-764B-4AC5-9198-6662A278CC02}" srcOrd="1" destOrd="0" presId="urn:microsoft.com/office/officeart/2005/8/layout/process4"/>
    <dgm:cxn modelId="{2DF28C76-AB7F-42AE-8298-1CF629C38DEC}" type="presParOf" srcId="{97197BD2-CBE4-4B54-AD91-803ACCF9C21B}" destId="{B778B122-F4A4-4649-80AD-A149E0BE35AA}" srcOrd="2" destOrd="0" presId="urn:microsoft.com/office/officeart/2005/8/layout/process4"/>
    <dgm:cxn modelId="{CE4DD769-60C8-4C9E-BF8D-4EB19F26B94C}" type="presParOf" srcId="{B778B122-F4A4-4649-80AD-A149E0BE35AA}" destId="{BAEEC267-0CFA-4CE1-8F84-5C3B0838D402}" srcOrd="0" destOrd="0" presId="urn:microsoft.com/office/officeart/2005/8/layout/process4"/>
    <dgm:cxn modelId="{155DD7F8-6D27-4AFF-80E3-9FE15B8C5F21}" type="presParOf" srcId="{97197BD2-CBE4-4B54-AD91-803ACCF9C21B}" destId="{5B4156CD-D01C-46D3-930F-279D574A33CB}" srcOrd="3" destOrd="0" presId="urn:microsoft.com/office/officeart/2005/8/layout/process4"/>
    <dgm:cxn modelId="{21E99C01-5A70-4562-B835-3382C0AAD152}" type="presParOf" srcId="{97197BD2-CBE4-4B54-AD91-803ACCF9C21B}" destId="{AF3CBD59-4DA2-4C4F-BC7D-17BA265B2387}" srcOrd="4" destOrd="0" presId="urn:microsoft.com/office/officeart/2005/8/layout/process4"/>
    <dgm:cxn modelId="{CF942794-8FC0-4CF5-A98E-6A2994D19F03}" type="presParOf" srcId="{AF3CBD59-4DA2-4C4F-BC7D-17BA265B2387}" destId="{1E9E0A4B-F183-47AB-ACE9-917DCF636CC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6F6AD5-E799-46A0-BC19-70369B21C2F7}">
      <dsp:nvSpPr>
        <dsp:cNvPr id="0" name=""/>
        <dsp:cNvSpPr/>
      </dsp:nvSpPr>
      <dsp:spPr>
        <a:xfrm rot="5400000">
          <a:off x="-673415" y="1847241"/>
          <a:ext cx="2322360" cy="91469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>
              <a:solidFill>
                <a:srgbClr val="FF0000"/>
              </a:solidFill>
            </a:rPr>
            <a:t>Знати:</a:t>
          </a:r>
          <a:r>
            <a:rPr lang="uk-UA" sz="2300" kern="1200" dirty="0" smtClean="0"/>
            <a:t> </a:t>
          </a:r>
          <a:endParaRPr lang="uk-UA" sz="2300" kern="1200" dirty="0"/>
        </a:p>
      </dsp:txBody>
      <dsp:txXfrm rot="-5400000">
        <a:off x="30418" y="1600755"/>
        <a:ext cx="914694" cy="1407666"/>
      </dsp:txXfrm>
    </dsp:sp>
    <dsp:sp modelId="{2C0CB58E-1715-45F7-9835-801683006386}">
      <dsp:nvSpPr>
        <dsp:cNvPr id="0" name=""/>
        <dsp:cNvSpPr/>
      </dsp:nvSpPr>
      <dsp:spPr>
        <a:xfrm rot="5400000">
          <a:off x="1492999" y="-27437"/>
          <a:ext cx="3536619" cy="444989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>
              <a:latin typeface="Times New Roman" pitchFamily="18" charset="0"/>
              <a:cs typeface="Times New Roman" pitchFamily="18" charset="0"/>
            </a:rPr>
            <a:t>Основні поняття про тару і упаковку. Класифікація тари за функціональним призначенням. </a:t>
          </a:r>
          <a:endParaRPr lang="uk-UA" sz="12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>
              <a:latin typeface="Times New Roman" pitchFamily="18" charset="0"/>
              <a:cs typeface="Times New Roman" pitchFamily="18" charset="0"/>
            </a:rPr>
            <a:t>Класифікація закупорювальних, пакувальних засобів за конструктивними особливостями і способом закріплення на тарі. 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>
              <a:latin typeface="Times New Roman" pitchFamily="18" charset="0"/>
              <a:cs typeface="Times New Roman" pitchFamily="18" charset="0"/>
            </a:rPr>
            <a:t>Загальні технічні вимоги до тари. Вимоги та зберігання  тари, закупорювальних засобів та пакувальних матеріалів.  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>
              <a:latin typeface="Times New Roman" pitchFamily="18" charset="0"/>
              <a:cs typeface="Times New Roman" pitchFamily="18" charset="0"/>
            </a:rPr>
            <a:t>Технічні вимоги до споживчої і транспортної тари. 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>
              <a:latin typeface="Times New Roman" pitchFamily="18" charset="0"/>
              <a:cs typeface="Times New Roman" pitchFamily="18" charset="0"/>
            </a:rPr>
            <a:t>Технічні вимоги до склотари. Асортимент споживчої скляної тари. Загальні технічні вимоги.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>
              <a:latin typeface="Times New Roman" pitchFamily="18" charset="0"/>
              <a:cs typeface="Times New Roman" pitchFamily="18" charset="0"/>
            </a:rPr>
            <a:t>Асортимент металевої, полімерної та картонної споживчої тари.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>
              <a:latin typeface="Times New Roman" pitchFamily="18" charset="0"/>
              <a:cs typeface="Times New Roman" pitchFamily="18" charset="0"/>
            </a:rPr>
            <a:t>Асортимент закупорювальних засобів і  пакувальних матеріалів. 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>
              <a:latin typeface="Times New Roman" pitchFamily="18" charset="0"/>
              <a:cs typeface="Times New Roman" pitchFamily="18" charset="0"/>
            </a:rPr>
            <a:t>Маркування транспортної тари.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>
              <a:latin typeface="Times New Roman" pitchFamily="18" charset="0"/>
              <a:cs typeface="Times New Roman" pitchFamily="18" charset="0"/>
            </a:rPr>
            <a:t>Вимоги і види  споживчої упаковки. Маркування споживчої упаковки  лікарських засобів. 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036363" y="601843"/>
        <a:ext cx="4277248" cy="3191331"/>
      </dsp:txXfrm>
    </dsp:sp>
    <dsp:sp modelId="{F4B1475C-01E2-446C-91BA-488C25BDA0F2}">
      <dsp:nvSpPr>
        <dsp:cNvPr id="0" name=""/>
        <dsp:cNvSpPr/>
      </dsp:nvSpPr>
      <dsp:spPr>
        <a:xfrm rot="5400000">
          <a:off x="-690583" y="4522494"/>
          <a:ext cx="2322360" cy="88035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>
              <a:solidFill>
                <a:srgbClr val="FF0000"/>
              </a:solidFill>
            </a:rPr>
            <a:t>Вміти:</a:t>
          </a:r>
          <a:endParaRPr lang="uk-UA" sz="2300" kern="1200" dirty="0">
            <a:solidFill>
              <a:srgbClr val="FF0000"/>
            </a:solidFill>
          </a:endParaRPr>
        </a:p>
      </dsp:txBody>
      <dsp:txXfrm rot="-5400000">
        <a:off x="30417" y="4241674"/>
        <a:ext cx="880359" cy="1442001"/>
      </dsp:txXfrm>
    </dsp:sp>
    <dsp:sp modelId="{FE403C4B-787A-4BD5-9987-E9FA2642CD7A}">
      <dsp:nvSpPr>
        <dsp:cNvPr id="0" name=""/>
        <dsp:cNvSpPr/>
      </dsp:nvSpPr>
      <dsp:spPr>
        <a:xfrm rot="5400000">
          <a:off x="2100774" y="3132442"/>
          <a:ext cx="2170989" cy="42766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>
              <a:latin typeface="Times New Roman" pitchFamily="18" charset="0"/>
              <a:cs typeface="Times New Roman" pitchFamily="18" charset="0"/>
            </a:rPr>
            <a:t>розподілити запропоновану скляну тару відповідно до призначення</a:t>
          </a:r>
          <a:endParaRPr lang="uk-UA" sz="12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>
              <a:latin typeface="Times New Roman" pitchFamily="18" charset="0"/>
              <a:cs typeface="Times New Roman" pitchFamily="18" charset="0"/>
            </a:rPr>
            <a:t>розподілити запропоновані закупорювальні засоби відповідно до їх класифікації за призначенням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>
              <a:latin typeface="Times New Roman" pitchFamily="18" charset="0"/>
              <a:cs typeface="Times New Roman" pitchFamily="18" charset="0"/>
            </a:rPr>
            <a:t>прийняти полімерну тару відповідно до документації на неї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>
              <a:latin typeface="Times New Roman" pitchFamily="18" charset="0"/>
              <a:cs typeface="Times New Roman" pitchFamily="18" charset="0"/>
            </a:rPr>
            <a:t>провести товарознавчий аналіз запропонованої скляної тари на відповідність технічним вимогам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>
              <a:latin typeface="Times New Roman" pitchFamily="18" charset="0"/>
              <a:cs typeface="Times New Roman" pitchFamily="18" charset="0"/>
            </a:rPr>
            <a:t>зробити висновок щодо можливості повторного використання транспортної тари.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>
              <a:latin typeface="Times New Roman" pitchFamily="18" charset="0"/>
              <a:cs typeface="Times New Roman" pitchFamily="18" charset="0"/>
            </a:rPr>
            <a:t>здійснити маркування транспортної тари.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>
              <a:latin typeface="Times New Roman" pitchFamily="18" charset="0"/>
              <a:cs typeface="Times New Roman" pitchFamily="18" charset="0"/>
            </a:rPr>
            <a:t>оформити відповідний документ на отримання запропонованої тари із склодроту із складу.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047940" y="4291256"/>
        <a:ext cx="4170679" cy="19590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99FFF0-4A4F-48A5-91E0-EA7C52A55FBA}">
      <dsp:nvSpPr>
        <dsp:cNvPr id="0" name=""/>
        <dsp:cNvSpPr/>
      </dsp:nvSpPr>
      <dsp:spPr>
        <a:xfrm rot="16200000">
          <a:off x="1625543" y="-1625543"/>
          <a:ext cx="4064000" cy="7315088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0" tIns="0" rIns="144859" bIns="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b="1" kern="1200" dirty="0" smtClean="0"/>
            <a:t> </a:t>
          </a:r>
          <a:r>
            <a:rPr lang="uk-UA" sz="2300" b="1" kern="1200" dirty="0" smtClean="0">
              <a:solidFill>
                <a:srgbClr val="0033CC"/>
              </a:solidFill>
            </a:rPr>
            <a:t>- виховні:</a:t>
          </a:r>
          <a:endParaRPr lang="ru-RU" sz="2300" kern="1200" dirty="0" smtClean="0">
            <a:solidFill>
              <a:srgbClr val="0033CC"/>
            </a:solidFill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>
              <a:solidFill>
                <a:schemeClr val="tx1"/>
              </a:solidFill>
            </a:rPr>
            <a:t>спрямувати  розвиток професійно значущої підструктури особистості;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>
              <a:solidFill>
                <a:schemeClr val="tx1"/>
              </a:solidFill>
            </a:rPr>
            <a:t>виховання у студентів сучасного історичного мислення;</a:t>
          </a:r>
          <a:endParaRPr lang="ru-RU" sz="1800" kern="1200" dirty="0" smtClean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>
              <a:solidFill>
                <a:schemeClr val="tx1"/>
              </a:solidFill>
            </a:rPr>
            <a:t>забезпечення засвоєння студентами практичного значення тари, закупорювальних засобів та пакувальних матеріалів, які використовуються у медицині і фармації ;</a:t>
          </a:r>
          <a:endParaRPr lang="ru-RU" sz="1800" kern="1200" dirty="0" smtClean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>
              <a:solidFill>
                <a:schemeClr val="tx1"/>
              </a:solidFill>
            </a:rPr>
            <a:t>засвоєння студентами навичок роботи з тарою, закупорювальними засобами та пакувальними матеріалами.</a:t>
          </a:r>
          <a:endParaRPr lang="uk-UA" sz="1800" kern="1200" dirty="0">
            <a:solidFill>
              <a:schemeClr val="tx1"/>
            </a:solidFill>
          </a:endParaRPr>
        </a:p>
      </dsp:txBody>
      <dsp:txXfrm rot="5400000">
        <a:off x="-1" y="812801"/>
        <a:ext cx="7315088" cy="24384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45FCB5-BA20-409D-AF8B-231BA087A541}">
      <dsp:nvSpPr>
        <dsp:cNvPr id="0" name=""/>
        <dsp:cNvSpPr/>
      </dsp:nvSpPr>
      <dsp:spPr>
        <a:xfrm>
          <a:off x="0" y="3406931"/>
          <a:ext cx="7313613" cy="11182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kern="1200" dirty="0" smtClean="0">
              <a:solidFill>
                <a:schemeClr val="accent2">
                  <a:lumMod val="50000"/>
                </a:schemeClr>
              </a:solidFill>
            </a:rPr>
            <a:t> м</a:t>
          </a:r>
          <a:r>
            <a:rPr lang="en-US" sz="4000" kern="1200" dirty="0" smtClean="0">
              <a:solidFill>
                <a:schemeClr val="accent2">
                  <a:lumMod val="50000"/>
                </a:schemeClr>
              </a:solidFill>
            </a:rPr>
            <a:t>’</a:t>
          </a:r>
          <a:r>
            <a:rPr lang="uk-UA" sz="4000" kern="1200" dirty="0" smtClean="0">
              <a:solidFill>
                <a:schemeClr val="accent2">
                  <a:lumMod val="50000"/>
                </a:schemeClr>
              </a:solidFill>
            </a:rPr>
            <a:t>яка</a:t>
          </a:r>
          <a:endParaRPr lang="uk-UA" sz="4000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0" y="3406931"/>
        <a:ext cx="7313613" cy="1118231"/>
      </dsp:txXfrm>
    </dsp:sp>
    <dsp:sp modelId="{BAEEC267-0CFA-4CE1-8F84-5C3B0838D402}">
      <dsp:nvSpPr>
        <dsp:cNvPr id="0" name=""/>
        <dsp:cNvSpPr/>
      </dsp:nvSpPr>
      <dsp:spPr>
        <a:xfrm rot="10800000">
          <a:off x="0" y="1703865"/>
          <a:ext cx="7313613" cy="171983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kern="1200" dirty="0" smtClean="0">
              <a:solidFill>
                <a:schemeClr val="accent2">
                  <a:lumMod val="50000"/>
                </a:schemeClr>
              </a:solidFill>
            </a:rPr>
            <a:t> напівжорстка</a:t>
          </a:r>
          <a:endParaRPr lang="uk-UA" sz="4000" kern="1200" dirty="0">
            <a:solidFill>
              <a:schemeClr val="accent2">
                <a:lumMod val="50000"/>
              </a:schemeClr>
            </a:solidFill>
          </a:endParaRPr>
        </a:p>
      </dsp:txBody>
      <dsp:txXfrm rot="10800000">
        <a:off x="0" y="1703865"/>
        <a:ext cx="7313613" cy="1117500"/>
      </dsp:txXfrm>
    </dsp:sp>
    <dsp:sp modelId="{1E9E0A4B-F183-47AB-ACE9-917DCF636CCB}">
      <dsp:nvSpPr>
        <dsp:cNvPr id="0" name=""/>
        <dsp:cNvSpPr/>
      </dsp:nvSpPr>
      <dsp:spPr>
        <a:xfrm rot="10800000">
          <a:off x="0" y="799"/>
          <a:ext cx="7313613" cy="171983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kern="1200" dirty="0" smtClean="0">
              <a:solidFill>
                <a:schemeClr val="accent2">
                  <a:lumMod val="50000"/>
                </a:schemeClr>
              </a:solidFill>
            </a:rPr>
            <a:t>жорстка</a:t>
          </a:r>
          <a:endParaRPr lang="uk-UA" sz="4000" kern="1200" dirty="0">
            <a:solidFill>
              <a:schemeClr val="accent2">
                <a:lumMod val="50000"/>
              </a:schemeClr>
            </a:solidFill>
          </a:endParaRPr>
        </a:p>
      </dsp:txBody>
      <dsp:txXfrm rot="10800000">
        <a:off x="0" y="799"/>
        <a:ext cx="7313613" cy="1117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r>
              <a:rPr lang="en-US" altLang="ru-RU"/>
              <a:t>Manual de </a:t>
            </a:r>
            <a:r>
              <a:rPr lang="en-US" altLang="ru-RU" err="1"/>
              <a:t>Estilo</a:t>
            </a:r>
            <a:r>
              <a:rPr lang="en-US" altLang="ru-RU"/>
              <a:t> APA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fld id="{5F7A285C-A7D9-4CFF-8717-9439527D25AC}" type="datetime1">
              <a:rPr lang="es-PR" altLang="en-US"/>
              <a:pPr>
                <a:defRPr/>
              </a:pPr>
              <a:t>12/23/2022</a:t>
            </a:fld>
            <a:endParaRPr lang="en-US" altLang="ru-RU"/>
          </a:p>
        </p:txBody>
      </p:sp>
      <p:sp>
        <p:nvSpPr>
          <p:cNvPr id="13316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04900" y="685800"/>
            <a:ext cx="46482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noProof="0" smtClean="0"/>
              <a:t>Click to edit Master text styles</a:t>
            </a:r>
          </a:p>
          <a:p>
            <a:pPr lvl="1"/>
            <a:r>
              <a:rPr lang="en-US" altLang="ru-RU" noProof="0" smtClean="0"/>
              <a:t>Second level</a:t>
            </a:r>
          </a:p>
          <a:p>
            <a:pPr lvl="2"/>
            <a:r>
              <a:rPr lang="en-US" altLang="ru-RU" noProof="0" smtClean="0"/>
              <a:t>Third level</a:t>
            </a:r>
          </a:p>
          <a:p>
            <a:pPr lvl="3"/>
            <a:r>
              <a:rPr lang="en-US" altLang="ru-RU" noProof="0" smtClean="0"/>
              <a:t>Fourth level</a:t>
            </a:r>
          </a:p>
          <a:p>
            <a:pPr lvl="4"/>
            <a:r>
              <a:rPr lang="en-US" altLang="ru-RU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3625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3625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fld id="{4320FA8C-34BB-4EA5-8812-7164283A18F9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宋体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宋体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宋体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宋体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宋体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C680475-6320-4AF5-BAD1-7224709655FA}" type="slidenum">
              <a:rPr lang="ru-RU" smtClean="0">
                <a:latin typeface="Arial" charset="0"/>
                <a:cs typeface="Arial" charset="0"/>
              </a:rPr>
              <a:pPr/>
              <a:t>46</a:t>
            </a:fld>
            <a:endParaRPr lang="ru-RU" smtClean="0">
              <a:latin typeface="Arial" charset="0"/>
              <a:cs typeface="Arial" charset="0"/>
            </a:endParaRPr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0DBE8C-6F1B-495B-BF91-04D1E9FA3E6E}" type="slidenum">
              <a:rPr lang="en-US" altLang="ru-RU"/>
              <a:pPr>
                <a:defRPr/>
              </a:pPr>
              <a:t>‹#›</a:t>
            </a:fld>
            <a:endParaRPr lang="en-US" altLang="ru-RU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1AB055-46B8-4921-BA36-E4D7F31CAE25}" type="slidenum">
              <a:rPr lang="en-US" altLang="ru-RU"/>
              <a:pPr>
                <a:defRPr/>
              </a:pPr>
              <a:t>‹#›</a:t>
            </a:fld>
            <a:endParaRPr lang="en-US" altLang="ru-RU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FED66B-7EE9-4573-8B9D-E138CACAB60B}" type="slidenum">
              <a:rPr lang="en-US" altLang="ru-RU"/>
              <a:pPr>
                <a:defRPr/>
              </a:pPr>
              <a:t>‹#›</a:t>
            </a:fld>
            <a:endParaRPr lang="en-US" altLang="ru-RU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47800" y="1600200"/>
            <a:ext cx="35798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80013" y="1600200"/>
            <a:ext cx="3581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A1BC64-D291-4039-A7E8-7602AA33027B}" type="slidenum">
              <a:rPr lang="en-US" altLang="ru-RU"/>
              <a:pPr>
                <a:defRPr/>
              </a:pPr>
              <a:t>‹#›</a:t>
            </a:fld>
            <a:endParaRPr lang="en-US" altLang="ru-RU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F464AB-FACB-421B-8FC6-172908D5BAC2}" type="slidenum">
              <a:rPr lang="en-US" altLang="ru-RU"/>
              <a:pPr>
                <a:defRPr/>
              </a:pPr>
              <a:t>‹#›</a:t>
            </a:fld>
            <a:endParaRPr lang="en-US" altLang="ru-RU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EB639-A56C-45C3-8C07-15E69DAC5285}" type="slidenum">
              <a:rPr lang="en-US" altLang="ru-RU"/>
              <a:pPr>
                <a:defRPr/>
              </a:pPr>
              <a:t>‹#›</a:t>
            </a:fld>
            <a:endParaRPr lang="en-US" altLang="ru-RU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6A8C70-9545-4D01-85EB-78E39209599A}" type="slidenum">
              <a:rPr lang="en-US" altLang="ru-RU"/>
              <a:pPr>
                <a:defRPr/>
              </a:pPr>
              <a:t>‹#›</a:t>
            </a:fld>
            <a:endParaRPr lang="en-US" altLang="ru-RU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B6C188-AB63-4BBD-9B77-D1C0CAA17C69}" type="slidenum">
              <a:rPr lang="en-US" altLang="ru-RU"/>
              <a:pPr>
                <a:defRPr/>
              </a:pPr>
              <a:t>‹#›</a:t>
            </a:fld>
            <a:endParaRPr lang="en-US" altLang="ru-RU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6955A-FBA2-4B7F-BF8D-75134B60FC21}" type="slidenum">
              <a:rPr lang="en-US" altLang="ru-RU"/>
              <a:pPr>
                <a:defRPr/>
              </a:pPr>
              <a:t>‹#›</a:t>
            </a:fld>
            <a:endParaRPr lang="en-US" altLang="ru-RU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4E132E-298A-4B9A-8963-5FDF49750733}" type="slidenum">
              <a:rPr lang="en-US" altLang="ru-RU"/>
              <a:pPr>
                <a:defRPr/>
              </a:pPr>
              <a:t>‹#›</a:t>
            </a:fld>
            <a:endParaRPr lang="en-US" altLang="ru-RU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34200" y="274638"/>
            <a:ext cx="1827213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447800" y="274638"/>
            <a:ext cx="53340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CF3BBC-190F-4A07-85D6-CAEC1887624B}" type="slidenum">
              <a:rPr lang="en-US" altLang="ru-RU"/>
              <a:pPr>
                <a:defRPr/>
              </a:pPr>
              <a:t>‹#›</a:t>
            </a:fld>
            <a:endParaRPr lang="en-US" altLang="ru-RU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274638"/>
            <a:ext cx="731361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00200"/>
            <a:ext cx="731361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43038" y="6524625"/>
            <a:ext cx="2133600" cy="3333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733800" y="6524625"/>
            <a:ext cx="2895600" cy="3333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pitchFamily="34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524625"/>
            <a:ext cx="2133600" cy="3333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fld id="{E25528E5-7BED-4B4A-A560-BEC2D26032DD}" type="slidenum">
              <a:rPr lang="en-US" altLang="ru-RU"/>
              <a:pPr>
                <a:defRPr/>
              </a:pPr>
              <a:t>‹#›</a:t>
            </a:fld>
            <a:endParaRPr lang="en-US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 autoUpdateAnimBg="0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ctrTitle"/>
          </p:nvPr>
        </p:nvSpPr>
        <p:spPr>
          <a:xfrm>
            <a:off x="2133600" y="0"/>
            <a:ext cx="7010400" cy="1470025"/>
          </a:xfrm>
        </p:spPr>
        <p:txBody>
          <a:bodyPr/>
          <a:lstStyle/>
          <a:p>
            <a:pPr algn="ctr"/>
            <a:r>
              <a:rPr lang="ru-RU" sz="240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40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Кафедра організації та економіки фармації</a:t>
            </a:r>
            <a:endParaRPr lang="uk-UA" sz="2400" b="1" i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5400" y="2438426"/>
            <a:ext cx="7620000" cy="2057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 sz="24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ТЕМА  ЛЕКЦІЇ №3</a:t>
            </a:r>
          </a:p>
          <a:p>
            <a:pPr>
              <a:lnSpc>
                <a:spcPct val="90000"/>
              </a:lnSpc>
            </a:pPr>
            <a:r>
              <a:rPr lang="uk-UA" sz="24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Пакування, маркування готових лікарських засобів. Закупорювальні засоби. Пакувальні матеріали в фармації.</a:t>
            </a:r>
            <a:endParaRPr lang="uk-UA" sz="2400" dirty="0" smtClean="0"/>
          </a:p>
        </p:txBody>
      </p:sp>
      <p:sp>
        <p:nvSpPr>
          <p:cNvPr id="14339" name="TextBox 3"/>
          <p:cNvSpPr txBox="1">
            <a:spLocks noChangeArrowheads="1"/>
          </p:cNvSpPr>
          <p:nvPr/>
        </p:nvSpPr>
        <p:spPr bwMode="auto">
          <a:xfrm>
            <a:off x="1676400" y="1278193"/>
            <a:ext cx="68580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dirty="0">
                <a:latin typeface="Times New Roman" pitchFamily="18" charset="0"/>
                <a:cs typeface="Times New Roman" pitchFamily="18" charset="0"/>
              </a:rPr>
              <a:t>Навчальна дисципліна </a:t>
            </a:r>
          </a:p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« Фармацевтичне  та медичне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товарознавство»</a:t>
            </a:r>
          </a:p>
          <a:p>
            <a:r>
              <a:rPr lang="ru-RU" dirty="0"/>
              <a:t>	</a:t>
            </a:r>
          </a:p>
          <a:p>
            <a:endParaRPr lang="uk-UA" dirty="0"/>
          </a:p>
        </p:txBody>
      </p:sp>
      <p:pic>
        <p:nvPicPr>
          <p:cNvPr id="14340" name="Рисунок 4" descr="1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0"/>
            <a:ext cx="1085850" cy="990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4837663" y="4876762"/>
            <a:ext cx="3962296" cy="646331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Лектор </a:t>
            </a:r>
          </a:p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тепанова Оксана Анатоліївна</a:t>
            </a:r>
            <a:endParaRPr lang="uk-U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Актуальність теми. Обґрунтування теми.</a:t>
            </a:r>
            <a:r>
              <a:rPr lang="uk-UA" sz="2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5362" name="Содержимое 2"/>
          <p:cNvSpPr>
            <a:spLocks noGrp="1"/>
          </p:cNvSpPr>
          <p:nvPr>
            <p:ph idx="1"/>
          </p:nvPr>
        </p:nvSpPr>
        <p:spPr>
          <a:xfrm>
            <a:off x="1447800" y="1066800"/>
            <a:ext cx="7313613" cy="4724400"/>
          </a:xfrm>
        </p:spPr>
        <p:txBody>
          <a:bodyPr/>
          <a:lstStyle/>
          <a:p>
            <a:pPr algn="just"/>
            <a:r>
              <a:rPr lang="uk-UA" sz="2000" smtClean="0">
                <a:latin typeface="Times New Roman" pitchFamily="18" charset="0"/>
                <a:cs typeface="Times New Roman" pitchFamily="18" charset="0"/>
              </a:rPr>
              <a:t>Швидкий розвиток таропакувальної індустрії, котра тільки зароджується в Україні,  призводить до високоавтоматизованого виробництва сучасних, художньо оформлених, оригінальних упаковок, а також здійснюється розробка і впровадження нових технологій та матеріалів.</a:t>
            </a: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000" smtClean="0">
                <a:latin typeface="Times New Roman" pitchFamily="18" charset="0"/>
                <a:cs typeface="Times New Roman" pitchFamily="18" charset="0"/>
              </a:rPr>
              <a:t>В Україні розроблені ефективні технології переробки вторинної полімерної сировини з поліпшеними фізико-механічними і технологічними властивостями.</a:t>
            </a: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000" smtClean="0">
                <a:latin typeface="Times New Roman" pitchFamily="18" charset="0"/>
                <a:cs typeface="Times New Roman" pitchFamily="18" charset="0"/>
              </a:rPr>
              <a:t>Фармацевтична галузь є дуже специфічною, то упаковка повинна забезпечити відповідність специфіці і призначенню фармацевтичної продукції. Тому матеріал для її виготовлення повинен також вибиратись відповідним чином. Встановлені критерії якості фармацевтичної упаковки. Тому вивчення проблем тари і упаковки для лікарських засобів і медичних товарів є актуальним.</a:t>
            </a: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endParaRPr lang="uk-UA" smtClean="0"/>
          </a:p>
        </p:txBody>
      </p:sp>
      <p:pic>
        <p:nvPicPr>
          <p:cNvPr id="15363" name="Рисунок 3" descr="3-130gpz020n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5526088"/>
            <a:ext cx="2079625" cy="133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Рисунок 4" descr="Iran-sozdaet-OEZ-po-proizvodstvu-lekarstv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371600"/>
            <a:ext cx="1752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Рисунок 5" descr="medicamente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0386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838200"/>
            <a:ext cx="2474913" cy="946150"/>
          </a:xfrm>
          <a:solidFill>
            <a:schemeClr val="accent3"/>
          </a:solidFill>
        </p:spPr>
        <p:txBody>
          <a:bodyPr/>
          <a:lstStyle/>
          <a:p>
            <a:pPr algn="ctr">
              <a:defRPr/>
            </a:pPr>
            <a:r>
              <a:rPr lang="uk-UA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Цілі лекції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3429030" y="273050"/>
          <a:ext cx="5486256" cy="6356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387" name="Текст 4"/>
          <p:cNvSpPr>
            <a:spLocks noGrp="1"/>
          </p:cNvSpPr>
          <p:nvPr>
            <p:ph type="body" sz="half" idx="2"/>
          </p:nvPr>
        </p:nvSpPr>
        <p:spPr>
          <a:xfrm>
            <a:off x="457200" y="1752600"/>
            <a:ext cx="3008313" cy="4373563"/>
          </a:xfrm>
        </p:spPr>
        <p:txBody>
          <a:bodyPr/>
          <a:lstStyle/>
          <a:p>
            <a:pPr algn="ctr"/>
            <a:r>
              <a:rPr lang="uk-UA" sz="20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- навчальні :</a:t>
            </a:r>
            <a:r>
              <a:rPr lang="uk-UA" sz="200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000" smtClean="0">
                <a:latin typeface="Times New Roman" pitchFamily="18" charset="0"/>
                <a:cs typeface="Times New Roman" pitchFamily="18" charset="0"/>
              </a:rPr>
              <a:t>студенти повинні оволодіти знаннями   тенденцій розвитку тари, закупорювальних засобів та пакувальних матеріалів, які використовуються у медицині.</a:t>
            </a: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endParaRPr lang="uk-UA" smtClean="0"/>
          </a:p>
        </p:txBody>
      </p:sp>
      <p:sp>
        <p:nvSpPr>
          <p:cNvPr id="16388" name="TextBox 6"/>
          <p:cNvSpPr txBox="1">
            <a:spLocks noChangeArrowheads="1"/>
          </p:cNvSpPr>
          <p:nvPr/>
        </p:nvSpPr>
        <p:spPr bwMode="auto">
          <a:xfrm>
            <a:off x="3200400" y="228600"/>
            <a:ext cx="5943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Внаслідок вивчення дисципліни студенти повинні</a:t>
            </a:r>
            <a:endParaRPr lang="ru-RU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/>
          <a:lstStyle/>
          <a:p>
            <a:pPr algn="ctr">
              <a:defRPr/>
            </a:pPr>
            <a:r>
              <a:rPr lang="uk-UA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Цілі лекції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0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endParaRPr lang="ru-RU" smtClean="0"/>
          </a:p>
          <a:p>
            <a:endParaRPr lang="uk-UA" smtClean="0"/>
          </a:p>
        </p:txBody>
      </p:sp>
      <p:sp>
        <p:nvSpPr>
          <p:cNvPr id="17411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  <a:p>
            <a:endParaRPr lang="uk-UA" smtClean="0"/>
          </a:p>
        </p:txBody>
      </p:sp>
      <p:graphicFrame>
        <p:nvGraphicFramePr>
          <p:cNvPr id="9" name="Схема 8"/>
          <p:cNvGraphicFramePr/>
          <p:nvPr/>
        </p:nvGraphicFramePr>
        <p:xfrm>
          <a:off x="1524000" y="1397000"/>
          <a:ext cx="731508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4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618413" cy="182562"/>
          </a:xfrm>
        </p:spPr>
        <p:txBody>
          <a:bodyPr/>
          <a:lstStyle/>
          <a:p>
            <a:pPr algn="ctr"/>
            <a:r>
              <a:rPr lang="uk-UA" sz="24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План та організаційна структура лекції</a:t>
            </a:r>
            <a:r>
              <a:rPr lang="ru-RU" sz="2400" smtClean="0"/>
              <a:t/>
            </a:r>
            <a:br>
              <a:rPr lang="ru-RU" sz="2400" smtClean="0"/>
            </a:br>
            <a:endParaRPr lang="uk-UA" sz="2400" smtClean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457200"/>
          <a:ext cx="8458200" cy="5486400"/>
        </p:xfrm>
        <a:graphic>
          <a:graphicData uri="http://schemas.openxmlformats.org/drawingml/2006/table">
            <a:tbl>
              <a:tblPr/>
              <a:tblGrid>
                <a:gridCol w="414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03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5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7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1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п/п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Основні етапи лекції та їх зміст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Цілі у рівнях абстракції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 лекції, оснащення лекції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Розподіл часу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Підготовчий етап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10%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Визначення навчальних цілей.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Забезпечення позитивної мотивації.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Основний етап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85% - 90%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05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Викладення  лекційного матеріалу.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План: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Основні поняття про тару і упаковку. Класифікація тари.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Класифікація укупорювальних засобів. Пакувальні матеріали.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Вимоги до тари, укупорювальних засобів і пакувальних матеріалів.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Зберігання тари, укупорювальних засобів і пакувальних матеріалів.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 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 відповідності з виданням: «Методичні рекомендації щодо планування, підготовки та аналізу лекції».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(Од. 2001р.)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30%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 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25%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 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30%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Заключний етап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3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Резюме лекції, загальні висновки.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Відповіді лектора на можливі запитання.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Завдання для самопідготовки студента.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Список літератури, питання, завдання.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267200" y="5791200"/>
            <a:ext cx="4876800" cy="14779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uk-UA" sz="1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*Примітки:</a:t>
            </a:r>
            <a:endParaRPr lang="ru-RU" sz="1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uk-UA" sz="1000" dirty="0">
                <a:latin typeface="Times New Roman" pitchFamily="18" charset="0"/>
                <a:cs typeface="Times New Roman" pitchFamily="18" charset="0"/>
              </a:rPr>
              <a:t>- І рівень - ознайомлення студентів , формування уяви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uk-UA" sz="1000" dirty="0">
                <a:latin typeface="Times New Roman" pitchFamily="18" charset="0"/>
                <a:cs typeface="Times New Roman" pitchFamily="18" charset="0"/>
              </a:rPr>
              <a:t>- ІІ рівень - студент повинен знати  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uk-UA" sz="1000" dirty="0">
                <a:latin typeface="Times New Roman" pitchFamily="18" charset="0"/>
                <a:cs typeface="Times New Roman" pitchFamily="18" charset="0"/>
              </a:rPr>
              <a:t>- ІІІ рівень - дати  можливість студентам оволодіти навичками 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uk-UA" sz="10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uk-UA" sz="1000" dirty="0">
                <a:latin typeface="Times New Roman" pitchFamily="18" charset="0"/>
                <a:cs typeface="Times New Roman" pitchFamily="18" charset="0"/>
              </a:rPr>
              <a:t> рівень - дати  можливість студентам оволодіти навичками  дослідження або теоретичного узагальнення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uk-UA" sz="12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uk-UA" dirty="0">
              <a:latin typeface="Arial" pitchFamily="34" charset="0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24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b="1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b="1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 Зміст лекційного матеріалу:</a:t>
            </a:r>
            <a:r>
              <a:rPr lang="ru-RU" sz="24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структурно-логічна схема змісту теми</a:t>
            </a:r>
            <a:r>
              <a:rPr lang="ru-RU" smtClean="0">
                <a:solidFill>
                  <a:srgbClr val="FF0000"/>
                </a:solidFill>
              </a:rPr>
              <a:t/>
            </a:r>
            <a:br>
              <a:rPr lang="ru-RU" smtClean="0">
                <a:solidFill>
                  <a:srgbClr val="FF0000"/>
                </a:solidFill>
              </a:rPr>
            </a:br>
            <a:r>
              <a:rPr lang="uk-UA" b="1" smtClean="0"/>
              <a:t> </a:t>
            </a:r>
            <a:r>
              <a:rPr lang="ru-RU" smtClean="0"/>
              <a:t/>
            </a:r>
            <a:br>
              <a:rPr lang="ru-RU" smtClean="0"/>
            </a:br>
            <a:endParaRPr lang="uk-UA" smtClean="0"/>
          </a:p>
        </p:txBody>
      </p:sp>
      <p:sp>
        <p:nvSpPr>
          <p:cNvPr id="1945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mtClean="0"/>
              <a:t>1. Основні поняття про тару і упаковку. Класифікація тари.</a:t>
            </a:r>
            <a:endParaRPr lang="ru-RU" smtClean="0"/>
          </a:p>
          <a:p>
            <a:r>
              <a:rPr lang="uk-UA" smtClean="0"/>
              <a:t>2. Класифікація укупорювальних засобів. Пакувальні матеріали.  </a:t>
            </a:r>
            <a:r>
              <a:rPr lang="ru-RU" smtClean="0"/>
              <a:t> </a:t>
            </a:r>
          </a:p>
          <a:p>
            <a:r>
              <a:rPr lang="uk-UA" smtClean="0"/>
              <a:t>3. Вимоги до тари, укупорювальних засобів і пакувальних матеріалів.</a:t>
            </a:r>
            <a:r>
              <a:rPr lang="ru-RU" smtClean="0"/>
              <a:t> </a:t>
            </a:r>
          </a:p>
          <a:p>
            <a:r>
              <a:rPr lang="uk-UA" smtClean="0"/>
              <a:t>4. Зберігання тари, укупорювальних засобів і пакувальних матеріалів.</a:t>
            </a:r>
            <a:endParaRPr lang="ru-RU" smtClean="0"/>
          </a:p>
          <a:p>
            <a:pPr>
              <a:buFontTx/>
              <a:buNone/>
            </a:pPr>
            <a:endParaRPr lang="uk-UA" smtClean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7800" y="274638"/>
            <a:ext cx="7313613" cy="1173162"/>
          </a:xfrm>
        </p:spPr>
        <p:txBody>
          <a:bodyPr/>
          <a:lstStyle/>
          <a:p>
            <a:pPr algn="ctr">
              <a:defRPr/>
            </a:pPr>
            <a:r>
              <a:rPr lang="uk-UA" sz="2800" b="1" cap="all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b="1" cap="all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800" b="1" cap="all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b="1" cap="all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800" b="1" cap="all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ОСНОВНІ ПОНЯТТЯ ПРО ТАРУ І УПАКОВКУ.</a:t>
            </a:r>
            <a:br>
              <a:rPr lang="uk-UA" sz="2800" b="1" cap="all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cap="all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Класифікація тари.</a:t>
            </a:r>
            <a:r>
              <a:rPr lang="ru-RU" sz="2800" b="1" cap="all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cap="all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uk-UA" dirty="0"/>
          </a:p>
        </p:txBody>
      </p:sp>
      <p:sp>
        <p:nvSpPr>
          <p:cNvPr id="2048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1600" smtClean="0">
                <a:latin typeface="Times New Roman" pitchFamily="18" charset="0"/>
                <a:cs typeface="Times New Roman" pitchFamily="18" charset="0"/>
              </a:rPr>
              <a:t>Питання про створення власної пакувальної галузі в Україні дуже актуальне, так як успішне його рішення забезпечує життєдіяльність підприємств.</a:t>
            </a: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600" smtClean="0">
                <a:latin typeface="Times New Roman" pitchFamily="18" charset="0"/>
                <a:cs typeface="Times New Roman" pitchFamily="18" charset="0"/>
              </a:rPr>
              <a:t>Без швидкого розвитку таропакувальної індустрії, котра тільки зароджується в Україні, наша країна не може зайняти достойне місце серед високорозвинутих країн світу. Таропакувальна індустрія сьогодні високоавтоматизоване виробництво сучасних, художньо оформлених, оригінальних упаковок, розробка і впровадження нових технологій та матеріалів.</a:t>
            </a: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600" smtClean="0">
                <a:latin typeface="Times New Roman" pitchFamily="18" charset="0"/>
                <a:cs typeface="Times New Roman" pitchFamily="18" charset="0"/>
              </a:rPr>
              <a:t>В Україні розроблені ефективні технології переробки вторинної полімерної сировини з поліпшеними фізико-механічними і технологічними властивостями.</a:t>
            </a: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600" smtClean="0">
                <a:latin typeface="Times New Roman" pitchFamily="18" charset="0"/>
                <a:cs typeface="Times New Roman" pitchFamily="18" charset="0"/>
              </a:rPr>
              <a:t>Так як фармацевтична галузь є дуже специфічною, то упаковка повинна забезпечити відповідність специфіці і призначенню фармацевтичної продукції. Тому матеріал для її виготовлення повинен також вибиратись відповідним чином.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2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Критерії  якості фармацевтичної упаковки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71600"/>
            <a:ext cx="8382000" cy="5181600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>
              <a:defRPr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нешкідливість матеріалу, з якого вона виготовлена і його сумісність з лікарським препаратом;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здібність забезпечити збереженість фармацевтичної продукції;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зручність у використанні;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стійкість до хімічної і фізичної дії;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наявність достатньої інформації про даний лікарський засіб (назва,  тип лікарського засобу, склад, номер партії, кількість, дозування, спосіб застосування, протипоказання, умови зберігання, дата випуску тощо);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надійність і стійкість;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світлонепроникність;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бар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sym typeface="Times New Roman CYR"/>
              </a:rPr>
              <a:t>’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єрна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стійкість до мікроорганізмів;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забезпечення максимального терміну зберігання лікарського препарату.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uk-UA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32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Задачі щодо розвитку вітчизняного ринку тари:</a:t>
            </a:r>
            <a:r>
              <a:rPr lang="ru-RU" sz="32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320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0" name="Содержимое 2"/>
          <p:cNvSpPr>
            <a:spLocks noGrp="1"/>
          </p:cNvSpPr>
          <p:nvPr>
            <p:ph idx="1"/>
          </p:nvPr>
        </p:nvSpPr>
        <p:spPr>
          <a:xfrm>
            <a:off x="1447800" y="1219200"/>
            <a:ext cx="7313613" cy="5334000"/>
          </a:xfrm>
        </p:spPr>
        <p:txBody>
          <a:bodyPr/>
          <a:lstStyle/>
          <a:p>
            <a:r>
              <a:rPr lang="uk-UA" sz="2000" smtClean="0">
                <a:latin typeface="Times New Roman" pitchFamily="18" charset="0"/>
                <a:cs typeface="Times New Roman" pitchFamily="18" charset="0"/>
              </a:rPr>
              <a:t>розробка класифікації тари і упаковки з урахуванням особливостей лікарських препаратів;</a:t>
            </a: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smtClean="0">
                <a:latin typeface="Times New Roman" pitchFamily="18" charset="0"/>
                <a:cs typeface="Times New Roman" pitchFamily="18" charset="0"/>
              </a:rPr>
              <a:t>дослідження стану і наявності тари і упаковки для сучасної фармацевтичної промисловості на вітчизняному ринку;</a:t>
            </a: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smtClean="0">
                <a:latin typeface="Times New Roman" pitchFamily="18" charset="0"/>
                <a:cs typeface="Times New Roman" pitchFamily="18" charset="0"/>
              </a:rPr>
              <a:t>порівняльний аналіз вітчизняного ринку тари і упаковки з ринками інших країн;</a:t>
            </a: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smtClean="0">
                <a:latin typeface="Times New Roman" pitchFamily="18" charset="0"/>
                <a:cs typeface="Times New Roman" pitchFamily="18" charset="0"/>
              </a:rPr>
              <a:t>пропозиції щодо покращення стану вітчизняного ринку тари і упаковки для фармацевтичної промисловості;</a:t>
            </a: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smtClean="0">
                <a:latin typeface="Times New Roman" pitchFamily="18" charset="0"/>
                <a:cs typeface="Times New Roman" pitchFamily="18" charset="0"/>
              </a:rPr>
              <a:t>розробка методики прогнозування потреби у тарі і упаковці для фармацевтичної промисловості;</a:t>
            </a: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smtClean="0">
                <a:latin typeface="Times New Roman" pitchFamily="18" charset="0"/>
                <a:cs typeface="Times New Roman" pitchFamily="18" charset="0"/>
              </a:rPr>
              <a:t>організаційно-економічні аспекти покращення вітчизняного ринку тари і упаковки для фармацевтичної промисловості.</a:t>
            </a: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endParaRPr lang="uk-UA" sz="20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Текст 5"/>
          <p:cNvSpPr>
            <a:spLocks noGrp="1"/>
          </p:cNvSpPr>
          <p:nvPr>
            <p:ph type="body" idx="1"/>
          </p:nvPr>
        </p:nvSpPr>
        <p:spPr>
          <a:xfrm>
            <a:off x="722313" y="457200"/>
            <a:ext cx="8193087" cy="3949700"/>
          </a:xfrm>
        </p:spPr>
        <p:txBody>
          <a:bodyPr/>
          <a:lstStyle/>
          <a:p>
            <a:pPr indent="593725" algn="ctr">
              <a:spcBef>
                <a:spcPct val="0"/>
              </a:spcBef>
            </a:pPr>
            <a:r>
              <a:rPr lang="uk-UA" sz="320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Вирішення вказаних задач може базуватися лише на результатах вивчення стану і перспективи розвитку вітчизняного ринку тари.</a:t>
            </a:r>
            <a:endParaRPr lang="ru-RU" sz="320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593725" algn="ctr">
              <a:spcBef>
                <a:spcPct val="0"/>
              </a:spcBef>
            </a:pPr>
            <a:endParaRPr lang="uk-UA" smtClean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Рекомендації , які стосуються термінології  </a:t>
            </a:r>
            <a:r>
              <a:rPr lang="uk-UA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smtClean="0"/>
          </a:p>
        </p:txBody>
      </p:sp>
      <p:sp>
        <p:nvSpPr>
          <p:cNvPr id="24578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mtClean="0"/>
              <a:t>За НТД термін </a:t>
            </a:r>
            <a:r>
              <a:rPr lang="uk-UA" b="1" smtClean="0">
                <a:solidFill>
                  <a:srgbClr val="FF0000"/>
                </a:solidFill>
              </a:rPr>
              <a:t>“ упаковка ” </a:t>
            </a:r>
            <a:r>
              <a:rPr lang="uk-UA" smtClean="0"/>
              <a:t>- це засіб, або комплекс засобів, які забезпечують захист продукції від навколишнього середовища, від пошкоджень і втрат і таких, що полегшують процес поводження з нею. Під процесом мають на увазі транспортування, складування, зберігання, реалізацію і застосування продукції. </a:t>
            </a:r>
            <a:endParaRPr lang="ru-RU" smtClean="0"/>
          </a:p>
          <a:p>
            <a:endParaRPr lang="uk-UA" smtClean="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Содержимое 2"/>
          <p:cNvSpPr>
            <a:spLocks noGrp="1"/>
          </p:cNvSpPr>
          <p:nvPr>
            <p:ph idx="1"/>
          </p:nvPr>
        </p:nvSpPr>
        <p:spPr>
          <a:xfrm>
            <a:off x="1447800" y="685800"/>
            <a:ext cx="7313613" cy="4495800"/>
          </a:xfrm>
        </p:spPr>
        <p:txBody>
          <a:bodyPr/>
          <a:lstStyle/>
          <a:p>
            <a:r>
              <a:rPr lang="uk-UA" b="1" smtClean="0">
                <a:solidFill>
                  <a:srgbClr val="FF0000"/>
                </a:solidFill>
              </a:rPr>
              <a:t>“Тара” </a:t>
            </a:r>
            <a:r>
              <a:rPr lang="uk-UA" smtClean="0"/>
              <a:t>є елементом упаковки, і являє собою виріб, призначений для розміщення продукції.</a:t>
            </a:r>
          </a:p>
          <a:p>
            <a:r>
              <a:rPr lang="uk-UA" smtClean="0"/>
              <a:t> Під </a:t>
            </a:r>
            <a:r>
              <a:rPr lang="uk-UA" b="1" smtClean="0">
                <a:solidFill>
                  <a:srgbClr val="FF0000"/>
                </a:solidFill>
              </a:rPr>
              <a:t>“упаковкою” </a:t>
            </a:r>
            <a:r>
              <a:rPr lang="uk-UA" smtClean="0"/>
              <a:t>також розуміють комплекс, що складається із тари, укупорювальних та допоміжних матеріалів, які визначають технологічні та споживчі властивості упакованого продукту. </a:t>
            </a:r>
            <a:endParaRPr lang="ru-RU" smtClean="0"/>
          </a:p>
          <a:p>
            <a:endParaRPr lang="uk-UA" smtClean="0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>
                <a:solidFill>
                  <a:srgbClr val="FF0000"/>
                </a:solidFill>
              </a:rPr>
              <a:t>Наприклад: </a:t>
            </a:r>
            <a:r>
              <a:rPr lang="ru-RU" smtClean="0">
                <a:solidFill>
                  <a:srgbClr val="FF0000"/>
                </a:solidFill>
              </a:rPr>
              <a:t/>
            </a:r>
            <a:br>
              <a:rPr lang="ru-RU" smtClean="0">
                <a:solidFill>
                  <a:srgbClr val="FF0000"/>
                </a:solidFill>
              </a:rPr>
            </a:br>
            <a:endParaRPr lang="uk-UA" smtClean="0">
              <a:solidFill>
                <a:srgbClr val="FF0000"/>
              </a:solidFill>
            </a:endParaRPr>
          </a:p>
        </p:txBody>
      </p:sp>
      <p:sp>
        <p:nvSpPr>
          <p:cNvPr id="26626" name="Содержимое 4"/>
          <p:cNvSpPr>
            <a:spLocks noGrp="1"/>
          </p:cNvSpPr>
          <p:nvPr>
            <p:ph sz="half" idx="1"/>
          </p:nvPr>
        </p:nvSpPr>
        <p:spPr>
          <a:xfrm>
            <a:off x="1447800" y="1600200"/>
            <a:ext cx="3579813" cy="4038600"/>
          </a:xfrm>
        </p:spPr>
        <p:txBody>
          <a:bodyPr/>
          <a:lstStyle/>
          <a:p>
            <a:r>
              <a:rPr lang="uk-UA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флакон - це тара</a:t>
            </a:r>
            <a:endParaRPr lang="uk-UA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7" name="Содержимое 5"/>
          <p:cNvSpPr>
            <a:spLocks noGrp="1"/>
          </p:cNvSpPr>
          <p:nvPr>
            <p:ph sz="half" idx="2"/>
          </p:nvPr>
        </p:nvSpPr>
        <p:spPr>
          <a:xfrm>
            <a:off x="4876800" y="838200"/>
            <a:ext cx="3884613" cy="5287963"/>
          </a:xfrm>
        </p:spPr>
        <p:txBody>
          <a:bodyPr/>
          <a:lstStyle/>
          <a:p>
            <a:pPr algn="ctr"/>
            <a:r>
              <a:rPr lang="uk-UA" sz="240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флакон з лікарським засобом, укупорений і з етикеткою - це упаковка</a:t>
            </a:r>
            <a:endParaRPr lang="uk-UA" sz="24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8" name="Рисунок 6" descr="fo10n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2438400"/>
            <a:ext cx="3394075" cy="255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Рисунок 7" descr="ampitsillin-600x600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2743200"/>
            <a:ext cx="3887788" cy="388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4"/>
          <p:cNvSpPr>
            <a:spLocks noGrp="1"/>
          </p:cNvSpPr>
          <p:nvPr>
            <p:ph type="title"/>
          </p:nvPr>
        </p:nvSpPr>
        <p:spPr>
          <a:xfrm>
            <a:off x="1447800" y="274638"/>
            <a:ext cx="7313613" cy="1249362"/>
          </a:xfrm>
        </p:spPr>
        <p:txBody>
          <a:bodyPr/>
          <a:lstStyle/>
          <a:p>
            <a:pPr algn="ctr"/>
            <a:r>
              <a:rPr lang="uk-UA" sz="32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КЛАСИФІКАЦІЯ ТАРИ</a:t>
            </a:r>
            <a:r>
              <a:rPr lang="uk-UA" sz="20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smtClean="0">
                <a:latin typeface="Times New Roman" pitchFamily="18" charset="0"/>
                <a:cs typeface="Times New Roman" pitchFamily="18" charset="0"/>
              </a:rPr>
              <a:t> Для упакування лікарських засобів та інших товарів медичного призначення в залежності від фізико-хімічних, механічних та інших властивостей тара класифікується за рядом ознак.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219200" y="1600200"/>
            <a:ext cx="7542213" cy="5029200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>
              <a:defRPr/>
            </a:pPr>
            <a:r>
              <a:rPr lang="uk-UA" dirty="0" smtClean="0"/>
              <a:t>За функціональним призначенням</a:t>
            </a:r>
          </a:p>
          <a:p>
            <a:pPr>
              <a:defRPr/>
            </a:pPr>
            <a:r>
              <a:rPr lang="uk-UA" dirty="0" smtClean="0"/>
              <a:t>За сферою обігу</a:t>
            </a:r>
          </a:p>
          <a:p>
            <a:pPr>
              <a:defRPr/>
            </a:pPr>
            <a:r>
              <a:rPr lang="uk-UA" dirty="0" smtClean="0"/>
              <a:t>В залежності від матеріалу виготовлення</a:t>
            </a:r>
          </a:p>
          <a:p>
            <a:pPr>
              <a:defRPr/>
            </a:pPr>
            <a:r>
              <a:rPr lang="uk-UA" dirty="0" smtClean="0"/>
              <a:t>За конструктивними особливостями</a:t>
            </a:r>
          </a:p>
          <a:p>
            <a:pPr>
              <a:defRPr/>
            </a:pPr>
            <a:r>
              <a:rPr lang="uk-UA" dirty="0" smtClean="0"/>
              <a:t> За формою</a:t>
            </a:r>
          </a:p>
          <a:p>
            <a:pPr>
              <a:defRPr/>
            </a:pPr>
            <a:r>
              <a:rPr lang="uk-UA" dirty="0" smtClean="0"/>
              <a:t>За щільністю</a:t>
            </a:r>
          </a:p>
          <a:p>
            <a:pPr>
              <a:defRPr/>
            </a:pPr>
            <a:r>
              <a:rPr lang="uk-UA" dirty="0" smtClean="0"/>
              <a:t>За об</a:t>
            </a:r>
            <a:r>
              <a:rPr lang="en-US" dirty="0" smtClean="0">
                <a:sym typeface="Times New Roman CYR"/>
              </a:rPr>
              <a:t>’</a:t>
            </a:r>
            <a:r>
              <a:rPr lang="uk-UA" dirty="0" err="1" smtClean="0"/>
              <a:t>ємом</a:t>
            </a:r>
            <a:endParaRPr lang="uk-UA" dirty="0" smtClean="0"/>
          </a:p>
          <a:p>
            <a:pPr>
              <a:defRPr/>
            </a:pPr>
            <a:r>
              <a:rPr lang="uk-UA" dirty="0" smtClean="0"/>
              <a:t>За вмістом   </a:t>
            </a:r>
            <a:endParaRPr lang="en-US" dirty="0" smtClean="0"/>
          </a:p>
          <a:p>
            <a:pPr>
              <a:defRPr/>
            </a:pPr>
            <a:r>
              <a:rPr lang="uk-UA" dirty="0" smtClean="0"/>
              <a:t>За кольором</a:t>
            </a:r>
            <a:endParaRPr lang="en-US" dirty="0" smtClean="0"/>
          </a:p>
          <a:p>
            <a:pPr>
              <a:defRPr/>
            </a:pPr>
            <a:r>
              <a:rPr lang="uk-UA" dirty="0" smtClean="0"/>
              <a:t>За способом виробництва</a:t>
            </a:r>
            <a:endParaRPr lang="uk-UA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3200" smtClean="0">
                <a:latin typeface="Times New Roman" pitchFamily="18" charset="0"/>
                <a:cs typeface="Times New Roman" pitchFamily="18" charset="0"/>
              </a:rPr>
              <a:t>За функціональним призначенням тара може бути :</a:t>
            </a:r>
          </a:p>
        </p:txBody>
      </p:sp>
      <p:sp>
        <p:nvSpPr>
          <p:cNvPr id="28674" name="Содержимое 2"/>
          <p:cNvSpPr>
            <a:spLocks noGrp="1"/>
          </p:cNvSpPr>
          <p:nvPr>
            <p:ph sz="half" idx="1"/>
          </p:nvPr>
        </p:nvSpPr>
        <p:spPr>
          <a:xfrm>
            <a:off x="1219200" y="3505200"/>
            <a:ext cx="3200400" cy="2590800"/>
          </a:xfrm>
        </p:spPr>
        <p:txBody>
          <a:bodyPr/>
          <a:lstStyle/>
          <a:p>
            <a:pPr algn="ctr"/>
            <a:r>
              <a:rPr lang="uk-UA" sz="24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Споживча</a:t>
            </a:r>
            <a:r>
              <a:rPr lang="uk-UA" sz="2400" smtClean="0">
                <a:latin typeface="Times New Roman" pitchFamily="18" charset="0"/>
                <a:cs typeface="Times New Roman" pitchFamily="18" charset="0"/>
              </a:rPr>
              <a:t> - це тара для розфасування продукції і подальшого надходження для споживача.</a:t>
            </a: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endParaRPr lang="uk-UA" smtClean="0"/>
          </a:p>
        </p:txBody>
      </p:sp>
      <p:sp>
        <p:nvSpPr>
          <p:cNvPr id="28675" name="Содержимое 3"/>
          <p:cNvSpPr>
            <a:spLocks noGrp="1"/>
          </p:cNvSpPr>
          <p:nvPr>
            <p:ph sz="half" idx="2"/>
          </p:nvPr>
        </p:nvSpPr>
        <p:spPr>
          <a:xfrm>
            <a:off x="4724400" y="1600200"/>
            <a:ext cx="4191000" cy="4525963"/>
          </a:xfrm>
        </p:spPr>
        <p:txBody>
          <a:bodyPr/>
          <a:lstStyle/>
          <a:p>
            <a:pPr algn="ctr"/>
            <a:r>
              <a:rPr lang="uk-UA" sz="24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Транспортна </a:t>
            </a:r>
            <a:r>
              <a:rPr lang="uk-UA" sz="2400" smtClean="0">
                <a:latin typeface="Times New Roman" pitchFamily="18" charset="0"/>
                <a:cs typeface="Times New Roman" pitchFamily="18" charset="0"/>
              </a:rPr>
              <a:t>- це тара, що утворює самостійну транспортну одиницю або частину укрупненої транспортної одиниці,  в якій здійснюється транспортування продукції. </a:t>
            </a: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sz="24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6" name="Рисунок 4" descr="125774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990600"/>
            <a:ext cx="3406775" cy="255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Рисунок 5" descr="291279-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4343400"/>
            <a:ext cx="2081213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32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Споживчу  тару класифікують на:</a:t>
            </a:r>
          </a:p>
        </p:txBody>
      </p:sp>
      <p:sp>
        <p:nvSpPr>
          <p:cNvPr id="29698" name="Содержимое 2"/>
          <p:cNvSpPr>
            <a:spLocks noGrp="1"/>
          </p:cNvSpPr>
          <p:nvPr>
            <p:ph sz="half" idx="1"/>
          </p:nvPr>
        </p:nvSpPr>
        <p:spPr>
          <a:xfrm>
            <a:off x="228600" y="1219200"/>
            <a:ext cx="3960813" cy="4525963"/>
          </a:xfrm>
        </p:spPr>
        <p:txBody>
          <a:bodyPr/>
          <a:lstStyle/>
          <a:p>
            <a:pPr algn="ctr"/>
            <a:r>
              <a:rPr lang="uk-UA" smtClean="0"/>
              <a:t>первинну –</a:t>
            </a:r>
          </a:p>
          <a:p>
            <a:pPr algn="ctr">
              <a:buFontTx/>
              <a:buNone/>
            </a:pPr>
            <a:r>
              <a:rPr lang="uk-UA" smtClean="0"/>
              <a:t> тару, що має безпосередній контакт з продуктом</a:t>
            </a:r>
          </a:p>
        </p:txBody>
      </p:sp>
      <p:sp>
        <p:nvSpPr>
          <p:cNvPr id="29699" name="Содержимое 3"/>
          <p:cNvSpPr>
            <a:spLocks noGrp="1"/>
          </p:cNvSpPr>
          <p:nvPr>
            <p:ph sz="half" idx="2"/>
          </p:nvPr>
        </p:nvSpPr>
        <p:spPr>
          <a:xfrm>
            <a:off x="4191000" y="1219200"/>
            <a:ext cx="4724400" cy="4906963"/>
          </a:xfrm>
        </p:spPr>
        <p:txBody>
          <a:bodyPr/>
          <a:lstStyle/>
          <a:p>
            <a:r>
              <a:rPr lang="uk-UA" sz="2400" smtClean="0">
                <a:cs typeface="Times New Roman" pitchFamily="18" charset="0"/>
              </a:rPr>
              <a:t>вторинну –</a:t>
            </a:r>
          </a:p>
          <a:p>
            <a:pPr>
              <a:buFontTx/>
              <a:buNone/>
            </a:pPr>
            <a:r>
              <a:rPr lang="uk-UA" sz="2400" smtClean="0">
                <a:cs typeface="Times New Roman" pitchFamily="18" charset="0"/>
              </a:rPr>
              <a:t>    тару, в яку вкладають первинну упаковку для її захисту, зручності використання, нанесення більш повної інформації про товар.</a:t>
            </a:r>
            <a:endParaRPr lang="ru-RU" sz="2400" smtClean="0">
              <a:cs typeface="Times New Roman" pitchFamily="18" charset="0"/>
            </a:endParaRPr>
          </a:p>
          <a:p>
            <a:endParaRPr lang="uk-UA" smtClean="0"/>
          </a:p>
        </p:txBody>
      </p:sp>
      <p:pic>
        <p:nvPicPr>
          <p:cNvPr id="29700" name="Рисунок 4" descr="9-pet-butyilka-banka-kanistra-kryishka-v-nalichii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200400"/>
            <a:ext cx="430847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Рисунок 5" descr="173989_link.u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43488" y="3962400"/>
            <a:ext cx="3781425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Рисунок 6" descr="4248.jpe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95600" y="3810000"/>
            <a:ext cx="1778000" cy="262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smtClean="0">
                <a:solidFill>
                  <a:srgbClr val="0033CC"/>
                </a:solidFill>
              </a:rPr>
              <a:t>За сферою обігу тара поділяється на</a:t>
            </a:r>
          </a:p>
        </p:txBody>
      </p:sp>
      <p:sp>
        <p:nvSpPr>
          <p:cNvPr id="30722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ctr"/>
            <a:r>
              <a:rPr lang="uk-UA" i="1" smtClean="0">
                <a:solidFill>
                  <a:srgbClr val="0033CC"/>
                </a:solidFill>
              </a:rPr>
              <a:t>разову </a:t>
            </a:r>
            <a:r>
              <a:rPr lang="uk-UA" smtClean="0"/>
              <a:t>(однократного використання)</a:t>
            </a:r>
          </a:p>
          <a:p>
            <a:pPr algn="ctr">
              <a:buFontTx/>
              <a:buNone/>
            </a:pPr>
            <a:endParaRPr lang="uk-UA" smtClean="0"/>
          </a:p>
        </p:txBody>
      </p:sp>
      <p:sp>
        <p:nvSpPr>
          <p:cNvPr id="30723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/>
            <a:r>
              <a:rPr lang="uk-UA" i="1" smtClean="0">
                <a:solidFill>
                  <a:srgbClr val="0033CC"/>
                </a:solidFill>
              </a:rPr>
              <a:t>багатократну </a:t>
            </a:r>
            <a:r>
              <a:rPr lang="uk-UA" smtClean="0"/>
              <a:t>(багатократного використання)</a:t>
            </a:r>
          </a:p>
        </p:txBody>
      </p:sp>
      <p:pic>
        <p:nvPicPr>
          <p:cNvPr id="30724" name="Рисунок 4" descr="kto_pridumal_odnorazovye_vewi_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3124200"/>
            <a:ext cx="4319588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Рисунок 5" descr="37399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3124200"/>
            <a:ext cx="323850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В залежності від матеріалу виготовлення тара буває</a:t>
            </a:r>
          </a:p>
        </p:txBody>
      </p:sp>
      <p:sp>
        <p:nvSpPr>
          <p:cNvPr id="31746" name="Содержимое 6"/>
          <p:cNvSpPr>
            <a:spLocks noGrp="1"/>
          </p:cNvSpPr>
          <p:nvPr>
            <p:ph idx="1"/>
          </p:nvPr>
        </p:nvSpPr>
        <p:spPr>
          <a:xfrm>
            <a:off x="1143000" y="1828800"/>
            <a:ext cx="7313613" cy="4525963"/>
          </a:xfrm>
        </p:spPr>
        <p:txBody>
          <a:bodyPr/>
          <a:lstStyle/>
          <a:p>
            <a:pPr algn="ctr"/>
            <a:r>
              <a:rPr lang="uk-UA" smtClean="0">
                <a:solidFill>
                  <a:schemeClr val="tx2"/>
                </a:solidFill>
              </a:rPr>
              <a:t>скляна</a:t>
            </a:r>
          </a:p>
          <a:p>
            <a:pPr algn="ctr"/>
            <a:r>
              <a:rPr lang="uk-UA" smtClean="0">
                <a:solidFill>
                  <a:schemeClr val="tx2"/>
                </a:solidFill>
              </a:rPr>
              <a:t>металічна</a:t>
            </a:r>
          </a:p>
          <a:p>
            <a:pPr algn="ctr"/>
            <a:r>
              <a:rPr lang="uk-UA" smtClean="0">
                <a:solidFill>
                  <a:schemeClr val="tx2"/>
                </a:solidFill>
              </a:rPr>
              <a:t>полімерна</a:t>
            </a:r>
          </a:p>
          <a:p>
            <a:pPr algn="ctr"/>
            <a:r>
              <a:rPr lang="uk-UA" smtClean="0">
                <a:solidFill>
                  <a:schemeClr val="tx2"/>
                </a:solidFill>
              </a:rPr>
              <a:t>дерев</a:t>
            </a:r>
            <a:r>
              <a:rPr lang="en-US" smtClean="0">
                <a:solidFill>
                  <a:schemeClr val="tx2"/>
                </a:solidFill>
              </a:rPr>
              <a:t>'</a:t>
            </a:r>
            <a:r>
              <a:rPr lang="uk-UA" smtClean="0">
                <a:solidFill>
                  <a:schemeClr val="tx2"/>
                </a:solidFill>
              </a:rPr>
              <a:t>яна</a:t>
            </a:r>
          </a:p>
          <a:p>
            <a:pPr algn="ctr"/>
            <a:r>
              <a:rPr lang="uk-UA" smtClean="0">
                <a:solidFill>
                  <a:schemeClr val="tx2"/>
                </a:solidFill>
              </a:rPr>
              <a:t>картонна</a:t>
            </a:r>
          </a:p>
          <a:p>
            <a:pPr algn="ctr"/>
            <a:r>
              <a:rPr lang="uk-UA" smtClean="0">
                <a:solidFill>
                  <a:schemeClr val="tx2"/>
                </a:solidFill>
              </a:rPr>
              <a:t>комбінована</a:t>
            </a:r>
          </a:p>
          <a:p>
            <a:pPr>
              <a:buFontTx/>
              <a:buNone/>
            </a:pPr>
            <a:endParaRPr lang="uk-UA" smtClean="0"/>
          </a:p>
        </p:txBody>
      </p:sp>
      <p:pic>
        <p:nvPicPr>
          <p:cNvPr id="31747" name="Рисунок 8" descr="fo10n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447800"/>
            <a:ext cx="2247900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Рисунок 9" descr="250_1452_kd_195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1371600"/>
            <a:ext cx="2035175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Рисунок 10" descr="upakovka3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71600" y="3124200"/>
            <a:ext cx="216058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Рисунок 11" descr="468495153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77000" y="3886200"/>
            <a:ext cx="1296988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Рисунок 12" descr="819359_enl.jpe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29200" y="4953000"/>
            <a:ext cx="1046163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2" name="Рисунок 13" descr="291279-1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905000" y="4800600"/>
            <a:ext cx="1798638" cy="183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Прямая со стрелкой 15"/>
          <p:cNvCxnSpPr/>
          <p:nvPr/>
        </p:nvCxnSpPr>
        <p:spPr>
          <a:xfrm rot="10800000">
            <a:off x="3657600" y="1905000"/>
            <a:ext cx="685800" cy="152400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6019800" y="2133600"/>
            <a:ext cx="457200" cy="381000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10800000" flipV="1">
            <a:off x="3581400" y="3124200"/>
            <a:ext cx="609600" cy="457200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16200000" flipH="1">
            <a:off x="5715000" y="3733800"/>
            <a:ext cx="762000" cy="609600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5400000">
            <a:off x="3543300" y="4381500"/>
            <a:ext cx="838200" cy="457200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4419600" y="4876800"/>
            <a:ext cx="609600" cy="533400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algn="ctr"/>
            <a:r>
              <a:rPr lang="uk-UA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конструктивними особливостями тара буває: </a:t>
            </a:r>
            <a:r>
              <a:rPr lang="uk-UA" sz="4400" smtClean="0">
                <a:solidFill>
                  <a:schemeClr val="tx1"/>
                </a:solidFill>
              </a:rPr>
              <a:t/>
            </a:r>
            <a:br>
              <a:rPr lang="uk-UA" sz="4400" smtClean="0">
                <a:solidFill>
                  <a:schemeClr val="tx1"/>
                </a:solidFill>
              </a:rPr>
            </a:br>
            <a:endParaRPr lang="uk-UA" smtClean="0"/>
          </a:p>
        </p:txBody>
      </p:sp>
      <p:sp>
        <p:nvSpPr>
          <p:cNvPr id="32770" name="Текст 4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4040188" cy="304800"/>
          </a:xfrm>
        </p:spPr>
        <p:txBody>
          <a:bodyPr/>
          <a:lstStyle/>
          <a:p>
            <a:pPr algn="ctr"/>
            <a:r>
              <a:rPr lang="uk-UA" smtClean="0"/>
              <a:t>споживча: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57200" y="1295400"/>
            <a:ext cx="4040188" cy="4953000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штангласи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>
              <a:defRPr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банки, </a:t>
            </a:r>
          </a:p>
          <a:p>
            <a:pPr>
              <a:defRPr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пляшки, </a:t>
            </a:r>
          </a:p>
          <a:p>
            <a:pPr>
              <a:defRPr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флакони,</a:t>
            </a:r>
          </a:p>
          <a:p>
            <a:pPr>
              <a:defRPr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аерозольні балони,</a:t>
            </a:r>
          </a:p>
          <a:p>
            <a:pPr>
              <a:defRPr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трубки,</a:t>
            </a:r>
          </a:p>
          <a:p>
            <a:pPr>
              <a:defRPr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ампули, </a:t>
            </a:r>
          </a:p>
          <a:p>
            <a:pPr>
              <a:defRPr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капсули,</a:t>
            </a:r>
          </a:p>
          <a:p>
            <a:pPr>
              <a:defRPr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туби,</a:t>
            </a:r>
          </a:p>
          <a:p>
            <a:pPr>
              <a:defRPr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конвалюти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>
              <a:defRPr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пакети,</a:t>
            </a:r>
          </a:p>
          <a:p>
            <a:pPr>
              <a:defRPr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пачки,</a:t>
            </a:r>
          </a:p>
          <a:p>
            <a:pPr>
              <a:defRPr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коробки,</a:t>
            </a:r>
          </a:p>
          <a:p>
            <a:pPr>
              <a:defRPr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пенали,</a:t>
            </a:r>
          </a:p>
          <a:p>
            <a:pPr>
              <a:defRPr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пробірки,</a:t>
            </a:r>
          </a:p>
          <a:p>
            <a:pPr>
              <a:defRPr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стаканчики,</a:t>
            </a:r>
          </a:p>
          <a:p>
            <a:pPr>
              <a:defRPr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тюбики</a:t>
            </a:r>
            <a:endParaRPr lang="uk-UA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72" name="Текст 6"/>
          <p:cNvSpPr>
            <a:spLocks noGrp="1"/>
          </p:cNvSpPr>
          <p:nvPr>
            <p:ph type="body" sz="quarter" idx="3"/>
          </p:nvPr>
        </p:nvSpPr>
        <p:spPr>
          <a:xfrm>
            <a:off x="4648200" y="914400"/>
            <a:ext cx="4041775" cy="457200"/>
          </a:xfrm>
        </p:spPr>
        <p:txBody>
          <a:bodyPr/>
          <a:lstStyle/>
          <a:p>
            <a:pPr algn="ctr"/>
            <a:r>
              <a:rPr lang="uk-UA" smtClean="0"/>
              <a:t>транспортна:</a:t>
            </a:r>
          </a:p>
        </p:txBody>
      </p:sp>
      <p:sp>
        <p:nvSpPr>
          <p:cNvPr id="32773" name="Содержимое 7"/>
          <p:cNvSpPr>
            <a:spLocks noGrp="1"/>
          </p:cNvSpPr>
          <p:nvPr>
            <p:ph sz="quarter" idx="4"/>
          </p:nvPr>
        </p:nvSpPr>
        <p:spPr>
          <a:xfrm>
            <a:off x="4645025" y="1371600"/>
            <a:ext cx="4041775" cy="4754563"/>
          </a:xfrm>
        </p:spPr>
        <p:txBody>
          <a:bodyPr/>
          <a:lstStyle/>
          <a:p>
            <a:r>
              <a:rPr lang="uk-UA" sz="2000" smtClean="0">
                <a:latin typeface="Times New Roman" pitchFamily="18" charset="0"/>
                <a:cs typeface="Times New Roman" pitchFamily="18" charset="0"/>
              </a:rPr>
              <a:t>ящики,</a:t>
            </a:r>
          </a:p>
          <a:p>
            <a:r>
              <a:rPr lang="uk-UA" sz="2000" smtClean="0">
                <a:latin typeface="Times New Roman" pitchFamily="18" charset="0"/>
                <a:cs typeface="Times New Roman" pitchFamily="18" charset="0"/>
              </a:rPr>
              <a:t> бочки,</a:t>
            </a:r>
          </a:p>
          <a:p>
            <a:r>
              <a:rPr lang="uk-UA" sz="2000" smtClean="0">
                <a:latin typeface="Times New Roman" pitchFamily="18" charset="0"/>
                <a:cs typeface="Times New Roman" pitchFamily="18" charset="0"/>
              </a:rPr>
              <a:t> каністри,</a:t>
            </a:r>
          </a:p>
          <a:p>
            <a:r>
              <a:rPr lang="uk-UA" sz="2000" smtClean="0">
                <a:latin typeface="Times New Roman" pitchFamily="18" charset="0"/>
                <a:cs typeface="Times New Roman" pitchFamily="18" charset="0"/>
              </a:rPr>
              <a:t> барабани, </a:t>
            </a:r>
          </a:p>
          <a:p>
            <a:r>
              <a:rPr lang="uk-UA" sz="2000" smtClean="0">
                <a:latin typeface="Times New Roman" pitchFamily="18" charset="0"/>
                <a:cs typeface="Times New Roman" pitchFamily="18" charset="0"/>
              </a:rPr>
              <a:t>балони, </a:t>
            </a:r>
          </a:p>
          <a:p>
            <a:r>
              <a:rPr lang="uk-UA" sz="2000" smtClean="0">
                <a:latin typeface="Times New Roman" pitchFamily="18" charset="0"/>
                <a:cs typeface="Times New Roman" pitchFamily="18" charset="0"/>
              </a:rPr>
              <a:t>мішки,</a:t>
            </a:r>
          </a:p>
          <a:p>
            <a:r>
              <a:rPr lang="uk-UA" sz="2000" smtClean="0">
                <a:latin typeface="Times New Roman" pitchFamily="18" charset="0"/>
                <a:cs typeface="Times New Roman" pitchFamily="18" charset="0"/>
              </a:rPr>
              <a:t> лотки, </a:t>
            </a:r>
          </a:p>
          <a:p>
            <a:r>
              <a:rPr lang="uk-UA" sz="2000" smtClean="0">
                <a:latin typeface="Times New Roman" pitchFamily="18" charset="0"/>
                <a:cs typeface="Times New Roman" pitchFamily="18" charset="0"/>
              </a:rPr>
              <a:t>бідони, </a:t>
            </a:r>
          </a:p>
          <a:p>
            <a:r>
              <a:rPr lang="uk-UA" sz="2000" smtClean="0">
                <a:latin typeface="Times New Roman" pitchFamily="18" charset="0"/>
                <a:cs typeface="Times New Roman" pitchFamily="18" charset="0"/>
              </a:rPr>
              <a:t>корзини та ін.</a:t>
            </a:r>
          </a:p>
          <a:p>
            <a:pPr algn="r"/>
            <a:r>
              <a:rPr lang="uk-UA" sz="18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конструктивними особливостями транспортна тара також може бути складною, розбірною, відкритою або закритою, решітчастою.</a:t>
            </a:r>
            <a:endParaRPr lang="ru-RU" sz="1800" b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Заголовок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313613" cy="1143000"/>
          </a:xfrm>
        </p:spPr>
        <p:txBody>
          <a:bodyPr/>
          <a:lstStyle/>
          <a:p>
            <a:pPr algn="ctr"/>
            <a:r>
              <a:rPr lang="uk-UA" b="1" smtClean="0">
                <a:solidFill>
                  <a:srgbClr val="FF0000"/>
                </a:solidFill>
              </a:rPr>
              <a:t>За формою тара буває: </a:t>
            </a:r>
          </a:p>
        </p:txBody>
      </p:sp>
      <p:sp>
        <p:nvSpPr>
          <p:cNvPr id="33794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4000" smtClean="0"/>
              <a:t>циліндричною,</a:t>
            </a:r>
          </a:p>
          <a:p>
            <a:r>
              <a:rPr lang="uk-UA" sz="4000" smtClean="0"/>
              <a:t> конусною,</a:t>
            </a:r>
          </a:p>
          <a:p>
            <a:r>
              <a:rPr lang="uk-UA" sz="4000" smtClean="0"/>
              <a:t> круглого або овального перетину,</a:t>
            </a:r>
          </a:p>
          <a:p>
            <a:r>
              <a:rPr lang="uk-UA" sz="4000" smtClean="0"/>
              <a:t> чотирьохгранна,</a:t>
            </a:r>
          </a:p>
          <a:p>
            <a:r>
              <a:rPr lang="uk-UA" sz="4000" smtClean="0"/>
              <a:t> тара складної конструкції.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щільністю тара  є :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47800" y="1600200"/>
          <a:ext cx="7313613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Текст 4"/>
          <p:cNvSpPr>
            <a:spLocks noGrp="1"/>
          </p:cNvSpPr>
          <p:nvPr>
            <p:ph type="body" idx="1"/>
          </p:nvPr>
        </p:nvSpPr>
        <p:spPr>
          <a:xfrm>
            <a:off x="304800" y="609600"/>
            <a:ext cx="4040188" cy="639763"/>
          </a:xfrm>
        </p:spPr>
        <p:txBody>
          <a:bodyPr/>
          <a:lstStyle/>
          <a:p>
            <a:pPr algn="ctr"/>
            <a:r>
              <a:rPr lang="uk-UA" smtClean="0">
                <a:solidFill>
                  <a:srgbClr val="FF0000"/>
                </a:solidFill>
              </a:rPr>
              <a:t>За об</a:t>
            </a:r>
            <a:r>
              <a:rPr lang="en-US" smtClean="0">
                <a:solidFill>
                  <a:srgbClr val="FF0000"/>
                </a:solidFill>
                <a:sym typeface="Times New Roman CYR" pitchFamily="18" charset="0"/>
              </a:rPr>
              <a:t>’</a:t>
            </a:r>
            <a:r>
              <a:rPr lang="uk-UA" smtClean="0">
                <a:solidFill>
                  <a:srgbClr val="FF0000"/>
                </a:solidFill>
              </a:rPr>
              <a:t>ємом </a:t>
            </a:r>
          </a:p>
        </p:txBody>
      </p:sp>
      <p:sp>
        <p:nvSpPr>
          <p:cNvPr id="35842" name="Содержимое 5"/>
          <p:cNvSpPr>
            <a:spLocks noGrp="1"/>
          </p:cNvSpPr>
          <p:nvPr>
            <p:ph sz="half" idx="2"/>
          </p:nvPr>
        </p:nvSpPr>
        <p:spPr>
          <a:xfrm>
            <a:off x="1219200" y="1295400"/>
            <a:ext cx="4040188" cy="1330325"/>
          </a:xfrm>
        </p:spPr>
        <p:txBody>
          <a:bodyPr/>
          <a:lstStyle/>
          <a:p>
            <a:r>
              <a:rPr lang="uk-UA" smtClean="0"/>
              <a:t>повним </a:t>
            </a:r>
          </a:p>
          <a:p>
            <a:r>
              <a:rPr lang="uk-UA" smtClean="0"/>
              <a:t> номінальним</a:t>
            </a:r>
          </a:p>
        </p:txBody>
      </p:sp>
      <p:sp>
        <p:nvSpPr>
          <p:cNvPr id="35843" name="Текст 6"/>
          <p:cNvSpPr>
            <a:spLocks noGrp="1"/>
          </p:cNvSpPr>
          <p:nvPr>
            <p:ph type="body" sz="quarter" idx="3"/>
          </p:nvPr>
        </p:nvSpPr>
        <p:spPr>
          <a:xfrm>
            <a:off x="4648200" y="685800"/>
            <a:ext cx="4041775" cy="639763"/>
          </a:xfrm>
        </p:spPr>
        <p:txBody>
          <a:bodyPr/>
          <a:lstStyle/>
          <a:p>
            <a:pPr algn="ctr"/>
            <a:r>
              <a:rPr lang="uk-UA" smtClean="0">
                <a:solidFill>
                  <a:srgbClr val="FF0000"/>
                </a:solidFill>
              </a:rPr>
              <a:t>За</a:t>
            </a:r>
            <a:r>
              <a:rPr lang="en-US" smtClean="0">
                <a:solidFill>
                  <a:srgbClr val="FF0000"/>
                </a:solidFill>
              </a:rPr>
              <a:t> </a:t>
            </a:r>
            <a:r>
              <a:rPr lang="uk-UA" smtClean="0">
                <a:solidFill>
                  <a:srgbClr val="FF0000"/>
                </a:solidFill>
              </a:rPr>
              <a:t> вмістом</a:t>
            </a:r>
          </a:p>
        </p:txBody>
      </p:sp>
      <p:sp>
        <p:nvSpPr>
          <p:cNvPr id="35844" name="Содержимое 7"/>
          <p:cNvSpPr>
            <a:spLocks noGrp="1"/>
          </p:cNvSpPr>
          <p:nvPr>
            <p:ph sz="quarter" idx="4"/>
          </p:nvPr>
        </p:nvSpPr>
        <p:spPr>
          <a:xfrm>
            <a:off x="4648200" y="1371600"/>
            <a:ext cx="4041775" cy="1330325"/>
          </a:xfrm>
        </p:spPr>
        <p:txBody>
          <a:bodyPr/>
          <a:lstStyle/>
          <a:p>
            <a:r>
              <a:rPr lang="uk-UA" smtClean="0"/>
              <a:t> малою</a:t>
            </a:r>
            <a:endParaRPr lang="en-US" smtClean="0"/>
          </a:p>
          <a:p>
            <a:r>
              <a:rPr lang="uk-UA" smtClean="0"/>
              <a:t> середньою</a:t>
            </a:r>
            <a:endParaRPr lang="en-US" smtClean="0"/>
          </a:p>
          <a:p>
            <a:r>
              <a:rPr lang="uk-UA" smtClean="0"/>
              <a:t> великою</a:t>
            </a:r>
            <a:endParaRPr lang="ru-RU" smtClean="0"/>
          </a:p>
          <a:p>
            <a:endParaRPr lang="uk-UA" smtClean="0"/>
          </a:p>
        </p:txBody>
      </p:sp>
      <p:sp>
        <p:nvSpPr>
          <p:cNvPr id="9" name="TextBox 8"/>
          <p:cNvSpPr txBox="1"/>
          <p:nvPr/>
        </p:nvSpPr>
        <p:spPr>
          <a:xfrm>
            <a:off x="1219200" y="2362200"/>
            <a:ext cx="25908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2400" b="1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За кольором </a:t>
            </a:r>
          </a:p>
        </p:txBody>
      </p:sp>
      <p:sp>
        <p:nvSpPr>
          <p:cNvPr id="35846" name="TextBox 11"/>
          <p:cNvSpPr txBox="1">
            <a:spLocks noChangeArrowheads="1"/>
          </p:cNvSpPr>
          <p:nvPr/>
        </p:nvSpPr>
        <p:spPr bwMode="auto">
          <a:xfrm>
            <a:off x="1219200" y="2895600"/>
            <a:ext cx="21336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400"/>
              <a:t>•</a:t>
            </a:r>
            <a:r>
              <a:rPr lang="en-US" sz="2400"/>
              <a:t> </a:t>
            </a:r>
            <a:r>
              <a:rPr lang="uk-UA" sz="2400"/>
              <a:t>прозора</a:t>
            </a:r>
            <a:endParaRPr lang="en-US" sz="2400"/>
          </a:p>
          <a:p>
            <a:r>
              <a:rPr lang="uk-UA" sz="2400"/>
              <a:t>• непрозора</a:t>
            </a:r>
          </a:p>
          <a:p>
            <a:r>
              <a:rPr lang="uk-UA" sz="2400"/>
              <a:t>• біла</a:t>
            </a:r>
          </a:p>
          <a:p>
            <a:r>
              <a:rPr lang="uk-UA" sz="2400"/>
              <a:t>• забарвлена</a:t>
            </a:r>
          </a:p>
        </p:txBody>
      </p:sp>
      <p:sp>
        <p:nvSpPr>
          <p:cNvPr id="35847" name="TextBox 13"/>
          <p:cNvSpPr txBox="1">
            <a:spLocks noChangeArrowheads="1"/>
          </p:cNvSpPr>
          <p:nvPr/>
        </p:nvSpPr>
        <p:spPr bwMode="auto">
          <a:xfrm>
            <a:off x="5486400" y="3048000"/>
            <a:ext cx="3352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400" b="1">
                <a:solidFill>
                  <a:srgbClr val="FF0000"/>
                </a:solidFill>
              </a:rPr>
              <a:t>За способом виробництва</a:t>
            </a:r>
          </a:p>
        </p:txBody>
      </p:sp>
      <p:sp>
        <p:nvSpPr>
          <p:cNvPr id="35848" name="TextBox 16"/>
          <p:cNvSpPr txBox="1">
            <a:spLocks noChangeArrowheads="1"/>
          </p:cNvSpPr>
          <p:nvPr/>
        </p:nvSpPr>
        <p:spPr bwMode="auto">
          <a:xfrm>
            <a:off x="5638800" y="3886200"/>
            <a:ext cx="3124200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400">
                <a:cs typeface="Times New Roman" pitchFamily="18" charset="0"/>
              </a:rPr>
              <a:t>• видувна</a:t>
            </a:r>
          </a:p>
          <a:p>
            <a:r>
              <a:rPr lang="uk-UA" sz="2400">
                <a:cs typeface="Times New Roman" pitchFamily="18" charset="0"/>
              </a:rPr>
              <a:t>• литтєва</a:t>
            </a:r>
          </a:p>
          <a:p>
            <a:r>
              <a:rPr lang="uk-UA" sz="2400">
                <a:cs typeface="Times New Roman" pitchFamily="18" charset="0"/>
              </a:rPr>
              <a:t>• штампована</a:t>
            </a:r>
          </a:p>
          <a:p>
            <a:r>
              <a:rPr lang="uk-UA" sz="2400">
                <a:cs typeface="Times New Roman" pitchFamily="18" charset="0"/>
              </a:rPr>
              <a:t>• пресована</a:t>
            </a:r>
          </a:p>
          <a:p>
            <a:r>
              <a:rPr lang="uk-UA" sz="2400">
                <a:cs typeface="Times New Roman" pitchFamily="18" charset="0"/>
              </a:rPr>
              <a:t>• термоформована </a:t>
            </a:r>
          </a:p>
          <a:p>
            <a:r>
              <a:rPr lang="uk-UA" sz="2400">
                <a:cs typeface="Times New Roman" pitchFamily="18" charset="0"/>
              </a:rPr>
              <a:t>• проклеєна та ін.</a:t>
            </a:r>
            <a:endParaRPr lang="uk-UA" sz="2400"/>
          </a:p>
          <a:p>
            <a:endParaRPr lang="uk-UA"/>
          </a:p>
        </p:txBody>
      </p:sp>
      <p:sp>
        <p:nvSpPr>
          <p:cNvPr id="18" name="TextBox 17"/>
          <p:cNvSpPr txBox="1"/>
          <p:nvPr/>
        </p:nvSpPr>
        <p:spPr>
          <a:xfrm>
            <a:off x="228600" y="4641850"/>
            <a:ext cx="4343400" cy="22161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2400" b="1" dirty="0">
                <a:solidFill>
                  <a:srgbClr val="FF0000"/>
                </a:solidFill>
                <a:latin typeface="Arial" pitchFamily="34" charset="0"/>
                <a:cs typeface="+mn-cs"/>
              </a:rPr>
              <a:t>Крім того, споживча тара може бути для рідких, твердих, пластичних, сипучих, штучних та інших товарів.</a:t>
            </a:r>
            <a:endParaRPr lang="ru-RU" sz="2400" b="1" dirty="0">
              <a:solidFill>
                <a:srgbClr val="FF0000"/>
              </a:solidFill>
              <a:latin typeface="Arial" pitchFamily="34" charset="0"/>
              <a:cs typeface="+mn-cs"/>
            </a:endParaRPr>
          </a:p>
          <a:p>
            <a:pPr>
              <a:defRPr/>
            </a:pPr>
            <a:endParaRPr lang="uk-UA" dirty="0">
              <a:latin typeface="Arial" pitchFamily="34" charset="0"/>
              <a:cs typeface="+mn-cs"/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6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696200" cy="1477962"/>
          </a:xfrm>
        </p:spPr>
        <p:txBody>
          <a:bodyPr/>
          <a:lstStyle/>
          <a:p>
            <a:pPr algn="ctr"/>
            <a:r>
              <a:rPr lang="uk-UA" sz="2800" b="1" smtClean="0">
                <a:solidFill>
                  <a:srgbClr val="FF0000"/>
                </a:solidFill>
              </a:rPr>
              <a:t/>
            </a:r>
            <a:br>
              <a:rPr lang="uk-UA" sz="2800" b="1" smtClean="0">
                <a:solidFill>
                  <a:srgbClr val="FF0000"/>
                </a:solidFill>
              </a:rPr>
            </a:br>
            <a:r>
              <a:rPr lang="uk-UA" sz="2800" b="1" smtClean="0">
                <a:solidFill>
                  <a:srgbClr val="FF0000"/>
                </a:solidFill>
              </a:rPr>
              <a:t/>
            </a:r>
            <a:br>
              <a:rPr lang="uk-UA" sz="2800" b="1" smtClean="0">
                <a:solidFill>
                  <a:srgbClr val="FF0000"/>
                </a:solidFill>
              </a:rPr>
            </a:br>
            <a:r>
              <a:rPr lang="uk-UA" sz="2800" b="1" smtClean="0">
                <a:solidFill>
                  <a:srgbClr val="FF0000"/>
                </a:solidFill>
              </a:rPr>
              <a:t>2.КЛАСИФІКАЦІЯ УКУПОРЮВАЛЬНИХ ЗАСОБІВ. </a:t>
            </a:r>
            <a:r>
              <a:rPr lang="uk-UA" sz="2800" smtClean="0"/>
              <a:t/>
            </a:r>
            <a:br>
              <a:rPr lang="uk-UA" sz="2800" smtClean="0"/>
            </a:br>
            <a:r>
              <a:rPr lang="uk-UA" sz="2800" b="1" smtClean="0">
                <a:solidFill>
                  <a:srgbClr val="FF0000"/>
                </a:solidFill>
              </a:rPr>
              <a:t>Пакувальні матеріали</a:t>
            </a:r>
            <a:r>
              <a:rPr lang="ru-RU" smtClean="0"/>
              <a:t/>
            </a:r>
            <a:br>
              <a:rPr lang="ru-RU" smtClean="0"/>
            </a:br>
            <a:endParaRPr lang="uk-UA" smtClean="0"/>
          </a:p>
        </p:txBody>
      </p:sp>
      <p:sp>
        <p:nvSpPr>
          <p:cNvPr id="36866" name="Содержимое 7"/>
          <p:cNvSpPr>
            <a:spLocks noGrp="1"/>
          </p:cNvSpPr>
          <p:nvPr>
            <p:ph idx="1"/>
          </p:nvPr>
        </p:nvSpPr>
        <p:spPr>
          <a:xfrm>
            <a:off x="1447800" y="1905000"/>
            <a:ext cx="7313613" cy="4221163"/>
          </a:xfrm>
        </p:spPr>
        <p:txBody>
          <a:bodyPr/>
          <a:lstStyle/>
          <a:p>
            <a:r>
              <a:rPr lang="uk-UA" sz="2400" smtClean="0">
                <a:latin typeface="Times New Roman" pitchFamily="18" charset="0"/>
                <a:cs typeface="Times New Roman" pitchFamily="18" charset="0"/>
              </a:rPr>
              <a:t>Особливе місце у класифікації видів упакування і тари займають укупорювальні засоби. </a:t>
            </a:r>
          </a:p>
          <a:p>
            <a:r>
              <a:rPr lang="uk-UA" sz="2400" smtClean="0">
                <a:latin typeface="Times New Roman" pitchFamily="18" charset="0"/>
                <a:cs typeface="Times New Roman" pitchFamily="18" charset="0"/>
              </a:rPr>
              <a:t>Основним призначенням їх є забезпечення збереження і цілісності упакованої продукції, незалежно від зміни зовнішній умов. </a:t>
            </a:r>
          </a:p>
          <a:p>
            <a:r>
              <a:rPr lang="uk-UA" sz="2400" smtClean="0">
                <a:latin typeface="Times New Roman" pitchFamily="18" charset="0"/>
                <a:cs typeface="Times New Roman" pitchFamily="18" charset="0"/>
              </a:rPr>
              <a:t>Особливостями укупорювальних засобів, які виготовляються останнім часом, є те, що крім забезпечення збереження упакованої продукції вони можуть виконувати роль функціональних пристосувань.</a:t>
            </a: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endParaRPr lang="uk-UA" smtClean="0"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Заголовок 1"/>
          <p:cNvSpPr>
            <a:spLocks noGrp="1"/>
          </p:cNvSpPr>
          <p:nvPr>
            <p:ph type="title"/>
          </p:nvPr>
        </p:nvSpPr>
        <p:spPr>
          <a:xfrm>
            <a:off x="1447800" y="381000"/>
            <a:ext cx="7313613" cy="1295400"/>
          </a:xfrm>
        </p:spPr>
        <p:txBody>
          <a:bodyPr/>
          <a:lstStyle/>
          <a:p>
            <a:pPr algn="ctr"/>
            <a:r>
              <a:rPr lang="uk-UA" sz="2800" smtClean="0"/>
              <a:t/>
            </a:r>
            <a:br>
              <a:rPr lang="uk-UA" sz="2800" smtClean="0"/>
            </a:br>
            <a:r>
              <a:rPr lang="uk-UA" sz="2800" b="1" smtClean="0">
                <a:solidFill>
                  <a:srgbClr val="FF0000"/>
                </a:solidFill>
              </a:rPr>
              <a:t>Укупорювальні засоби можливо умовно класифікувати за наступними ознаками:</a:t>
            </a:r>
            <a:r>
              <a:rPr lang="ru-RU" b="1" smtClean="0">
                <a:solidFill>
                  <a:srgbClr val="FF0000"/>
                </a:solidFill>
              </a:rPr>
              <a:t/>
            </a:r>
            <a:br>
              <a:rPr lang="ru-RU" b="1" smtClean="0">
                <a:solidFill>
                  <a:srgbClr val="FF0000"/>
                </a:solidFill>
              </a:rPr>
            </a:br>
            <a:endParaRPr lang="uk-UA" b="1" smtClean="0">
              <a:solidFill>
                <a:srgbClr val="FF0000"/>
              </a:solidFill>
            </a:endParaRPr>
          </a:p>
        </p:txBody>
      </p:sp>
      <p:sp>
        <p:nvSpPr>
          <p:cNvPr id="3789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uk-UA" smtClean="0"/>
              <a:t> </a:t>
            </a:r>
            <a:r>
              <a:rPr lang="uk-UA" sz="2400" b="1" i="1" smtClean="0">
                <a:solidFill>
                  <a:srgbClr val="0033CC"/>
                </a:solidFill>
              </a:rPr>
              <a:t>1.</a:t>
            </a:r>
            <a:r>
              <a:rPr lang="uk-UA" b="1" i="1" smtClean="0">
                <a:solidFill>
                  <a:srgbClr val="0033CC"/>
                </a:solidFill>
              </a:rPr>
              <a:t>За призначенням:</a:t>
            </a:r>
          </a:p>
          <a:p>
            <a:r>
              <a:rPr lang="uk-UA" smtClean="0"/>
              <a:t> </a:t>
            </a:r>
            <a:r>
              <a:rPr lang="uk-UA" smtClean="0">
                <a:solidFill>
                  <a:srgbClr val="0033CC"/>
                </a:solidFill>
              </a:rPr>
              <a:t>звичайні</a:t>
            </a:r>
            <a:r>
              <a:rPr lang="uk-UA" smtClean="0"/>
              <a:t> (багатократне відкривання і закривання тари не пов</a:t>
            </a:r>
            <a:r>
              <a:rPr lang="en-US" smtClean="0">
                <a:sym typeface="Times New Roman CYR" pitchFamily="18" charset="0"/>
              </a:rPr>
              <a:t>’</a:t>
            </a:r>
            <a:r>
              <a:rPr lang="uk-UA" smtClean="0"/>
              <a:t>язано з помітними необорними змінами);</a:t>
            </a:r>
            <a:endParaRPr lang="ru-RU" smtClean="0"/>
          </a:p>
          <a:p>
            <a:r>
              <a:rPr lang="uk-UA" smtClean="0">
                <a:solidFill>
                  <a:srgbClr val="0033CC"/>
                </a:solidFill>
              </a:rPr>
              <a:t>з контролем першого вскривання </a:t>
            </a:r>
            <a:r>
              <a:rPr lang="uk-UA" smtClean="0"/>
              <a:t>(перше вилучення лікарських засобів або іншої продукції може наступити лише після руйнування або необоротної зміни). відкривалась. </a:t>
            </a:r>
            <a:endParaRPr lang="ru-RU" smtClean="0"/>
          </a:p>
          <a:p>
            <a:endParaRPr lang="uk-UA" smtClean="0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400" b="1" smtClean="0">
                <a:solidFill>
                  <a:srgbClr val="0033CC"/>
                </a:solidFill>
              </a:rPr>
              <a:t>Наприклад:</a:t>
            </a:r>
            <a:endParaRPr lang="uk-UA" b="1" smtClean="0">
              <a:solidFill>
                <a:srgbClr val="0033CC"/>
              </a:solidFill>
            </a:endParaRPr>
          </a:p>
        </p:txBody>
      </p:sp>
      <p:sp>
        <p:nvSpPr>
          <p:cNvPr id="38914" name="Содержимое 2"/>
          <p:cNvSpPr>
            <a:spLocks noGrp="1"/>
          </p:cNvSpPr>
          <p:nvPr>
            <p:ph idx="1"/>
          </p:nvPr>
        </p:nvSpPr>
        <p:spPr>
          <a:xfrm>
            <a:off x="1447800" y="1219200"/>
            <a:ext cx="7313613" cy="4906963"/>
          </a:xfrm>
        </p:spPr>
        <p:txBody>
          <a:bodyPr/>
          <a:lstStyle/>
          <a:p>
            <a:pPr algn="just"/>
            <a:r>
              <a:rPr lang="uk-UA" smtClean="0"/>
              <a:t>алюмінієва кришка К-4, що закатується на різьбовій горловині склотари.</a:t>
            </a:r>
          </a:p>
          <a:p>
            <a:pPr algn="just">
              <a:buFontTx/>
              <a:buNone/>
            </a:pPr>
            <a:r>
              <a:rPr lang="uk-UA" smtClean="0"/>
              <a:t> Після закатки ковпачок, що охоплює знизу буртик флакону, створює замкову частину, яка і служить для контрою першого вскриття.</a:t>
            </a:r>
          </a:p>
          <a:p>
            <a:pPr algn="just">
              <a:buFontTx/>
              <a:buNone/>
            </a:pPr>
            <a:r>
              <a:rPr lang="uk-UA" smtClean="0"/>
              <a:t> За її цілісністю споживач може бути впевненим, що упаковка не відкривалась. </a:t>
            </a:r>
            <a:endParaRPr lang="ru-RU" smtClean="0"/>
          </a:p>
          <a:p>
            <a:pPr>
              <a:buFontTx/>
              <a:buNone/>
            </a:pPr>
            <a:endParaRPr lang="uk-UA" smtClean="0"/>
          </a:p>
        </p:txBody>
      </p:sp>
      <p:pic>
        <p:nvPicPr>
          <p:cNvPr id="38915" name="Рисунок 3" descr="3041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0200" y="4876800"/>
            <a:ext cx="1919288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Рисунок 4" descr="78fffaf55bc9b6937c0dd8f15b6af131.jpg"/>
          <p:cNvPicPr>
            <a:picLocks noChangeAspect="1"/>
          </p:cNvPicPr>
          <p:nvPr/>
        </p:nvPicPr>
        <p:blipFill>
          <a:blip r:embed="rId3"/>
          <a:srcRect l="63333" t="10191" r="7333" b="59479"/>
          <a:stretch>
            <a:fillRect/>
          </a:stretch>
        </p:blipFill>
        <p:spPr bwMode="auto">
          <a:xfrm>
            <a:off x="6934200" y="228600"/>
            <a:ext cx="1676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Заголовок 1"/>
          <p:cNvSpPr>
            <a:spLocks noGrp="1"/>
          </p:cNvSpPr>
          <p:nvPr>
            <p:ph type="title"/>
          </p:nvPr>
        </p:nvSpPr>
        <p:spPr>
          <a:xfrm>
            <a:off x="1447800" y="274638"/>
            <a:ext cx="7313613" cy="1096962"/>
          </a:xfrm>
        </p:spPr>
        <p:txBody>
          <a:bodyPr/>
          <a:lstStyle/>
          <a:p>
            <a:pPr algn="ctr"/>
            <a:r>
              <a:rPr lang="uk-UA" sz="2400" b="1" i="1" smtClean="0">
                <a:solidFill>
                  <a:srgbClr val="0033CC"/>
                </a:solidFill>
              </a:rPr>
              <a:t>2. За конструктивними особливостями укупорювальні засоби бувають: </a:t>
            </a:r>
            <a:r>
              <a:rPr lang="ru-RU" sz="2800" b="1" i="1" smtClean="0"/>
              <a:t/>
            </a:r>
            <a:br>
              <a:rPr lang="ru-RU" sz="2800" b="1" i="1" smtClean="0"/>
            </a:br>
            <a:endParaRPr lang="uk-UA" sz="2800" b="1" i="1" smtClean="0"/>
          </a:p>
        </p:txBody>
      </p:sp>
      <p:sp>
        <p:nvSpPr>
          <p:cNvPr id="39938" name="Содержимое 2"/>
          <p:cNvSpPr>
            <a:spLocks noGrp="1"/>
          </p:cNvSpPr>
          <p:nvPr>
            <p:ph idx="1"/>
          </p:nvPr>
        </p:nvSpPr>
        <p:spPr>
          <a:xfrm>
            <a:off x="1447800" y="1143000"/>
            <a:ext cx="7313613" cy="4983163"/>
          </a:xfrm>
        </p:spPr>
        <p:txBody>
          <a:bodyPr/>
          <a:lstStyle/>
          <a:p>
            <a:r>
              <a:rPr lang="uk-UA" sz="2400" b="1" smtClean="0">
                <a:solidFill>
                  <a:srgbClr val="0033CC"/>
                </a:solidFill>
              </a:rPr>
              <a:t>кришки</a:t>
            </a:r>
            <a:r>
              <a:rPr lang="uk-UA" sz="2400" smtClean="0"/>
              <a:t> (закріпляються і закривають отвори тари по зовнішньому периметру горловини);</a:t>
            </a:r>
            <a:endParaRPr lang="ru-RU" sz="2400" smtClean="0"/>
          </a:p>
          <a:p>
            <a:r>
              <a:rPr lang="uk-UA" sz="2400" b="1" smtClean="0">
                <a:solidFill>
                  <a:srgbClr val="0033CC"/>
                </a:solidFill>
              </a:rPr>
              <a:t>бушони </a:t>
            </a:r>
            <a:r>
              <a:rPr lang="uk-UA" sz="2400" smtClean="0"/>
              <a:t>(різновид кришок, які нагвинчуються на туби);</a:t>
            </a:r>
            <a:endParaRPr lang="ru-RU" sz="2400" smtClean="0"/>
          </a:p>
          <a:p>
            <a:r>
              <a:rPr lang="uk-UA" sz="2400" b="1" smtClean="0">
                <a:solidFill>
                  <a:srgbClr val="0033CC"/>
                </a:solidFill>
              </a:rPr>
              <a:t>пробки</a:t>
            </a:r>
            <a:r>
              <a:rPr lang="uk-UA" sz="2400" smtClean="0"/>
              <a:t> (вдавлюються або вгвинчуються всередину горловини тари);</a:t>
            </a:r>
            <a:endParaRPr lang="ru-RU" sz="2400" smtClean="0"/>
          </a:p>
          <a:p>
            <a:r>
              <a:rPr lang="uk-UA" sz="2400" b="1" smtClean="0">
                <a:solidFill>
                  <a:srgbClr val="0033CC"/>
                </a:solidFill>
              </a:rPr>
              <a:t>укупорювальні засоби з додатковими функціональними пристосуваннями </a:t>
            </a:r>
            <a:r>
              <a:rPr lang="uk-UA" sz="2400" smtClean="0"/>
              <a:t>(поряд з укупорюванням тари вони виконують визначені функції, пов</a:t>
            </a:r>
            <a:r>
              <a:rPr lang="en-US" sz="2400" smtClean="0">
                <a:sym typeface="Times New Roman CYR" pitchFamily="18" charset="0"/>
              </a:rPr>
              <a:t>’</a:t>
            </a:r>
            <a:r>
              <a:rPr lang="uk-UA" sz="2400" smtClean="0"/>
              <a:t>язані з розпиленням, дозуванням, намазуванням, розсіюванням, відкраплюванням лікарських засобів).</a:t>
            </a:r>
            <a:endParaRPr lang="ru-RU" sz="2400" smtClean="0"/>
          </a:p>
          <a:p>
            <a:endParaRPr lang="uk-UA" smtClean="0"/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57200" y="381000"/>
            <a:ext cx="4040188" cy="1447800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uk-UA" i="1" dirty="0" smtClean="0">
                <a:solidFill>
                  <a:srgbClr val="0033CC"/>
                </a:solidFill>
              </a:rPr>
              <a:t>3. За способом закріплення на тарі бувають:</a:t>
            </a:r>
            <a:endParaRPr lang="uk-UA" dirty="0"/>
          </a:p>
        </p:txBody>
      </p:sp>
      <p:sp>
        <p:nvSpPr>
          <p:cNvPr id="40962" name="Содержимое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uk-UA" smtClean="0"/>
              <a:t>ті, що нагвинчуються,</a:t>
            </a:r>
          </a:p>
          <a:p>
            <a:r>
              <a:rPr lang="uk-UA" smtClean="0"/>
              <a:t>натягуються,</a:t>
            </a:r>
          </a:p>
          <a:p>
            <a:r>
              <a:rPr lang="uk-UA" smtClean="0"/>
              <a:t> закатуються,</a:t>
            </a:r>
          </a:p>
          <a:p>
            <a:r>
              <a:rPr lang="uk-UA" smtClean="0"/>
              <a:t> вставляються.</a:t>
            </a:r>
          </a:p>
        </p:txBody>
      </p:sp>
      <p:sp>
        <p:nvSpPr>
          <p:cNvPr id="40963" name="Текст 5"/>
          <p:cNvSpPr>
            <a:spLocks noGrp="1"/>
          </p:cNvSpPr>
          <p:nvPr>
            <p:ph type="body" sz="quarter" idx="3"/>
          </p:nvPr>
        </p:nvSpPr>
        <p:spPr>
          <a:xfrm>
            <a:off x="4645025" y="381000"/>
            <a:ext cx="4041775" cy="1371600"/>
          </a:xfrm>
        </p:spPr>
        <p:txBody>
          <a:bodyPr/>
          <a:lstStyle/>
          <a:p>
            <a:r>
              <a:rPr lang="uk-UA" i="1" smtClean="0">
                <a:solidFill>
                  <a:srgbClr val="0033CC"/>
                </a:solidFill>
              </a:rPr>
              <a:t>4. За матеріалами:</a:t>
            </a:r>
            <a:endParaRPr lang="ru-RU" i="1" smtClean="0">
              <a:solidFill>
                <a:srgbClr val="0033CC"/>
              </a:solidFill>
            </a:endParaRPr>
          </a:p>
          <a:p>
            <a:endParaRPr lang="uk-UA" smtClean="0"/>
          </a:p>
        </p:txBody>
      </p:sp>
      <p:sp>
        <p:nvSpPr>
          <p:cNvPr id="40964" name="Содержимое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uk-UA" smtClean="0"/>
              <a:t>скляні,</a:t>
            </a:r>
          </a:p>
          <a:p>
            <a:r>
              <a:rPr lang="uk-UA" smtClean="0"/>
              <a:t> пластмасові,</a:t>
            </a:r>
          </a:p>
          <a:p>
            <a:r>
              <a:rPr lang="uk-UA" smtClean="0"/>
              <a:t> гумові,</a:t>
            </a:r>
          </a:p>
          <a:p>
            <a:r>
              <a:rPr lang="uk-UA" smtClean="0"/>
              <a:t> металеві,</a:t>
            </a:r>
          </a:p>
          <a:p>
            <a:r>
              <a:rPr lang="uk-UA" smtClean="0"/>
              <a:t> коркові,</a:t>
            </a:r>
          </a:p>
          <a:p>
            <a:r>
              <a:rPr lang="uk-UA" smtClean="0"/>
              <a:t> комбіновані.</a:t>
            </a:r>
          </a:p>
        </p:txBody>
      </p:sp>
      <p:pic>
        <p:nvPicPr>
          <p:cNvPr id="40965" name="Рисунок 7" descr="i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4038600"/>
            <a:ext cx="13811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Рисунок 8" descr="probk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4191000"/>
            <a:ext cx="2857500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7" name="Рисунок 9" descr="nasadka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39000" y="1828800"/>
            <a:ext cx="1528763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762000"/>
            <a:ext cx="4040188" cy="1412875"/>
          </a:xfrm>
          <a:solidFill>
            <a:schemeClr val="bg2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txBody>
          <a:bodyPr/>
          <a:lstStyle/>
          <a:p>
            <a:pPr algn="ctr">
              <a:defRPr/>
            </a:pPr>
            <a:r>
              <a:rPr lang="uk-UA" i="1" dirty="0" smtClean="0">
                <a:solidFill>
                  <a:srgbClr val="0033CC"/>
                </a:solidFill>
              </a:rPr>
              <a:t>5. За видом ущільнення і ущільнюючих матеріалів: </a:t>
            </a:r>
            <a:endParaRPr lang="ru-RU" i="1" dirty="0" smtClean="0">
              <a:solidFill>
                <a:srgbClr val="0033CC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solidFill>
            <a:schemeClr val="bg1">
              <a:lumMod val="90000"/>
            </a:schemeClr>
          </a:solidFill>
        </p:spPr>
        <p:txBody>
          <a:bodyPr/>
          <a:lstStyle/>
          <a:p>
            <a:pPr>
              <a:defRPr/>
            </a:pPr>
            <a:r>
              <a:rPr lang="uk-UA" dirty="0" smtClean="0"/>
              <a:t>з прокладками;</a:t>
            </a:r>
            <a:endParaRPr lang="ru-RU" dirty="0" smtClean="0"/>
          </a:p>
          <a:p>
            <a:pPr>
              <a:defRPr/>
            </a:pPr>
            <a:r>
              <a:rPr lang="uk-UA" dirty="0" smtClean="0"/>
              <a:t> з герметиками або еластичними матеріалами;</a:t>
            </a:r>
            <a:endParaRPr lang="ru-RU" dirty="0" smtClean="0"/>
          </a:p>
          <a:p>
            <a:pPr>
              <a:defRPr/>
            </a:pPr>
            <a:r>
              <a:rPr lang="uk-UA" dirty="0" smtClean="0"/>
              <a:t>ті, що закріплюються способом зварювання або склеювання.</a:t>
            </a:r>
            <a:endParaRPr lang="ru-RU" dirty="0" smtClean="0"/>
          </a:p>
          <a:p>
            <a:pPr>
              <a:defRPr/>
            </a:pPr>
            <a:endParaRPr lang="uk-UA" dirty="0" smtClean="0"/>
          </a:p>
          <a:p>
            <a:pPr>
              <a:defRPr/>
            </a:pPr>
            <a:endParaRPr lang="uk-UA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762000"/>
            <a:ext cx="4041775" cy="1412875"/>
          </a:xfrm>
          <a:solidFill>
            <a:schemeClr val="accent1">
              <a:lumMod val="95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uk-UA" i="1" dirty="0" smtClean="0">
                <a:solidFill>
                  <a:srgbClr val="0033CC"/>
                </a:solidFill>
              </a:rPr>
              <a:t>6. За способом виробництва:</a:t>
            </a:r>
            <a:endParaRPr lang="ru-RU" i="1" dirty="0" smtClean="0">
              <a:solidFill>
                <a:srgbClr val="0033CC"/>
              </a:solidFill>
            </a:endParaRPr>
          </a:p>
          <a:p>
            <a:pPr algn="ctr">
              <a:defRPr/>
            </a:pPr>
            <a:endParaRPr lang="uk-UA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solidFill>
            <a:schemeClr val="bg1">
              <a:lumMod val="90000"/>
            </a:schemeClr>
          </a:solidFill>
        </p:spPr>
        <p:txBody>
          <a:bodyPr/>
          <a:lstStyle/>
          <a:p>
            <a:pPr>
              <a:defRPr/>
            </a:pPr>
            <a:r>
              <a:rPr lang="uk-UA" dirty="0" smtClean="0"/>
              <a:t>пресування, </a:t>
            </a:r>
          </a:p>
          <a:p>
            <a:pPr>
              <a:defRPr/>
            </a:pPr>
            <a:r>
              <a:rPr lang="uk-UA" dirty="0" smtClean="0"/>
              <a:t>лиття,</a:t>
            </a:r>
          </a:p>
          <a:p>
            <a:pPr>
              <a:defRPr/>
            </a:pPr>
            <a:r>
              <a:rPr lang="uk-UA" dirty="0" smtClean="0"/>
              <a:t> штампування,</a:t>
            </a:r>
          </a:p>
          <a:p>
            <a:pPr>
              <a:defRPr/>
            </a:pPr>
            <a:r>
              <a:rPr lang="uk-UA" dirty="0" smtClean="0"/>
              <a:t> витяжка тощо.</a:t>
            </a:r>
            <a:endParaRPr lang="uk-UA" dirty="0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Заголовок 6"/>
          <p:cNvSpPr>
            <a:spLocks noGrp="1"/>
          </p:cNvSpPr>
          <p:nvPr>
            <p:ph type="title"/>
          </p:nvPr>
        </p:nvSpPr>
        <p:spPr>
          <a:xfrm>
            <a:off x="1447800" y="274638"/>
            <a:ext cx="7313613" cy="6278562"/>
          </a:xfrm>
        </p:spPr>
        <p:txBody>
          <a:bodyPr/>
          <a:lstStyle/>
          <a:p>
            <a:pPr algn="ctr"/>
            <a:r>
              <a:rPr lang="uk-UA" sz="3200" b="1" i="1" smtClean="0">
                <a:solidFill>
                  <a:srgbClr val="FF0000"/>
                </a:solidFill>
              </a:rPr>
              <a:t>За останнім часом широке застосування знайшли різні укупорювальні засоби для утримування таблеток, драже, капсул від переміщення їх в упаковці (так звані пробки з амортизаторами).</a:t>
            </a:r>
            <a:r>
              <a:rPr lang="ru-RU" sz="3200" smtClean="0"/>
              <a:t/>
            </a:r>
            <a:br>
              <a:rPr lang="ru-RU" sz="3200" smtClean="0"/>
            </a:br>
            <a:r>
              <a:rPr lang="uk-UA" sz="3200" smtClean="0">
                <a:solidFill>
                  <a:srgbClr val="FF0000"/>
                </a:solidFill>
              </a:rPr>
              <a:t>Амортизаторами служать пелюстки, спірального вигляду пружини, сильфончики та інші конструкції.</a:t>
            </a:r>
            <a:r>
              <a:rPr lang="ru-RU" sz="3200" smtClean="0">
                <a:solidFill>
                  <a:srgbClr val="FF0000"/>
                </a:solidFill>
              </a:rPr>
              <a:t/>
            </a:r>
            <a:br>
              <a:rPr lang="ru-RU" sz="3200" smtClean="0">
                <a:solidFill>
                  <a:srgbClr val="FF0000"/>
                </a:solidFill>
              </a:rPr>
            </a:br>
            <a:endParaRPr lang="uk-UA" sz="320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smtClean="0">
                <a:solidFill>
                  <a:srgbClr val="FF0000"/>
                </a:solidFill>
              </a:rPr>
              <a:t>ПАКУВАЛЬНІ МАТЕРІАЛИ</a:t>
            </a:r>
          </a:p>
        </p:txBody>
      </p:sp>
      <p:sp>
        <p:nvSpPr>
          <p:cNvPr id="4403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mtClean="0"/>
              <a:t>Пакувальні матеріали служать для виготовлення паст і упаковки, а також для загорання, щільної укладки і амортизації з метою захисту продукції від пошкоджень і втрат.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Заголовок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542213" cy="1143000"/>
          </a:xfrm>
        </p:spPr>
        <p:txBody>
          <a:bodyPr/>
          <a:lstStyle/>
          <a:p>
            <a:pPr algn="ctr"/>
            <a:r>
              <a:rPr lang="uk-UA" sz="3200" b="1" i="1" smtClean="0">
                <a:solidFill>
                  <a:srgbClr val="0033CC"/>
                </a:solidFill>
              </a:rPr>
              <a:t>Плівкові</a:t>
            </a:r>
            <a:r>
              <a:rPr lang="en-US" sz="3200" b="1" i="1" smtClean="0">
                <a:solidFill>
                  <a:srgbClr val="0033CC"/>
                </a:solidFill>
              </a:rPr>
              <a:t> </a:t>
            </a:r>
            <a:r>
              <a:rPr lang="uk-UA" sz="3200" b="1" i="1" smtClean="0">
                <a:solidFill>
                  <a:srgbClr val="0033CC"/>
                </a:solidFill>
              </a:rPr>
              <a:t> матеріали з полімерів</a:t>
            </a:r>
          </a:p>
        </p:txBody>
      </p:sp>
      <p:sp>
        <p:nvSpPr>
          <p:cNvPr id="4505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000" smtClean="0"/>
              <a:t>Найбільш</a:t>
            </a:r>
            <a:r>
              <a:rPr lang="en-US" sz="2000" smtClean="0"/>
              <a:t> </a:t>
            </a:r>
            <a:r>
              <a:rPr lang="uk-UA" sz="2000" smtClean="0"/>
              <a:t> прогресивним є </a:t>
            </a:r>
            <a:r>
              <a:rPr lang="uk-UA" sz="2000" b="1" u="sng" smtClean="0">
                <a:solidFill>
                  <a:srgbClr val="0033CC"/>
                </a:solidFill>
              </a:rPr>
              <a:t>поліетилен</a:t>
            </a:r>
            <a:r>
              <a:rPr lang="uk-UA" sz="2000" smtClean="0"/>
              <a:t>, в якому вдало поєднується ряд фізико-хімічних властивостей з високими механічними показниками. </a:t>
            </a:r>
            <a:endParaRPr lang="en-US" sz="2000" smtClean="0"/>
          </a:p>
          <a:p>
            <a:r>
              <a:rPr lang="uk-UA" sz="2000" b="1" smtClean="0">
                <a:solidFill>
                  <a:srgbClr val="0033CC"/>
                </a:solidFill>
              </a:rPr>
              <a:t>Полівініхлоридні плівки </a:t>
            </a:r>
            <a:r>
              <a:rPr lang="uk-UA" sz="2000" smtClean="0"/>
              <a:t>в комбінації з іншими матеріалами знаходять широке застосування для упаковки лікарських засобів, особливо для упаковки таблеток, драже, ампул в контурні ячейкові упаковки. </a:t>
            </a:r>
            <a:endParaRPr lang="en-US" sz="2000" smtClean="0"/>
          </a:p>
          <a:p>
            <a:r>
              <a:rPr lang="uk-UA" sz="2000" smtClean="0"/>
              <a:t>Дуже перспективними є </a:t>
            </a:r>
            <a:r>
              <a:rPr lang="uk-UA" sz="2000" b="1" smtClean="0">
                <a:solidFill>
                  <a:srgbClr val="0033CC"/>
                </a:solidFill>
              </a:rPr>
              <a:t>багатошарові плівки з полімерів, алюмінієвої фольги і паперу.</a:t>
            </a:r>
            <a:endParaRPr lang="en-US" sz="2000" b="1" smtClean="0">
              <a:solidFill>
                <a:srgbClr val="0033CC"/>
              </a:solidFill>
            </a:endParaRPr>
          </a:p>
          <a:p>
            <a:r>
              <a:rPr lang="uk-UA" sz="2000" smtClean="0"/>
              <a:t> Для групових і транспортних упаковок широке призначення отримали </a:t>
            </a:r>
            <a:r>
              <a:rPr lang="uk-UA" sz="2000" b="1" smtClean="0">
                <a:solidFill>
                  <a:srgbClr val="0033CC"/>
                </a:solidFill>
              </a:rPr>
              <a:t>термоусадженні плівки з поліетилену і сополімера вініл - і вініліденхлориду</a:t>
            </a:r>
            <a:r>
              <a:rPr lang="uk-UA" sz="2000" smtClean="0"/>
              <a:t>.</a:t>
            </a:r>
            <a:endParaRPr lang="ru-RU" sz="2000" smtClean="0"/>
          </a:p>
          <a:p>
            <a:endParaRPr lang="uk-UA" sz="2000" smtClean="0"/>
          </a:p>
        </p:txBody>
      </p:sp>
      <p:sp>
        <p:nvSpPr>
          <p:cNvPr id="45059" name="TextBox 3"/>
          <p:cNvSpPr txBox="1">
            <a:spLocks noChangeArrowheads="1"/>
          </p:cNvSpPr>
          <p:nvPr/>
        </p:nvSpPr>
        <p:spPr bwMode="auto">
          <a:xfrm>
            <a:off x="914400" y="5638800"/>
            <a:ext cx="8001000" cy="9842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000" b="1">
                <a:solidFill>
                  <a:srgbClr val="FF0000"/>
                </a:solidFill>
              </a:rPr>
              <a:t>Не гублять своєї актуальності види паперу, картону для вироблення пакетів, коробок тощо.</a:t>
            </a:r>
            <a:endParaRPr lang="ru-RU" sz="2000" b="1">
              <a:solidFill>
                <a:srgbClr val="FF0000"/>
              </a:solidFill>
            </a:endParaRPr>
          </a:p>
          <a:p>
            <a:endParaRPr lang="uk-UA"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2800" b="1" smtClean="0">
                <a:solidFill>
                  <a:srgbClr val="FF0000"/>
                </a:solidFill>
              </a:rPr>
              <a:t>Перевага полімерних плівок перед традиційними матеріалами (паперу) для виготовлення тари та упаковки </a:t>
            </a:r>
          </a:p>
        </p:txBody>
      </p:sp>
      <p:sp>
        <p:nvSpPr>
          <p:cNvPr id="4608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mtClean="0"/>
              <a:t>мала маса,</a:t>
            </a:r>
            <a:endParaRPr lang="en-US" smtClean="0"/>
          </a:p>
          <a:p>
            <a:r>
              <a:rPr lang="uk-UA" smtClean="0"/>
              <a:t> здатність до зварювання,</a:t>
            </a:r>
            <a:endParaRPr lang="en-US" smtClean="0"/>
          </a:p>
          <a:p>
            <a:r>
              <a:rPr lang="uk-UA" smtClean="0"/>
              <a:t> високі фізико-хімічні показники, </a:t>
            </a:r>
            <a:endParaRPr lang="en-US" smtClean="0"/>
          </a:p>
          <a:p>
            <a:r>
              <a:rPr lang="uk-UA" smtClean="0"/>
              <a:t>можливість вар</a:t>
            </a:r>
            <a:r>
              <a:rPr lang="en-US" smtClean="0">
                <a:sym typeface="Times New Roman CYR" pitchFamily="18" charset="0"/>
              </a:rPr>
              <a:t>’</a:t>
            </a:r>
            <a:r>
              <a:rPr lang="uk-UA" smtClean="0"/>
              <a:t>їрування фізико-хімічних характеристик з метою забезпечення оптимальних для кожного виду препаратів або іншого товару в умовах пакування і зберігання.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Заголовок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618413" cy="1143000"/>
          </a:xfrm>
        </p:spPr>
        <p:txBody>
          <a:bodyPr/>
          <a:lstStyle/>
          <a:p>
            <a:pPr algn="ctr"/>
            <a:r>
              <a:rPr lang="uk-UA" sz="3200" b="1" smtClean="0">
                <a:solidFill>
                  <a:srgbClr val="FF0000"/>
                </a:solidFill>
              </a:rPr>
              <a:t>Класифікація  пакувальних матеріалів </a:t>
            </a:r>
          </a:p>
        </p:txBody>
      </p:sp>
      <p:sp>
        <p:nvSpPr>
          <p:cNvPr id="4710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mtClean="0">
                <a:solidFill>
                  <a:srgbClr val="0033CC"/>
                </a:solidFill>
              </a:rPr>
              <a:t> За призначенням: </a:t>
            </a:r>
            <a:r>
              <a:rPr lang="uk-UA" smtClean="0"/>
              <a:t>для сипучих, таблетованих, пластичних та інших лікарських засобів для створення споживчої упаковки, а також для штучних, сипучих та інших групових і транспортних упаковок. </a:t>
            </a:r>
          </a:p>
          <a:p>
            <a:r>
              <a:rPr lang="uk-UA" smtClean="0">
                <a:solidFill>
                  <a:srgbClr val="0033CC"/>
                </a:solidFill>
              </a:rPr>
              <a:t>За матеріалом: </a:t>
            </a:r>
            <a:r>
              <a:rPr lang="uk-UA" smtClean="0"/>
              <a:t>полімерні, паперові, картонні, металеві (алюмінієва фольга) і комбіновані.</a:t>
            </a:r>
            <a:endParaRPr lang="ru-RU" smtClean="0"/>
          </a:p>
          <a:p>
            <a:endParaRPr lang="ru-RU" smtClean="0"/>
          </a:p>
          <a:p>
            <a:endParaRPr lang="uk-UA" smtClean="0"/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smtClean="0">
                <a:solidFill>
                  <a:srgbClr val="FF0000"/>
                </a:solidFill>
              </a:rPr>
              <a:t>Класифікація  пакувальних матеріалів </a:t>
            </a:r>
            <a:endParaRPr lang="uk-UA" smtClean="0"/>
          </a:p>
        </p:txBody>
      </p:sp>
      <p:sp>
        <p:nvSpPr>
          <p:cNvPr id="4813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mtClean="0">
                <a:solidFill>
                  <a:srgbClr val="0033CC"/>
                </a:solidFill>
              </a:rPr>
              <a:t>За видом: </a:t>
            </a:r>
            <a:r>
              <a:rPr lang="uk-UA" smtClean="0"/>
              <a:t>плівкові, листові, гофровані та інші.</a:t>
            </a:r>
            <a:endParaRPr lang="ru-RU" smtClean="0"/>
          </a:p>
          <a:p>
            <a:r>
              <a:rPr lang="uk-UA" smtClean="0">
                <a:solidFill>
                  <a:srgbClr val="0033CC"/>
                </a:solidFill>
              </a:rPr>
              <a:t>За кількістю шарів: </a:t>
            </a:r>
            <a:r>
              <a:rPr lang="uk-UA" smtClean="0"/>
              <a:t>одношарові та багатошарові.</a:t>
            </a:r>
            <a:endParaRPr lang="ru-RU" smtClean="0"/>
          </a:p>
          <a:p>
            <a:r>
              <a:rPr lang="uk-UA" smtClean="0">
                <a:solidFill>
                  <a:srgbClr val="0033CC"/>
                </a:solidFill>
              </a:rPr>
              <a:t>За способом виробництва:</a:t>
            </a:r>
            <a:r>
              <a:rPr lang="uk-UA" smtClean="0"/>
              <a:t> розлив, каландрування, пресування тощо.</a:t>
            </a:r>
            <a:endParaRPr lang="ru-RU" smtClean="0"/>
          </a:p>
          <a:p>
            <a:endParaRPr lang="uk-UA" smtClean="0"/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Рисунок 3" descr="23983-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86600" y="1981200"/>
            <a:ext cx="1600200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smtClean="0">
                <a:solidFill>
                  <a:srgbClr val="FF0000"/>
                </a:solidFill>
              </a:rPr>
              <a:t>Пакувальні  допоміжні</a:t>
            </a:r>
          </a:p>
        </p:txBody>
      </p:sp>
      <p:sp>
        <p:nvSpPr>
          <p:cNvPr id="4915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i="1" smtClean="0">
                <a:solidFill>
                  <a:srgbClr val="0033CC"/>
                </a:solidFill>
              </a:rPr>
              <a:t>стрічки гуміровані </a:t>
            </a:r>
            <a:r>
              <a:rPr lang="uk-UA" smtClean="0"/>
              <a:t>(смужки паперу, які покриті з одного боку клеєм),</a:t>
            </a:r>
          </a:p>
          <a:p>
            <a:r>
              <a:rPr lang="uk-UA" i="1" smtClean="0">
                <a:solidFill>
                  <a:srgbClr val="0033CC"/>
                </a:solidFill>
              </a:rPr>
              <a:t> стрічка самоклеюча </a:t>
            </a:r>
            <a:r>
              <a:rPr lang="uk-UA" smtClean="0"/>
              <a:t>(липка),</a:t>
            </a:r>
          </a:p>
          <a:p>
            <a:r>
              <a:rPr lang="uk-UA" i="1" smtClean="0">
                <a:solidFill>
                  <a:srgbClr val="0033CC"/>
                </a:solidFill>
              </a:rPr>
              <a:t> стрічки зтяжні, металеві і полімерні,</a:t>
            </a:r>
            <a:r>
              <a:rPr lang="uk-UA" smtClean="0"/>
              <a:t> </a:t>
            </a:r>
          </a:p>
          <a:p>
            <a:r>
              <a:rPr lang="uk-UA" i="1" smtClean="0">
                <a:solidFill>
                  <a:srgbClr val="0033CC"/>
                </a:solidFill>
              </a:rPr>
              <a:t>дріт,</a:t>
            </a:r>
          </a:p>
          <a:p>
            <a:r>
              <a:rPr lang="uk-UA" i="1" smtClean="0">
                <a:solidFill>
                  <a:srgbClr val="0033CC"/>
                </a:solidFill>
              </a:rPr>
              <a:t> шпагат  тощо.</a:t>
            </a:r>
            <a:endParaRPr lang="ru-RU" i="1" smtClean="0">
              <a:solidFill>
                <a:srgbClr val="0033CC"/>
              </a:solidFill>
            </a:endParaRPr>
          </a:p>
          <a:p>
            <a:pPr>
              <a:buFontTx/>
              <a:buNone/>
            </a:pPr>
            <a:endParaRPr lang="uk-UA" smtClean="0"/>
          </a:p>
        </p:txBody>
      </p:sp>
      <p:pic>
        <p:nvPicPr>
          <p:cNvPr id="49156" name="Рисунок 4" descr="d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724400"/>
            <a:ext cx="246697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7" name="Рисунок 5" descr="fimg778266_18_Lenta_polipropilenovaya_upakovochnaya.jpe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3657600"/>
            <a:ext cx="356235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Заголовок 1"/>
          <p:cNvSpPr>
            <a:spLocks noGrp="1"/>
          </p:cNvSpPr>
          <p:nvPr>
            <p:ph type="title"/>
          </p:nvPr>
        </p:nvSpPr>
        <p:spPr>
          <a:xfrm>
            <a:off x="1447800" y="274638"/>
            <a:ext cx="7313613" cy="1477962"/>
          </a:xfrm>
        </p:spPr>
        <p:txBody>
          <a:bodyPr/>
          <a:lstStyle/>
          <a:p>
            <a:pPr algn="ctr"/>
            <a:r>
              <a:rPr lang="uk-UA" sz="2800" b="1" smtClean="0">
                <a:solidFill>
                  <a:srgbClr val="FF0000"/>
                </a:solidFill>
              </a:rPr>
              <a:t>3. ВИМОГИ ДО ТАРИ, УПАКУВАЛЬНИХ ЗАСОБІВ ТА УПАКУВАЛЬНИХ МАТЕРІАЛІВ</a:t>
            </a:r>
            <a:r>
              <a:rPr lang="ru-RU" sz="3200" smtClean="0"/>
              <a:t/>
            </a:r>
            <a:br>
              <a:rPr lang="ru-RU" sz="3200" smtClean="0"/>
            </a:br>
            <a:endParaRPr lang="uk-UA" sz="3200" smtClean="0"/>
          </a:p>
        </p:txBody>
      </p:sp>
      <p:sp>
        <p:nvSpPr>
          <p:cNvPr id="5017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Tx/>
              <a:buNone/>
            </a:pPr>
            <a:r>
              <a:rPr lang="uk-UA" b="1" i="1" smtClean="0">
                <a:solidFill>
                  <a:srgbClr val="0033CC"/>
                </a:solidFill>
              </a:rPr>
              <a:t>1. Загальні вимоги </a:t>
            </a:r>
            <a:r>
              <a:rPr lang="uk-UA" smtClean="0"/>
              <a:t>можна умовно поділити на експлуатаційні, технологічні та споживчі. </a:t>
            </a:r>
            <a:endParaRPr lang="ru-RU" smtClean="0"/>
          </a:p>
          <a:p>
            <a:pPr algn="just"/>
            <a:r>
              <a:rPr lang="uk-UA" b="1" i="1" u="sng" smtClean="0"/>
              <a:t>Експлуатаційні вимоги </a:t>
            </a:r>
            <a:r>
              <a:rPr lang="uk-UA" smtClean="0"/>
              <a:t>обумовлюють зберігання упакованої продукції. Вони передбачають її захист від механічної дії (міцність, еластичність тощо) та фізико-хімічних дій (температура, вологість, світло, кисень тощо).</a:t>
            </a:r>
            <a:endParaRPr lang="ru-RU" smtClean="0"/>
          </a:p>
          <a:p>
            <a:endParaRPr lang="uk-UA" smtClean="0"/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Содержимое 2"/>
          <p:cNvSpPr>
            <a:spLocks noGrp="1"/>
          </p:cNvSpPr>
          <p:nvPr>
            <p:ph idx="1"/>
          </p:nvPr>
        </p:nvSpPr>
        <p:spPr>
          <a:xfrm>
            <a:off x="1143000" y="304800"/>
            <a:ext cx="7618413" cy="5821363"/>
          </a:xfrm>
        </p:spPr>
        <p:txBody>
          <a:bodyPr/>
          <a:lstStyle/>
          <a:p>
            <a:pPr algn="just"/>
            <a:r>
              <a:rPr lang="uk-UA" sz="2400" b="1" i="1" u="sng" smtClean="0"/>
              <a:t>Технологічні вимоги </a:t>
            </a:r>
            <a:r>
              <a:rPr lang="uk-UA" sz="2400" smtClean="0"/>
              <a:t>обумовлюють найбільш раціональне виготовлення, зберігання та транспортування продукції; можливість застосування автоматичного обладнання для фасування та укупорки; мати відповідні розміри,  що забезпечують зручність у використанні та компактність тощо. </a:t>
            </a:r>
            <a:endParaRPr lang="ru-RU" sz="2400" smtClean="0"/>
          </a:p>
          <a:p>
            <a:pPr algn="just"/>
            <a:r>
              <a:rPr lang="uk-UA" sz="2400" b="1" i="1" u="sng" smtClean="0"/>
              <a:t>Споживчі вимоги </a:t>
            </a:r>
            <a:r>
              <a:rPr lang="uk-UA" sz="2400" smtClean="0"/>
              <a:t>обумовлюють збут продукції і забезпечують її раціональне використання. Упаковка повинна легко відкриватися і закриватися, забезпечити можливість вилучення вмісту незалежно від агрегатного стану, за можливістю мати властивості “першого вскриття”, мати гарний  зовнішній вигляд, бути інформаційною тощо.</a:t>
            </a:r>
            <a:endParaRPr lang="ru-RU" sz="2400" smtClean="0"/>
          </a:p>
          <a:p>
            <a:endParaRPr lang="uk-UA" smtClean="0"/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400" b="1" i="1" smtClean="0">
                <a:solidFill>
                  <a:srgbClr val="0033CC"/>
                </a:solidFill>
              </a:rPr>
              <a:t>2.Спеціальні вимоги</a:t>
            </a:r>
            <a:endParaRPr lang="uk-UA" b="1" i="1" smtClean="0">
              <a:solidFill>
                <a:srgbClr val="0033CC"/>
              </a:solidFill>
            </a:endParaRPr>
          </a:p>
        </p:txBody>
      </p:sp>
      <p:sp>
        <p:nvSpPr>
          <p:cNvPr id="52226" name="Содержимое 2"/>
          <p:cNvSpPr>
            <a:spLocks noGrp="1"/>
          </p:cNvSpPr>
          <p:nvPr>
            <p:ph idx="1"/>
          </p:nvPr>
        </p:nvSpPr>
        <p:spPr>
          <a:xfrm>
            <a:off x="1219200" y="1600200"/>
            <a:ext cx="7542213" cy="4525963"/>
          </a:xfrm>
        </p:spPr>
        <p:txBody>
          <a:bodyPr/>
          <a:lstStyle/>
          <a:p>
            <a:pPr algn="just"/>
            <a:r>
              <a:rPr lang="uk-UA" sz="2000" b="1" u="sng" smtClean="0"/>
              <a:t>обумовлюють властивості</a:t>
            </a:r>
            <a:r>
              <a:rPr lang="uk-UA" sz="2000" smtClean="0"/>
              <a:t>, які необхідні тарі, укупорювальним засобам та пакувальним матеріалам для конкретних видів продукції, яка пакується. </a:t>
            </a:r>
          </a:p>
          <a:p>
            <a:pPr algn="just"/>
            <a:r>
              <a:rPr lang="uk-UA" sz="2000" smtClean="0"/>
              <a:t>Вони </a:t>
            </a:r>
            <a:r>
              <a:rPr lang="uk-UA" sz="2000" b="1" smtClean="0">
                <a:solidFill>
                  <a:srgbClr val="0033CC"/>
                </a:solidFill>
              </a:rPr>
              <a:t>повинні бути </a:t>
            </a:r>
            <a:r>
              <a:rPr lang="uk-UA" sz="2000" smtClean="0"/>
              <a:t>хімічно стійкими, хімічно і токсично індиферентними; бути непроникними для мікроорганізмів, газів, парів; не повинні надавати лікарським засобам стороннього смаку і запаху; забезпечувати герметичність при укупорюванні; створювати можливість вилучення окремих порцій вмісту без забруднення залишкового; здатністю до стерилізації; бути стійкими до миючих засобів (дозволеними МОЗ України) тощо.</a:t>
            </a:r>
            <a:endParaRPr lang="ru-RU" sz="2000" smtClean="0"/>
          </a:p>
          <a:p>
            <a:endParaRPr lang="uk-UA" smtClean="0"/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Заголовок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466013" cy="1143000"/>
          </a:xfrm>
        </p:spPr>
        <p:txBody>
          <a:bodyPr/>
          <a:lstStyle/>
          <a:p>
            <a:r>
              <a:rPr lang="uk-UA" b="1" i="1" smtClean="0">
                <a:solidFill>
                  <a:srgbClr val="0033CC"/>
                </a:solidFill>
              </a:rPr>
              <a:t>3. Санітарно-гігієнічні вимоги</a:t>
            </a:r>
            <a:r>
              <a:rPr lang="uk-UA" smtClean="0"/>
              <a:t> </a:t>
            </a:r>
          </a:p>
        </p:txBody>
      </p:sp>
      <p:sp>
        <p:nvSpPr>
          <p:cNvPr id="5325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000" smtClean="0"/>
              <a:t>Матеріали для їх виготовлення повинні бути дозволеними для медичного використання. Фізіологічна нешкідливість матеріалу може бути гарантована, якщо речовини, які виділяються з нього в незначній кількості, не впливають негативно на організм людини і практично не токсичні.</a:t>
            </a:r>
            <a:endParaRPr lang="ru-RU" sz="2000" smtClean="0"/>
          </a:p>
          <a:p>
            <a:r>
              <a:rPr lang="uk-UA" sz="2000" smtClean="0"/>
              <a:t>Виконання санітарно-гігієнічних вимог забезпечується, якщо матеріал упаковки не змінює якість продукції,  чинить опір старінню, не вступає в хімічну реакцію з продукцією і не змінюється під її  впливом.</a:t>
            </a:r>
            <a:endParaRPr lang="ru-RU" sz="2000" smtClean="0"/>
          </a:p>
          <a:p>
            <a:r>
              <a:rPr lang="uk-UA" sz="2000" smtClean="0"/>
              <a:t>Гігієнічна оцінка полімерних та інших матеріалів проводиться за допомогою санітарно-хімічних і токсикологічних досліджень.</a:t>
            </a:r>
            <a:endParaRPr lang="ru-RU" sz="2000" smtClean="0"/>
          </a:p>
          <a:p>
            <a:endParaRPr lang="uk-UA" sz="2000" smtClean="0"/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Заголовок 1"/>
          <p:cNvSpPr>
            <a:spLocks noGrp="1"/>
          </p:cNvSpPr>
          <p:nvPr>
            <p:ph type="title"/>
          </p:nvPr>
        </p:nvSpPr>
        <p:spPr>
          <a:xfrm>
            <a:off x="1524000" y="228600"/>
            <a:ext cx="7313613" cy="1676400"/>
          </a:xfrm>
        </p:spPr>
        <p:txBody>
          <a:bodyPr/>
          <a:lstStyle/>
          <a:p>
            <a:pPr algn="ctr"/>
            <a:r>
              <a:rPr lang="uk-UA" sz="2800" b="1" smtClean="0">
                <a:solidFill>
                  <a:srgbClr val="FF0000"/>
                </a:solidFill>
              </a:rPr>
              <a:t>4. ЗБЕРІГАННЯ ТАРИ, УКУПОРЮВАЛЬНИХ ЗАСОБІВ ТА ПАКУВАЛЬНИХ МАТЕРІ</a:t>
            </a:r>
            <a:r>
              <a:rPr lang="uk-UA" b="1" smtClean="0">
                <a:solidFill>
                  <a:srgbClr val="FF0000"/>
                </a:solidFill>
              </a:rPr>
              <a:t>АЛІВ</a:t>
            </a:r>
            <a:r>
              <a:rPr lang="ru-RU" smtClean="0">
                <a:solidFill>
                  <a:srgbClr val="FF0000"/>
                </a:solidFill>
              </a:rPr>
              <a:t/>
            </a:r>
            <a:br>
              <a:rPr lang="ru-RU" smtClean="0">
                <a:solidFill>
                  <a:srgbClr val="FF0000"/>
                </a:solidFill>
              </a:rPr>
            </a:br>
            <a:endParaRPr lang="uk-UA" smtClean="0">
              <a:solidFill>
                <a:srgbClr val="FF0000"/>
              </a:solidFill>
            </a:endParaRPr>
          </a:p>
        </p:txBody>
      </p:sp>
      <p:sp>
        <p:nvSpPr>
          <p:cNvPr id="54274" name="Содержимое 2"/>
          <p:cNvSpPr>
            <a:spLocks noGrp="1"/>
          </p:cNvSpPr>
          <p:nvPr>
            <p:ph idx="1"/>
          </p:nvPr>
        </p:nvSpPr>
        <p:spPr>
          <a:xfrm>
            <a:off x="1447800" y="1600200"/>
            <a:ext cx="7313613" cy="4343400"/>
          </a:xfrm>
        </p:spPr>
        <p:txBody>
          <a:bodyPr/>
          <a:lstStyle/>
          <a:p>
            <a:pPr algn="just"/>
            <a:r>
              <a:rPr lang="uk-UA" sz="2400" b="1" smtClean="0">
                <a:solidFill>
                  <a:srgbClr val="006600"/>
                </a:solidFill>
              </a:rPr>
              <a:t>Особливі вимоги пред</a:t>
            </a:r>
            <a:r>
              <a:rPr lang="en-US" sz="2400" b="1" smtClean="0">
                <a:solidFill>
                  <a:srgbClr val="006600"/>
                </a:solidFill>
                <a:sym typeface="Times New Roman CYR" pitchFamily="18" charset="0"/>
              </a:rPr>
              <a:t>’</a:t>
            </a:r>
            <a:r>
              <a:rPr lang="uk-UA" sz="2400" b="1" smtClean="0">
                <a:solidFill>
                  <a:srgbClr val="006600"/>
                </a:solidFill>
              </a:rPr>
              <a:t>являються до зберігання тари, укупорювальних засобів та пакувальних матеріалів зі скла, картону, паперу і пластичних мас.</a:t>
            </a:r>
          </a:p>
          <a:p>
            <a:pPr algn="just"/>
            <a:r>
              <a:rPr lang="uk-UA" sz="2400" smtClean="0"/>
              <a:t> Їх слід зберігати і транспортувати тільки в упаковці, що передбачена НТД на конкретні види.</a:t>
            </a:r>
          </a:p>
          <a:p>
            <a:pPr algn="just"/>
            <a:r>
              <a:rPr lang="uk-UA" sz="2400" smtClean="0"/>
              <a:t> Зберігати їх необхідно в сухих приміщеннях, які провітрюються та захищені від дії атмосферних опадів, прямого сонячного проміння і механічної дії.</a:t>
            </a:r>
            <a:endParaRPr lang="ru-RU" sz="2400" smtClean="0"/>
          </a:p>
          <a:p>
            <a:endParaRPr lang="uk-UA" smtClean="0"/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Содержимое 2"/>
          <p:cNvSpPr>
            <a:spLocks noGrp="1"/>
          </p:cNvSpPr>
          <p:nvPr>
            <p:ph idx="1"/>
          </p:nvPr>
        </p:nvSpPr>
        <p:spPr>
          <a:xfrm>
            <a:off x="1143000" y="304800"/>
            <a:ext cx="7618413" cy="5821363"/>
          </a:xfrm>
        </p:spPr>
        <p:txBody>
          <a:bodyPr/>
          <a:lstStyle/>
          <a:p>
            <a:pPr algn="just"/>
            <a:r>
              <a:rPr lang="uk-UA" sz="3200" smtClean="0"/>
              <a:t>Зберігання полімерної тари, укупорювальних засобів і пакувальних матеріалів </a:t>
            </a:r>
            <a:r>
              <a:rPr lang="uk-UA" sz="3200" b="1" i="1" smtClean="0">
                <a:solidFill>
                  <a:srgbClr val="FF0000"/>
                </a:solidFill>
              </a:rPr>
              <a:t>повинно проводитись </a:t>
            </a:r>
            <a:r>
              <a:rPr lang="uk-UA" sz="3200" u="sng" smtClean="0">
                <a:solidFill>
                  <a:srgbClr val="FF0000"/>
                </a:solidFill>
              </a:rPr>
              <a:t>у сухих приміщеннях з вентиляцією</a:t>
            </a:r>
            <a:r>
              <a:rPr lang="uk-UA" sz="3200" smtClean="0"/>
              <a:t> на відстані не менше 1 м від опалювальних приладів. </a:t>
            </a:r>
          </a:p>
          <a:p>
            <a:pPr algn="just"/>
            <a:r>
              <a:rPr lang="uk-UA" sz="3200" smtClean="0"/>
              <a:t>Зберігання </a:t>
            </a:r>
            <a:r>
              <a:rPr lang="uk-UA" sz="3200" u="sng" smtClean="0"/>
              <a:t>у вологих приміщення </a:t>
            </a:r>
            <a:r>
              <a:rPr lang="uk-UA" sz="3200" b="1" i="1" smtClean="0"/>
              <a:t>призводить до </a:t>
            </a:r>
            <a:r>
              <a:rPr lang="uk-UA" sz="3200" smtClean="0"/>
              <a:t>втрати блиску поверхні, появі плісняви та інших дефектів. </a:t>
            </a:r>
            <a:endParaRPr lang="ru-RU" sz="3200" smtClean="0"/>
          </a:p>
          <a:p>
            <a:pPr algn="just"/>
            <a:endParaRPr lang="uk-UA" sz="3200" smtClean="0"/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2800" b="1" smtClean="0">
                <a:solidFill>
                  <a:srgbClr val="006600"/>
                </a:solidFill>
              </a:rPr>
              <a:t>Зберігання  тари, укупорювальних засобів та пакувальних матеріалів із пластичних мас</a:t>
            </a:r>
            <a:endParaRPr lang="uk-UA" sz="2800" smtClean="0"/>
          </a:p>
        </p:txBody>
      </p:sp>
      <p:sp>
        <p:nvSpPr>
          <p:cNvPr id="5632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000" smtClean="0"/>
              <a:t>Шкідлива дія підвищеної температури прискорює процес старіння полімерів. </a:t>
            </a:r>
          </a:p>
          <a:p>
            <a:r>
              <a:rPr lang="uk-UA" sz="2000" smtClean="0"/>
              <a:t>Крім того, в приміщеннях з підвищеною температурою вироби із пластифікованих полімерів можуть злипатися, викликаючи їх пошкодження; </a:t>
            </a:r>
          </a:p>
          <a:p>
            <a:r>
              <a:rPr lang="uk-UA" sz="2000" smtClean="0"/>
              <a:t>при низькій температура вони стають крихкими і легко ламаються. </a:t>
            </a:r>
          </a:p>
          <a:p>
            <a:r>
              <a:rPr lang="uk-UA" sz="2000" smtClean="0"/>
              <a:t>Зберігання на світлі призводить до зміни забарвлення. Рекомендують зберігати їх в приміщеннях з температурою 10-150С і відносній вологості 55-70%.</a:t>
            </a:r>
          </a:p>
          <a:p>
            <a:r>
              <a:rPr lang="uk-UA" sz="2000" smtClean="0"/>
              <a:t> В приміщеннях не повинно бути відкритого вогню, парів летких речовин, електроприлади і вимикачі повинні бути проти іскровому (протипожежному) виконанні. </a:t>
            </a:r>
            <a:endParaRPr lang="ru-RU" sz="2000" smtClean="0"/>
          </a:p>
          <a:p>
            <a:endParaRPr lang="uk-UA" sz="2000" smtClean="0"/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3200" b="1" smtClean="0">
                <a:solidFill>
                  <a:srgbClr val="006600"/>
                </a:solidFill>
              </a:rPr>
              <a:t>Зберігання  тари, укупорювальних засобів та пакувальних матеріалів зі скла</a:t>
            </a:r>
            <a:endParaRPr lang="uk-UA" sz="3200" smtClean="0"/>
          </a:p>
        </p:txBody>
      </p:sp>
      <p:sp>
        <p:nvSpPr>
          <p:cNvPr id="5734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mtClean="0"/>
              <a:t>Зберігати склотару слід у сухих, провітрюваних приміщеннях, захищати від дії атмосферних опадів. </a:t>
            </a:r>
          </a:p>
          <a:p>
            <a:r>
              <a:rPr lang="uk-UA" smtClean="0"/>
              <a:t>Не дивлячись на високу хімічну стійкість виробів зі скла, при довготривалому зберіганні і вологих умовах,  можуть відбуватися зміни внаслідок вилуджування окислів, що призводить до появи матових плям. </a:t>
            </a:r>
            <a:endParaRPr lang="ru-RU" smtClean="0"/>
          </a:p>
          <a:p>
            <a:endParaRPr lang="uk-UA" smtClean="0"/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3200" b="1" smtClean="0">
                <a:solidFill>
                  <a:srgbClr val="006600"/>
                </a:solidFill>
              </a:rPr>
              <a:t>Умови зберігання дерев</a:t>
            </a:r>
            <a:r>
              <a:rPr lang="en-US" sz="3200" b="1" smtClean="0">
                <a:solidFill>
                  <a:srgbClr val="006600"/>
                </a:solidFill>
                <a:sym typeface="Times New Roman CYR" pitchFamily="18" charset="0"/>
              </a:rPr>
              <a:t>’</a:t>
            </a:r>
            <a:r>
              <a:rPr lang="uk-UA" sz="3200" b="1" smtClean="0">
                <a:solidFill>
                  <a:srgbClr val="006600"/>
                </a:solidFill>
              </a:rPr>
              <a:t>яної, картонної і паперової тари </a:t>
            </a:r>
          </a:p>
        </p:txBody>
      </p:sp>
      <p:sp>
        <p:nvSpPr>
          <p:cNvPr id="58370" name="Содержимое 2"/>
          <p:cNvSpPr>
            <a:spLocks noGrp="1"/>
          </p:cNvSpPr>
          <p:nvPr>
            <p:ph idx="1"/>
          </p:nvPr>
        </p:nvSpPr>
        <p:spPr>
          <a:xfrm>
            <a:off x="1295400" y="1600200"/>
            <a:ext cx="7466013" cy="4525963"/>
          </a:xfrm>
        </p:spPr>
        <p:txBody>
          <a:bodyPr/>
          <a:lstStyle/>
          <a:p>
            <a:r>
              <a:rPr lang="uk-UA" smtClean="0"/>
              <a:t>Оберігати  від зволоження.</a:t>
            </a:r>
          </a:p>
          <a:p>
            <a:r>
              <a:rPr lang="uk-UA" smtClean="0"/>
              <a:t> Температура у приміщеннях повинна бути 18-20</a:t>
            </a:r>
            <a:r>
              <a:rPr lang="uk-UA" baseline="30000" smtClean="0"/>
              <a:t>0</a:t>
            </a:r>
            <a:r>
              <a:rPr lang="uk-UA" smtClean="0"/>
              <a:t>С, відносна вологість 60-65%. </a:t>
            </a:r>
          </a:p>
          <a:p>
            <a:r>
              <a:rPr lang="uk-UA" smtClean="0"/>
              <a:t>В опалювальних приміщеннях слід захищати цю тару від джерел тепла або розміщувати на відстані 50 см від них, залишаючи проходи не менше 1 м. </a:t>
            </a:r>
          </a:p>
          <a:p>
            <a:pPr algn="just"/>
            <a:r>
              <a:rPr lang="uk-UA" b="1" i="1" smtClean="0">
                <a:solidFill>
                  <a:srgbClr val="FF0000"/>
                </a:solidFill>
              </a:rPr>
              <a:t>У приміщеннях слід передбачати заходи протипожежної безпеки.</a:t>
            </a:r>
            <a:r>
              <a:rPr lang="uk-UA" smtClean="0"/>
              <a:t> </a:t>
            </a:r>
            <a:endParaRPr lang="ru-RU" smtClean="0"/>
          </a:p>
          <a:p>
            <a:endParaRPr lang="uk-UA" smtClean="0"/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Заголовок 1"/>
          <p:cNvSpPr>
            <a:spLocks noGrp="1"/>
          </p:cNvSpPr>
          <p:nvPr>
            <p:ph type="title"/>
          </p:nvPr>
        </p:nvSpPr>
        <p:spPr>
          <a:xfrm>
            <a:off x="1447800" y="274638"/>
            <a:ext cx="7313613" cy="868362"/>
          </a:xfrm>
        </p:spPr>
        <p:txBody>
          <a:bodyPr/>
          <a:lstStyle/>
          <a:p>
            <a:r>
              <a:rPr lang="uk-UA" b="1" smtClean="0">
                <a:solidFill>
                  <a:srgbClr val="006600"/>
                </a:solidFill>
              </a:rPr>
              <a:t>Умови зберігання тари </a:t>
            </a:r>
            <a:endParaRPr lang="uk-UA" smtClean="0"/>
          </a:p>
        </p:txBody>
      </p:sp>
      <p:sp>
        <p:nvSpPr>
          <p:cNvPr id="59394" name="Содержимое 2"/>
          <p:cNvSpPr>
            <a:spLocks noGrp="1"/>
          </p:cNvSpPr>
          <p:nvPr>
            <p:ph idx="1"/>
          </p:nvPr>
        </p:nvSpPr>
        <p:spPr>
          <a:xfrm>
            <a:off x="533400" y="1143000"/>
            <a:ext cx="8382000" cy="4983163"/>
          </a:xfrm>
          <a:solidFill>
            <a:schemeClr val="bg1"/>
          </a:solidFill>
        </p:spPr>
        <p:txBody>
          <a:bodyPr/>
          <a:lstStyle/>
          <a:p>
            <a:pPr algn="just"/>
            <a:r>
              <a:rPr lang="uk-UA" smtClean="0"/>
              <a:t>Рулонні пакувальні матеріали слід зберігати вертикально не більше ніж у   2 ряди і запобігати дії вогню і сонячного проміння. </a:t>
            </a:r>
            <a:endParaRPr lang="ru-RU" smtClean="0"/>
          </a:p>
          <a:p>
            <a:pPr algn="just"/>
            <a:r>
              <a:rPr lang="uk-UA" smtClean="0"/>
              <a:t>Металеву тару необхідно зберігати в умовах, що запобігають корозії. </a:t>
            </a:r>
            <a:endParaRPr lang="ru-RU" smtClean="0"/>
          </a:p>
          <a:p>
            <a:pPr algn="just"/>
            <a:r>
              <a:rPr lang="uk-UA" sz="2400" smtClean="0">
                <a:solidFill>
                  <a:srgbClr val="FF0000"/>
                </a:solidFill>
              </a:rPr>
              <a:t>При зберіганні тари, укупорювальних засобів і пакувальних матеріалів на складах необхідно їх розміщувати за найменуваннями, матеріалам, кольору, розміру та іншими ознаками.  </a:t>
            </a:r>
          </a:p>
          <a:p>
            <a:pPr algn="ctr"/>
            <a:r>
              <a:rPr lang="uk-UA" sz="2400" b="1" smtClean="0">
                <a:solidFill>
                  <a:srgbClr val="006600"/>
                </a:solidFill>
              </a:rPr>
              <a:t>На стелажах повинні бути трафарети для обліку їх реалізації.</a:t>
            </a:r>
            <a:endParaRPr lang="ru-RU" sz="2400" b="1" smtClean="0">
              <a:solidFill>
                <a:srgbClr val="006600"/>
              </a:solidFill>
            </a:endParaRPr>
          </a:p>
          <a:p>
            <a:pPr algn="ctr"/>
            <a:r>
              <a:rPr lang="uk-UA" b="1" smtClean="0">
                <a:solidFill>
                  <a:srgbClr val="006600"/>
                </a:solidFill>
              </a:rPr>
              <a:t>  </a:t>
            </a:r>
            <a:endParaRPr lang="ru-RU" b="1" smtClean="0">
              <a:solidFill>
                <a:srgbClr val="006600"/>
              </a:solidFill>
            </a:endParaRPr>
          </a:p>
          <a:p>
            <a:pPr>
              <a:buFontTx/>
              <a:buNone/>
            </a:pPr>
            <a:endParaRPr lang="uk-UA" smtClean="0"/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1" name="WordArt 5"/>
          <p:cNvSpPr>
            <a:spLocks noChangeArrowheads="1" noChangeShapeType="1" noTextEdit="1"/>
          </p:cNvSpPr>
          <p:nvPr/>
        </p:nvSpPr>
        <p:spPr bwMode="auto">
          <a:xfrm>
            <a:off x="827088" y="2905125"/>
            <a:ext cx="7921625" cy="1047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ДЯКУЮ ЗА УВАГУ!</a:t>
            </a:r>
          </a:p>
        </p:txBody>
      </p:sp>
      <p:pic>
        <p:nvPicPr>
          <p:cNvPr id="69635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72425" y="6308725"/>
            <a:ext cx="117157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1" grpId="0" animBg="1"/>
    </p:bldLst>
  </p:timing>
</p:sld>
</file>

<file path=ppt/theme/theme1.xml><?xml version="1.0" encoding="utf-8"?>
<a:theme xmlns:a="http://schemas.openxmlformats.org/drawingml/2006/main" name="WritingDesignTemplate">
  <a:themeElements>
    <a:clrScheme name="WritingDesignTemplate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WritingDesign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WritingDesign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ritingDesign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ritingDesign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ritingDesign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ritingDesign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ritingDesign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Design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Design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Design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Design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Design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Design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Writing close-up design template</Template>
  <TotalTime>777</TotalTime>
  <Pages>0</Pages>
  <Words>2720</Words>
  <Characters>0</Characters>
  <Application>Microsoft Office PowerPoint</Application>
  <DocSecurity>0</DocSecurity>
  <PresentationFormat>Экран (4:3)</PresentationFormat>
  <Lines>0</Lines>
  <Paragraphs>329</Paragraphs>
  <Slides>46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1" baseType="lpstr">
      <vt:lpstr>宋体</vt:lpstr>
      <vt:lpstr>Arial</vt:lpstr>
      <vt:lpstr>Times New Roman</vt:lpstr>
      <vt:lpstr>Times New Roman CYR</vt:lpstr>
      <vt:lpstr>WritingDesignTemplate</vt:lpstr>
      <vt:lpstr>ОДЕСЬКИЙ НАЦІОНАЛЬНИЙ МЕДИЧНИЙ УНІВЕРСИТЕТ  Кафедра організації та економіки фармації</vt:lpstr>
      <vt:lpstr>1. Актуальність теми. Обґрунтування теми. </vt:lpstr>
      <vt:lpstr>2. Цілі лекції </vt:lpstr>
      <vt:lpstr>2. Цілі лекції </vt:lpstr>
      <vt:lpstr>3. План та організаційна структура лекції </vt:lpstr>
      <vt:lpstr>  4. Зміст лекційного матеріалу: структурно-логічна схема змісту теми   </vt:lpstr>
      <vt:lpstr>  1. ОСНОВНІ ПОНЯТТЯ ПРО ТАРУ І УПАКОВКУ.  Класифікація тари.  </vt:lpstr>
      <vt:lpstr>Критерії  якості фармацевтичної упаковки</vt:lpstr>
      <vt:lpstr>Задачі щодо розвитку вітчизняного ринку тари: </vt:lpstr>
      <vt:lpstr>Презентация PowerPoint</vt:lpstr>
      <vt:lpstr>Рекомендації , які стосуються термінології   </vt:lpstr>
      <vt:lpstr>Презентация PowerPoint</vt:lpstr>
      <vt:lpstr>Наприклад:  </vt:lpstr>
      <vt:lpstr>КЛАСИФІКАЦІЯ ТАРИ  Для упакування лікарських засобів та інших товарів медичного призначення в залежності від фізико-хімічних, механічних та інших властивостей тара класифікується за рядом ознак.</vt:lpstr>
      <vt:lpstr>За функціональним призначенням тара може бути :</vt:lpstr>
      <vt:lpstr>Споживчу  тару класифікують на:</vt:lpstr>
      <vt:lpstr>За сферою обігу тара поділяється на</vt:lpstr>
      <vt:lpstr>В залежності від матеріалу виготовлення тара буває</vt:lpstr>
      <vt:lpstr>За конструктивними особливостями тара буває:  </vt:lpstr>
      <vt:lpstr>За формою тара буває: </vt:lpstr>
      <vt:lpstr>За щільністю тара  є :</vt:lpstr>
      <vt:lpstr>Презентация PowerPoint</vt:lpstr>
      <vt:lpstr>  2.КЛАСИФІКАЦІЯ УКУПОРЮВАЛЬНИХ ЗАСОБІВ.  Пакувальні матеріали </vt:lpstr>
      <vt:lpstr> Укупорювальні засоби можливо умовно класифікувати за наступними ознаками: </vt:lpstr>
      <vt:lpstr>Наприклад:</vt:lpstr>
      <vt:lpstr>2. За конструктивними особливостями укупорювальні засоби бувають:  </vt:lpstr>
      <vt:lpstr>Презентация PowerPoint</vt:lpstr>
      <vt:lpstr>Презентация PowerPoint</vt:lpstr>
      <vt:lpstr>За останнім часом широке застосування знайшли різні укупорювальні засоби для утримування таблеток, драже, капсул від переміщення їх в упаковці (так звані пробки з амортизаторами). Амортизаторами служать пелюстки, спірального вигляду пружини, сильфончики та інші конструкції. </vt:lpstr>
      <vt:lpstr>ПАКУВАЛЬНІ МАТЕРІАЛИ</vt:lpstr>
      <vt:lpstr>Плівкові  матеріали з полімерів</vt:lpstr>
      <vt:lpstr>Перевага полімерних плівок перед традиційними матеріалами (паперу) для виготовлення тари та упаковки </vt:lpstr>
      <vt:lpstr>Класифікація  пакувальних матеріалів </vt:lpstr>
      <vt:lpstr>Класифікація  пакувальних матеріалів </vt:lpstr>
      <vt:lpstr>Пакувальні  допоміжні</vt:lpstr>
      <vt:lpstr>3. ВИМОГИ ДО ТАРИ, УПАКУВАЛЬНИХ ЗАСОБІВ ТА УПАКУВАЛЬНИХ МАТЕРІАЛІВ </vt:lpstr>
      <vt:lpstr>Презентация PowerPoint</vt:lpstr>
      <vt:lpstr>2.Спеціальні вимоги</vt:lpstr>
      <vt:lpstr>3. Санітарно-гігієнічні вимоги </vt:lpstr>
      <vt:lpstr>4. ЗБЕРІГАННЯ ТАРИ, УКУПОРЮВАЛЬНИХ ЗАСОБІВ ТА ПАКУВАЛЬНИХ МАТЕРІАЛІВ </vt:lpstr>
      <vt:lpstr>Презентация PowerPoint</vt:lpstr>
      <vt:lpstr>Зберігання  тари, укупорювальних засобів та пакувальних матеріалів із пластичних мас</vt:lpstr>
      <vt:lpstr>Зберігання  тари, укупорювальних засобів та пакувальних матеріалів зі скла</vt:lpstr>
      <vt:lpstr>Умови зберігання дерев’яної, картонної і паперової тари </vt:lpstr>
      <vt:lpstr>Умови зберігання тари </vt:lpstr>
      <vt:lpstr>Презентация PowerPoint</vt:lpstr>
    </vt:vector>
  </TitlesOfParts>
  <Company>Pont. Univ. Católica de P.R.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Catalogacion</dc:creator>
  <cp:lastModifiedBy>RePack by Diakov</cp:lastModifiedBy>
  <cp:revision>144</cp:revision>
  <cp:lastPrinted>1899-12-30T00:00:00Z</cp:lastPrinted>
  <dcterms:created xsi:type="dcterms:W3CDTF">2006-02-01T17:40:50Z</dcterms:created>
  <dcterms:modified xsi:type="dcterms:W3CDTF">2022-12-23T12:13:11Z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1033-8.1.0.3018</vt:lpwstr>
  </property>
</Properties>
</file>