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6" r:id="rId2"/>
    <p:sldId id="277" r:id="rId3"/>
    <p:sldId id="259" r:id="rId4"/>
    <p:sldId id="260" r:id="rId5"/>
    <p:sldId id="275" r:id="rId6"/>
    <p:sldId id="257" r:id="rId7"/>
    <p:sldId id="261" r:id="rId8"/>
    <p:sldId id="262" r:id="rId9"/>
    <p:sldId id="263" r:id="rId10"/>
    <p:sldId id="264" r:id="rId11"/>
    <p:sldId id="266" r:id="rId12"/>
    <p:sldId id="267" r:id="rId13"/>
    <p:sldId id="268" r:id="rId14"/>
    <p:sldId id="270" r:id="rId15"/>
    <p:sldId id="273" r:id="rId16"/>
    <p:sldId id="272" r:id="rId17"/>
    <p:sldId id="278"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63" autoAdjust="0"/>
  </p:normalViewPr>
  <p:slideViewPr>
    <p:cSldViewPr>
      <p:cViewPr varScale="1">
        <p:scale>
          <a:sx n="65" d="100"/>
          <a:sy n="65" d="100"/>
        </p:scale>
        <p:origin x="1320" y="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63B3F124-BFA5-4265-9B39-D4BACDDE55EC}" type="datetimeFigureOut">
              <a:rPr lang="ru-RU"/>
              <a:pPr>
                <a:defRPr/>
              </a:pPr>
              <a:t>23.12.2022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DEBC1149-B6A4-4BA7-B474-0DC3FF6C090B}"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04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B8C368-9C74-4706-8B36-6E44B1F5C578}" type="slidenum">
              <a:rPr lang="ru-RU"/>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15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03D7F9-8805-42C5-B703-8C0914D02F75}" type="slidenum">
              <a:rPr lang="ru-RU"/>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3174335-79BF-4694-A545-A8E8DA4F9FD8}" type="datetimeFigureOut">
              <a:rPr lang="ru-RU"/>
              <a:pPr>
                <a:defRPr/>
              </a:pPr>
              <a:t>23.12.2022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912D1E-82AB-4D85-B6AB-0BBB3755865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664C322-BEAF-4AE6-A7D1-6E9710FC6A31}" type="datetimeFigureOut">
              <a:rPr lang="ru-RU"/>
              <a:pPr>
                <a:defRPr/>
              </a:pPr>
              <a:t>23.12.2022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8EB07A6-902F-4A64-B313-AC3D0036D9F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DF3996B-5AFB-493A-AE39-38F771F5E692}" type="datetimeFigureOut">
              <a:rPr lang="ru-RU"/>
              <a:pPr>
                <a:defRPr/>
              </a:pPr>
              <a:t>23.12.2022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D59C18B-2DC5-4A6B-A39F-2D5919D785D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2542CA5E-6967-49EE-AD9A-0A34754DC330}" type="datetimeFigureOut">
              <a:rPr lang="ru-RU"/>
              <a:pPr>
                <a:defRPr/>
              </a:pPr>
              <a:t>23.12.2022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F0B88F0-B3D6-46D8-83E4-5845A71BDC9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BFBE570-FC8A-4E97-A415-5E5B774E0354}" type="datetimeFigureOut">
              <a:rPr lang="ru-RU"/>
              <a:pPr>
                <a:defRPr/>
              </a:pPr>
              <a:t>23.12.2022</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8E017D3-B6FB-4CDC-8D63-E884A6AAD2C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F4A32BA6-B3B3-4534-962A-3F6EB7D783E1}" type="datetimeFigureOut">
              <a:rPr lang="ru-RU"/>
              <a:pPr>
                <a:defRPr/>
              </a:pPr>
              <a:t>23.12.2022</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7A93F80-3786-4173-BB0A-AC6000268E9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E931B58-F5CF-4D9A-A037-60BC6E51DFF7}" type="datetimeFigureOut">
              <a:rPr lang="ru-RU"/>
              <a:pPr>
                <a:defRPr/>
              </a:pPr>
              <a:t>23.12.2022</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EC74B71-5313-4A69-9B37-C033B014981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416CF6A-FFA2-4683-8077-9362768A0EA2}" type="datetimeFigureOut">
              <a:rPr lang="ru-RU"/>
              <a:pPr>
                <a:defRPr/>
              </a:pPr>
              <a:t>23.12.2022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EDF1956-379A-4310-98B7-08897131BF1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6FB7906-04FB-4B8B-AC56-84CFD0577A7E}" type="datetimeFigureOut">
              <a:rPr lang="ru-RU"/>
              <a:pPr>
                <a:defRPr/>
              </a:pPr>
              <a:t>23.12.2022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976577A-DD68-49B2-9FF1-5F526194A46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CF08F6A-47F9-4117-9DDD-34EB0FC27927}" type="datetimeFigureOut">
              <a:rPr lang="ru-RU"/>
              <a:pPr>
                <a:defRPr/>
              </a:pPr>
              <a:t>23.12.2022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D531C89-2D68-46A9-B421-9088C07D12E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96A2776-2D4A-411F-8D12-E87932E9E1C6}" type="datetimeFigureOut">
              <a:rPr lang="ru-RU"/>
              <a:pPr>
                <a:defRPr/>
              </a:pPr>
              <a:t>23.12.2022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C058F20-0C92-448E-BD4E-A80621C984F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0A61F29-0F1F-45A2-8348-375B3D019799}" type="datetimeFigureOut">
              <a:rPr lang="ru-RU"/>
              <a:pPr>
                <a:defRPr/>
              </a:pPr>
              <a:t>23.12.2022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C5FBD5D-6303-461D-8E03-7900BED70A62}"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484313"/>
            <a:ext cx="8784976" cy="2736850"/>
          </a:xfrm>
          <a:ln>
            <a:solidFill>
              <a:schemeClr val="bg1">
                <a:lumMod val="65000"/>
              </a:schemeClr>
            </a:solidFill>
          </a:ln>
        </p:spPr>
        <p:txBody>
          <a:bodyPr rtlCol="0">
            <a:normAutofit/>
          </a:bodyPr>
          <a:lstStyle/>
          <a:p>
            <a:pPr eaLnBrk="1" fontAlgn="auto" hangingPunct="1">
              <a:spcAft>
                <a:spcPts val="0"/>
              </a:spcAft>
              <a:defRPr/>
            </a:pPr>
            <a:r>
              <a:rPr lang="uk-UA" sz="3200" b="1" i="1" dirty="0" smtClean="0">
                <a:solidFill>
                  <a:schemeClr val="accent6">
                    <a:lumMod val="60000"/>
                    <a:lumOff val="40000"/>
                  </a:schemeClr>
                </a:solidFill>
              </a:rPr>
              <a:t>ОПТИКА. ТОВАРОЗНАВЧИЙ АНАЛІЗ ПРИЛАДІВ І ЗАСОБІВ ДЛЯ ДОСЛІДЖЕННЯ, КОРЕКЦІЇ ТА ЗАХИСТУ ОРГАНІВ ЗОРУ</a:t>
            </a:r>
            <a:endParaRPr lang="uk-UA" sz="3200" b="1" i="1" dirty="0" smtClean="0">
              <a:solidFill>
                <a:schemeClr val="accent6">
                  <a:lumMod val="60000"/>
                  <a:lumOff val="40000"/>
                </a:schemeClr>
              </a:solidFill>
            </a:endParaRPr>
          </a:p>
        </p:txBody>
      </p:sp>
      <p:sp>
        <p:nvSpPr>
          <p:cNvPr id="3" name="Прямоугольник 2"/>
          <p:cNvSpPr/>
          <p:nvPr/>
        </p:nvSpPr>
        <p:spPr>
          <a:xfrm>
            <a:off x="179512" y="188640"/>
            <a:ext cx="8424936" cy="1200329"/>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ru-RU"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ОДЕСЬКИЙ НАЦІОНАЛЬНИЙ МЕДИЧНИЙ УНІВЕРСИТЕТ</a:t>
            </a:r>
            <a:br>
              <a:rPr lang="ru-RU"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ru-RU"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ФАРМАЦЕВТИЧНИЙ ФАКУЛЬТЕТ</a:t>
            </a:r>
            <a:r>
              <a:rPr lang="en-US"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
            </a:r>
            <a:br>
              <a:rPr lang="en-US"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uk-UA"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 Кафедра організації та економіки фармації</a:t>
            </a:r>
            <a:r>
              <a:rPr lang="ru-RU" kern="0" dirty="0">
                <a:solidFill>
                  <a:prstClr val="white"/>
                </a:solidFill>
                <a:latin typeface="Times New Roman" panose="02020603050405020304" pitchFamily="18" charset="0"/>
                <a:cs typeface="Times New Roman" panose="02020603050405020304" pitchFamily="18" charset="0"/>
              </a:rPr>
              <a:t/>
            </a:r>
            <a:br>
              <a:rPr lang="ru-RU" kern="0" dirty="0">
                <a:solidFill>
                  <a:prstClr val="white"/>
                </a:solidFill>
                <a:latin typeface="Times New Roman" panose="02020603050405020304" pitchFamily="18" charset="0"/>
                <a:cs typeface="Times New Roman" panose="02020603050405020304" pitchFamily="18" charset="0"/>
              </a:rPr>
            </a:br>
            <a:endParaRPr lang="uk-UA" kern="0" dirty="0">
              <a:solidFill>
                <a:prstClr val="white"/>
              </a:solidFill>
            </a:endParaRPr>
          </a:p>
        </p:txBody>
      </p:sp>
      <p:sp>
        <p:nvSpPr>
          <p:cNvPr id="4" name="Прямоугольник 3"/>
          <p:cNvSpPr/>
          <p:nvPr/>
        </p:nvSpPr>
        <p:spPr>
          <a:xfrm>
            <a:off x="4788024" y="4869160"/>
            <a:ext cx="4572000" cy="646331"/>
          </a:xfrm>
          <a:prstGeom prst="rect">
            <a:avLst/>
          </a:prstGeom>
        </p:spPr>
        <p:txBody>
          <a:bodyPr>
            <a:spAutoFit/>
          </a:bodyPr>
          <a:lstStyle/>
          <a:p>
            <a:pPr defTabSz="457200"/>
            <a:r>
              <a:rPr lang="uk-UA"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Підготувала старший викладач  Степанова Оксана Анатоліївна</a:t>
            </a:r>
            <a:endParaRPr lang="uk-UA" kern="0" dirty="0">
              <a:solidFill>
                <a:schemeClr val="accent2">
                  <a:lumMod val="40000"/>
                  <a:lumOff val="6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457200" y="274638"/>
            <a:ext cx="8229600" cy="633412"/>
          </a:xfrm>
        </p:spPr>
        <p:txBody>
          <a:bodyPr/>
          <a:lstStyle/>
          <a:p>
            <a:pPr eaLnBrk="1" hangingPunct="1"/>
            <a:r>
              <a:rPr lang="ru-RU" altLang="ru-RU" smtClean="0"/>
              <a:t>Зміст</a:t>
            </a:r>
          </a:p>
        </p:txBody>
      </p:sp>
      <p:sp>
        <p:nvSpPr>
          <p:cNvPr id="3" name="Объект 2"/>
          <p:cNvSpPr>
            <a:spLocks noGrp="1"/>
          </p:cNvSpPr>
          <p:nvPr>
            <p:ph idx="1"/>
          </p:nvPr>
        </p:nvSpPr>
        <p:spPr>
          <a:xfrm>
            <a:off x="457200" y="1052513"/>
            <a:ext cx="8229600" cy="5073650"/>
          </a:xfrm>
        </p:spPr>
        <p:txBody>
          <a:bodyPr/>
          <a:lstStyle/>
          <a:p>
            <a:pPr marL="0" indent="0" algn="just" eaLnBrk="1" hangingPunct="1">
              <a:buFont typeface="Arial" charset="0"/>
              <a:buNone/>
            </a:pPr>
            <a:r>
              <a:rPr lang="ru-RU" altLang="ru-RU" sz="2400" b="1" smtClean="0"/>
              <a:t>      1. Анатомічні структури ока. Аккомодация.</a:t>
            </a:r>
          </a:p>
          <a:p>
            <a:pPr marL="0" indent="0" algn="just" eaLnBrk="1" hangingPunct="1">
              <a:buFont typeface="Arial" charset="0"/>
              <a:buNone/>
            </a:pPr>
            <a:r>
              <a:rPr lang="ru-RU" altLang="ru-RU" sz="2400" b="1" smtClean="0"/>
              <a:t>      2. Рефракція ока. Аномалії рефракції ока та їх причини.</a:t>
            </a:r>
          </a:p>
          <a:p>
            <a:pPr marL="0" indent="0" algn="just" eaLnBrk="1" hangingPunct="1">
              <a:buFont typeface="Arial" charset="0"/>
              <a:buNone/>
            </a:pPr>
            <a:r>
              <a:rPr lang="ru-RU" altLang="ru-RU" sz="2400" b="1" smtClean="0"/>
              <a:t>       3. Амметропії або аномалії рефракції.</a:t>
            </a:r>
          </a:p>
          <a:p>
            <a:pPr marL="0" indent="0" algn="just" eaLnBrk="1" hangingPunct="1">
              <a:buFont typeface="Arial" charset="0"/>
              <a:buNone/>
            </a:pPr>
            <a:r>
              <a:rPr lang="ru-RU" altLang="ru-RU" sz="2400" b="1" smtClean="0"/>
              <a:t>      4. Діагностика та корекція</a:t>
            </a:r>
          </a:p>
          <a:p>
            <a:pPr marL="0" indent="0" algn="just" eaLnBrk="1" hangingPunct="1">
              <a:buFont typeface="Arial" charset="0"/>
              <a:buNone/>
            </a:pPr>
            <a:r>
              <a:rPr lang="ru-RU" altLang="ru-RU" sz="2400" b="1" smtClean="0"/>
              <a:t>      5. Лінзи. Класифікація</a:t>
            </a:r>
          </a:p>
          <a:p>
            <a:pPr marL="0" indent="0" algn="just" eaLnBrk="1" hangingPunct="1">
              <a:buFont typeface="Arial" charset="0"/>
              <a:buNone/>
            </a:pPr>
            <a:r>
              <a:rPr lang="ru-RU" altLang="ru-RU" sz="2400" b="1" smtClean="0"/>
              <a:t>      6. контактні лінзи</a:t>
            </a:r>
          </a:p>
          <a:p>
            <a:pPr marL="0" indent="0" algn="just" eaLnBrk="1" hangingPunct="1">
              <a:buFont typeface="Arial" charset="0"/>
              <a:buNone/>
            </a:pPr>
            <a:r>
              <a:rPr lang="ru-RU" altLang="ru-RU" sz="2400" b="1" smtClean="0"/>
              <a:t>      7.Подбір окуляр. Вимоги до них</a:t>
            </a:r>
          </a:p>
          <a:p>
            <a:pPr marL="0" indent="0" algn="just" eaLnBrk="1" hangingPunct="1">
              <a:buFont typeface="Arial" charset="0"/>
              <a:buNone/>
            </a:pPr>
            <a:r>
              <a:rPr lang="ru-RU" altLang="ru-RU" sz="2400" b="1" smtClean="0"/>
              <a:t>      8. Рецепти на окуляри.</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5600" y="188913"/>
            <a:ext cx="3525838" cy="936625"/>
          </a:xfrm>
          <a:solidFill>
            <a:schemeClr val="accent2">
              <a:lumMod val="75000"/>
            </a:schemeClr>
          </a:solidFill>
        </p:spPr>
        <p:txBody>
          <a:bodyPr rtlCol="0">
            <a:noAutofit/>
          </a:bodyPr>
          <a:lstStyle/>
          <a:p>
            <a:pPr eaLnBrk="1" fontAlgn="auto" hangingPunct="1">
              <a:spcAft>
                <a:spcPts val="0"/>
              </a:spcAft>
              <a:defRPr/>
            </a:pPr>
            <a:r>
              <a:rPr lang="ru-RU" sz="3200" dirty="0" err="1" smtClean="0"/>
              <a:t>Анатомичні</a:t>
            </a:r>
            <a:r>
              <a:rPr lang="ru-RU" sz="3200" dirty="0" smtClean="0"/>
              <a:t> </a:t>
            </a:r>
            <a:r>
              <a:rPr lang="ru-RU" sz="3200" dirty="0" err="1" smtClean="0"/>
              <a:t>структури</a:t>
            </a:r>
            <a:r>
              <a:rPr lang="ru-RU" sz="3200" dirty="0" smtClean="0"/>
              <a:t> ока </a:t>
            </a:r>
          </a:p>
        </p:txBody>
      </p:sp>
      <p:sp>
        <p:nvSpPr>
          <p:cNvPr id="3" name="Объект 2"/>
          <p:cNvSpPr>
            <a:spLocks noGrp="1"/>
          </p:cNvSpPr>
          <p:nvPr>
            <p:ph sz="half" idx="1"/>
          </p:nvPr>
        </p:nvSpPr>
        <p:spPr>
          <a:xfrm>
            <a:off x="0" y="0"/>
            <a:ext cx="5364163" cy="6858000"/>
          </a:xfrm>
          <a:solidFill>
            <a:schemeClr val="accent5">
              <a:lumMod val="75000"/>
            </a:schemeClr>
          </a:solidFill>
        </p:spPr>
        <p:txBody>
          <a:bodyPr rtlCol="0">
            <a:normAutofit fontScale="25000" lnSpcReduction="20000"/>
          </a:bodyPr>
          <a:lstStyle/>
          <a:p>
            <a:pPr marL="0" indent="0" eaLnBrk="1" fontAlgn="auto" hangingPunct="1">
              <a:spcAft>
                <a:spcPts val="0"/>
              </a:spcAft>
              <a:buFont typeface="Arial" panose="020B0604020202020204" pitchFamily="34" charset="0"/>
              <a:buNone/>
              <a:defRPr/>
            </a:pPr>
            <a:endParaRPr lang="ru-RU" sz="7200" dirty="0" smtClean="0"/>
          </a:p>
          <a:p>
            <a:pPr eaLnBrk="1" fontAlgn="auto" hangingPunct="1">
              <a:spcAft>
                <a:spcPts val="0"/>
              </a:spcAft>
              <a:buFont typeface="Arial" panose="020B0604020202020204" pitchFamily="34" charset="0"/>
              <a:buChar char="•"/>
              <a:defRPr/>
            </a:pPr>
            <a:r>
              <a:rPr lang="ru-RU" sz="7200" dirty="0"/>
              <a:t>Око </a:t>
            </a:r>
            <a:r>
              <a:rPr lang="ru-RU" sz="7200" dirty="0" err="1"/>
              <a:t>має</a:t>
            </a:r>
            <a:r>
              <a:rPr lang="ru-RU" sz="7200" dirty="0"/>
              <a:t> </a:t>
            </a:r>
            <a:r>
              <a:rPr lang="ru-RU" sz="7200" dirty="0" err="1"/>
              <a:t>складний</a:t>
            </a:r>
            <a:r>
              <a:rPr lang="ru-RU" sz="7200" dirty="0"/>
              <a:t> </a:t>
            </a:r>
            <a:r>
              <a:rPr lang="ru-RU" sz="7200" dirty="0" err="1"/>
              <a:t>пристрій</a:t>
            </a:r>
            <a:r>
              <a:rPr lang="ru-RU" sz="7200" dirty="0"/>
              <a:t>. </a:t>
            </a:r>
            <a:r>
              <a:rPr lang="ru-RU" sz="7200" dirty="0" err="1"/>
              <a:t>Очне</a:t>
            </a:r>
            <a:r>
              <a:rPr lang="ru-RU" sz="7200" dirty="0"/>
              <a:t> </a:t>
            </a:r>
            <a:r>
              <a:rPr lang="ru-RU" sz="7200" dirty="0" err="1"/>
              <a:t>яблуко</a:t>
            </a:r>
            <a:r>
              <a:rPr lang="ru-RU" sz="7200" dirty="0"/>
              <a:t> </a:t>
            </a:r>
            <a:r>
              <a:rPr lang="ru-RU" sz="7200" dirty="0" err="1"/>
              <a:t>являє</a:t>
            </a:r>
            <a:r>
              <a:rPr lang="ru-RU" sz="7200" dirty="0"/>
              <a:t> собою </a:t>
            </a:r>
            <a:r>
              <a:rPr lang="ru-RU" sz="7200" dirty="0" err="1"/>
              <a:t>кулясте</a:t>
            </a:r>
            <a:r>
              <a:rPr lang="ru-RU" sz="7200" dirty="0"/>
              <a:t> </a:t>
            </a:r>
            <a:r>
              <a:rPr lang="ru-RU" sz="7200" dirty="0" err="1"/>
              <a:t>тіло</a:t>
            </a:r>
            <a:r>
              <a:rPr lang="ru-RU" sz="7200" dirty="0"/>
              <a:t>, </a:t>
            </a:r>
            <a:r>
              <a:rPr lang="ru-RU" sz="7200" dirty="0" err="1"/>
              <a:t>злегка</a:t>
            </a:r>
            <a:r>
              <a:rPr lang="ru-RU" sz="7200" dirty="0"/>
              <a:t> </a:t>
            </a:r>
            <a:r>
              <a:rPr lang="ru-RU" sz="7200" dirty="0" err="1"/>
              <a:t>сплюснуте</a:t>
            </a:r>
            <a:r>
              <a:rPr lang="ru-RU" sz="7200" dirty="0"/>
              <a:t> в горизонтальному </a:t>
            </a:r>
            <a:r>
              <a:rPr lang="ru-RU" sz="7200" dirty="0" err="1"/>
              <a:t>напрямку</a:t>
            </a:r>
            <a:r>
              <a:rPr lang="ru-RU" sz="7200" dirty="0"/>
              <a:t>. </a:t>
            </a:r>
            <a:r>
              <a:rPr lang="ru-RU" sz="7200" dirty="0" err="1"/>
              <a:t>Зовні</a:t>
            </a:r>
            <a:r>
              <a:rPr lang="ru-RU" sz="7200" dirty="0"/>
              <a:t> </a:t>
            </a:r>
            <a:r>
              <a:rPr lang="ru-RU" sz="7200" dirty="0" err="1"/>
              <a:t>воно</a:t>
            </a:r>
            <a:r>
              <a:rPr lang="ru-RU" sz="7200" dirty="0"/>
              <a:t> </a:t>
            </a:r>
            <a:r>
              <a:rPr lang="ru-RU" sz="7200" dirty="0" err="1"/>
              <a:t>вкрите</a:t>
            </a:r>
            <a:r>
              <a:rPr lang="ru-RU" sz="7200" dirty="0"/>
              <a:t> </a:t>
            </a:r>
            <a:r>
              <a:rPr lang="ru-RU" sz="7200" dirty="0" err="1"/>
              <a:t>досить</a:t>
            </a:r>
            <a:r>
              <a:rPr lang="ru-RU" sz="7200" dirty="0"/>
              <a:t> </a:t>
            </a:r>
            <a:r>
              <a:rPr lang="ru-RU" sz="7200" dirty="0" err="1"/>
              <a:t>щільної</a:t>
            </a:r>
            <a:r>
              <a:rPr lang="ru-RU" sz="7200" dirty="0"/>
              <a:t> </a:t>
            </a:r>
            <a:r>
              <a:rPr lang="ru-RU" sz="7200" dirty="0" err="1"/>
              <a:t>білкової</a:t>
            </a:r>
            <a:r>
              <a:rPr lang="ru-RU" sz="7200" dirty="0"/>
              <a:t> </a:t>
            </a:r>
            <a:r>
              <a:rPr lang="ru-RU" sz="7200" dirty="0" err="1"/>
              <a:t>оболонки</a:t>
            </a:r>
            <a:r>
              <a:rPr lang="ru-RU" sz="7200" dirty="0"/>
              <a:t>, </a:t>
            </a:r>
            <a:r>
              <a:rPr lang="ru-RU" sz="7200" dirty="0" err="1"/>
              <a:t>званої</a:t>
            </a:r>
            <a:r>
              <a:rPr lang="ru-RU" sz="7200" dirty="0"/>
              <a:t> склерою. Склера </a:t>
            </a:r>
            <a:r>
              <a:rPr lang="ru-RU" sz="7200" dirty="0" err="1"/>
              <a:t>майже</a:t>
            </a:r>
            <a:r>
              <a:rPr lang="ru-RU" sz="7200" dirty="0"/>
              <a:t> </a:t>
            </a:r>
            <a:r>
              <a:rPr lang="ru-RU" sz="7200" dirty="0" err="1"/>
              <a:t>непрозора</a:t>
            </a:r>
            <a:r>
              <a:rPr lang="ru-RU" sz="7200" dirty="0"/>
              <a:t>, за </a:t>
            </a:r>
            <a:r>
              <a:rPr lang="ru-RU" sz="7200" dirty="0" err="1"/>
              <a:t>винятком</a:t>
            </a:r>
            <a:r>
              <a:rPr lang="ru-RU" sz="7200" dirty="0"/>
              <a:t> </a:t>
            </a:r>
            <a:r>
              <a:rPr lang="ru-RU" sz="7200" dirty="0" err="1"/>
              <a:t>передньої</a:t>
            </a:r>
            <a:r>
              <a:rPr lang="ru-RU" sz="7200" dirty="0"/>
              <a:t> </a:t>
            </a:r>
            <a:r>
              <a:rPr lang="ru-RU" sz="7200" dirty="0" err="1"/>
              <a:t>своїй</a:t>
            </a:r>
            <a:r>
              <a:rPr lang="ru-RU" sz="7200" dirty="0"/>
              <a:t> </a:t>
            </a:r>
            <a:r>
              <a:rPr lang="ru-RU" sz="7200" dirty="0" err="1"/>
              <a:t>частині</a:t>
            </a:r>
            <a:r>
              <a:rPr lang="ru-RU" sz="7200" dirty="0"/>
              <a:t> - </a:t>
            </a:r>
            <a:r>
              <a:rPr lang="ru-RU" sz="7200" dirty="0" err="1"/>
              <a:t>прозорої</a:t>
            </a:r>
            <a:r>
              <a:rPr lang="ru-RU" sz="7200" dirty="0"/>
              <a:t> </a:t>
            </a:r>
            <a:r>
              <a:rPr lang="ru-RU" sz="7200" dirty="0" err="1"/>
              <a:t>рогівки</a:t>
            </a:r>
            <a:r>
              <a:rPr lang="ru-RU" sz="7200" dirty="0"/>
              <a:t>, </a:t>
            </a:r>
            <a:r>
              <a:rPr lang="ru-RU" sz="7200" dirty="0" err="1"/>
              <a:t>що</a:t>
            </a:r>
            <a:r>
              <a:rPr lang="ru-RU" sz="7200" dirty="0"/>
              <a:t> </a:t>
            </a:r>
            <a:r>
              <a:rPr lang="ru-RU" sz="7200" dirty="0" err="1"/>
              <a:t>має</a:t>
            </a:r>
            <a:r>
              <a:rPr lang="ru-RU" sz="7200" dirty="0"/>
              <a:t> </a:t>
            </a:r>
            <a:r>
              <a:rPr lang="ru-RU" sz="7200" dirty="0" err="1"/>
              <a:t>велику</a:t>
            </a:r>
            <a:r>
              <a:rPr lang="ru-RU" sz="7200" dirty="0"/>
              <a:t> кривизну, </a:t>
            </a:r>
            <a:r>
              <a:rPr lang="ru-RU" sz="7200" dirty="0" err="1"/>
              <a:t>ніж</a:t>
            </a:r>
            <a:r>
              <a:rPr lang="ru-RU" sz="7200" dirty="0"/>
              <a:t> </a:t>
            </a:r>
            <a:r>
              <a:rPr lang="ru-RU" sz="7200" dirty="0" err="1"/>
              <a:t>очне</a:t>
            </a:r>
            <a:r>
              <a:rPr lang="ru-RU" sz="7200" dirty="0"/>
              <a:t> </a:t>
            </a:r>
            <a:r>
              <a:rPr lang="ru-RU" sz="7200" dirty="0" err="1"/>
              <a:t>яблуко</a:t>
            </a:r>
            <a:r>
              <a:rPr lang="ru-RU" sz="7200" dirty="0"/>
              <a:t>.</a:t>
            </a:r>
          </a:p>
          <a:p>
            <a:pPr eaLnBrk="1" fontAlgn="auto" hangingPunct="1">
              <a:spcAft>
                <a:spcPts val="0"/>
              </a:spcAft>
              <a:buFont typeface="Arial" panose="020B0604020202020204" pitchFamily="34" charset="0"/>
              <a:buChar char="•"/>
              <a:defRPr/>
            </a:pPr>
            <a:r>
              <a:rPr lang="ru-RU" sz="7200" dirty="0"/>
              <a:t>За </a:t>
            </a:r>
            <a:r>
              <a:rPr lang="ru-RU" sz="7200" dirty="0" err="1"/>
              <a:t>рогівкою</a:t>
            </a:r>
            <a:r>
              <a:rPr lang="ru-RU" sz="7200" dirty="0"/>
              <a:t> </a:t>
            </a:r>
            <a:r>
              <a:rPr lang="ru-RU" sz="7200" dirty="0" err="1"/>
              <a:t>розташована</a:t>
            </a:r>
            <a:r>
              <a:rPr lang="ru-RU" sz="7200" dirty="0"/>
              <a:t> </a:t>
            </a:r>
            <a:r>
              <a:rPr lang="ru-RU" sz="7200" dirty="0" err="1"/>
              <a:t>передня</a:t>
            </a:r>
            <a:r>
              <a:rPr lang="ru-RU" sz="7200" dirty="0"/>
              <a:t> камера ока, </a:t>
            </a:r>
            <a:r>
              <a:rPr lang="ru-RU" sz="7200" dirty="0" err="1"/>
              <a:t>заповнена</a:t>
            </a:r>
            <a:r>
              <a:rPr lang="ru-RU" sz="7200" dirty="0"/>
              <a:t> </a:t>
            </a:r>
            <a:r>
              <a:rPr lang="ru-RU" sz="7200" dirty="0" err="1"/>
              <a:t>прозорою</a:t>
            </a:r>
            <a:r>
              <a:rPr lang="ru-RU" sz="7200" dirty="0"/>
              <a:t> </a:t>
            </a:r>
            <a:r>
              <a:rPr lang="ru-RU" sz="7200" dirty="0" err="1"/>
              <a:t>рідиною</a:t>
            </a:r>
            <a:r>
              <a:rPr lang="ru-RU" sz="7200" dirty="0"/>
              <a:t>. У </a:t>
            </a:r>
            <a:r>
              <a:rPr lang="ru-RU" sz="7200" dirty="0" err="1"/>
              <a:t>задній</a:t>
            </a:r>
            <a:r>
              <a:rPr lang="ru-RU" sz="7200" dirty="0"/>
              <a:t> </a:t>
            </a:r>
            <a:r>
              <a:rPr lang="ru-RU" sz="7200" dirty="0" err="1"/>
              <a:t>частині</a:t>
            </a:r>
            <a:r>
              <a:rPr lang="ru-RU" sz="7200" dirty="0"/>
              <a:t> </a:t>
            </a:r>
            <a:r>
              <a:rPr lang="ru-RU" sz="7200" dirty="0" err="1"/>
              <a:t>передня</a:t>
            </a:r>
            <a:r>
              <a:rPr lang="ru-RU" sz="7200" dirty="0"/>
              <a:t> камера </a:t>
            </a:r>
            <a:r>
              <a:rPr lang="ru-RU" sz="7200" dirty="0" err="1"/>
              <a:t>обмежена</a:t>
            </a:r>
            <a:r>
              <a:rPr lang="ru-RU" sz="7200" dirty="0"/>
              <a:t> </a:t>
            </a:r>
            <a:r>
              <a:rPr lang="ru-RU" sz="7200" dirty="0" err="1"/>
              <a:t>райдужною</a:t>
            </a:r>
            <a:r>
              <a:rPr lang="ru-RU" sz="7200" dirty="0"/>
              <a:t> </a:t>
            </a:r>
            <a:r>
              <a:rPr lang="ru-RU" sz="7200" dirty="0" err="1"/>
              <a:t>оболонкою</a:t>
            </a:r>
            <a:r>
              <a:rPr lang="ru-RU" sz="7200" dirty="0"/>
              <a:t> з </a:t>
            </a:r>
            <a:r>
              <a:rPr lang="ru-RU" sz="7200" dirty="0" err="1"/>
              <a:t>отвором</a:t>
            </a:r>
            <a:r>
              <a:rPr lang="ru-RU" sz="7200" dirty="0"/>
              <a:t> в </a:t>
            </a:r>
            <a:r>
              <a:rPr lang="ru-RU" sz="7200" dirty="0" err="1"/>
              <a:t>центрі</a:t>
            </a:r>
            <a:r>
              <a:rPr lang="ru-RU" sz="7200" dirty="0"/>
              <a:t> - </a:t>
            </a:r>
            <a:r>
              <a:rPr lang="ru-RU" sz="7200" dirty="0" err="1"/>
              <a:t>зіницею</a:t>
            </a:r>
            <a:r>
              <a:rPr lang="ru-RU" sz="7200" dirty="0"/>
              <a:t>. </a:t>
            </a:r>
            <a:r>
              <a:rPr lang="ru-RU" sz="7200" dirty="0" err="1"/>
              <a:t>Залежно</a:t>
            </a:r>
            <a:r>
              <a:rPr lang="ru-RU" sz="7200" dirty="0"/>
              <a:t> </a:t>
            </a:r>
            <a:r>
              <a:rPr lang="ru-RU" sz="7200" dirty="0" err="1"/>
              <a:t>від</a:t>
            </a:r>
            <a:r>
              <a:rPr lang="ru-RU" sz="7200" dirty="0"/>
              <a:t> </a:t>
            </a:r>
            <a:r>
              <a:rPr lang="ru-RU" sz="7200" dirty="0" err="1"/>
              <a:t>кількості</a:t>
            </a:r>
            <a:r>
              <a:rPr lang="ru-RU" sz="7200" dirty="0"/>
              <a:t> </a:t>
            </a:r>
            <a:r>
              <a:rPr lang="ru-RU" sz="7200" dirty="0" err="1"/>
              <a:t>світла</a:t>
            </a:r>
            <a:r>
              <a:rPr lang="ru-RU" sz="7200" dirty="0"/>
              <a:t>, </a:t>
            </a:r>
            <a:r>
              <a:rPr lang="ru-RU" sz="7200" dirty="0" err="1"/>
              <a:t>що</a:t>
            </a:r>
            <a:r>
              <a:rPr lang="ru-RU" sz="7200" dirty="0"/>
              <a:t> </a:t>
            </a:r>
            <a:r>
              <a:rPr lang="ru-RU" sz="7200" dirty="0" err="1"/>
              <a:t>надходить</a:t>
            </a:r>
            <a:r>
              <a:rPr lang="ru-RU" sz="7200" dirty="0"/>
              <a:t> в око, </a:t>
            </a:r>
            <a:r>
              <a:rPr lang="ru-RU" sz="7200" dirty="0" err="1"/>
              <a:t>діаметр</a:t>
            </a:r>
            <a:r>
              <a:rPr lang="ru-RU" sz="7200" dirty="0"/>
              <a:t> </a:t>
            </a:r>
            <a:r>
              <a:rPr lang="ru-RU" sz="7200" dirty="0" err="1"/>
              <a:t>зіниці</a:t>
            </a:r>
            <a:r>
              <a:rPr lang="ru-RU" sz="7200" dirty="0"/>
              <a:t> </a:t>
            </a:r>
            <a:r>
              <a:rPr lang="ru-RU" sz="7200" dirty="0" err="1"/>
              <a:t>рёфлекторно</a:t>
            </a:r>
            <a:r>
              <a:rPr lang="ru-RU" sz="7200" dirty="0"/>
              <a:t> </a:t>
            </a:r>
            <a:r>
              <a:rPr lang="ru-RU" sz="7200" dirty="0" err="1"/>
              <a:t>змінюється</a:t>
            </a:r>
            <a:r>
              <a:rPr lang="ru-RU" sz="7200" dirty="0"/>
              <a:t> </a:t>
            </a:r>
            <a:r>
              <a:rPr lang="ru-RU" sz="7200" dirty="0" err="1"/>
              <a:t>від</a:t>
            </a:r>
            <a:r>
              <a:rPr lang="ru-RU" sz="7200" dirty="0"/>
              <a:t> 2-3 до 6-8 мм.</a:t>
            </a:r>
          </a:p>
          <a:p>
            <a:pPr eaLnBrk="1" fontAlgn="auto" hangingPunct="1">
              <a:spcAft>
                <a:spcPts val="0"/>
              </a:spcAft>
              <a:buFont typeface="Arial" panose="020B0604020202020204" pitchFamily="34" charset="0"/>
              <a:buChar char="•"/>
              <a:defRPr/>
            </a:pPr>
            <a:r>
              <a:rPr lang="ru-RU" sz="7200" dirty="0" err="1"/>
              <a:t>Безпосередньо</a:t>
            </a:r>
            <a:r>
              <a:rPr lang="ru-RU" sz="7200" dirty="0"/>
              <a:t> за </a:t>
            </a:r>
            <a:r>
              <a:rPr lang="ru-RU" sz="7200" dirty="0" err="1"/>
              <a:t>райдужною</a:t>
            </a:r>
            <a:r>
              <a:rPr lang="ru-RU" sz="7200" dirty="0"/>
              <a:t> </a:t>
            </a:r>
            <a:r>
              <a:rPr lang="ru-RU" sz="7200" dirty="0" err="1"/>
              <a:t>оболонкою</a:t>
            </a:r>
            <a:r>
              <a:rPr lang="ru-RU" sz="7200" dirty="0"/>
              <a:t> </a:t>
            </a:r>
            <a:r>
              <a:rPr lang="ru-RU" sz="7200" dirty="0" err="1"/>
              <a:t>розташований</a:t>
            </a:r>
            <a:r>
              <a:rPr lang="ru-RU" sz="7200" dirty="0"/>
              <a:t> </a:t>
            </a:r>
            <a:r>
              <a:rPr lang="ru-RU" sz="7200" dirty="0" err="1"/>
              <a:t>кришталик</a:t>
            </a:r>
            <a:r>
              <a:rPr lang="ru-RU" sz="7200" dirty="0"/>
              <a:t> - </a:t>
            </a:r>
            <a:r>
              <a:rPr lang="ru-RU" sz="7200" dirty="0" err="1"/>
              <a:t>прозоре</a:t>
            </a:r>
            <a:r>
              <a:rPr lang="ru-RU" sz="7200" dirty="0"/>
              <a:t> </a:t>
            </a:r>
            <a:r>
              <a:rPr lang="ru-RU" sz="7200" dirty="0" err="1"/>
              <a:t>тіло</a:t>
            </a:r>
            <a:r>
              <a:rPr lang="ru-RU" sz="7200" dirty="0"/>
              <a:t>, за формою </a:t>
            </a:r>
            <a:r>
              <a:rPr lang="ru-RU" sz="7200" dirty="0" err="1"/>
              <a:t>дуже</a:t>
            </a:r>
            <a:r>
              <a:rPr lang="ru-RU" sz="7200" dirty="0"/>
              <a:t> </a:t>
            </a:r>
            <a:r>
              <a:rPr lang="ru-RU" sz="7200" dirty="0" err="1"/>
              <a:t>близьке</a:t>
            </a:r>
            <a:r>
              <a:rPr lang="ru-RU" sz="7200" dirty="0"/>
              <a:t> до </a:t>
            </a:r>
            <a:r>
              <a:rPr lang="ru-RU" sz="7200" dirty="0" err="1"/>
              <a:t>двоопуклою</a:t>
            </a:r>
            <a:r>
              <a:rPr lang="ru-RU" sz="7200" dirty="0"/>
              <a:t> </a:t>
            </a:r>
            <a:r>
              <a:rPr lang="ru-RU" sz="7200" dirty="0" err="1"/>
              <a:t>лінзі</a:t>
            </a:r>
            <a:r>
              <a:rPr lang="ru-RU" sz="7200" dirty="0"/>
              <a:t>. </a:t>
            </a:r>
            <a:r>
              <a:rPr lang="ru-RU" sz="7200" dirty="0" err="1"/>
              <a:t>Кришталик</a:t>
            </a:r>
            <a:r>
              <a:rPr lang="ru-RU" sz="7200" dirty="0"/>
              <a:t> </a:t>
            </a:r>
            <a:r>
              <a:rPr lang="ru-RU" sz="7200" dirty="0" err="1"/>
              <a:t>укладений</a:t>
            </a:r>
            <a:r>
              <a:rPr lang="ru-RU" sz="7200" dirty="0"/>
              <a:t> в </a:t>
            </a:r>
            <a:r>
              <a:rPr lang="ru-RU" sz="7200" dirty="0" err="1"/>
              <a:t>еластичну</a:t>
            </a:r>
            <a:r>
              <a:rPr lang="ru-RU" sz="7200" dirty="0"/>
              <a:t> капсулу, яка </a:t>
            </a:r>
            <a:r>
              <a:rPr lang="ru-RU" sz="7200" dirty="0" err="1"/>
              <a:t>підвішена</a:t>
            </a:r>
            <a:r>
              <a:rPr lang="ru-RU" sz="7200" dirty="0"/>
              <a:t> на тонких волокнах, </a:t>
            </a:r>
            <a:r>
              <a:rPr lang="ru-RU" sz="7200" dirty="0" err="1"/>
              <a:t>що</a:t>
            </a:r>
            <a:r>
              <a:rPr lang="ru-RU" sz="7200" dirty="0"/>
              <a:t> </a:t>
            </a:r>
            <a:r>
              <a:rPr lang="ru-RU" sz="7200" dirty="0" err="1"/>
              <a:t>утворюють</a:t>
            </a:r>
            <a:r>
              <a:rPr lang="ru-RU" sz="7200" dirty="0"/>
              <a:t> так </a:t>
            </a:r>
            <a:r>
              <a:rPr lang="ru-RU" sz="7200" dirty="0" err="1"/>
              <a:t>звану</a:t>
            </a:r>
            <a:r>
              <a:rPr lang="ru-RU" sz="7200" dirty="0"/>
              <a:t> </a:t>
            </a:r>
            <a:r>
              <a:rPr lang="ru-RU" sz="7200" dirty="0" err="1"/>
              <a:t>цинновой</a:t>
            </a:r>
            <a:r>
              <a:rPr lang="ru-RU" sz="7200" dirty="0"/>
              <a:t> </a:t>
            </a:r>
            <a:r>
              <a:rPr lang="ru-RU" sz="7200" dirty="0" err="1"/>
              <a:t>зв'язки</a:t>
            </a:r>
            <a:r>
              <a:rPr lang="ru-RU" sz="7200" dirty="0"/>
              <a:t>. Натяг </a:t>
            </a:r>
            <a:r>
              <a:rPr lang="ru-RU" sz="7200" dirty="0" err="1"/>
              <a:t>її</a:t>
            </a:r>
            <a:r>
              <a:rPr lang="ru-RU" sz="7200" dirty="0"/>
              <a:t> </a:t>
            </a:r>
            <a:r>
              <a:rPr lang="ru-RU" sz="7200" dirty="0" err="1"/>
              <a:t>здійснюється</a:t>
            </a:r>
            <a:r>
              <a:rPr lang="ru-RU" sz="7200" dirty="0"/>
              <a:t> </a:t>
            </a:r>
            <a:r>
              <a:rPr lang="ru-RU" sz="7200" dirty="0" err="1"/>
              <a:t>циліарного</a:t>
            </a:r>
            <a:r>
              <a:rPr lang="ru-RU" sz="7200" dirty="0"/>
              <a:t> (</a:t>
            </a:r>
            <a:r>
              <a:rPr lang="ru-RU" sz="7200" dirty="0" err="1"/>
              <a:t>ресничними</a:t>
            </a:r>
            <a:r>
              <a:rPr lang="ru-RU" sz="7200" dirty="0"/>
              <a:t>) </a:t>
            </a:r>
            <a:r>
              <a:rPr lang="ru-RU" sz="7200" dirty="0" err="1"/>
              <a:t>м'язами</a:t>
            </a:r>
            <a:r>
              <a:rPr lang="ru-RU" sz="7200" dirty="0"/>
              <a:t>. </a:t>
            </a:r>
            <a:r>
              <a:rPr lang="ru-RU" sz="7200" dirty="0" err="1"/>
              <a:t>Задня</a:t>
            </a:r>
            <a:r>
              <a:rPr lang="ru-RU" sz="7200" dirty="0"/>
              <a:t> </a:t>
            </a:r>
            <a:r>
              <a:rPr lang="ru-RU" sz="7200" dirty="0" err="1"/>
              <a:t>поверхня</a:t>
            </a:r>
            <a:r>
              <a:rPr lang="ru-RU" sz="7200" dirty="0"/>
              <a:t> </a:t>
            </a:r>
            <a:r>
              <a:rPr lang="ru-RU" sz="7200" dirty="0" err="1"/>
              <a:t>капсули</a:t>
            </a:r>
            <a:r>
              <a:rPr lang="ru-RU" sz="7200" dirty="0"/>
              <a:t> </a:t>
            </a:r>
            <a:r>
              <a:rPr lang="ru-RU" sz="7200" dirty="0" err="1"/>
              <a:t>кришталика</a:t>
            </a:r>
            <a:r>
              <a:rPr lang="ru-RU" sz="7200" dirty="0"/>
              <a:t> </a:t>
            </a:r>
            <a:r>
              <a:rPr lang="ru-RU" sz="7200" dirty="0" err="1"/>
              <a:t>більш</a:t>
            </a:r>
            <a:r>
              <a:rPr lang="ru-RU" sz="7200" dirty="0"/>
              <a:t> </a:t>
            </a:r>
            <a:r>
              <a:rPr lang="ru-RU" sz="7200" dirty="0" err="1"/>
              <a:t>опукла</a:t>
            </a:r>
            <a:r>
              <a:rPr lang="ru-RU" sz="7200" dirty="0"/>
              <a:t> (</a:t>
            </a:r>
            <a:r>
              <a:rPr lang="ru-RU" sz="7200" dirty="0" err="1"/>
              <a:t>радіус</a:t>
            </a:r>
            <a:r>
              <a:rPr lang="ru-RU" sz="7200" dirty="0"/>
              <a:t> кривизни-6 мм), </a:t>
            </a:r>
            <a:r>
              <a:rPr lang="ru-RU" sz="7200" dirty="0" err="1"/>
              <a:t>ніж</a:t>
            </a:r>
            <a:r>
              <a:rPr lang="ru-RU" sz="7200" dirty="0"/>
              <a:t> </a:t>
            </a:r>
            <a:r>
              <a:rPr lang="ru-RU" sz="7200" dirty="0" err="1"/>
              <a:t>передня</a:t>
            </a:r>
            <a:r>
              <a:rPr lang="ru-RU" sz="7200" dirty="0"/>
              <a:t> (</a:t>
            </a:r>
            <a:r>
              <a:rPr lang="ru-RU" sz="7200" dirty="0" err="1"/>
              <a:t>радіус</a:t>
            </a:r>
            <a:r>
              <a:rPr lang="ru-RU" sz="7200" dirty="0"/>
              <a:t> </a:t>
            </a:r>
            <a:r>
              <a:rPr lang="ru-RU" sz="7200" dirty="0" err="1"/>
              <a:t>кривизни</a:t>
            </a:r>
            <a:r>
              <a:rPr lang="ru-RU" sz="7200" dirty="0"/>
              <a:t> 10 мм). Кривизна </a:t>
            </a:r>
            <a:r>
              <a:rPr lang="ru-RU" sz="7200" dirty="0" err="1"/>
              <a:t>поверхні</a:t>
            </a:r>
            <a:r>
              <a:rPr lang="ru-RU" sz="7200" dirty="0"/>
              <a:t> </a:t>
            </a:r>
            <a:r>
              <a:rPr lang="ru-RU" sz="7200" dirty="0" err="1"/>
              <a:t>кришталика</a:t>
            </a:r>
            <a:r>
              <a:rPr lang="ru-RU" sz="7200" dirty="0"/>
              <a:t> </a:t>
            </a:r>
            <a:r>
              <a:rPr lang="ru-RU" sz="7200" dirty="0" err="1"/>
              <a:t>може</a:t>
            </a:r>
            <a:r>
              <a:rPr lang="ru-RU" sz="7200" dirty="0"/>
              <a:t> </a:t>
            </a:r>
            <a:r>
              <a:rPr lang="ru-RU" sz="7200" dirty="0" err="1"/>
              <a:t>змінюватися</a:t>
            </a:r>
            <a:r>
              <a:rPr lang="ru-RU" sz="7200" dirty="0"/>
              <a:t> при </a:t>
            </a:r>
            <a:r>
              <a:rPr lang="ru-RU" sz="7200" dirty="0" err="1"/>
              <a:t>зміні</a:t>
            </a:r>
            <a:r>
              <a:rPr lang="ru-RU" sz="7200" dirty="0"/>
              <a:t> натягу </a:t>
            </a:r>
            <a:r>
              <a:rPr lang="ru-RU" sz="7200" dirty="0" err="1"/>
              <a:t>ціннових</a:t>
            </a:r>
            <a:r>
              <a:rPr lang="ru-RU" sz="7200" dirty="0"/>
              <a:t> </a:t>
            </a:r>
            <a:r>
              <a:rPr lang="ru-RU" sz="7200" dirty="0" err="1"/>
              <a:t>зв'язок</a:t>
            </a:r>
            <a:r>
              <a:rPr lang="ru-RU" sz="7200" dirty="0"/>
              <a:t>.</a:t>
            </a:r>
            <a:endParaRPr lang="ru-RU" sz="7200" dirty="0" smtClean="0"/>
          </a:p>
        </p:txBody>
      </p:sp>
      <p:pic>
        <p:nvPicPr>
          <p:cNvPr id="3076" name="Объект 4"/>
          <p:cNvPicPr>
            <a:picLocks noGrp="1" noChangeAspect="1"/>
          </p:cNvPicPr>
          <p:nvPr>
            <p:ph sz="half" idx="2"/>
          </p:nvPr>
        </p:nvPicPr>
        <p:blipFill>
          <a:blip r:embed="rId2"/>
          <a:srcRect/>
          <a:stretch>
            <a:fillRect/>
          </a:stretch>
        </p:blipFill>
        <p:spPr>
          <a:xfrm>
            <a:off x="5364163" y="1844675"/>
            <a:ext cx="3763962" cy="3744913"/>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1"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arn(inVertical)">
                                      <p:cBhvr>
                                        <p:cTn id="15" dur="500"/>
                                        <p:tgtEl>
                                          <p:spTgt spid="30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bg/>
                                          </p:spTgt>
                                        </p:tgtEl>
                                        <p:attrNameLst>
                                          <p:attrName>style.visibility</p:attrName>
                                        </p:attrNameLst>
                                      </p:cBhvr>
                                      <p:to>
                                        <p:strVal val="visible"/>
                                      </p:to>
                                    </p:set>
                                    <p:anim calcmode="lin" valueType="num">
                                      <p:cBhvr>
                                        <p:cTn id="20" dur="500" fill="hold"/>
                                        <p:tgtEl>
                                          <p:spTgt spid="3">
                                            <p:bg/>
                                          </p:spTgt>
                                        </p:tgtEl>
                                        <p:attrNameLst>
                                          <p:attrName>ppt_w</p:attrName>
                                        </p:attrNameLst>
                                      </p:cBhvr>
                                      <p:tavLst>
                                        <p:tav tm="0">
                                          <p:val>
                                            <p:fltVal val="0"/>
                                          </p:val>
                                        </p:tav>
                                        <p:tav tm="100000">
                                          <p:val>
                                            <p:strVal val="#ppt_w"/>
                                          </p:val>
                                        </p:tav>
                                      </p:tavLst>
                                    </p:anim>
                                    <p:anim calcmode="lin" valueType="num">
                                      <p:cBhvr>
                                        <p:cTn id="21" dur="500" fill="hold"/>
                                        <p:tgtEl>
                                          <p:spTgt spid="3">
                                            <p:bg/>
                                          </p:spTgt>
                                        </p:tgtEl>
                                        <p:attrNameLst>
                                          <p:attrName>ppt_h</p:attrName>
                                        </p:attrNameLst>
                                      </p:cBhvr>
                                      <p:tavLst>
                                        <p:tav tm="0">
                                          <p:val>
                                            <p:fltVal val="0"/>
                                          </p:val>
                                        </p:tav>
                                        <p:tav tm="100000">
                                          <p:val>
                                            <p:strVal val="#ppt_h"/>
                                          </p:val>
                                        </p:tav>
                                      </p:tavLst>
                                    </p:anim>
                                    <p:animEffect transition="in" filter="fade">
                                      <p:cBhvr>
                                        <p:cTn id="2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95963" y="1268413"/>
            <a:ext cx="3168650" cy="1728787"/>
          </a:xfrm>
          <a:solidFill>
            <a:schemeClr val="accent2">
              <a:lumMod val="40000"/>
              <a:lumOff val="60000"/>
            </a:schemeClr>
          </a:solidFill>
        </p:spPr>
        <p:txBody>
          <a:bodyPr rtlCol="0">
            <a:normAutofit/>
          </a:bodyPr>
          <a:lstStyle/>
          <a:p>
            <a:pPr eaLnBrk="1" fontAlgn="auto" hangingPunct="1">
              <a:spcAft>
                <a:spcPts val="0"/>
              </a:spcAft>
              <a:defRPr/>
            </a:pPr>
            <a:r>
              <a:rPr lang="ru-RU" sz="3200" dirty="0" err="1" smtClean="0">
                <a:solidFill>
                  <a:schemeClr val="bg1">
                    <a:lumMod val="75000"/>
                    <a:lumOff val="25000"/>
                  </a:schemeClr>
                </a:solidFill>
              </a:rPr>
              <a:t>Анатомічні</a:t>
            </a:r>
            <a:r>
              <a:rPr lang="ru-RU" sz="3200" dirty="0" smtClean="0">
                <a:solidFill>
                  <a:schemeClr val="bg1">
                    <a:lumMod val="75000"/>
                    <a:lumOff val="25000"/>
                  </a:schemeClr>
                </a:solidFill>
              </a:rPr>
              <a:t> </a:t>
            </a:r>
            <a:r>
              <a:rPr lang="ru-RU" sz="3200" dirty="0" err="1" smtClean="0">
                <a:solidFill>
                  <a:schemeClr val="bg1">
                    <a:lumMod val="75000"/>
                    <a:lumOff val="25000"/>
                  </a:schemeClr>
                </a:solidFill>
              </a:rPr>
              <a:t>структури</a:t>
            </a:r>
            <a:r>
              <a:rPr lang="ru-RU" sz="3200" dirty="0" smtClean="0">
                <a:solidFill>
                  <a:schemeClr val="bg1">
                    <a:lumMod val="75000"/>
                    <a:lumOff val="25000"/>
                  </a:schemeClr>
                </a:solidFill>
              </a:rPr>
              <a:t> ока </a:t>
            </a:r>
          </a:p>
        </p:txBody>
      </p:sp>
      <p:sp>
        <p:nvSpPr>
          <p:cNvPr id="5123" name="Текст 2"/>
          <p:cNvSpPr>
            <a:spLocks noGrp="1"/>
          </p:cNvSpPr>
          <p:nvPr>
            <p:ph type="body" idx="1"/>
          </p:nvPr>
        </p:nvSpPr>
        <p:spPr/>
        <p:txBody>
          <a:bodyPr/>
          <a:lstStyle/>
          <a:p>
            <a:pPr eaLnBrk="1" hangingPunct="1"/>
            <a:endParaRPr lang="ru-RU" altLang="ru-RU" smtClean="0"/>
          </a:p>
        </p:txBody>
      </p:sp>
      <p:sp>
        <p:nvSpPr>
          <p:cNvPr id="4" name="Объект 3"/>
          <p:cNvSpPr>
            <a:spLocks noGrp="1"/>
          </p:cNvSpPr>
          <p:nvPr>
            <p:ph sz="half" idx="2"/>
          </p:nvPr>
        </p:nvSpPr>
        <p:spPr>
          <a:xfrm>
            <a:off x="0" y="0"/>
            <a:ext cx="5651500" cy="6858000"/>
          </a:xfrm>
          <a:solidFill>
            <a:schemeClr val="bg2">
              <a:lumMod val="20000"/>
              <a:lumOff val="80000"/>
            </a:schemeClr>
          </a:solidFill>
        </p:spPr>
        <p:txBody>
          <a:bodyPr rtlCol="0">
            <a:normAutofit fontScale="62500" lnSpcReduction="20000"/>
          </a:bodyPr>
          <a:lstStyle/>
          <a:p>
            <a:pPr eaLnBrk="1" fontAlgn="auto" hangingPunct="1">
              <a:spcAft>
                <a:spcPts val="0"/>
              </a:spcAft>
              <a:buFont typeface="Arial" panose="020B0604020202020204" pitchFamily="34" charset="0"/>
              <a:buChar char="•"/>
              <a:defRPr/>
            </a:pPr>
            <a:r>
              <a:rPr lang="ru-RU" sz="2900" dirty="0">
                <a:solidFill>
                  <a:schemeClr val="bg1"/>
                </a:solidFill>
              </a:rPr>
              <a:t>Весь </a:t>
            </a:r>
            <a:r>
              <a:rPr lang="ru-RU" sz="2900" dirty="0" err="1">
                <a:solidFill>
                  <a:schemeClr val="bg1"/>
                </a:solidFill>
              </a:rPr>
              <a:t>простір</a:t>
            </a:r>
            <a:r>
              <a:rPr lang="ru-RU" sz="2900" dirty="0">
                <a:solidFill>
                  <a:schemeClr val="bg1"/>
                </a:solidFill>
              </a:rPr>
              <a:t> очного </a:t>
            </a:r>
            <a:r>
              <a:rPr lang="ru-RU" sz="2900" dirty="0" err="1">
                <a:solidFill>
                  <a:schemeClr val="bg1"/>
                </a:solidFill>
              </a:rPr>
              <a:t>яблука</a:t>
            </a:r>
            <a:r>
              <a:rPr lang="ru-RU" sz="2900" dirty="0">
                <a:solidFill>
                  <a:schemeClr val="bg1"/>
                </a:solidFill>
              </a:rPr>
              <a:t> за </a:t>
            </a:r>
            <a:r>
              <a:rPr lang="ru-RU" sz="2900" dirty="0" err="1">
                <a:solidFill>
                  <a:schemeClr val="bg1"/>
                </a:solidFill>
              </a:rPr>
              <a:t>кришталиком</a:t>
            </a:r>
            <a:r>
              <a:rPr lang="ru-RU" sz="2900" dirty="0">
                <a:solidFill>
                  <a:schemeClr val="bg1"/>
                </a:solidFill>
              </a:rPr>
              <a:t> </a:t>
            </a:r>
            <a:r>
              <a:rPr lang="ru-RU" sz="2900" dirty="0" err="1">
                <a:solidFill>
                  <a:schemeClr val="bg1"/>
                </a:solidFill>
              </a:rPr>
              <a:t>заповнено</a:t>
            </a:r>
            <a:r>
              <a:rPr lang="ru-RU" sz="2900" dirty="0">
                <a:solidFill>
                  <a:schemeClr val="bg1"/>
                </a:solidFill>
              </a:rPr>
              <a:t> </a:t>
            </a:r>
            <a:r>
              <a:rPr lang="ru-RU" sz="2900" dirty="0" err="1">
                <a:solidFill>
                  <a:schemeClr val="bg1"/>
                </a:solidFill>
              </a:rPr>
              <a:t>склоподібним</a:t>
            </a:r>
            <a:r>
              <a:rPr lang="ru-RU" sz="2900" dirty="0">
                <a:solidFill>
                  <a:schemeClr val="bg1"/>
                </a:solidFill>
              </a:rPr>
              <a:t> </a:t>
            </a:r>
            <a:r>
              <a:rPr lang="ru-RU" sz="2900" dirty="0" err="1">
                <a:solidFill>
                  <a:schemeClr val="bg1"/>
                </a:solidFill>
              </a:rPr>
              <a:t>тілом</a:t>
            </a:r>
            <a:r>
              <a:rPr lang="ru-RU" sz="2900" dirty="0">
                <a:solidFill>
                  <a:schemeClr val="bg1"/>
                </a:solidFill>
              </a:rPr>
              <a:t> - </a:t>
            </a:r>
            <a:r>
              <a:rPr lang="ru-RU" sz="2900" dirty="0" err="1">
                <a:solidFill>
                  <a:schemeClr val="bg1"/>
                </a:solidFill>
              </a:rPr>
              <a:t>прозорою</a:t>
            </a:r>
            <a:r>
              <a:rPr lang="ru-RU" sz="2900" dirty="0">
                <a:solidFill>
                  <a:schemeClr val="bg1"/>
                </a:solidFill>
              </a:rPr>
              <a:t> </a:t>
            </a:r>
            <a:r>
              <a:rPr lang="ru-RU" sz="2900" dirty="0" err="1">
                <a:solidFill>
                  <a:schemeClr val="bg1"/>
                </a:solidFill>
              </a:rPr>
              <a:t>драглистою</a:t>
            </a:r>
            <a:r>
              <a:rPr lang="ru-RU" sz="2900" dirty="0">
                <a:solidFill>
                  <a:schemeClr val="bg1"/>
                </a:solidFill>
              </a:rPr>
              <a:t> </a:t>
            </a:r>
            <a:r>
              <a:rPr lang="ru-RU" sz="2900" dirty="0" err="1">
                <a:solidFill>
                  <a:schemeClr val="bg1"/>
                </a:solidFill>
              </a:rPr>
              <a:t>масою</a:t>
            </a:r>
            <a:r>
              <a:rPr lang="ru-RU" sz="2900" dirty="0">
                <a:solidFill>
                  <a:schemeClr val="bg1"/>
                </a:solidFill>
              </a:rPr>
              <a:t>.</a:t>
            </a:r>
          </a:p>
          <a:p>
            <a:pPr eaLnBrk="1" fontAlgn="auto" hangingPunct="1">
              <a:spcAft>
                <a:spcPts val="0"/>
              </a:spcAft>
              <a:buFont typeface="Arial" panose="020B0604020202020204" pitchFamily="34" charset="0"/>
              <a:buChar char="•"/>
              <a:defRPr/>
            </a:pPr>
            <a:r>
              <a:rPr lang="ru-RU" sz="2900" dirty="0" err="1">
                <a:solidFill>
                  <a:schemeClr val="bg1"/>
                </a:solidFill>
              </a:rPr>
              <a:t>Внутрішня</a:t>
            </a:r>
            <a:r>
              <a:rPr lang="ru-RU" sz="2900" dirty="0">
                <a:solidFill>
                  <a:schemeClr val="bg1"/>
                </a:solidFill>
              </a:rPr>
              <a:t> </a:t>
            </a:r>
            <a:r>
              <a:rPr lang="ru-RU" sz="2900" dirty="0" err="1">
                <a:solidFill>
                  <a:schemeClr val="bg1"/>
                </a:solidFill>
              </a:rPr>
              <a:t>поверхня</a:t>
            </a:r>
            <a:r>
              <a:rPr lang="ru-RU" sz="2900" dirty="0">
                <a:solidFill>
                  <a:schemeClr val="bg1"/>
                </a:solidFill>
              </a:rPr>
              <a:t> очного </a:t>
            </a:r>
            <a:r>
              <a:rPr lang="ru-RU" sz="2900" dirty="0" err="1">
                <a:solidFill>
                  <a:schemeClr val="bg1"/>
                </a:solidFill>
              </a:rPr>
              <a:t>яблука</a:t>
            </a:r>
            <a:r>
              <a:rPr lang="ru-RU" sz="2900" dirty="0">
                <a:solidFill>
                  <a:schemeClr val="bg1"/>
                </a:solidFill>
              </a:rPr>
              <a:t> з </a:t>
            </a:r>
            <a:r>
              <a:rPr lang="ru-RU" sz="2900" dirty="0" err="1">
                <a:solidFill>
                  <a:schemeClr val="bg1"/>
                </a:solidFill>
              </a:rPr>
              <a:t>заднього</a:t>
            </a:r>
            <a:r>
              <a:rPr lang="ru-RU" sz="2900" dirty="0">
                <a:solidFill>
                  <a:schemeClr val="bg1"/>
                </a:solidFill>
              </a:rPr>
              <a:t> боку, звана </a:t>
            </a:r>
            <a:r>
              <a:rPr lang="ru-RU" sz="2900" dirty="0" err="1">
                <a:solidFill>
                  <a:schemeClr val="bg1"/>
                </a:solidFill>
              </a:rPr>
              <a:t>очним</a:t>
            </a:r>
            <a:r>
              <a:rPr lang="ru-RU" sz="2900" dirty="0">
                <a:solidFill>
                  <a:schemeClr val="bg1"/>
                </a:solidFill>
              </a:rPr>
              <a:t> дном, </a:t>
            </a:r>
            <a:r>
              <a:rPr lang="ru-RU" sz="2900" dirty="0" err="1">
                <a:solidFill>
                  <a:schemeClr val="bg1"/>
                </a:solidFill>
              </a:rPr>
              <a:t>утворена</a:t>
            </a:r>
            <a:r>
              <a:rPr lang="ru-RU" sz="2900" dirty="0">
                <a:solidFill>
                  <a:schemeClr val="bg1"/>
                </a:solidFill>
              </a:rPr>
              <a:t> </a:t>
            </a:r>
            <a:r>
              <a:rPr lang="ru-RU" sz="2900" dirty="0" err="1">
                <a:solidFill>
                  <a:schemeClr val="bg1"/>
                </a:solidFill>
              </a:rPr>
              <a:t>сітківкою</a:t>
            </a:r>
            <a:r>
              <a:rPr lang="ru-RU" sz="2900" dirty="0">
                <a:solidFill>
                  <a:schemeClr val="bg1"/>
                </a:solidFill>
              </a:rPr>
              <a:t>, </a:t>
            </a:r>
            <a:r>
              <a:rPr lang="ru-RU" sz="2900" dirty="0" err="1">
                <a:solidFill>
                  <a:schemeClr val="bg1"/>
                </a:solidFill>
              </a:rPr>
              <a:t>або</a:t>
            </a:r>
            <a:r>
              <a:rPr lang="ru-RU" sz="2900" dirty="0">
                <a:solidFill>
                  <a:schemeClr val="bg1"/>
                </a:solidFill>
              </a:rPr>
              <a:t> ретиной. Вона </a:t>
            </a:r>
            <a:r>
              <a:rPr lang="ru-RU" sz="2900" dirty="0" err="1">
                <a:solidFill>
                  <a:schemeClr val="bg1"/>
                </a:solidFill>
              </a:rPr>
              <a:t>являє</a:t>
            </a:r>
            <a:r>
              <a:rPr lang="ru-RU" sz="2900" dirty="0">
                <a:solidFill>
                  <a:schemeClr val="bg1"/>
                </a:solidFill>
              </a:rPr>
              <a:t> собою систему </a:t>
            </a:r>
            <a:r>
              <a:rPr lang="ru-RU" sz="2900" dirty="0" err="1">
                <a:solidFill>
                  <a:schemeClr val="bg1"/>
                </a:solidFill>
              </a:rPr>
              <a:t>нервових</a:t>
            </a:r>
            <a:r>
              <a:rPr lang="ru-RU" sz="2900" dirty="0">
                <a:solidFill>
                  <a:schemeClr val="bg1"/>
                </a:solidFill>
              </a:rPr>
              <a:t> </a:t>
            </a:r>
            <a:r>
              <a:rPr lang="ru-RU" sz="2900" dirty="0" err="1">
                <a:solidFill>
                  <a:schemeClr val="bg1"/>
                </a:solidFill>
              </a:rPr>
              <a:t>елементів</a:t>
            </a:r>
            <a:r>
              <a:rPr lang="ru-RU" sz="2900" dirty="0">
                <a:solidFill>
                  <a:schemeClr val="bg1"/>
                </a:solidFill>
              </a:rPr>
              <a:t>, </a:t>
            </a:r>
            <a:r>
              <a:rPr lang="ru-RU" sz="2900" dirty="0" err="1">
                <a:solidFill>
                  <a:schemeClr val="bg1"/>
                </a:solidFill>
              </a:rPr>
              <a:t>що</a:t>
            </a:r>
            <a:r>
              <a:rPr lang="ru-RU" sz="2900" dirty="0">
                <a:solidFill>
                  <a:schemeClr val="bg1"/>
                </a:solidFill>
              </a:rPr>
              <a:t> </a:t>
            </a:r>
            <a:r>
              <a:rPr lang="ru-RU" sz="2900" dirty="0" err="1">
                <a:solidFill>
                  <a:schemeClr val="bg1"/>
                </a:solidFill>
              </a:rPr>
              <a:t>сприймають</a:t>
            </a:r>
            <a:r>
              <a:rPr lang="ru-RU" sz="2900" dirty="0">
                <a:solidFill>
                  <a:schemeClr val="bg1"/>
                </a:solidFill>
              </a:rPr>
              <a:t> </a:t>
            </a:r>
            <a:r>
              <a:rPr lang="ru-RU" sz="2900" dirty="0" err="1">
                <a:solidFill>
                  <a:schemeClr val="bg1"/>
                </a:solidFill>
              </a:rPr>
              <a:t>світлові</a:t>
            </a:r>
            <a:r>
              <a:rPr lang="ru-RU" sz="2900" dirty="0">
                <a:solidFill>
                  <a:schemeClr val="bg1"/>
                </a:solidFill>
              </a:rPr>
              <a:t> </a:t>
            </a:r>
            <a:r>
              <a:rPr lang="ru-RU" sz="2900" dirty="0" err="1">
                <a:solidFill>
                  <a:schemeClr val="bg1"/>
                </a:solidFill>
              </a:rPr>
              <a:t>подразнення</a:t>
            </a:r>
            <a:r>
              <a:rPr lang="ru-RU" sz="2900" dirty="0">
                <a:solidFill>
                  <a:schemeClr val="bg1"/>
                </a:solidFill>
              </a:rPr>
              <a:t>, </a:t>
            </a:r>
            <a:r>
              <a:rPr lang="ru-RU" sz="2900" dirty="0" err="1">
                <a:solidFill>
                  <a:schemeClr val="bg1"/>
                </a:solidFill>
              </a:rPr>
              <a:t>які</a:t>
            </a:r>
            <a:r>
              <a:rPr lang="ru-RU" sz="2900" dirty="0">
                <a:solidFill>
                  <a:schemeClr val="bg1"/>
                </a:solidFill>
              </a:rPr>
              <a:t> по </a:t>
            </a:r>
            <a:r>
              <a:rPr lang="ru-RU" sz="2900" dirty="0" err="1">
                <a:solidFill>
                  <a:schemeClr val="bg1"/>
                </a:solidFill>
              </a:rPr>
              <a:t>нервових</a:t>
            </a:r>
            <a:r>
              <a:rPr lang="ru-RU" sz="2900" dirty="0">
                <a:solidFill>
                  <a:schemeClr val="bg1"/>
                </a:solidFill>
              </a:rPr>
              <a:t> волокнах </a:t>
            </a:r>
            <a:r>
              <a:rPr lang="ru-RU" sz="2900" dirty="0" err="1">
                <a:solidFill>
                  <a:schemeClr val="bg1"/>
                </a:solidFill>
              </a:rPr>
              <a:t>зорового</a:t>
            </a:r>
            <a:r>
              <a:rPr lang="ru-RU" sz="2900" dirty="0">
                <a:solidFill>
                  <a:schemeClr val="bg1"/>
                </a:solidFill>
              </a:rPr>
              <a:t> нерва </a:t>
            </a:r>
            <a:r>
              <a:rPr lang="ru-RU" sz="2900" dirty="0" err="1">
                <a:solidFill>
                  <a:schemeClr val="bg1"/>
                </a:solidFill>
              </a:rPr>
              <a:t>передаються</a:t>
            </a:r>
            <a:r>
              <a:rPr lang="ru-RU" sz="2900" dirty="0">
                <a:solidFill>
                  <a:schemeClr val="bg1"/>
                </a:solidFill>
              </a:rPr>
              <a:t> в </a:t>
            </a:r>
            <a:r>
              <a:rPr lang="ru-RU" sz="2900" dirty="0" err="1">
                <a:solidFill>
                  <a:schemeClr val="bg1"/>
                </a:solidFill>
              </a:rPr>
              <a:t>головний</a:t>
            </a:r>
            <a:r>
              <a:rPr lang="ru-RU" sz="2900" dirty="0">
                <a:solidFill>
                  <a:schemeClr val="bg1"/>
                </a:solidFill>
              </a:rPr>
              <a:t> </a:t>
            </a:r>
            <a:r>
              <a:rPr lang="ru-RU" sz="2900" dirty="0" err="1">
                <a:solidFill>
                  <a:schemeClr val="bg1"/>
                </a:solidFill>
              </a:rPr>
              <a:t>мозок</a:t>
            </a:r>
            <a:r>
              <a:rPr lang="ru-RU" sz="2900" dirty="0">
                <a:solidFill>
                  <a:schemeClr val="bg1"/>
                </a:solidFill>
              </a:rPr>
              <a:t>. </a:t>
            </a:r>
            <a:r>
              <a:rPr lang="ru-RU" sz="2900" dirty="0" err="1">
                <a:solidFill>
                  <a:schemeClr val="bg1"/>
                </a:solidFill>
              </a:rPr>
              <a:t>Місце</a:t>
            </a:r>
            <a:r>
              <a:rPr lang="ru-RU" sz="2900" dirty="0">
                <a:solidFill>
                  <a:schemeClr val="bg1"/>
                </a:solidFill>
              </a:rPr>
              <a:t> входу </a:t>
            </a:r>
            <a:r>
              <a:rPr lang="ru-RU" sz="2900" dirty="0" err="1">
                <a:solidFill>
                  <a:schemeClr val="bg1"/>
                </a:solidFill>
              </a:rPr>
              <a:t>зорового</a:t>
            </a:r>
            <a:r>
              <a:rPr lang="ru-RU" sz="2900" dirty="0">
                <a:solidFill>
                  <a:schemeClr val="bg1"/>
                </a:solidFill>
              </a:rPr>
              <a:t> нерва, в </a:t>
            </a:r>
            <a:r>
              <a:rPr lang="ru-RU" sz="2900" dirty="0" err="1">
                <a:solidFill>
                  <a:schemeClr val="bg1"/>
                </a:solidFill>
              </a:rPr>
              <a:t>очне</a:t>
            </a:r>
            <a:r>
              <a:rPr lang="ru-RU" sz="2900" dirty="0">
                <a:solidFill>
                  <a:schemeClr val="bg1"/>
                </a:solidFill>
              </a:rPr>
              <a:t> </a:t>
            </a:r>
            <a:r>
              <a:rPr lang="ru-RU" sz="2900" dirty="0" err="1">
                <a:solidFill>
                  <a:schemeClr val="bg1"/>
                </a:solidFill>
              </a:rPr>
              <a:t>яблуко</a:t>
            </a:r>
            <a:r>
              <a:rPr lang="ru-RU" sz="2900" dirty="0">
                <a:solidFill>
                  <a:schemeClr val="bg1"/>
                </a:solidFill>
              </a:rPr>
              <a:t> (сосок </a:t>
            </a:r>
            <a:r>
              <a:rPr lang="ru-RU" sz="2900" dirty="0" err="1">
                <a:solidFill>
                  <a:schemeClr val="bg1"/>
                </a:solidFill>
              </a:rPr>
              <a:t>зорового</a:t>
            </a:r>
            <a:r>
              <a:rPr lang="ru-RU" sz="2900" dirty="0">
                <a:solidFill>
                  <a:schemeClr val="bg1"/>
                </a:solidFill>
              </a:rPr>
              <a:t> нерва) не </a:t>
            </a:r>
            <a:r>
              <a:rPr lang="ru-RU" sz="2900" dirty="0" err="1">
                <a:solidFill>
                  <a:schemeClr val="bg1"/>
                </a:solidFill>
              </a:rPr>
              <a:t>має</a:t>
            </a:r>
            <a:r>
              <a:rPr lang="ru-RU" sz="2900" dirty="0">
                <a:solidFill>
                  <a:schemeClr val="bg1"/>
                </a:solidFill>
              </a:rPr>
              <a:t> </a:t>
            </a:r>
            <a:r>
              <a:rPr lang="ru-RU" sz="2900" dirty="0" err="1">
                <a:solidFill>
                  <a:schemeClr val="bg1"/>
                </a:solidFill>
              </a:rPr>
              <a:t>чутливих</a:t>
            </a:r>
            <a:r>
              <a:rPr lang="ru-RU" sz="2900" dirty="0">
                <a:solidFill>
                  <a:schemeClr val="bg1"/>
                </a:solidFill>
              </a:rPr>
              <a:t> </a:t>
            </a:r>
            <a:r>
              <a:rPr lang="ru-RU" sz="2900" dirty="0" err="1">
                <a:solidFill>
                  <a:schemeClr val="bg1"/>
                </a:solidFill>
              </a:rPr>
              <a:t>елементів</a:t>
            </a:r>
            <a:r>
              <a:rPr lang="ru-RU" sz="2900" dirty="0">
                <a:solidFill>
                  <a:schemeClr val="bg1"/>
                </a:solidFill>
              </a:rPr>
              <a:t> і </a:t>
            </a:r>
            <a:r>
              <a:rPr lang="ru-RU" sz="2900" dirty="0" err="1">
                <a:solidFill>
                  <a:schemeClr val="bg1"/>
                </a:solidFill>
              </a:rPr>
              <a:t>утворює</a:t>
            </a:r>
            <a:r>
              <a:rPr lang="ru-RU" sz="2900" dirty="0">
                <a:solidFill>
                  <a:schemeClr val="bg1"/>
                </a:solidFill>
              </a:rPr>
              <a:t> «</a:t>
            </a:r>
            <a:r>
              <a:rPr lang="ru-RU" sz="2900" dirty="0" err="1">
                <a:solidFill>
                  <a:schemeClr val="bg1"/>
                </a:solidFill>
              </a:rPr>
              <a:t>сліпа</a:t>
            </a:r>
            <a:r>
              <a:rPr lang="ru-RU" sz="2900" dirty="0">
                <a:solidFill>
                  <a:schemeClr val="bg1"/>
                </a:solidFill>
              </a:rPr>
              <a:t> </a:t>
            </a:r>
            <a:r>
              <a:rPr lang="ru-RU" sz="2900" dirty="0" err="1">
                <a:solidFill>
                  <a:schemeClr val="bg1"/>
                </a:solidFill>
              </a:rPr>
              <a:t>пляма</a:t>
            </a:r>
            <a:r>
              <a:rPr lang="ru-RU" sz="2900" dirty="0">
                <a:solidFill>
                  <a:schemeClr val="bg1"/>
                </a:solidFill>
              </a:rPr>
              <a:t>» </a:t>
            </a:r>
            <a:r>
              <a:rPr lang="ru-RU" sz="2900" dirty="0" err="1">
                <a:solidFill>
                  <a:schemeClr val="bg1"/>
                </a:solidFill>
              </a:rPr>
              <a:t>діаметром</a:t>
            </a:r>
            <a:r>
              <a:rPr lang="ru-RU" sz="2900" dirty="0">
                <a:solidFill>
                  <a:schemeClr val="bg1"/>
                </a:solidFill>
              </a:rPr>
              <a:t> </a:t>
            </a:r>
            <a:r>
              <a:rPr lang="ru-RU" sz="2900" dirty="0" err="1">
                <a:solidFill>
                  <a:schemeClr val="bg1"/>
                </a:solidFill>
              </a:rPr>
              <a:t>близько</a:t>
            </a:r>
            <a:r>
              <a:rPr lang="ru-RU" sz="2900" dirty="0">
                <a:solidFill>
                  <a:schemeClr val="bg1"/>
                </a:solidFill>
              </a:rPr>
              <a:t> 1,5 мм. </a:t>
            </a:r>
            <a:r>
              <a:rPr lang="ru-RU" sz="2900" dirty="0" err="1">
                <a:solidFill>
                  <a:schemeClr val="bg1"/>
                </a:solidFill>
              </a:rPr>
              <a:t>Частина</a:t>
            </a:r>
            <a:r>
              <a:rPr lang="ru-RU" sz="2900" dirty="0">
                <a:solidFill>
                  <a:schemeClr val="bg1"/>
                </a:solidFill>
              </a:rPr>
              <a:t> </a:t>
            </a:r>
            <a:r>
              <a:rPr lang="ru-RU" sz="2900" dirty="0" err="1">
                <a:solidFill>
                  <a:schemeClr val="bg1"/>
                </a:solidFill>
              </a:rPr>
              <a:t>сітківки</a:t>
            </a:r>
            <a:r>
              <a:rPr lang="ru-RU" sz="2900" dirty="0">
                <a:solidFill>
                  <a:schemeClr val="bg1"/>
                </a:solidFill>
              </a:rPr>
              <a:t>, яка </a:t>
            </a:r>
            <a:r>
              <a:rPr lang="ru-RU" sz="2900" dirty="0" err="1">
                <a:solidFill>
                  <a:schemeClr val="bg1"/>
                </a:solidFill>
              </a:rPr>
              <a:t>перебуває</a:t>
            </a:r>
            <a:r>
              <a:rPr lang="ru-RU" sz="2900" dirty="0">
                <a:solidFill>
                  <a:schemeClr val="bg1"/>
                </a:solidFill>
              </a:rPr>
              <a:t> </a:t>
            </a:r>
            <a:r>
              <a:rPr lang="ru-RU" sz="2900" dirty="0" err="1">
                <a:solidFill>
                  <a:schemeClr val="bg1"/>
                </a:solidFill>
              </a:rPr>
              <a:t>проти</a:t>
            </a:r>
            <a:r>
              <a:rPr lang="ru-RU" sz="2900" dirty="0">
                <a:solidFill>
                  <a:schemeClr val="bg1"/>
                </a:solidFill>
              </a:rPr>
              <a:t> </a:t>
            </a:r>
            <a:r>
              <a:rPr lang="ru-RU" sz="2900" dirty="0" err="1">
                <a:solidFill>
                  <a:schemeClr val="bg1"/>
                </a:solidFill>
              </a:rPr>
              <a:t>зіниці</a:t>
            </a:r>
            <a:r>
              <a:rPr lang="ru-RU" sz="2900" dirty="0">
                <a:solidFill>
                  <a:schemeClr val="bg1"/>
                </a:solidFill>
              </a:rPr>
              <a:t>, де </a:t>
            </a:r>
            <a:r>
              <a:rPr lang="ru-RU" sz="2900" dirty="0" err="1">
                <a:solidFill>
                  <a:schemeClr val="bg1"/>
                </a:solidFill>
              </a:rPr>
              <a:t>чутливі</a:t>
            </a:r>
            <a:r>
              <a:rPr lang="ru-RU" sz="2900" dirty="0">
                <a:solidFill>
                  <a:schemeClr val="bg1"/>
                </a:solidFill>
              </a:rPr>
              <a:t> </a:t>
            </a:r>
            <a:r>
              <a:rPr lang="ru-RU" sz="2900" dirty="0" err="1">
                <a:solidFill>
                  <a:schemeClr val="bg1"/>
                </a:solidFill>
              </a:rPr>
              <a:t>елементи</a:t>
            </a:r>
            <a:r>
              <a:rPr lang="ru-RU" sz="2900" dirty="0">
                <a:solidFill>
                  <a:schemeClr val="bg1"/>
                </a:solidFill>
              </a:rPr>
              <a:t> </a:t>
            </a:r>
            <a:r>
              <a:rPr lang="ru-RU" sz="2900" dirty="0" err="1">
                <a:solidFill>
                  <a:schemeClr val="bg1"/>
                </a:solidFill>
              </a:rPr>
              <a:t>розташовані</a:t>
            </a:r>
            <a:r>
              <a:rPr lang="ru-RU" sz="2900" dirty="0">
                <a:solidFill>
                  <a:schemeClr val="bg1"/>
                </a:solidFill>
              </a:rPr>
              <a:t> </a:t>
            </a:r>
            <a:r>
              <a:rPr lang="ru-RU" sz="2900" dirty="0" err="1">
                <a:solidFill>
                  <a:schemeClr val="bg1"/>
                </a:solidFill>
              </a:rPr>
              <a:t>найбільш</a:t>
            </a:r>
            <a:r>
              <a:rPr lang="ru-RU" sz="2900" dirty="0">
                <a:solidFill>
                  <a:schemeClr val="bg1"/>
                </a:solidFill>
              </a:rPr>
              <a:t> </a:t>
            </a:r>
            <a:r>
              <a:rPr lang="ru-RU" sz="2900" dirty="0" err="1">
                <a:solidFill>
                  <a:schemeClr val="bg1"/>
                </a:solidFill>
              </a:rPr>
              <a:t>щільно</a:t>
            </a:r>
            <a:r>
              <a:rPr lang="ru-RU" sz="2900" dirty="0">
                <a:solidFill>
                  <a:schemeClr val="bg1"/>
                </a:solidFill>
              </a:rPr>
              <a:t>, </a:t>
            </a:r>
            <a:r>
              <a:rPr lang="ru-RU" sz="2900" dirty="0" err="1">
                <a:solidFill>
                  <a:schemeClr val="bg1"/>
                </a:solidFill>
              </a:rPr>
              <a:t>називається</a:t>
            </a:r>
            <a:r>
              <a:rPr lang="ru-RU" sz="2900" dirty="0">
                <a:solidFill>
                  <a:schemeClr val="bg1"/>
                </a:solidFill>
              </a:rPr>
              <a:t> </a:t>
            </a:r>
            <a:r>
              <a:rPr lang="ru-RU" sz="2900" dirty="0" err="1">
                <a:solidFill>
                  <a:schemeClr val="bg1"/>
                </a:solidFill>
              </a:rPr>
              <a:t>жовтою</a:t>
            </a:r>
            <a:r>
              <a:rPr lang="ru-RU" sz="2900" dirty="0">
                <a:solidFill>
                  <a:schemeClr val="bg1"/>
                </a:solidFill>
              </a:rPr>
              <a:t> </a:t>
            </a:r>
            <a:r>
              <a:rPr lang="ru-RU" sz="2900" dirty="0" err="1">
                <a:solidFill>
                  <a:schemeClr val="bg1"/>
                </a:solidFill>
              </a:rPr>
              <a:t>плямою</a:t>
            </a:r>
            <a:r>
              <a:rPr lang="ru-RU" sz="2900" dirty="0">
                <a:solidFill>
                  <a:schemeClr val="bg1"/>
                </a:solidFill>
              </a:rPr>
              <a:t>. У </a:t>
            </a:r>
            <a:r>
              <a:rPr lang="ru-RU" sz="2900" dirty="0" err="1">
                <a:solidFill>
                  <a:schemeClr val="bg1"/>
                </a:solidFill>
              </a:rPr>
              <a:t>центрі</a:t>
            </a:r>
            <a:r>
              <a:rPr lang="ru-RU" sz="2900" dirty="0">
                <a:solidFill>
                  <a:schemeClr val="bg1"/>
                </a:solidFill>
              </a:rPr>
              <a:t> </a:t>
            </a:r>
            <a:r>
              <a:rPr lang="ru-RU" sz="2900" dirty="0" err="1">
                <a:solidFill>
                  <a:schemeClr val="bg1"/>
                </a:solidFill>
              </a:rPr>
              <a:t>жовтої</a:t>
            </a:r>
            <a:r>
              <a:rPr lang="ru-RU" sz="2900" dirty="0">
                <a:solidFill>
                  <a:schemeClr val="bg1"/>
                </a:solidFill>
              </a:rPr>
              <a:t> </a:t>
            </a:r>
            <a:r>
              <a:rPr lang="ru-RU" sz="2900" dirty="0" err="1">
                <a:solidFill>
                  <a:schemeClr val="bg1"/>
                </a:solidFill>
              </a:rPr>
              <a:t>плями</a:t>
            </a:r>
            <a:r>
              <a:rPr lang="ru-RU" sz="2900" dirty="0">
                <a:solidFill>
                  <a:schemeClr val="bg1"/>
                </a:solidFill>
              </a:rPr>
              <a:t> є </a:t>
            </a:r>
            <a:r>
              <a:rPr lang="ru-RU" sz="2900" dirty="0" err="1">
                <a:solidFill>
                  <a:schemeClr val="bg1"/>
                </a:solidFill>
              </a:rPr>
              <a:t>невелике</a:t>
            </a:r>
            <a:r>
              <a:rPr lang="ru-RU" sz="2900" dirty="0">
                <a:solidFill>
                  <a:schemeClr val="bg1"/>
                </a:solidFill>
              </a:rPr>
              <a:t> </a:t>
            </a:r>
            <a:r>
              <a:rPr lang="ru-RU" sz="2900" dirty="0" err="1">
                <a:solidFill>
                  <a:schemeClr val="bg1"/>
                </a:solidFill>
              </a:rPr>
              <a:t>поглиблення</a:t>
            </a:r>
            <a:r>
              <a:rPr lang="ru-RU" sz="2900" dirty="0">
                <a:solidFill>
                  <a:schemeClr val="bg1"/>
                </a:solidFill>
              </a:rPr>
              <a:t> - центральна ямка. Область </a:t>
            </a:r>
            <a:r>
              <a:rPr lang="ru-RU" sz="2900" dirty="0" err="1">
                <a:solidFill>
                  <a:schemeClr val="bg1"/>
                </a:solidFill>
              </a:rPr>
              <a:t>жовтої</a:t>
            </a:r>
            <a:r>
              <a:rPr lang="ru-RU" sz="2900" dirty="0">
                <a:solidFill>
                  <a:schemeClr val="bg1"/>
                </a:solidFill>
              </a:rPr>
              <a:t> </a:t>
            </a:r>
            <a:r>
              <a:rPr lang="ru-RU" sz="2900" dirty="0" err="1">
                <a:solidFill>
                  <a:schemeClr val="bg1"/>
                </a:solidFill>
              </a:rPr>
              <a:t>плями</a:t>
            </a:r>
            <a:r>
              <a:rPr lang="ru-RU" sz="2900" dirty="0">
                <a:solidFill>
                  <a:schemeClr val="bg1"/>
                </a:solidFill>
              </a:rPr>
              <a:t> </a:t>
            </a:r>
            <a:r>
              <a:rPr lang="ru-RU" sz="2900" dirty="0" err="1">
                <a:solidFill>
                  <a:schemeClr val="bg1"/>
                </a:solidFill>
              </a:rPr>
              <a:t>володіє</a:t>
            </a:r>
            <a:r>
              <a:rPr lang="ru-RU" sz="2900" dirty="0">
                <a:solidFill>
                  <a:schemeClr val="bg1"/>
                </a:solidFill>
              </a:rPr>
              <a:t> </a:t>
            </a:r>
            <a:r>
              <a:rPr lang="ru-RU" sz="2900" dirty="0" err="1">
                <a:solidFill>
                  <a:schemeClr val="bg1"/>
                </a:solidFill>
              </a:rPr>
              <a:t>найбільш</a:t>
            </a:r>
            <a:r>
              <a:rPr lang="ru-RU" sz="2900" dirty="0">
                <a:solidFill>
                  <a:schemeClr val="bg1"/>
                </a:solidFill>
              </a:rPr>
              <a:t> </a:t>
            </a:r>
            <a:r>
              <a:rPr lang="ru-RU" sz="2900" dirty="0" err="1">
                <a:solidFill>
                  <a:schemeClr val="bg1"/>
                </a:solidFill>
              </a:rPr>
              <a:t>виразним</a:t>
            </a:r>
            <a:r>
              <a:rPr lang="ru-RU" sz="2900" dirty="0">
                <a:solidFill>
                  <a:schemeClr val="bg1"/>
                </a:solidFill>
              </a:rPr>
              <a:t> </a:t>
            </a:r>
            <a:r>
              <a:rPr lang="ru-RU" sz="2900" dirty="0" err="1">
                <a:solidFill>
                  <a:schemeClr val="bg1"/>
                </a:solidFill>
              </a:rPr>
              <a:t>досконалим</a:t>
            </a:r>
            <a:r>
              <a:rPr lang="ru-RU" sz="2900" dirty="0">
                <a:solidFill>
                  <a:schemeClr val="bg1"/>
                </a:solidFill>
              </a:rPr>
              <a:t> </a:t>
            </a:r>
            <a:r>
              <a:rPr lang="ru-RU" sz="2900" dirty="0" err="1">
                <a:solidFill>
                  <a:schemeClr val="bg1"/>
                </a:solidFill>
              </a:rPr>
              <a:t>зором</a:t>
            </a:r>
            <a:r>
              <a:rPr lang="ru-RU" sz="2900" dirty="0">
                <a:solidFill>
                  <a:schemeClr val="bg1"/>
                </a:solidFill>
              </a:rPr>
              <a:t>, </a:t>
            </a:r>
            <a:r>
              <a:rPr lang="ru-RU" sz="2900" dirty="0" err="1">
                <a:solidFill>
                  <a:schemeClr val="bg1"/>
                </a:solidFill>
              </a:rPr>
              <a:t>що</a:t>
            </a:r>
            <a:r>
              <a:rPr lang="ru-RU" sz="2900" dirty="0">
                <a:solidFill>
                  <a:schemeClr val="bg1"/>
                </a:solidFill>
              </a:rPr>
              <a:t> носить </a:t>
            </a:r>
            <a:r>
              <a:rPr lang="ru-RU" sz="2900" dirty="0" err="1">
                <a:solidFill>
                  <a:schemeClr val="bg1"/>
                </a:solidFill>
              </a:rPr>
              <a:t>назву</a:t>
            </a:r>
            <a:r>
              <a:rPr lang="ru-RU" sz="2900" dirty="0">
                <a:solidFill>
                  <a:schemeClr val="bg1"/>
                </a:solidFill>
              </a:rPr>
              <a:t> центрального </a:t>
            </a:r>
            <a:r>
              <a:rPr lang="ru-RU" sz="2900" dirty="0" err="1">
                <a:solidFill>
                  <a:schemeClr val="bg1"/>
                </a:solidFill>
              </a:rPr>
              <a:t>зору</a:t>
            </a:r>
            <a:r>
              <a:rPr lang="ru-RU" sz="2900" dirty="0">
                <a:solidFill>
                  <a:schemeClr val="bg1"/>
                </a:solidFill>
              </a:rPr>
              <a:t>. </a:t>
            </a:r>
            <a:r>
              <a:rPr lang="ru-RU" sz="2900" dirty="0" err="1">
                <a:solidFill>
                  <a:schemeClr val="bg1"/>
                </a:solidFill>
              </a:rPr>
              <a:t>Інша</a:t>
            </a:r>
            <a:r>
              <a:rPr lang="ru-RU" sz="2900" dirty="0">
                <a:solidFill>
                  <a:schemeClr val="bg1"/>
                </a:solidFill>
              </a:rPr>
              <a:t> </a:t>
            </a:r>
            <a:r>
              <a:rPr lang="ru-RU" sz="2900" dirty="0" err="1">
                <a:solidFill>
                  <a:schemeClr val="bg1"/>
                </a:solidFill>
              </a:rPr>
              <a:t>частина</a:t>
            </a:r>
            <a:r>
              <a:rPr lang="ru-RU" sz="2900" dirty="0">
                <a:solidFill>
                  <a:schemeClr val="bg1"/>
                </a:solidFill>
              </a:rPr>
              <a:t> </a:t>
            </a:r>
            <a:r>
              <a:rPr lang="ru-RU" sz="2900" dirty="0" err="1">
                <a:solidFill>
                  <a:schemeClr val="bg1"/>
                </a:solidFill>
              </a:rPr>
              <a:t>сітківки</a:t>
            </a:r>
            <a:r>
              <a:rPr lang="ru-RU" sz="2900" dirty="0">
                <a:solidFill>
                  <a:schemeClr val="bg1"/>
                </a:solidFill>
              </a:rPr>
              <a:t> </a:t>
            </a:r>
            <a:r>
              <a:rPr lang="ru-RU" sz="2900" dirty="0" err="1">
                <a:solidFill>
                  <a:schemeClr val="bg1"/>
                </a:solidFill>
              </a:rPr>
              <a:t>дає</a:t>
            </a:r>
            <a:r>
              <a:rPr lang="ru-RU" sz="2900" dirty="0">
                <a:solidFill>
                  <a:schemeClr val="bg1"/>
                </a:solidFill>
              </a:rPr>
              <a:t> </a:t>
            </a:r>
            <a:r>
              <a:rPr lang="ru-RU" sz="2900" dirty="0" err="1">
                <a:solidFill>
                  <a:schemeClr val="bg1"/>
                </a:solidFill>
              </a:rPr>
              <a:t>менш</a:t>
            </a:r>
            <a:r>
              <a:rPr lang="ru-RU" sz="2900" dirty="0">
                <a:solidFill>
                  <a:schemeClr val="bg1"/>
                </a:solidFill>
              </a:rPr>
              <a:t> </a:t>
            </a:r>
            <a:r>
              <a:rPr lang="ru-RU" sz="2900" dirty="0" err="1">
                <a:solidFill>
                  <a:schemeClr val="bg1"/>
                </a:solidFill>
              </a:rPr>
              <a:t>виразне</a:t>
            </a:r>
            <a:r>
              <a:rPr lang="ru-RU" sz="2900" dirty="0">
                <a:solidFill>
                  <a:schemeClr val="bg1"/>
                </a:solidFill>
              </a:rPr>
              <a:t> </a:t>
            </a:r>
            <a:r>
              <a:rPr lang="ru-RU" sz="2900" dirty="0" err="1">
                <a:solidFill>
                  <a:schemeClr val="bg1"/>
                </a:solidFill>
              </a:rPr>
              <a:t>зір</a:t>
            </a:r>
            <a:r>
              <a:rPr lang="ru-RU" sz="2900" dirty="0">
                <a:solidFill>
                  <a:schemeClr val="bg1"/>
                </a:solidFill>
              </a:rPr>
              <a:t>, </a:t>
            </a:r>
            <a:r>
              <a:rPr lang="ru-RU" sz="2900" dirty="0" err="1">
                <a:solidFill>
                  <a:schemeClr val="bg1"/>
                </a:solidFill>
              </a:rPr>
              <a:t>зване</a:t>
            </a:r>
            <a:r>
              <a:rPr lang="ru-RU" sz="2900" dirty="0">
                <a:solidFill>
                  <a:schemeClr val="bg1"/>
                </a:solidFill>
              </a:rPr>
              <a:t> </a:t>
            </a:r>
            <a:r>
              <a:rPr lang="ru-RU" sz="2900" dirty="0" err="1">
                <a:solidFill>
                  <a:schemeClr val="bg1"/>
                </a:solidFill>
              </a:rPr>
              <a:t>периферичним</a:t>
            </a:r>
            <a:r>
              <a:rPr lang="ru-RU" sz="2900" dirty="0">
                <a:solidFill>
                  <a:schemeClr val="bg1"/>
                </a:solidFill>
              </a:rPr>
              <a:t> </a:t>
            </a:r>
            <a:r>
              <a:rPr lang="ru-RU" sz="2900" dirty="0" err="1">
                <a:solidFill>
                  <a:schemeClr val="bg1"/>
                </a:solidFill>
              </a:rPr>
              <a:t>зором</a:t>
            </a:r>
            <a:r>
              <a:rPr lang="ru-RU" sz="2900" dirty="0">
                <a:solidFill>
                  <a:schemeClr val="bg1"/>
                </a:solidFill>
              </a:rPr>
              <a:t>.</a:t>
            </a:r>
          </a:p>
          <a:p>
            <a:pPr eaLnBrk="1" fontAlgn="auto" hangingPunct="1">
              <a:spcAft>
                <a:spcPts val="0"/>
              </a:spcAft>
              <a:buFont typeface="Arial" panose="020B0604020202020204" pitchFamily="34" charset="0"/>
              <a:buChar char="•"/>
              <a:defRPr/>
            </a:pPr>
            <a:r>
              <a:rPr lang="ru-RU" sz="2900" dirty="0" err="1">
                <a:solidFill>
                  <a:schemeClr val="bg1"/>
                </a:solidFill>
              </a:rPr>
              <a:t>Гострота</a:t>
            </a:r>
            <a:r>
              <a:rPr lang="ru-RU" sz="2900" dirty="0">
                <a:solidFill>
                  <a:schemeClr val="bg1"/>
                </a:solidFill>
              </a:rPr>
              <a:t> </a:t>
            </a:r>
            <a:r>
              <a:rPr lang="ru-RU" sz="2900" dirty="0" err="1">
                <a:solidFill>
                  <a:schemeClr val="bg1"/>
                </a:solidFill>
              </a:rPr>
              <a:t>зору</a:t>
            </a:r>
            <a:r>
              <a:rPr lang="ru-RU" sz="2900" dirty="0">
                <a:solidFill>
                  <a:schemeClr val="bg1"/>
                </a:solidFill>
              </a:rPr>
              <a:t> </a:t>
            </a:r>
            <a:r>
              <a:rPr lang="ru-RU" sz="2900" dirty="0" err="1">
                <a:solidFill>
                  <a:schemeClr val="bg1"/>
                </a:solidFill>
              </a:rPr>
              <a:t>визначається</a:t>
            </a:r>
            <a:r>
              <a:rPr lang="ru-RU" sz="2900" dirty="0">
                <a:solidFill>
                  <a:schemeClr val="bg1"/>
                </a:solidFill>
              </a:rPr>
              <a:t> </a:t>
            </a:r>
            <a:r>
              <a:rPr lang="ru-RU" sz="2900" dirty="0" err="1">
                <a:solidFill>
                  <a:schemeClr val="bg1"/>
                </a:solidFill>
              </a:rPr>
              <a:t>центральним</a:t>
            </a:r>
            <a:r>
              <a:rPr lang="ru-RU" sz="2900" dirty="0">
                <a:solidFill>
                  <a:schemeClr val="bg1"/>
                </a:solidFill>
              </a:rPr>
              <a:t> </a:t>
            </a:r>
            <a:r>
              <a:rPr lang="ru-RU" sz="2900" dirty="0" err="1">
                <a:solidFill>
                  <a:schemeClr val="bg1"/>
                </a:solidFill>
              </a:rPr>
              <a:t>зором</a:t>
            </a:r>
            <a:r>
              <a:rPr lang="ru-RU" sz="2900" dirty="0">
                <a:solidFill>
                  <a:schemeClr val="bg1"/>
                </a:solidFill>
              </a:rPr>
              <a:t>, </a:t>
            </a:r>
            <a:r>
              <a:rPr lang="ru-RU" sz="2900" dirty="0" err="1">
                <a:solidFill>
                  <a:schemeClr val="bg1"/>
                </a:solidFill>
              </a:rPr>
              <a:t>яким</a:t>
            </a:r>
            <a:r>
              <a:rPr lang="ru-RU" sz="2900" dirty="0">
                <a:solidFill>
                  <a:schemeClr val="bg1"/>
                </a:solidFill>
              </a:rPr>
              <a:t> </a:t>
            </a:r>
            <a:r>
              <a:rPr lang="ru-RU" sz="2900" dirty="0" err="1">
                <a:solidFill>
                  <a:schemeClr val="bg1"/>
                </a:solidFill>
              </a:rPr>
              <a:t>володіє</a:t>
            </a:r>
            <a:r>
              <a:rPr lang="ru-RU" sz="2900" dirty="0">
                <a:solidFill>
                  <a:schemeClr val="bg1"/>
                </a:solidFill>
              </a:rPr>
              <a:t> </a:t>
            </a:r>
            <a:r>
              <a:rPr lang="ru-RU" sz="2900" dirty="0" err="1">
                <a:solidFill>
                  <a:schemeClr val="bg1"/>
                </a:solidFill>
              </a:rPr>
              <a:t>жовта</a:t>
            </a:r>
            <a:r>
              <a:rPr lang="ru-RU" sz="2900" dirty="0">
                <a:solidFill>
                  <a:schemeClr val="bg1"/>
                </a:solidFill>
              </a:rPr>
              <a:t> </a:t>
            </a:r>
            <a:r>
              <a:rPr lang="ru-RU" sz="2900" dirty="0" err="1">
                <a:solidFill>
                  <a:schemeClr val="bg1"/>
                </a:solidFill>
              </a:rPr>
              <a:t>пляма</a:t>
            </a:r>
            <a:r>
              <a:rPr lang="ru-RU" sz="2900" dirty="0">
                <a:solidFill>
                  <a:schemeClr val="bg1"/>
                </a:solidFill>
              </a:rPr>
              <a:t>. </a:t>
            </a:r>
            <a:r>
              <a:rPr lang="ru-RU" sz="2900" dirty="0" err="1">
                <a:solidFill>
                  <a:schemeClr val="bg1"/>
                </a:solidFill>
              </a:rPr>
              <a:t>Прозорі</a:t>
            </a:r>
            <a:r>
              <a:rPr lang="ru-RU" sz="2900" dirty="0">
                <a:solidFill>
                  <a:schemeClr val="bg1"/>
                </a:solidFill>
              </a:rPr>
              <a:t> </a:t>
            </a:r>
            <a:r>
              <a:rPr lang="ru-RU" sz="2900" dirty="0" err="1">
                <a:solidFill>
                  <a:schemeClr val="bg1"/>
                </a:solidFill>
              </a:rPr>
              <a:t>частини</a:t>
            </a:r>
            <a:r>
              <a:rPr lang="ru-RU" sz="2900" dirty="0">
                <a:solidFill>
                  <a:schemeClr val="bg1"/>
                </a:solidFill>
              </a:rPr>
              <a:t> ока (</a:t>
            </a:r>
            <a:r>
              <a:rPr lang="ru-RU" sz="2900" dirty="0" err="1">
                <a:solidFill>
                  <a:schemeClr val="bg1"/>
                </a:solidFill>
              </a:rPr>
              <a:t>рогівка</a:t>
            </a:r>
            <a:r>
              <a:rPr lang="ru-RU" sz="2900" dirty="0">
                <a:solidFill>
                  <a:schemeClr val="bg1"/>
                </a:solidFill>
              </a:rPr>
              <a:t>, </a:t>
            </a:r>
            <a:r>
              <a:rPr lang="ru-RU" sz="2900" dirty="0" err="1">
                <a:solidFill>
                  <a:schemeClr val="bg1"/>
                </a:solidFill>
              </a:rPr>
              <a:t>рідина</a:t>
            </a:r>
            <a:r>
              <a:rPr lang="ru-RU" sz="2900" dirty="0">
                <a:solidFill>
                  <a:schemeClr val="bg1"/>
                </a:solidFill>
              </a:rPr>
              <a:t> </a:t>
            </a:r>
            <a:r>
              <a:rPr lang="ru-RU" sz="2900" dirty="0" err="1">
                <a:solidFill>
                  <a:schemeClr val="bg1"/>
                </a:solidFill>
              </a:rPr>
              <a:t>передньої</a:t>
            </a:r>
            <a:r>
              <a:rPr lang="ru-RU" sz="2900" dirty="0">
                <a:solidFill>
                  <a:schemeClr val="bg1"/>
                </a:solidFill>
              </a:rPr>
              <a:t> </a:t>
            </a:r>
            <a:r>
              <a:rPr lang="ru-RU" sz="2900" dirty="0" err="1">
                <a:solidFill>
                  <a:schemeClr val="bg1"/>
                </a:solidFill>
              </a:rPr>
              <a:t>камери</a:t>
            </a:r>
            <a:r>
              <a:rPr lang="ru-RU" sz="2900" dirty="0">
                <a:solidFill>
                  <a:schemeClr val="bg1"/>
                </a:solidFill>
              </a:rPr>
              <a:t>, </a:t>
            </a:r>
            <a:r>
              <a:rPr lang="ru-RU" sz="2900" dirty="0" err="1">
                <a:solidFill>
                  <a:schemeClr val="bg1"/>
                </a:solidFill>
              </a:rPr>
              <a:t>кришталик</a:t>
            </a:r>
            <a:r>
              <a:rPr lang="ru-RU" sz="2900" dirty="0">
                <a:solidFill>
                  <a:schemeClr val="bg1"/>
                </a:solidFill>
              </a:rPr>
              <a:t>, </a:t>
            </a:r>
            <a:r>
              <a:rPr lang="ru-RU" sz="2900" dirty="0" err="1">
                <a:solidFill>
                  <a:schemeClr val="bg1"/>
                </a:solidFill>
              </a:rPr>
              <a:t>склоподібне</a:t>
            </a:r>
            <a:r>
              <a:rPr lang="ru-RU" sz="2900" dirty="0">
                <a:solidFill>
                  <a:schemeClr val="bg1"/>
                </a:solidFill>
              </a:rPr>
              <a:t> </a:t>
            </a:r>
            <a:r>
              <a:rPr lang="ru-RU" sz="2900" dirty="0" err="1">
                <a:solidFill>
                  <a:schemeClr val="bg1"/>
                </a:solidFill>
              </a:rPr>
              <a:t>тіло</a:t>
            </a:r>
            <a:r>
              <a:rPr lang="ru-RU" sz="2900" dirty="0">
                <a:solidFill>
                  <a:schemeClr val="bg1"/>
                </a:solidFill>
              </a:rPr>
              <a:t>) </a:t>
            </a:r>
            <a:r>
              <a:rPr lang="ru-RU" sz="2900" dirty="0" err="1">
                <a:solidFill>
                  <a:schemeClr val="bg1"/>
                </a:solidFill>
              </a:rPr>
              <a:t>утворюють</a:t>
            </a:r>
            <a:r>
              <a:rPr lang="ru-RU" sz="2900" dirty="0">
                <a:solidFill>
                  <a:schemeClr val="bg1"/>
                </a:solidFill>
              </a:rPr>
              <a:t> </a:t>
            </a:r>
            <a:r>
              <a:rPr lang="ru-RU" sz="2900" dirty="0" err="1">
                <a:solidFill>
                  <a:schemeClr val="bg1"/>
                </a:solidFill>
              </a:rPr>
              <a:t>оптичну</a:t>
            </a:r>
            <a:r>
              <a:rPr lang="ru-RU" sz="2900" dirty="0">
                <a:solidFill>
                  <a:schemeClr val="bg1"/>
                </a:solidFill>
              </a:rPr>
              <a:t> систему-</a:t>
            </a:r>
            <a:r>
              <a:rPr lang="ru-RU" sz="2900" dirty="0" err="1">
                <a:solidFill>
                  <a:schemeClr val="bg1"/>
                </a:solidFill>
              </a:rPr>
              <a:t>об'єктив</a:t>
            </a:r>
            <a:r>
              <a:rPr lang="ru-RU" sz="2900" dirty="0">
                <a:solidFill>
                  <a:schemeClr val="bg1"/>
                </a:solidFill>
              </a:rPr>
              <a:t>, </a:t>
            </a:r>
            <a:r>
              <a:rPr lang="ru-RU" sz="2900" dirty="0" err="1">
                <a:solidFill>
                  <a:schemeClr val="bg1"/>
                </a:solidFill>
              </a:rPr>
              <a:t>заломлює</a:t>
            </a:r>
            <a:r>
              <a:rPr lang="ru-RU" sz="2900" dirty="0">
                <a:solidFill>
                  <a:schemeClr val="bg1"/>
                </a:solidFill>
              </a:rPr>
              <a:t> </a:t>
            </a:r>
            <a:r>
              <a:rPr lang="ru-RU" sz="2900" dirty="0" err="1">
                <a:solidFill>
                  <a:schemeClr val="bg1"/>
                </a:solidFill>
              </a:rPr>
              <a:t>входять</a:t>
            </a:r>
            <a:r>
              <a:rPr lang="ru-RU" sz="2900" dirty="0">
                <a:solidFill>
                  <a:schemeClr val="bg1"/>
                </a:solidFill>
              </a:rPr>
              <a:t> в око </a:t>
            </a:r>
            <a:r>
              <a:rPr lang="ru-RU" sz="2900" dirty="0" err="1">
                <a:solidFill>
                  <a:schemeClr val="bg1"/>
                </a:solidFill>
              </a:rPr>
              <a:t>світлові</a:t>
            </a:r>
            <a:r>
              <a:rPr lang="ru-RU" sz="2900" dirty="0">
                <a:solidFill>
                  <a:schemeClr val="bg1"/>
                </a:solidFill>
              </a:rPr>
              <a:t> </a:t>
            </a:r>
            <a:r>
              <a:rPr lang="ru-RU" sz="2900" dirty="0" err="1">
                <a:solidFill>
                  <a:schemeClr val="bg1"/>
                </a:solidFill>
              </a:rPr>
              <a:t>промені</a:t>
            </a:r>
            <a:r>
              <a:rPr lang="ru-RU" sz="2900" dirty="0">
                <a:solidFill>
                  <a:schemeClr val="bg1"/>
                </a:solidFill>
              </a:rPr>
              <a:t> і </a:t>
            </a:r>
            <a:r>
              <a:rPr lang="ru-RU" sz="2900" dirty="0" err="1">
                <a:solidFill>
                  <a:schemeClr val="bg1"/>
                </a:solidFill>
              </a:rPr>
              <a:t>фокусує</a:t>
            </a:r>
            <a:r>
              <a:rPr lang="ru-RU" sz="2900" dirty="0">
                <a:solidFill>
                  <a:schemeClr val="bg1"/>
                </a:solidFill>
              </a:rPr>
              <a:t> </a:t>
            </a:r>
            <a:r>
              <a:rPr lang="ru-RU" sz="2900" dirty="0" err="1">
                <a:solidFill>
                  <a:schemeClr val="bg1"/>
                </a:solidFill>
              </a:rPr>
              <a:t>їх</a:t>
            </a:r>
            <a:r>
              <a:rPr lang="ru-RU" sz="2900" dirty="0">
                <a:solidFill>
                  <a:schemeClr val="bg1"/>
                </a:solidFill>
              </a:rPr>
              <a:t> на </a:t>
            </a:r>
            <a:r>
              <a:rPr lang="ru-RU" sz="2900" dirty="0" err="1">
                <a:solidFill>
                  <a:schemeClr val="bg1"/>
                </a:solidFill>
              </a:rPr>
              <a:t>сітківці</a:t>
            </a:r>
            <a:r>
              <a:rPr lang="ru-RU" sz="2900" dirty="0">
                <a:solidFill>
                  <a:schemeClr val="bg1"/>
                </a:solidFill>
              </a:rPr>
              <a:t>. </a:t>
            </a:r>
            <a:r>
              <a:rPr lang="ru-RU" sz="2900" dirty="0" err="1">
                <a:solidFill>
                  <a:schemeClr val="bg1"/>
                </a:solidFill>
              </a:rPr>
              <a:t>Сітківка</a:t>
            </a:r>
            <a:r>
              <a:rPr lang="ru-RU" sz="2900" dirty="0">
                <a:solidFill>
                  <a:schemeClr val="bg1"/>
                </a:solidFill>
              </a:rPr>
              <a:t> є </a:t>
            </a:r>
            <a:r>
              <a:rPr lang="ru-RU" sz="2900" dirty="0" err="1">
                <a:solidFill>
                  <a:schemeClr val="bg1"/>
                </a:solidFill>
              </a:rPr>
              <a:t>ніби</a:t>
            </a:r>
            <a:r>
              <a:rPr lang="ru-RU" sz="2900" dirty="0">
                <a:solidFill>
                  <a:schemeClr val="bg1"/>
                </a:solidFill>
              </a:rPr>
              <a:t> </a:t>
            </a:r>
            <a:r>
              <a:rPr lang="ru-RU" sz="2900" dirty="0" err="1">
                <a:solidFill>
                  <a:schemeClr val="bg1"/>
                </a:solidFill>
              </a:rPr>
              <a:t>плівкою</a:t>
            </a:r>
            <a:r>
              <a:rPr lang="ru-RU" sz="2900" dirty="0">
                <a:solidFill>
                  <a:schemeClr val="bg1"/>
                </a:solidFill>
              </a:rPr>
              <a:t> </a:t>
            </a:r>
            <a:r>
              <a:rPr lang="ru-RU" sz="2900" dirty="0" err="1">
                <a:solidFill>
                  <a:schemeClr val="bg1"/>
                </a:solidFill>
              </a:rPr>
              <a:t>або</a:t>
            </a:r>
            <a:r>
              <a:rPr lang="ru-RU" sz="2900" dirty="0">
                <a:solidFill>
                  <a:schemeClr val="bg1"/>
                </a:solidFill>
              </a:rPr>
              <a:t> </a:t>
            </a:r>
            <a:r>
              <a:rPr lang="ru-RU" sz="2900" dirty="0" err="1">
                <a:solidFill>
                  <a:schemeClr val="bg1"/>
                </a:solidFill>
              </a:rPr>
              <a:t>платівкою</a:t>
            </a:r>
            <a:r>
              <a:rPr lang="ru-RU" sz="2900" dirty="0">
                <a:solidFill>
                  <a:schemeClr val="bg1"/>
                </a:solidFill>
              </a:rPr>
              <a:t> </a:t>
            </a:r>
            <a:r>
              <a:rPr lang="ru-RU" sz="2900" dirty="0" err="1">
                <a:solidFill>
                  <a:schemeClr val="bg1"/>
                </a:solidFill>
              </a:rPr>
              <a:t>фотографічного</a:t>
            </a:r>
            <a:r>
              <a:rPr lang="ru-RU" sz="2900" dirty="0">
                <a:solidFill>
                  <a:schemeClr val="bg1"/>
                </a:solidFill>
              </a:rPr>
              <a:t> </a:t>
            </a:r>
            <a:r>
              <a:rPr lang="ru-RU" sz="2900" dirty="0" err="1">
                <a:solidFill>
                  <a:schemeClr val="bg1"/>
                </a:solidFill>
              </a:rPr>
              <a:t>апарату</a:t>
            </a:r>
            <a:r>
              <a:rPr lang="ru-RU" sz="2900" dirty="0">
                <a:solidFill>
                  <a:schemeClr val="bg1"/>
                </a:solidFill>
              </a:rPr>
              <a:t>, на </a:t>
            </a:r>
            <a:r>
              <a:rPr lang="ru-RU" sz="2900" dirty="0" err="1">
                <a:solidFill>
                  <a:schemeClr val="bg1"/>
                </a:solidFill>
              </a:rPr>
              <a:t>якій</a:t>
            </a:r>
            <a:r>
              <a:rPr lang="ru-RU" sz="2900" dirty="0">
                <a:solidFill>
                  <a:schemeClr val="bg1"/>
                </a:solidFill>
              </a:rPr>
              <a:t> </a:t>
            </a:r>
            <a:r>
              <a:rPr lang="ru-RU" sz="2900" dirty="0" err="1">
                <a:solidFill>
                  <a:schemeClr val="bg1"/>
                </a:solidFill>
              </a:rPr>
              <a:t>різке</a:t>
            </a:r>
            <a:r>
              <a:rPr lang="ru-RU" sz="2900" dirty="0">
                <a:solidFill>
                  <a:schemeClr val="bg1"/>
                </a:solidFill>
              </a:rPr>
              <a:t> </a:t>
            </a:r>
            <a:r>
              <a:rPr lang="ru-RU" sz="2900" dirty="0" err="1">
                <a:solidFill>
                  <a:schemeClr val="bg1"/>
                </a:solidFill>
              </a:rPr>
              <a:t>зображення</a:t>
            </a:r>
            <a:r>
              <a:rPr lang="ru-RU" sz="2900" dirty="0">
                <a:solidFill>
                  <a:schemeClr val="bg1"/>
                </a:solidFill>
              </a:rPr>
              <a:t> </a:t>
            </a:r>
            <a:r>
              <a:rPr lang="ru-RU" sz="2900" dirty="0" err="1">
                <a:solidFill>
                  <a:schemeClr val="bg1"/>
                </a:solidFill>
              </a:rPr>
              <a:t>виходить</a:t>
            </a:r>
            <a:r>
              <a:rPr lang="ru-RU" sz="2900" dirty="0">
                <a:solidFill>
                  <a:schemeClr val="bg1"/>
                </a:solidFill>
              </a:rPr>
              <a:t> при </a:t>
            </a:r>
            <a:r>
              <a:rPr lang="ru-RU" sz="2900" dirty="0" err="1">
                <a:solidFill>
                  <a:schemeClr val="bg1"/>
                </a:solidFill>
              </a:rPr>
              <a:t>правильній</a:t>
            </a:r>
            <a:r>
              <a:rPr lang="ru-RU" sz="2900" dirty="0">
                <a:solidFill>
                  <a:schemeClr val="bg1"/>
                </a:solidFill>
              </a:rPr>
              <a:t> </a:t>
            </a:r>
            <a:r>
              <a:rPr lang="ru-RU" sz="2900" dirty="0" err="1">
                <a:solidFill>
                  <a:schemeClr val="bg1"/>
                </a:solidFill>
              </a:rPr>
              <a:t>фокусуванні</a:t>
            </a:r>
            <a:r>
              <a:rPr lang="ru-RU" sz="2900" dirty="0">
                <a:solidFill>
                  <a:schemeClr val="bg1"/>
                </a:solidFill>
              </a:rPr>
              <a:t>.</a:t>
            </a:r>
            <a:endParaRPr lang="ru-RU" sz="2900" dirty="0" smtClean="0">
              <a:solidFill>
                <a:schemeClr val="bg1"/>
              </a:solidFill>
            </a:endParaRPr>
          </a:p>
          <a:p>
            <a:pPr eaLnBrk="1" fontAlgn="auto" hangingPunct="1">
              <a:spcAft>
                <a:spcPts val="0"/>
              </a:spcAft>
              <a:buFont typeface="Arial" panose="020B0604020202020204" pitchFamily="34" charset="0"/>
              <a:buChar char="•"/>
              <a:defRPr/>
            </a:pPr>
            <a:endParaRPr lang="ru-RU" dirty="0" smtClean="0"/>
          </a:p>
        </p:txBody>
      </p:sp>
      <p:sp>
        <p:nvSpPr>
          <p:cNvPr id="5" name="Текст 4"/>
          <p:cNvSpPr>
            <a:spLocks noGrp="1"/>
          </p:cNvSpPr>
          <p:nvPr>
            <p:ph type="body" sz="quarter" idx="3"/>
          </p:nvPr>
        </p:nvSpPr>
        <p:spPr>
          <a:xfrm>
            <a:off x="8640763" y="1535113"/>
            <a:ext cx="46037" cy="93662"/>
          </a:xfrm>
        </p:spPr>
        <p:txBody>
          <a:bodyPr rtlCol="0">
            <a:normAutofit fontScale="25000" lnSpcReduction="20000"/>
          </a:bodyPr>
          <a:lstStyle/>
          <a:p>
            <a:pPr eaLnBrk="1" fontAlgn="auto" hangingPunct="1">
              <a:spcAft>
                <a:spcPts val="0"/>
              </a:spcAft>
              <a:buFont typeface="Arial" panose="020B0604020202020204" pitchFamily="34" charset="0"/>
              <a:buNone/>
              <a:defRPr/>
            </a:pPr>
            <a:endParaRPr lang="ru-RU" dirty="0" smtClean="0"/>
          </a:p>
        </p:txBody>
      </p:sp>
      <p:pic>
        <p:nvPicPr>
          <p:cNvPr id="4102" name="Объект 8"/>
          <p:cNvPicPr>
            <a:picLocks noGrp="1" noChangeAspect="1"/>
          </p:cNvPicPr>
          <p:nvPr>
            <p:ph sz="quarter" idx="4"/>
          </p:nvPr>
        </p:nvPicPr>
        <p:blipFill>
          <a:blip r:embed="rId3"/>
          <a:srcRect/>
          <a:stretch>
            <a:fillRect/>
          </a:stretch>
        </p:blipFill>
        <p:spPr>
          <a:xfrm>
            <a:off x="5399088" y="3860800"/>
            <a:ext cx="3656012" cy="2995613"/>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4102"/>
                                        </p:tgtEl>
                                        <p:attrNameLst>
                                          <p:attrName>style.visibility</p:attrName>
                                        </p:attrNameLst>
                                      </p:cBhvr>
                                      <p:to>
                                        <p:strVal val="visible"/>
                                      </p:to>
                                    </p:set>
                                    <p:animEffect transition="in" filter="barn(inVertical)">
                                      <p:cBhvr>
                                        <p:cTn id="14" dur="500"/>
                                        <p:tgtEl>
                                          <p:spTgt spid="410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anim calcmode="lin" valueType="num">
                                      <p:cBhvr>
                                        <p:cTn id="19" dur="500" fill="hold"/>
                                        <p:tgtEl>
                                          <p:spTgt spid="4">
                                            <p:bg/>
                                          </p:spTgt>
                                        </p:tgtEl>
                                        <p:attrNameLst>
                                          <p:attrName>ppt_w</p:attrName>
                                        </p:attrNameLst>
                                      </p:cBhvr>
                                      <p:tavLst>
                                        <p:tav tm="0">
                                          <p:val>
                                            <p:fltVal val="0"/>
                                          </p:val>
                                        </p:tav>
                                        <p:tav tm="100000">
                                          <p:val>
                                            <p:strVal val="#ppt_w"/>
                                          </p:val>
                                        </p:tav>
                                      </p:tavLst>
                                    </p:anim>
                                    <p:anim calcmode="lin" valueType="num">
                                      <p:cBhvr>
                                        <p:cTn id="20" dur="500" fill="hold"/>
                                        <p:tgtEl>
                                          <p:spTgt spid="4">
                                            <p:bg/>
                                          </p:spTgt>
                                        </p:tgtEl>
                                        <p:attrNameLst>
                                          <p:attrName>ppt_h</p:attrName>
                                        </p:attrNameLst>
                                      </p:cBhvr>
                                      <p:tavLst>
                                        <p:tav tm="0">
                                          <p:val>
                                            <p:fltVal val="0"/>
                                          </p:val>
                                        </p:tav>
                                        <p:tav tm="100000">
                                          <p:val>
                                            <p:strVal val="#ppt_h"/>
                                          </p:val>
                                        </p:tav>
                                      </p:tavLst>
                                    </p:anim>
                                    <p:animEffect transition="in" filter="fade">
                                      <p:cBhvr>
                                        <p:cTn id="21" dur="500"/>
                                        <p:tgtEl>
                                          <p:spTgt spid="4">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eaLnBrk="1" hangingPunct="1"/>
            <a:r>
              <a:rPr lang="ru-RU" altLang="ru-RU" smtClean="0"/>
              <a:t>Зовнішня будова  ока</a:t>
            </a:r>
          </a:p>
        </p:txBody>
      </p:sp>
      <p:pic>
        <p:nvPicPr>
          <p:cNvPr id="7" name="Рисунок 6"/>
          <p:cNvPicPr>
            <a:picLocks noChangeAspect="1"/>
          </p:cNvPicPr>
          <p:nvPr/>
        </p:nvPicPr>
        <p:blipFill>
          <a:blip r:embed="rId2"/>
          <a:stretch>
            <a:fillRect/>
          </a:stretch>
        </p:blipFill>
        <p:spPr>
          <a:xfrm>
            <a:off x="683568" y="1484784"/>
            <a:ext cx="7560840" cy="367240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8488" cy="1354137"/>
          </a:xfrm>
          <a:solidFill>
            <a:schemeClr val="tx1">
              <a:alpha val="56000"/>
            </a:schemeClr>
          </a:solidFill>
        </p:spPr>
        <p:txBody>
          <a:bodyPr rtlCol="0">
            <a:normAutofit fontScale="90000"/>
          </a:bodyPr>
          <a:lstStyle/>
          <a:p>
            <a:pPr eaLnBrk="1" fontAlgn="auto" hangingPunct="1">
              <a:spcAft>
                <a:spcPts val="0"/>
              </a:spcAft>
              <a:defRPr/>
            </a:pPr>
            <a:r>
              <a:rPr lang="ru-RU" sz="3600" dirty="0" err="1" smtClean="0">
                <a:solidFill>
                  <a:schemeClr val="bg1"/>
                </a:solidFill>
              </a:rPr>
              <a:t>Аккомодація</a:t>
            </a:r>
            <a:r>
              <a:rPr lang="ru-RU" sz="3600" dirty="0" smtClean="0">
                <a:solidFill>
                  <a:schemeClr val="bg1"/>
                </a:solidFill>
              </a:rPr>
              <a:t> – </a:t>
            </a:r>
            <a:br>
              <a:rPr lang="ru-RU" sz="3600" dirty="0" smtClean="0">
                <a:solidFill>
                  <a:schemeClr val="bg1"/>
                </a:solidFill>
              </a:rPr>
            </a:br>
            <a:r>
              <a:rPr lang="ru-RU" sz="3600" dirty="0" err="1" smtClean="0">
                <a:solidFill>
                  <a:schemeClr val="bg1"/>
                </a:solidFill>
              </a:rPr>
              <a:t>це</a:t>
            </a:r>
            <a:r>
              <a:rPr lang="ru-RU" sz="3600" dirty="0" smtClean="0">
                <a:solidFill>
                  <a:schemeClr val="bg1"/>
                </a:solidFill>
              </a:rPr>
              <a:t> </a:t>
            </a:r>
            <a:r>
              <a:rPr lang="ru-RU" sz="3600" dirty="0" err="1">
                <a:solidFill>
                  <a:schemeClr val="bg1"/>
                </a:solidFill>
              </a:rPr>
              <a:t>зміна</a:t>
            </a:r>
            <a:r>
              <a:rPr lang="ru-RU" sz="3600" dirty="0">
                <a:solidFill>
                  <a:schemeClr val="bg1"/>
                </a:solidFill>
              </a:rPr>
              <a:t> </a:t>
            </a:r>
            <a:r>
              <a:rPr lang="ru-RU" sz="3600" dirty="0" err="1">
                <a:solidFill>
                  <a:schemeClr val="bg1"/>
                </a:solidFill>
              </a:rPr>
              <a:t>заломлюючої</a:t>
            </a:r>
            <a:r>
              <a:rPr lang="ru-RU" sz="3600" dirty="0">
                <a:solidFill>
                  <a:schemeClr val="bg1"/>
                </a:solidFill>
              </a:rPr>
              <a:t> </a:t>
            </a:r>
            <a:r>
              <a:rPr lang="ru-RU" sz="3600" dirty="0" err="1">
                <a:solidFill>
                  <a:schemeClr val="bg1"/>
                </a:solidFill>
              </a:rPr>
              <a:t>здатності</a:t>
            </a:r>
            <a:r>
              <a:rPr lang="ru-RU" sz="3600" dirty="0">
                <a:solidFill>
                  <a:schemeClr val="bg1"/>
                </a:solidFill>
              </a:rPr>
              <a:t> ока за </a:t>
            </a:r>
            <a:r>
              <a:rPr lang="ru-RU" sz="3600" dirty="0" err="1">
                <a:solidFill>
                  <a:schemeClr val="bg1"/>
                </a:solidFill>
              </a:rPr>
              <a:t>допомогою</a:t>
            </a:r>
            <a:r>
              <a:rPr lang="ru-RU" sz="3600" dirty="0">
                <a:solidFill>
                  <a:schemeClr val="bg1"/>
                </a:solidFill>
              </a:rPr>
              <a:t> </a:t>
            </a:r>
            <a:r>
              <a:rPr lang="ru-RU" sz="3600" dirty="0" err="1">
                <a:solidFill>
                  <a:schemeClr val="bg1"/>
                </a:solidFill>
              </a:rPr>
              <a:t>кришталика</a:t>
            </a:r>
            <a:r>
              <a:rPr lang="ru-RU" dirty="0">
                <a:solidFill>
                  <a:schemeClr val="bg1"/>
                </a:solidFill>
              </a:rPr>
              <a:t>.</a:t>
            </a:r>
            <a:endParaRPr lang="ru-RU" dirty="0" smtClean="0">
              <a:solidFill>
                <a:schemeClr val="bg1"/>
              </a:solidFill>
            </a:endParaRPr>
          </a:p>
        </p:txBody>
      </p:sp>
      <p:sp>
        <p:nvSpPr>
          <p:cNvPr id="3" name="Объект 2"/>
          <p:cNvSpPr>
            <a:spLocks noGrp="1"/>
          </p:cNvSpPr>
          <p:nvPr>
            <p:ph idx="1"/>
          </p:nvPr>
        </p:nvSpPr>
        <p:spPr>
          <a:xfrm>
            <a:off x="395288" y="2060575"/>
            <a:ext cx="8280400" cy="4797425"/>
          </a:xfrm>
          <a:solidFill>
            <a:schemeClr val="tx1">
              <a:alpha val="89000"/>
            </a:schemeClr>
          </a:solidFill>
        </p:spPr>
        <p:txBody>
          <a:bodyPr rtlCol="0">
            <a:normAutofit fontScale="70000" lnSpcReduction="20000"/>
          </a:bodyPr>
          <a:lstStyle/>
          <a:p>
            <a:pPr eaLnBrk="1" fontAlgn="auto" hangingPunct="1">
              <a:spcAft>
                <a:spcPts val="0"/>
              </a:spcAft>
              <a:buFont typeface="Arial" panose="020B0604020202020204" pitchFamily="34" charset="0"/>
              <a:buChar char="•"/>
              <a:defRPr/>
            </a:pPr>
            <a:r>
              <a:rPr lang="ru-RU" i="1" dirty="0" err="1">
                <a:solidFill>
                  <a:schemeClr val="bg1"/>
                </a:solidFill>
              </a:rPr>
              <a:t>Акомодація</a:t>
            </a:r>
            <a:r>
              <a:rPr lang="ru-RU" i="1" dirty="0">
                <a:solidFill>
                  <a:schemeClr val="bg1"/>
                </a:solidFill>
              </a:rPr>
              <a:t> </a:t>
            </a:r>
            <a:r>
              <a:rPr lang="ru-RU" i="1" dirty="0" err="1">
                <a:solidFill>
                  <a:schemeClr val="bg1"/>
                </a:solidFill>
              </a:rPr>
              <a:t>здійснюється</a:t>
            </a:r>
            <a:r>
              <a:rPr lang="ru-RU" i="1" dirty="0">
                <a:solidFill>
                  <a:schemeClr val="bg1"/>
                </a:solidFill>
              </a:rPr>
              <a:t> </a:t>
            </a:r>
            <a:r>
              <a:rPr lang="ru-RU" i="1" dirty="0" err="1">
                <a:solidFill>
                  <a:schemeClr val="bg1"/>
                </a:solidFill>
              </a:rPr>
              <a:t>зміною</a:t>
            </a:r>
            <a:r>
              <a:rPr lang="ru-RU" i="1" dirty="0">
                <a:solidFill>
                  <a:schemeClr val="bg1"/>
                </a:solidFill>
              </a:rPr>
              <a:t> </a:t>
            </a:r>
            <a:r>
              <a:rPr lang="ru-RU" i="1" dirty="0" err="1">
                <a:solidFill>
                  <a:schemeClr val="bg1"/>
                </a:solidFill>
              </a:rPr>
              <a:t>кривизни</a:t>
            </a:r>
            <a:r>
              <a:rPr lang="ru-RU" i="1" dirty="0">
                <a:solidFill>
                  <a:schemeClr val="bg1"/>
                </a:solidFill>
              </a:rPr>
              <a:t> </a:t>
            </a:r>
            <a:r>
              <a:rPr lang="ru-RU" i="1" dirty="0" err="1">
                <a:solidFill>
                  <a:schemeClr val="bg1"/>
                </a:solidFill>
              </a:rPr>
              <a:t>поверхонь</a:t>
            </a:r>
            <a:r>
              <a:rPr lang="ru-RU" i="1" dirty="0">
                <a:solidFill>
                  <a:schemeClr val="bg1"/>
                </a:solidFill>
              </a:rPr>
              <a:t> </a:t>
            </a:r>
            <a:r>
              <a:rPr lang="ru-RU" i="1" dirty="0" err="1">
                <a:solidFill>
                  <a:schemeClr val="bg1"/>
                </a:solidFill>
              </a:rPr>
              <a:t>кришталика</a:t>
            </a:r>
            <a:r>
              <a:rPr lang="ru-RU" i="1" dirty="0">
                <a:solidFill>
                  <a:schemeClr val="bg1"/>
                </a:solidFill>
              </a:rPr>
              <a:t>. У </a:t>
            </a:r>
            <a:r>
              <a:rPr lang="ru-RU" i="1" dirty="0" err="1">
                <a:solidFill>
                  <a:schemeClr val="bg1"/>
                </a:solidFill>
              </a:rPr>
              <a:t>спокійному</a:t>
            </a:r>
            <a:r>
              <a:rPr lang="ru-RU" i="1" dirty="0">
                <a:solidFill>
                  <a:schemeClr val="bg1"/>
                </a:solidFill>
              </a:rPr>
              <a:t> </a:t>
            </a:r>
            <a:r>
              <a:rPr lang="ru-RU" i="1" dirty="0" err="1">
                <a:solidFill>
                  <a:schemeClr val="bg1"/>
                </a:solidFill>
              </a:rPr>
              <a:t>стані</a:t>
            </a:r>
            <a:r>
              <a:rPr lang="ru-RU" i="1" dirty="0">
                <a:solidFill>
                  <a:schemeClr val="bg1"/>
                </a:solidFill>
              </a:rPr>
              <a:t> капсула </a:t>
            </a:r>
            <a:r>
              <a:rPr lang="ru-RU" i="1" dirty="0" err="1">
                <a:solidFill>
                  <a:schemeClr val="bg1"/>
                </a:solidFill>
              </a:rPr>
              <a:t>кришталика</a:t>
            </a:r>
            <a:r>
              <a:rPr lang="ru-RU" i="1" dirty="0">
                <a:solidFill>
                  <a:schemeClr val="bg1"/>
                </a:solidFill>
              </a:rPr>
              <a:t> </a:t>
            </a:r>
            <a:r>
              <a:rPr lang="ru-RU" i="1" dirty="0" err="1">
                <a:solidFill>
                  <a:schemeClr val="bg1"/>
                </a:solidFill>
              </a:rPr>
              <a:t>розтягнута</a:t>
            </a:r>
            <a:r>
              <a:rPr lang="ru-RU" i="1" dirty="0">
                <a:solidFill>
                  <a:schemeClr val="bg1"/>
                </a:solidFill>
              </a:rPr>
              <a:t> </a:t>
            </a:r>
            <a:r>
              <a:rPr lang="ru-RU" i="1" dirty="0" err="1">
                <a:solidFill>
                  <a:schemeClr val="bg1"/>
                </a:solidFill>
              </a:rPr>
              <a:t>цинновой</a:t>
            </a:r>
            <a:r>
              <a:rPr lang="ru-RU" i="1" dirty="0">
                <a:solidFill>
                  <a:schemeClr val="bg1"/>
                </a:solidFill>
              </a:rPr>
              <a:t> </a:t>
            </a:r>
            <a:r>
              <a:rPr lang="ru-RU" i="1" dirty="0" err="1">
                <a:solidFill>
                  <a:schemeClr val="bg1"/>
                </a:solidFill>
              </a:rPr>
              <a:t>зв'язки</a:t>
            </a:r>
            <a:r>
              <a:rPr lang="ru-RU" i="1" dirty="0">
                <a:solidFill>
                  <a:schemeClr val="bg1"/>
                </a:solidFill>
              </a:rPr>
              <a:t>, </a:t>
            </a:r>
            <a:r>
              <a:rPr lang="ru-RU" i="1" dirty="0" err="1">
                <a:solidFill>
                  <a:schemeClr val="bg1"/>
                </a:solidFill>
              </a:rPr>
              <a:t>його</a:t>
            </a:r>
            <a:r>
              <a:rPr lang="ru-RU" i="1" dirty="0">
                <a:solidFill>
                  <a:schemeClr val="bg1"/>
                </a:solidFill>
              </a:rPr>
              <a:t> </a:t>
            </a:r>
            <a:r>
              <a:rPr lang="ru-RU" i="1" dirty="0" err="1">
                <a:solidFill>
                  <a:schemeClr val="bg1"/>
                </a:solidFill>
              </a:rPr>
              <a:t>поверхні</a:t>
            </a:r>
            <a:r>
              <a:rPr lang="ru-RU" i="1" dirty="0">
                <a:solidFill>
                  <a:schemeClr val="bg1"/>
                </a:solidFill>
              </a:rPr>
              <a:t> </a:t>
            </a:r>
            <a:r>
              <a:rPr lang="ru-RU" i="1" dirty="0" err="1">
                <a:solidFill>
                  <a:schemeClr val="bg1"/>
                </a:solidFill>
              </a:rPr>
              <a:t>мають</a:t>
            </a:r>
            <a:r>
              <a:rPr lang="ru-RU" i="1" dirty="0">
                <a:solidFill>
                  <a:schemeClr val="bg1"/>
                </a:solidFill>
              </a:rPr>
              <a:t> </a:t>
            </a:r>
            <a:r>
              <a:rPr lang="ru-RU" i="1" dirty="0" err="1">
                <a:solidFill>
                  <a:schemeClr val="bg1"/>
                </a:solidFill>
              </a:rPr>
              <a:t>найбільший</a:t>
            </a:r>
            <a:r>
              <a:rPr lang="ru-RU" i="1" dirty="0">
                <a:solidFill>
                  <a:schemeClr val="bg1"/>
                </a:solidFill>
              </a:rPr>
              <a:t> </a:t>
            </a:r>
            <a:r>
              <a:rPr lang="ru-RU" i="1" dirty="0" err="1">
                <a:solidFill>
                  <a:schemeClr val="bg1"/>
                </a:solidFill>
              </a:rPr>
              <a:t>радіус</a:t>
            </a:r>
            <a:r>
              <a:rPr lang="ru-RU" i="1" dirty="0">
                <a:solidFill>
                  <a:schemeClr val="bg1"/>
                </a:solidFill>
              </a:rPr>
              <a:t> </a:t>
            </a:r>
            <a:r>
              <a:rPr lang="ru-RU" i="1" dirty="0" err="1">
                <a:solidFill>
                  <a:schemeClr val="bg1"/>
                </a:solidFill>
              </a:rPr>
              <a:t>кривизни</a:t>
            </a:r>
            <a:r>
              <a:rPr lang="ru-RU" i="1" dirty="0">
                <a:solidFill>
                  <a:schemeClr val="bg1"/>
                </a:solidFill>
              </a:rPr>
              <a:t>, вони </a:t>
            </a:r>
            <a:r>
              <a:rPr lang="ru-RU" i="1" dirty="0" err="1">
                <a:solidFill>
                  <a:schemeClr val="bg1"/>
                </a:solidFill>
              </a:rPr>
              <a:t>уплощени</a:t>
            </a:r>
            <a:r>
              <a:rPr lang="ru-RU" i="1" dirty="0">
                <a:solidFill>
                  <a:schemeClr val="bg1"/>
                </a:solidFill>
              </a:rPr>
              <a:t> і </a:t>
            </a:r>
            <a:r>
              <a:rPr lang="ru-RU" i="1" dirty="0" err="1">
                <a:solidFill>
                  <a:schemeClr val="bg1"/>
                </a:solidFill>
              </a:rPr>
              <a:t>переломлюються</a:t>
            </a:r>
            <a:r>
              <a:rPr lang="ru-RU" i="1" dirty="0">
                <a:solidFill>
                  <a:schemeClr val="bg1"/>
                </a:solidFill>
              </a:rPr>
              <a:t> </a:t>
            </a:r>
            <a:r>
              <a:rPr lang="ru-RU" i="1" dirty="0" err="1">
                <a:solidFill>
                  <a:schemeClr val="bg1"/>
                </a:solidFill>
              </a:rPr>
              <a:t>здатність</a:t>
            </a:r>
            <a:r>
              <a:rPr lang="ru-RU" i="1" dirty="0">
                <a:solidFill>
                  <a:schemeClr val="bg1"/>
                </a:solidFill>
              </a:rPr>
              <a:t> </a:t>
            </a:r>
            <a:r>
              <a:rPr lang="ru-RU" i="1" dirty="0" err="1">
                <a:solidFill>
                  <a:schemeClr val="bg1"/>
                </a:solidFill>
              </a:rPr>
              <a:t>кришталика</a:t>
            </a:r>
            <a:r>
              <a:rPr lang="ru-RU" i="1" dirty="0">
                <a:solidFill>
                  <a:schemeClr val="bg1"/>
                </a:solidFill>
              </a:rPr>
              <a:t> в </a:t>
            </a:r>
            <a:r>
              <a:rPr lang="ru-RU" i="1" dirty="0" err="1">
                <a:solidFill>
                  <a:schemeClr val="bg1"/>
                </a:solidFill>
              </a:rPr>
              <a:t>цьому</a:t>
            </a:r>
            <a:r>
              <a:rPr lang="ru-RU" i="1" dirty="0">
                <a:solidFill>
                  <a:schemeClr val="bg1"/>
                </a:solidFill>
              </a:rPr>
              <a:t> </a:t>
            </a:r>
            <a:r>
              <a:rPr lang="ru-RU" i="1" dirty="0" err="1">
                <a:solidFill>
                  <a:schemeClr val="bg1"/>
                </a:solidFill>
              </a:rPr>
              <a:t>випадку</a:t>
            </a:r>
            <a:r>
              <a:rPr lang="ru-RU" i="1" dirty="0">
                <a:solidFill>
                  <a:schemeClr val="bg1"/>
                </a:solidFill>
              </a:rPr>
              <a:t> є </a:t>
            </a:r>
            <a:r>
              <a:rPr lang="ru-RU" i="1" dirty="0" err="1">
                <a:solidFill>
                  <a:schemeClr val="bg1"/>
                </a:solidFill>
              </a:rPr>
              <a:t>найменшою</a:t>
            </a:r>
            <a:r>
              <a:rPr lang="ru-RU" i="1" dirty="0">
                <a:solidFill>
                  <a:schemeClr val="bg1"/>
                </a:solidFill>
              </a:rPr>
              <a:t>. При </a:t>
            </a:r>
            <a:r>
              <a:rPr lang="ru-RU" i="1" dirty="0" err="1">
                <a:solidFill>
                  <a:schemeClr val="bg1"/>
                </a:solidFill>
              </a:rPr>
              <a:t>скороченні</a:t>
            </a:r>
            <a:r>
              <a:rPr lang="ru-RU" i="1" dirty="0">
                <a:solidFill>
                  <a:schemeClr val="bg1"/>
                </a:solidFill>
              </a:rPr>
              <a:t> </a:t>
            </a:r>
            <a:r>
              <a:rPr lang="ru-RU" i="1" dirty="0" err="1">
                <a:solidFill>
                  <a:schemeClr val="bg1"/>
                </a:solidFill>
              </a:rPr>
              <a:t>війкових</a:t>
            </a:r>
            <a:r>
              <a:rPr lang="ru-RU" i="1" dirty="0">
                <a:solidFill>
                  <a:schemeClr val="bg1"/>
                </a:solidFill>
              </a:rPr>
              <a:t> </a:t>
            </a:r>
            <a:r>
              <a:rPr lang="ru-RU" i="1" dirty="0" err="1">
                <a:solidFill>
                  <a:schemeClr val="bg1"/>
                </a:solidFill>
              </a:rPr>
              <a:t>м'язів</a:t>
            </a:r>
            <a:r>
              <a:rPr lang="ru-RU" i="1" dirty="0">
                <a:solidFill>
                  <a:schemeClr val="bg1"/>
                </a:solidFill>
              </a:rPr>
              <a:t> натяг </a:t>
            </a:r>
            <a:r>
              <a:rPr lang="ru-RU" i="1" dirty="0" err="1">
                <a:solidFill>
                  <a:schemeClr val="bg1"/>
                </a:solidFill>
              </a:rPr>
              <a:t>ціннових</a:t>
            </a:r>
            <a:r>
              <a:rPr lang="ru-RU" i="1" dirty="0">
                <a:solidFill>
                  <a:schemeClr val="bg1"/>
                </a:solidFill>
              </a:rPr>
              <a:t> </a:t>
            </a:r>
            <a:r>
              <a:rPr lang="ru-RU" i="1" dirty="0" err="1">
                <a:solidFill>
                  <a:schemeClr val="bg1"/>
                </a:solidFill>
              </a:rPr>
              <a:t>зв'язок</a:t>
            </a:r>
            <a:r>
              <a:rPr lang="ru-RU" i="1" dirty="0">
                <a:solidFill>
                  <a:schemeClr val="bg1"/>
                </a:solidFill>
              </a:rPr>
              <a:t> </a:t>
            </a:r>
            <a:r>
              <a:rPr lang="ru-RU" i="1" dirty="0" err="1">
                <a:solidFill>
                  <a:schemeClr val="bg1"/>
                </a:solidFill>
              </a:rPr>
              <a:t>слабшає</a:t>
            </a:r>
            <a:r>
              <a:rPr lang="ru-RU" i="1" dirty="0">
                <a:solidFill>
                  <a:schemeClr val="bg1"/>
                </a:solidFill>
              </a:rPr>
              <a:t>, </a:t>
            </a:r>
            <a:r>
              <a:rPr lang="ru-RU" i="1" dirty="0" err="1">
                <a:solidFill>
                  <a:schemeClr val="bg1"/>
                </a:solidFill>
              </a:rPr>
              <a:t>поверхня</a:t>
            </a:r>
            <a:r>
              <a:rPr lang="ru-RU" i="1" dirty="0">
                <a:solidFill>
                  <a:schemeClr val="bg1"/>
                </a:solidFill>
              </a:rPr>
              <a:t> </a:t>
            </a:r>
            <a:r>
              <a:rPr lang="ru-RU" i="1" dirty="0" err="1">
                <a:solidFill>
                  <a:schemeClr val="bg1"/>
                </a:solidFill>
              </a:rPr>
              <a:t>кришталика</a:t>
            </a:r>
            <a:r>
              <a:rPr lang="ru-RU" i="1" dirty="0">
                <a:solidFill>
                  <a:schemeClr val="bg1"/>
                </a:solidFill>
              </a:rPr>
              <a:t> </a:t>
            </a:r>
            <a:r>
              <a:rPr lang="ru-RU" i="1" dirty="0" err="1">
                <a:solidFill>
                  <a:schemeClr val="bg1"/>
                </a:solidFill>
              </a:rPr>
              <a:t>внаслідок</a:t>
            </a:r>
            <a:r>
              <a:rPr lang="ru-RU" i="1" dirty="0">
                <a:solidFill>
                  <a:schemeClr val="bg1"/>
                </a:solidFill>
              </a:rPr>
              <a:t> </a:t>
            </a:r>
            <a:r>
              <a:rPr lang="ru-RU" i="1" dirty="0" err="1">
                <a:solidFill>
                  <a:schemeClr val="bg1"/>
                </a:solidFill>
              </a:rPr>
              <a:t>пружності</a:t>
            </a:r>
            <a:r>
              <a:rPr lang="ru-RU" i="1" dirty="0">
                <a:solidFill>
                  <a:schemeClr val="bg1"/>
                </a:solidFill>
              </a:rPr>
              <a:t> </a:t>
            </a:r>
            <a:r>
              <a:rPr lang="ru-RU" i="1" dirty="0" err="1">
                <a:solidFill>
                  <a:schemeClr val="bg1"/>
                </a:solidFill>
              </a:rPr>
              <a:t>капсули</a:t>
            </a:r>
            <a:r>
              <a:rPr lang="ru-RU" i="1" dirty="0">
                <a:solidFill>
                  <a:schemeClr val="bg1"/>
                </a:solidFill>
              </a:rPr>
              <a:t> </a:t>
            </a:r>
            <a:r>
              <a:rPr lang="ru-RU" i="1" dirty="0" err="1">
                <a:solidFill>
                  <a:schemeClr val="bg1"/>
                </a:solidFill>
              </a:rPr>
              <a:t>стає</a:t>
            </a:r>
            <a:r>
              <a:rPr lang="ru-RU" i="1" dirty="0">
                <a:solidFill>
                  <a:schemeClr val="bg1"/>
                </a:solidFill>
              </a:rPr>
              <a:t> </a:t>
            </a:r>
            <a:r>
              <a:rPr lang="ru-RU" i="1" dirty="0" err="1">
                <a:solidFill>
                  <a:schemeClr val="bg1"/>
                </a:solidFill>
              </a:rPr>
              <a:t>більш</a:t>
            </a:r>
            <a:r>
              <a:rPr lang="ru-RU" i="1" dirty="0">
                <a:solidFill>
                  <a:schemeClr val="bg1"/>
                </a:solidFill>
              </a:rPr>
              <a:t> </a:t>
            </a:r>
            <a:r>
              <a:rPr lang="ru-RU" i="1" dirty="0" err="1">
                <a:solidFill>
                  <a:schemeClr val="bg1"/>
                </a:solidFill>
              </a:rPr>
              <a:t>опуклою</a:t>
            </a:r>
            <a:r>
              <a:rPr lang="ru-RU" i="1" dirty="0">
                <a:solidFill>
                  <a:schemeClr val="bg1"/>
                </a:solidFill>
              </a:rPr>
              <a:t> і </a:t>
            </a:r>
            <a:r>
              <a:rPr lang="ru-RU" i="1" dirty="0" err="1">
                <a:solidFill>
                  <a:schemeClr val="bg1"/>
                </a:solidFill>
              </a:rPr>
              <a:t>його</a:t>
            </a:r>
            <a:r>
              <a:rPr lang="ru-RU" i="1" dirty="0">
                <a:solidFill>
                  <a:schemeClr val="bg1"/>
                </a:solidFill>
              </a:rPr>
              <a:t> </a:t>
            </a:r>
            <a:r>
              <a:rPr lang="ru-RU" i="1" dirty="0" err="1">
                <a:solidFill>
                  <a:schemeClr val="bg1"/>
                </a:solidFill>
              </a:rPr>
              <a:t>заломлююча</a:t>
            </a:r>
            <a:r>
              <a:rPr lang="ru-RU" i="1" dirty="0">
                <a:solidFill>
                  <a:schemeClr val="bg1"/>
                </a:solidFill>
              </a:rPr>
              <a:t> </a:t>
            </a:r>
            <a:r>
              <a:rPr lang="ru-RU" i="1" dirty="0" err="1">
                <a:solidFill>
                  <a:schemeClr val="bg1"/>
                </a:solidFill>
              </a:rPr>
              <a:t>здатність</a:t>
            </a:r>
            <a:r>
              <a:rPr lang="ru-RU" i="1" dirty="0">
                <a:solidFill>
                  <a:schemeClr val="bg1"/>
                </a:solidFill>
              </a:rPr>
              <a:t> </a:t>
            </a:r>
            <a:r>
              <a:rPr lang="ru-RU" i="1" dirty="0" err="1">
                <a:solidFill>
                  <a:schemeClr val="bg1"/>
                </a:solidFill>
              </a:rPr>
              <a:t>збільшується</a:t>
            </a:r>
            <a:r>
              <a:rPr lang="ru-RU" i="1" dirty="0">
                <a:solidFill>
                  <a:schemeClr val="bg1"/>
                </a:solidFill>
              </a:rPr>
              <a:t>. </a:t>
            </a:r>
            <a:r>
              <a:rPr lang="ru-RU" i="1" dirty="0" err="1">
                <a:solidFill>
                  <a:schemeClr val="bg1"/>
                </a:solidFill>
              </a:rPr>
              <a:t>Нормальний</a:t>
            </a:r>
            <a:r>
              <a:rPr lang="ru-RU" i="1" dirty="0">
                <a:solidFill>
                  <a:schemeClr val="bg1"/>
                </a:solidFill>
              </a:rPr>
              <a:t> очей </a:t>
            </a:r>
            <a:r>
              <a:rPr lang="ru-RU" i="1" dirty="0" err="1">
                <a:solidFill>
                  <a:schemeClr val="bg1"/>
                </a:solidFill>
              </a:rPr>
              <a:t>людини</a:t>
            </a:r>
            <a:r>
              <a:rPr lang="ru-RU" i="1" dirty="0">
                <a:solidFill>
                  <a:schemeClr val="bg1"/>
                </a:solidFill>
              </a:rPr>
              <a:t> в </a:t>
            </a:r>
            <a:r>
              <a:rPr lang="ru-RU" i="1" dirty="0" err="1">
                <a:solidFill>
                  <a:schemeClr val="bg1"/>
                </a:solidFill>
              </a:rPr>
              <a:t>спокійному</a:t>
            </a:r>
            <a:r>
              <a:rPr lang="ru-RU" i="1" dirty="0">
                <a:solidFill>
                  <a:schemeClr val="bg1"/>
                </a:solidFill>
              </a:rPr>
              <a:t> </a:t>
            </a:r>
            <a:r>
              <a:rPr lang="ru-RU" i="1" dirty="0" err="1">
                <a:solidFill>
                  <a:schemeClr val="bg1"/>
                </a:solidFill>
              </a:rPr>
              <a:t>стані</a:t>
            </a:r>
            <a:r>
              <a:rPr lang="ru-RU" i="1" dirty="0">
                <a:solidFill>
                  <a:schemeClr val="bg1"/>
                </a:solidFill>
              </a:rPr>
              <a:t> при </a:t>
            </a:r>
            <a:r>
              <a:rPr lang="ru-RU" i="1" dirty="0" err="1">
                <a:solidFill>
                  <a:schemeClr val="bg1"/>
                </a:solidFill>
              </a:rPr>
              <a:t>відсутності</a:t>
            </a:r>
            <a:r>
              <a:rPr lang="ru-RU" i="1" dirty="0">
                <a:solidFill>
                  <a:schemeClr val="bg1"/>
                </a:solidFill>
              </a:rPr>
              <a:t> </a:t>
            </a:r>
            <a:r>
              <a:rPr lang="ru-RU" i="1" dirty="0" err="1">
                <a:solidFill>
                  <a:schemeClr val="bg1"/>
                </a:solidFill>
              </a:rPr>
              <a:t>напруги</a:t>
            </a:r>
            <a:r>
              <a:rPr lang="ru-RU" i="1" dirty="0">
                <a:solidFill>
                  <a:schemeClr val="bg1"/>
                </a:solidFill>
              </a:rPr>
              <a:t> </a:t>
            </a:r>
            <a:r>
              <a:rPr lang="ru-RU" i="1" dirty="0" err="1">
                <a:solidFill>
                  <a:schemeClr val="bg1"/>
                </a:solidFill>
              </a:rPr>
              <a:t>акомодації</a:t>
            </a:r>
            <a:r>
              <a:rPr lang="ru-RU" i="1" dirty="0">
                <a:solidFill>
                  <a:schemeClr val="bg1"/>
                </a:solidFill>
              </a:rPr>
              <a:t> </a:t>
            </a:r>
            <a:r>
              <a:rPr lang="ru-RU" i="1" dirty="0" err="1">
                <a:solidFill>
                  <a:schemeClr val="bg1"/>
                </a:solidFill>
              </a:rPr>
              <a:t>дає</a:t>
            </a:r>
            <a:r>
              <a:rPr lang="ru-RU" i="1" dirty="0">
                <a:solidFill>
                  <a:schemeClr val="bg1"/>
                </a:solidFill>
              </a:rPr>
              <a:t> на </a:t>
            </a:r>
            <a:r>
              <a:rPr lang="ru-RU" i="1" dirty="0" err="1">
                <a:solidFill>
                  <a:schemeClr val="bg1"/>
                </a:solidFill>
              </a:rPr>
              <a:t>сітківці</a:t>
            </a:r>
            <a:r>
              <a:rPr lang="ru-RU" i="1" dirty="0">
                <a:solidFill>
                  <a:schemeClr val="bg1"/>
                </a:solidFill>
              </a:rPr>
              <a:t> </a:t>
            </a:r>
            <a:r>
              <a:rPr lang="ru-RU" i="1" dirty="0" err="1">
                <a:solidFill>
                  <a:schemeClr val="bg1"/>
                </a:solidFill>
              </a:rPr>
              <a:t>чітке</a:t>
            </a:r>
            <a:r>
              <a:rPr lang="ru-RU" i="1" dirty="0">
                <a:solidFill>
                  <a:schemeClr val="bg1"/>
                </a:solidFill>
              </a:rPr>
              <a:t> </a:t>
            </a:r>
            <a:r>
              <a:rPr lang="ru-RU" i="1" dirty="0" err="1">
                <a:solidFill>
                  <a:schemeClr val="bg1"/>
                </a:solidFill>
              </a:rPr>
              <a:t>зображення</a:t>
            </a:r>
            <a:r>
              <a:rPr lang="ru-RU" i="1" dirty="0">
                <a:solidFill>
                  <a:schemeClr val="bg1"/>
                </a:solidFill>
              </a:rPr>
              <a:t> </a:t>
            </a:r>
            <a:r>
              <a:rPr lang="ru-RU" i="1" dirty="0" err="1">
                <a:solidFill>
                  <a:schemeClr val="bg1"/>
                </a:solidFill>
              </a:rPr>
              <a:t>предметів</a:t>
            </a:r>
            <a:r>
              <a:rPr lang="ru-RU" i="1" dirty="0">
                <a:solidFill>
                  <a:schemeClr val="bg1"/>
                </a:solidFill>
              </a:rPr>
              <a:t>, </a:t>
            </a:r>
            <a:r>
              <a:rPr lang="ru-RU" i="1" dirty="0" err="1">
                <a:solidFill>
                  <a:schemeClr val="bg1"/>
                </a:solidFill>
              </a:rPr>
              <a:t>що</a:t>
            </a:r>
            <a:r>
              <a:rPr lang="ru-RU" i="1" dirty="0">
                <a:solidFill>
                  <a:schemeClr val="bg1"/>
                </a:solidFill>
              </a:rPr>
              <a:t> </a:t>
            </a:r>
            <a:r>
              <a:rPr lang="ru-RU" i="1" dirty="0" err="1">
                <a:solidFill>
                  <a:schemeClr val="bg1"/>
                </a:solidFill>
              </a:rPr>
              <a:t>знаходяться</a:t>
            </a:r>
            <a:r>
              <a:rPr lang="ru-RU" i="1" dirty="0">
                <a:solidFill>
                  <a:schemeClr val="bg1"/>
                </a:solidFill>
              </a:rPr>
              <a:t> «в </a:t>
            </a:r>
            <a:r>
              <a:rPr lang="ru-RU" i="1" dirty="0" err="1">
                <a:solidFill>
                  <a:schemeClr val="bg1"/>
                </a:solidFill>
              </a:rPr>
              <a:t>нескінченності</a:t>
            </a:r>
            <a:r>
              <a:rPr lang="ru-RU" i="1" dirty="0">
                <a:solidFill>
                  <a:schemeClr val="bg1"/>
                </a:solidFill>
              </a:rPr>
              <a:t>», т. Е. </a:t>
            </a:r>
            <a:r>
              <a:rPr lang="ru-RU" i="1" dirty="0" err="1">
                <a:solidFill>
                  <a:schemeClr val="bg1"/>
                </a:solidFill>
              </a:rPr>
              <a:t>Видалених</a:t>
            </a:r>
            <a:r>
              <a:rPr lang="ru-RU" i="1" dirty="0">
                <a:solidFill>
                  <a:schemeClr val="bg1"/>
                </a:solidFill>
              </a:rPr>
              <a:t> на </a:t>
            </a:r>
            <a:r>
              <a:rPr lang="ru-RU" i="1" dirty="0" err="1">
                <a:solidFill>
                  <a:schemeClr val="bg1"/>
                </a:solidFill>
              </a:rPr>
              <a:t>відстань</a:t>
            </a:r>
            <a:r>
              <a:rPr lang="ru-RU" i="1" dirty="0">
                <a:solidFill>
                  <a:schemeClr val="bg1"/>
                </a:solidFill>
              </a:rPr>
              <a:t> </a:t>
            </a:r>
            <a:r>
              <a:rPr lang="ru-RU" i="1" dirty="0" err="1">
                <a:solidFill>
                  <a:schemeClr val="bg1"/>
                </a:solidFill>
              </a:rPr>
              <a:t>більше</a:t>
            </a:r>
            <a:r>
              <a:rPr lang="ru-RU" i="1" dirty="0">
                <a:solidFill>
                  <a:schemeClr val="bg1"/>
                </a:solidFill>
              </a:rPr>
              <a:t> 10 м </a:t>
            </a:r>
            <a:r>
              <a:rPr lang="ru-RU" i="1" dirty="0" err="1">
                <a:solidFill>
                  <a:schemeClr val="bg1"/>
                </a:solidFill>
              </a:rPr>
              <a:t>від</a:t>
            </a:r>
            <a:r>
              <a:rPr lang="ru-RU" i="1" dirty="0">
                <a:solidFill>
                  <a:schemeClr val="bg1"/>
                </a:solidFill>
              </a:rPr>
              <a:t> ока. </a:t>
            </a:r>
            <a:r>
              <a:rPr lang="ru-RU" i="1" dirty="0" err="1">
                <a:solidFill>
                  <a:schemeClr val="bg1"/>
                </a:solidFill>
              </a:rPr>
              <a:t>Предмети</a:t>
            </a:r>
            <a:r>
              <a:rPr lang="ru-RU" i="1" dirty="0">
                <a:solidFill>
                  <a:schemeClr val="bg1"/>
                </a:solidFill>
              </a:rPr>
              <a:t>, </a:t>
            </a:r>
            <a:r>
              <a:rPr lang="ru-RU" i="1" dirty="0" err="1">
                <a:solidFill>
                  <a:schemeClr val="bg1"/>
                </a:solidFill>
              </a:rPr>
              <a:t>розташовані</a:t>
            </a:r>
            <a:r>
              <a:rPr lang="ru-RU" i="1" dirty="0">
                <a:solidFill>
                  <a:schemeClr val="bg1"/>
                </a:solidFill>
              </a:rPr>
              <a:t> на </a:t>
            </a:r>
            <a:r>
              <a:rPr lang="ru-RU" i="1" dirty="0" err="1">
                <a:solidFill>
                  <a:schemeClr val="bg1"/>
                </a:solidFill>
              </a:rPr>
              <a:t>більш</a:t>
            </a:r>
            <a:r>
              <a:rPr lang="ru-RU" i="1" dirty="0">
                <a:solidFill>
                  <a:schemeClr val="bg1"/>
                </a:solidFill>
              </a:rPr>
              <a:t> </a:t>
            </a:r>
            <a:r>
              <a:rPr lang="ru-RU" i="1" dirty="0" err="1">
                <a:solidFill>
                  <a:schemeClr val="bg1"/>
                </a:solidFill>
              </a:rPr>
              <a:t>близьких</a:t>
            </a:r>
            <a:r>
              <a:rPr lang="ru-RU" i="1" dirty="0">
                <a:solidFill>
                  <a:schemeClr val="bg1"/>
                </a:solidFill>
              </a:rPr>
              <a:t> </a:t>
            </a:r>
            <a:r>
              <a:rPr lang="ru-RU" i="1" dirty="0" err="1">
                <a:solidFill>
                  <a:schemeClr val="bg1"/>
                </a:solidFill>
              </a:rPr>
              <a:t>відстанях</a:t>
            </a:r>
            <a:r>
              <a:rPr lang="ru-RU" i="1" dirty="0">
                <a:solidFill>
                  <a:schemeClr val="bg1"/>
                </a:solidFill>
              </a:rPr>
              <a:t>, </a:t>
            </a:r>
            <a:r>
              <a:rPr lang="ru-RU" i="1" dirty="0" err="1">
                <a:solidFill>
                  <a:schemeClr val="bg1"/>
                </a:solidFill>
              </a:rPr>
              <a:t>можна</a:t>
            </a:r>
            <a:r>
              <a:rPr lang="ru-RU" i="1" dirty="0">
                <a:solidFill>
                  <a:schemeClr val="bg1"/>
                </a:solidFill>
              </a:rPr>
              <a:t> </a:t>
            </a:r>
            <a:r>
              <a:rPr lang="ru-RU" i="1" dirty="0" err="1">
                <a:solidFill>
                  <a:schemeClr val="bg1"/>
                </a:solidFill>
              </a:rPr>
              <a:t>чітко</a:t>
            </a:r>
            <a:r>
              <a:rPr lang="ru-RU" i="1" dirty="0">
                <a:solidFill>
                  <a:schemeClr val="bg1"/>
                </a:solidFill>
              </a:rPr>
              <a:t> </a:t>
            </a:r>
            <a:r>
              <a:rPr lang="ru-RU" i="1" dirty="0" err="1">
                <a:solidFill>
                  <a:schemeClr val="bg1"/>
                </a:solidFill>
              </a:rPr>
              <a:t>бачити</a:t>
            </a:r>
            <a:r>
              <a:rPr lang="ru-RU" i="1" dirty="0">
                <a:solidFill>
                  <a:schemeClr val="bg1"/>
                </a:solidFill>
              </a:rPr>
              <a:t> при </a:t>
            </a:r>
            <a:r>
              <a:rPr lang="ru-RU" i="1" dirty="0" err="1">
                <a:solidFill>
                  <a:schemeClr val="bg1"/>
                </a:solidFill>
              </a:rPr>
              <a:t>певній</a:t>
            </a:r>
            <a:r>
              <a:rPr lang="ru-RU" i="1" dirty="0">
                <a:solidFill>
                  <a:schemeClr val="bg1"/>
                </a:solidFill>
              </a:rPr>
              <a:t> </a:t>
            </a:r>
            <a:r>
              <a:rPr lang="ru-RU" i="1" dirty="0" err="1">
                <a:solidFill>
                  <a:schemeClr val="bg1"/>
                </a:solidFill>
              </a:rPr>
              <a:t>напрузі</a:t>
            </a:r>
            <a:r>
              <a:rPr lang="ru-RU" i="1" dirty="0">
                <a:solidFill>
                  <a:schemeClr val="bg1"/>
                </a:solidFill>
              </a:rPr>
              <a:t> </a:t>
            </a:r>
            <a:r>
              <a:rPr lang="ru-RU" i="1" dirty="0" err="1">
                <a:solidFill>
                  <a:schemeClr val="bg1"/>
                </a:solidFill>
              </a:rPr>
              <a:t>акомодації</a:t>
            </a:r>
            <a:r>
              <a:rPr lang="ru-RU" i="1" dirty="0">
                <a:solidFill>
                  <a:schemeClr val="bg1"/>
                </a:solidFill>
              </a:rPr>
              <a:t> </a:t>
            </a:r>
            <a:r>
              <a:rPr lang="ru-RU" i="1" dirty="0" err="1">
                <a:solidFill>
                  <a:schemeClr val="bg1"/>
                </a:solidFill>
              </a:rPr>
              <a:t>війкових</a:t>
            </a:r>
            <a:r>
              <a:rPr lang="ru-RU" i="1" dirty="0">
                <a:solidFill>
                  <a:schemeClr val="bg1"/>
                </a:solidFill>
              </a:rPr>
              <a:t> </a:t>
            </a:r>
            <a:r>
              <a:rPr lang="ru-RU" i="1" dirty="0" err="1">
                <a:solidFill>
                  <a:schemeClr val="bg1"/>
                </a:solidFill>
              </a:rPr>
              <a:t>м'язів</a:t>
            </a:r>
            <a:r>
              <a:rPr lang="ru-RU" i="1" dirty="0">
                <a:solidFill>
                  <a:schemeClr val="bg1"/>
                </a:solidFill>
              </a:rPr>
              <a:t>. Чим </a:t>
            </a:r>
            <a:r>
              <a:rPr lang="ru-RU" i="1" dirty="0" err="1">
                <a:solidFill>
                  <a:schemeClr val="bg1"/>
                </a:solidFill>
              </a:rPr>
              <a:t>ближче</a:t>
            </a:r>
            <a:r>
              <a:rPr lang="ru-RU" i="1" dirty="0">
                <a:solidFill>
                  <a:schemeClr val="bg1"/>
                </a:solidFill>
              </a:rPr>
              <a:t> до ока </a:t>
            </a:r>
            <a:r>
              <a:rPr lang="ru-RU" i="1" dirty="0" err="1">
                <a:solidFill>
                  <a:schemeClr val="bg1"/>
                </a:solidFill>
              </a:rPr>
              <a:t>розглянутий</a:t>
            </a:r>
            <a:r>
              <a:rPr lang="ru-RU" i="1" dirty="0">
                <a:solidFill>
                  <a:schemeClr val="bg1"/>
                </a:solidFill>
              </a:rPr>
              <a:t> предмет, </a:t>
            </a:r>
            <a:r>
              <a:rPr lang="ru-RU" i="1" dirty="0" err="1">
                <a:solidFill>
                  <a:schemeClr val="bg1"/>
                </a:solidFill>
              </a:rPr>
              <a:t>тим</a:t>
            </a:r>
            <a:r>
              <a:rPr lang="ru-RU" i="1" dirty="0">
                <a:solidFill>
                  <a:schemeClr val="bg1"/>
                </a:solidFill>
              </a:rPr>
              <a:t> </a:t>
            </a:r>
            <a:r>
              <a:rPr lang="ru-RU" i="1" dirty="0" err="1">
                <a:solidFill>
                  <a:schemeClr val="bg1"/>
                </a:solidFill>
              </a:rPr>
              <a:t>більша</a:t>
            </a:r>
            <a:r>
              <a:rPr lang="ru-RU" i="1" dirty="0">
                <a:solidFill>
                  <a:schemeClr val="bg1"/>
                </a:solidFill>
              </a:rPr>
              <a:t> </a:t>
            </a:r>
            <a:r>
              <a:rPr lang="ru-RU" i="1" dirty="0" err="1">
                <a:solidFill>
                  <a:schemeClr val="bg1"/>
                </a:solidFill>
              </a:rPr>
              <a:t>напруга</a:t>
            </a:r>
            <a:r>
              <a:rPr lang="ru-RU" i="1" dirty="0">
                <a:solidFill>
                  <a:schemeClr val="bg1"/>
                </a:solidFill>
              </a:rPr>
              <a:t> </a:t>
            </a:r>
            <a:r>
              <a:rPr lang="ru-RU" i="1" dirty="0" err="1">
                <a:solidFill>
                  <a:schemeClr val="bg1"/>
                </a:solidFill>
              </a:rPr>
              <a:t>акомодації</a:t>
            </a:r>
            <a:r>
              <a:rPr lang="ru-RU" i="1" dirty="0">
                <a:solidFill>
                  <a:schemeClr val="bg1"/>
                </a:solidFill>
              </a:rPr>
              <a:t>. При </a:t>
            </a:r>
            <a:r>
              <a:rPr lang="ru-RU" i="1" dirty="0" err="1">
                <a:solidFill>
                  <a:schemeClr val="bg1"/>
                </a:solidFill>
              </a:rPr>
              <a:t>найбільшому</a:t>
            </a:r>
            <a:r>
              <a:rPr lang="ru-RU" i="1" dirty="0">
                <a:solidFill>
                  <a:schemeClr val="bg1"/>
                </a:solidFill>
              </a:rPr>
              <a:t> </a:t>
            </a:r>
            <a:r>
              <a:rPr lang="ru-RU" i="1" dirty="0" err="1">
                <a:solidFill>
                  <a:schemeClr val="bg1"/>
                </a:solidFill>
              </a:rPr>
              <a:t>напрузі</a:t>
            </a:r>
            <a:r>
              <a:rPr lang="ru-RU" i="1" dirty="0">
                <a:solidFill>
                  <a:schemeClr val="bg1"/>
                </a:solidFill>
              </a:rPr>
              <a:t> </a:t>
            </a:r>
            <a:r>
              <a:rPr lang="ru-RU" i="1" dirty="0" err="1">
                <a:solidFill>
                  <a:schemeClr val="bg1"/>
                </a:solidFill>
              </a:rPr>
              <a:t>акомодації</a:t>
            </a:r>
            <a:r>
              <a:rPr lang="ru-RU" i="1" dirty="0">
                <a:solidFill>
                  <a:schemeClr val="bg1"/>
                </a:solidFill>
              </a:rPr>
              <a:t> </a:t>
            </a:r>
            <a:r>
              <a:rPr lang="ru-RU" i="1" dirty="0" err="1">
                <a:solidFill>
                  <a:schemeClr val="bg1"/>
                </a:solidFill>
              </a:rPr>
              <a:t>нормальне</a:t>
            </a:r>
            <a:r>
              <a:rPr lang="ru-RU" i="1" dirty="0">
                <a:solidFill>
                  <a:schemeClr val="bg1"/>
                </a:solidFill>
              </a:rPr>
              <a:t> око </a:t>
            </a:r>
            <a:r>
              <a:rPr lang="ru-RU" i="1" dirty="0" err="1">
                <a:solidFill>
                  <a:schemeClr val="bg1"/>
                </a:solidFill>
              </a:rPr>
              <a:t>може</a:t>
            </a:r>
            <a:r>
              <a:rPr lang="ru-RU" i="1" dirty="0">
                <a:solidFill>
                  <a:schemeClr val="bg1"/>
                </a:solidFill>
              </a:rPr>
              <a:t> </a:t>
            </a:r>
            <a:r>
              <a:rPr lang="ru-RU" i="1" dirty="0" err="1">
                <a:solidFill>
                  <a:schemeClr val="bg1"/>
                </a:solidFill>
              </a:rPr>
              <a:t>чітко</a:t>
            </a:r>
            <a:r>
              <a:rPr lang="ru-RU" i="1" dirty="0">
                <a:solidFill>
                  <a:schemeClr val="bg1"/>
                </a:solidFill>
              </a:rPr>
              <a:t> </a:t>
            </a:r>
            <a:r>
              <a:rPr lang="ru-RU" i="1" dirty="0" err="1">
                <a:solidFill>
                  <a:schemeClr val="bg1"/>
                </a:solidFill>
              </a:rPr>
              <a:t>бачити</a:t>
            </a:r>
            <a:r>
              <a:rPr lang="ru-RU" i="1" dirty="0">
                <a:solidFill>
                  <a:schemeClr val="bg1"/>
                </a:solidFill>
              </a:rPr>
              <a:t> предмет на </a:t>
            </a:r>
            <a:r>
              <a:rPr lang="ru-RU" i="1" dirty="0" err="1">
                <a:solidFill>
                  <a:schemeClr val="bg1"/>
                </a:solidFill>
              </a:rPr>
              <a:t>відстані</a:t>
            </a:r>
            <a:r>
              <a:rPr lang="ru-RU" i="1" dirty="0">
                <a:solidFill>
                  <a:schemeClr val="bg1"/>
                </a:solidFill>
              </a:rPr>
              <a:t> 10-12 см.</a:t>
            </a:r>
            <a:endParaRPr lang="ru-RU" i="1"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1000" fill="hold"/>
                                        <p:tgtEl>
                                          <p:spTgt spid="3">
                                            <p:bg/>
                                          </p:spTgt>
                                        </p:tgtEl>
                                        <p:attrNameLst>
                                          <p:attrName>ppt_w</p:attrName>
                                        </p:attrNameLst>
                                      </p:cBhvr>
                                      <p:tavLst>
                                        <p:tav tm="0">
                                          <p:val>
                                            <p:fltVal val="0"/>
                                          </p:val>
                                        </p:tav>
                                        <p:tav tm="100000">
                                          <p:val>
                                            <p:strVal val="#ppt_w"/>
                                          </p:val>
                                        </p:tav>
                                      </p:tavLst>
                                    </p:anim>
                                    <p:anim calcmode="lin" valueType="num">
                                      <p:cBhvr>
                                        <p:cTn id="14" dur="1000" fill="hold"/>
                                        <p:tgtEl>
                                          <p:spTgt spid="3">
                                            <p:bg/>
                                          </p:spTgt>
                                        </p:tgtEl>
                                        <p:attrNameLst>
                                          <p:attrName>ppt_h</p:attrName>
                                        </p:attrNameLst>
                                      </p:cBhvr>
                                      <p:tavLst>
                                        <p:tav tm="0">
                                          <p:val>
                                            <p:fltVal val="0"/>
                                          </p:val>
                                        </p:tav>
                                        <p:tav tm="100000">
                                          <p:val>
                                            <p:strVal val="#ppt_h"/>
                                          </p:val>
                                        </p:tav>
                                      </p:tavLst>
                                    </p:anim>
                                    <p:anim calcmode="lin" valueType="num">
                                      <p:cBhvr>
                                        <p:cTn id="15" dur="1000" fill="hold"/>
                                        <p:tgtEl>
                                          <p:spTgt spid="3">
                                            <p:bg/>
                                          </p:spTgt>
                                        </p:tgtEl>
                                        <p:attrNameLst>
                                          <p:attrName>style.rotation</p:attrName>
                                        </p:attrNameLst>
                                      </p:cBhvr>
                                      <p:tavLst>
                                        <p:tav tm="0">
                                          <p:val>
                                            <p:fltVal val="90"/>
                                          </p:val>
                                        </p:tav>
                                        <p:tav tm="100000">
                                          <p:val>
                                            <p:fltVal val="0"/>
                                          </p:val>
                                        </p:tav>
                                      </p:tavLst>
                                    </p:anim>
                                    <p:animEffect transition="in" filter="fade">
                                      <p:cBhvr>
                                        <p:cTn id="16" dur="1000"/>
                                        <p:tgtEl>
                                          <p:spTgt spid="3">
                                            <p:bg/>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457200" y="274638"/>
            <a:ext cx="8147050" cy="850900"/>
          </a:xfrm>
        </p:spPr>
        <p:txBody>
          <a:bodyPr/>
          <a:lstStyle/>
          <a:p>
            <a:pPr eaLnBrk="1" hangingPunct="1"/>
            <a:r>
              <a:rPr lang="ru-RU" altLang="ru-RU" smtClean="0">
                <a:solidFill>
                  <a:schemeClr val="bg1"/>
                </a:solidFill>
              </a:rPr>
              <a:t>Рефракція ока</a:t>
            </a:r>
          </a:p>
        </p:txBody>
      </p:sp>
      <p:sp>
        <p:nvSpPr>
          <p:cNvPr id="3" name="Объект 2"/>
          <p:cNvSpPr>
            <a:spLocks noGrp="1"/>
          </p:cNvSpPr>
          <p:nvPr>
            <p:ph sz="half" idx="1"/>
          </p:nvPr>
        </p:nvSpPr>
        <p:spPr>
          <a:xfrm>
            <a:off x="0" y="1052513"/>
            <a:ext cx="4067175" cy="5805487"/>
          </a:xfrm>
        </p:spPr>
        <p:txBody>
          <a:bodyPr rtlCol="0">
            <a:normAutofit fontScale="70000" lnSpcReduction="20000"/>
          </a:bodyPr>
          <a:lstStyle/>
          <a:p>
            <a:pPr algn="just" eaLnBrk="1" fontAlgn="auto" hangingPunct="1">
              <a:spcAft>
                <a:spcPts val="0"/>
              </a:spcAft>
              <a:buFont typeface="Arial" panose="020B0604020202020204" pitchFamily="34" charset="0"/>
              <a:buChar char="•"/>
              <a:defRPr/>
            </a:pPr>
            <a:r>
              <a:rPr lang="ru-RU" dirty="0" err="1">
                <a:solidFill>
                  <a:schemeClr val="bg1"/>
                </a:solidFill>
              </a:rPr>
              <a:t>Положенням</a:t>
            </a:r>
            <a:r>
              <a:rPr lang="ru-RU" dirty="0">
                <a:solidFill>
                  <a:schemeClr val="bg1"/>
                </a:solidFill>
              </a:rPr>
              <a:t> фокусу </a:t>
            </a:r>
            <a:r>
              <a:rPr lang="ru-RU" dirty="0" err="1">
                <a:solidFill>
                  <a:schemeClr val="bg1"/>
                </a:solidFill>
              </a:rPr>
              <a:t>паралельних</a:t>
            </a:r>
            <a:r>
              <a:rPr lang="ru-RU" dirty="0">
                <a:solidFill>
                  <a:schemeClr val="bg1"/>
                </a:solidFill>
              </a:rPr>
              <a:t> </a:t>
            </a:r>
            <a:r>
              <a:rPr lang="ru-RU" dirty="0" err="1">
                <a:solidFill>
                  <a:schemeClr val="bg1"/>
                </a:solidFill>
              </a:rPr>
              <a:t>променів</a:t>
            </a:r>
            <a:r>
              <a:rPr lang="ru-RU" dirty="0">
                <a:solidFill>
                  <a:schemeClr val="bg1"/>
                </a:solidFill>
              </a:rPr>
              <a:t> при </a:t>
            </a:r>
            <a:r>
              <a:rPr lang="ru-RU" dirty="0" err="1">
                <a:solidFill>
                  <a:schemeClr val="bg1"/>
                </a:solidFill>
              </a:rPr>
              <a:t>спокійній</a:t>
            </a:r>
            <a:r>
              <a:rPr lang="ru-RU" dirty="0">
                <a:solidFill>
                  <a:schemeClr val="bg1"/>
                </a:solidFill>
              </a:rPr>
              <a:t>, ненапряженной </a:t>
            </a:r>
            <a:r>
              <a:rPr lang="ru-RU" dirty="0" err="1">
                <a:solidFill>
                  <a:schemeClr val="bg1"/>
                </a:solidFill>
              </a:rPr>
              <a:t>акомодації</a:t>
            </a:r>
            <a:r>
              <a:rPr lang="ru-RU" dirty="0">
                <a:solidFill>
                  <a:schemeClr val="bg1"/>
                </a:solidFill>
              </a:rPr>
              <a:t> </a:t>
            </a:r>
            <a:r>
              <a:rPr lang="ru-RU" dirty="0" err="1">
                <a:solidFill>
                  <a:schemeClr val="bg1"/>
                </a:solidFill>
              </a:rPr>
              <a:t>визначається</a:t>
            </a:r>
            <a:r>
              <a:rPr lang="ru-RU" dirty="0">
                <a:solidFill>
                  <a:schemeClr val="bg1"/>
                </a:solidFill>
              </a:rPr>
              <a:t> так звана </a:t>
            </a:r>
            <a:r>
              <a:rPr lang="ru-RU" dirty="0" err="1">
                <a:solidFill>
                  <a:schemeClr val="bg1"/>
                </a:solidFill>
              </a:rPr>
              <a:t>клінічна</a:t>
            </a:r>
            <a:r>
              <a:rPr lang="ru-RU" dirty="0">
                <a:solidFill>
                  <a:schemeClr val="bg1"/>
                </a:solidFill>
              </a:rPr>
              <a:t> </a:t>
            </a:r>
            <a:r>
              <a:rPr lang="ru-RU" dirty="0" err="1">
                <a:solidFill>
                  <a:schemeClr val="bg1"/>
                </a:solidFill>
              </a:rPr>
              <a:t>рефракція</a:t>
            </a:r>
            <a:r>
              <a:rPr lang="ru-RU" dirty="0">
                <a:solidFill>
                  <a:schemeClr val="bg1"/>
                </a:solidFill>
              </a:rPr>
              <a:t> ока. </a:t>
            </a:r>
            <a:r>
              <a:rPr lang="ru-RU" dirty="0" err="1">
                <a:solidFill>
                  <a:schemeClr val="bg1"/>
                </a:solidFill>
              </a:rPr>
              <a:t>Розрізняють</a:t>
            </a:r>
            <a:r>
              <a:rPr lang="ru-RU" dirty="0">
                <a:solidFill>
                  <a:schemeClr val="bg1"/>
                </a:solidFill>
              </a:rPr>
              <a:t> </a:t>
            </a:r>
            <a:r>
              <a:rPr lang="ru-RU" dirty="0" err="1">
                <a:solidFill>
                  <a:schemeClr val="bg1"/>
                </a:solidFill>
              </a:rPr>
              <a:t>п'ять</a:t>
            </a:r>
            <a:r>
              <a:rPr lang="ru-RU" dirty="0">
                <a:solidFill>
                  <a:schemeClr val="bg1"/>
                </a:solidFill>
              </a:rPr>
              <a:t> </a:t>
            </a:r>
            <a:r>
              <a:rPr lang="ru-RU" dirty="0" err="1">
                <a:solidFill>
                  <a:schemeClr val="bg1"/>
                </a:solidFill>
              </a:rPr>
              <a:t>видів</a:t>
            </a:r>
            <a:r>
              <a:rPr lang="ru-RU" dirty="0">
                <a:solidFill>
                  <a:schemeClr val="bg1"/>
                </a:solidFill>
              </a:rPr>
              <a:t> </a:t>
            </a:r>
            <a:r>
              <a:rPr lang="ru-RU" dirty="0" err="1">
                <a:solidFill>
                  <a:schemeClr val="bg1"/>
                </a:solidFill>
              </a:rPr>
              <a:t>її</a:t>
            </a:r>
            <a:r>
              <a:rPr lang="ru-RU" dirty="0">
                <a:solidFill>
                  <a:schemeClr val="bg1"/>
                </a:solidFill>
              </a:rPr>
              <a:t>: 1) </a:t>
            </a:r>
            <a:r>
              <a:rPr lang="ru-RU" dirty="0" err="1">
                <a:solidFill>
                  <a:schemeClr val="bg1"/>
                </a:solidFill>
              </a:rPr>
              <a:t>емметропія</a:t>
            </a:r>
            <a:r>
              <a:rPr lang="ru-RU" dirty="0">
                <a:solidFill>
                  <a:schemeClr val="bg1"/>
                </a:solidFill>
              </a:rPr>
              <a:t>, </a:t>
            </a:r>
            <a:r>
              <a:rPr lang="ru-RU" dirty="0" err="1">
                <a:solidFill>
                  <a:schemeClr val="bg1"/>
                </a:solidFill>
              </a:rPr>
              <a:t>або</a:t>
            </a:r>
            <a:r>
              <a:rPr lang="ru-RU" dirty="0">
                <a:solidFill>
                  <a:schemeClr val="bg1"/>
                </a:solidFill>
              </a:rPr>
              <a:t> </a:t>
            </a:r>
            <a:r>
              <a:rPr lang="ru-RU" dirty="0" err="1">
                <a:solidFill>
                  <a:schemeClr val="bg1"/>
                </a:solidFill>
              </a:rPr>
              <a:t>емметропіческой</a:t>
            </a:r>
            <a:r>
              <a:rPr lang="ru-RU" dirty="0">
                <a:solidFill>
                  <a:schemeClr val="bg1"/>
                </a:solidFill>
              </a:rPr>
              <a:t> </a:t>
            </a:r>
            <a:r>
              <a:rPr lang="ru-RU" dirty="0" err="1">
                <a:solidFill>
                  <a:schemeClr val="bg1"/>
                </a:solidFill>
              </a:rPr>
              <a:t>рефракцію</a:t>
            </a:r>
            <a:r>
              <a:rPr lang="ru-RU" dirty="0">
                <a:solidFill>
                  <a:schemeClr val="bg1"/>
                </a:solidFill>
              </a:rPr>
              <a:t>; 2) </a:t>
            </a:r>
            <a:r>
              <a:rPr lang="ru-RU" dirty="0" err="1">
                <a:solidFill>
                  <a:schemeClr val="bg1"/>
                </a:solidFill>
              </a:rPr>
              <a:t>міопію</a:t>
            </a:r>
            <a:r>
              <a:rPr lang="ru-RU" dirty="0">
                <a:solidFill>
                  <a:schemeClr val="bg1"/>
                </a:solidFill>
              </a:rPr>
              <a:t> - </a:t>
            </a:r>
            <a:r>
              <a:rPr lang="ru-RU" dirty="0" err="1">
                <a:solidFill>
                  <a:schemeClr val="bg1"/>
                </a:solidFill>
              </a:rPr>
              <a:t>міопічний</a:t>
            </a:r>
            <a:r>
              <a:rPr lang="ru-RU" dirty="0">
                <a:solidFill>
                  <a:schemeClr val="bg1"/>
                </a:solidFill>
              </a:rPr>
              <a:t> </a:t>
            </a:r>
            <a:r>
              <a:rPr lang="ru-RU" dirty="0" err="1">
                <a:solidFill>
                  <a:schemeClr val="bg1"/>
                </a:solidFill>
              </a:rPr>
              <a:t>рефракції</a:t>
            </a:r>
            <a:r>
              <a:rPr lang="ru-RU" dirty="0">
                <a:solidFill>
                  <a:schemeClr val="bg1"/>
                </a:solidFill>
              </a:rPr>
              <a:t>; 3) </a:t>
            </a:r>
            <a:r>
              <a:rPr lang="ru-RU" dirty="0" err="1">
                <a:solidFill>
                  <a:schemeClr val="bg1"/>
                </a:solidFill>
              </a:rPr>
              <a:t>гіперметропії</a:t>
            </a:r>
            <a:r>
              <a:rPr lang="ru-RU" dirty="0">
                <a:solidFill>
                  <a:schemeClr val="bg1"/>
                </a:solidFill>
              </a:rPr>
              <a:t> - </a:t>
            </a:r>
            <a:r>
              <a:rPr lang="ru-RU" dirty="0" err="1">
                <a:solidFill>
                  <a:schemeClr val="bg1"/>
                </a:solidFill>
              </a:rPr>
              <a:t>гіперметропіческій</a:t>
            </a:r>
            <a:r>
              <a:rPr lang="ru-RU" dirty="0">
                <a:solidFill>
                  <a:schemeClr val="bg1"/>
                </a:solidFill>
              </a:rPr>
              <a:t> </a:t>
            </a:r>
            <a:r>
              <a:rPr lang="ru-RU" dirty="0" err="1">
                <a:solidFill>
                  <a:schemeClr val="bg1"/>
                </a:solidFill>
              </a:rPr>
              <a:t>рефракцію</a:t>
            </a:r>
            <a:r>
              <a:rPr lang="ru-RU" dirty="0">
                <a:solidFill>
                  <a:schemeClr val="bg1"/>
                </a:solidFill>
              </a:rPr>
              <a:t>; 4) астигматизм - </a:t>
            </a:r>
            <a:r>
              <a:rPr lang="ru-RU" dirty="0" err="1">
                <a:solidFill>
                  <a:schemeClr val="bg1"/>
                </a:solidFill>
              </a:rPr>
              <a:t>астигматичні</a:t>
            </a:r>
            <a:r>
              <a:rPr lang="ru-RU" dirty="0">
                <a:solidFill>
                  <a:schemeClr val="bg1"/>
                </a:solidFill>
              </a:rPr>
              <a:t> </a:t>
            </a:r>
            <a:r>
              <a:rPr lang="ru-RU" dirty="0" err="1">
                <a:solidFill>
                  <a:schemeClr val="bg1"/>
                </a:solidFill>
              </a:rPr>
              <a:t>рефракцію</a:t>
            </a:r>
            <a:r>
              <a:rPr lang="ru-RU" dirty="0">
                <a:solidFill>
                  <a:schemeClr val="bg1"/>
                </a:solidFill>
              </a:rPr>
              <a:t>; 5) </a:t>
            </a:r>
            <a:r>
              <a:rPr lang="ru-RU" dirty="0" err="1">
                <a:solidFill>
                  <a:schemeClr val="bg1"/>
                </a:solidFill>
              </a:rPr>
              <a:t>анізометропія</a:t>
            </a:r>
            <a:r>
              <a:rPr lang="ru-RU" dirty="0">
                <a:solidFill>
                  <a:schemeClr val="bg1"/>
                </a:solidFill>
              </a:rPr>
              <a:t> - </a:t>
            </a:r>
            <a:r>
              <a:rPr lang="ru-RU" dirty="0" err="1">
                <a:solidFill>
                  <a:schemeClr val="bg1"/>
                </a:solidFill>
              </a:rPr>
              <a:t>анізометропіческая</a:t>
            </a:r>
            <a:r>
              <a:rPr lang="ru-RU" dirty="0">
                <a:solidFill>
                  <a:schemeClr val="bg1"/>
                </a:solidFill>
              </a:rPr>
              <a:t> </a:t>
            </a:r>
            <a:r>
              <a:rPr lang="ru-RU" dirty="0" err="1">
                <a:solidFill>
                  <a:schemeClr val="bg1"/>
                </a:solidFill>
              </a:rPr>
              <a:t>рефракцію</a:t>
            </a:r>
            <a:r>
              <a:rPr lang="ru-RU" dirty="0">
                <a:solidFill>
                  <a:schemeClr val="bg1"/>
                </a:solidFill>
              </a:rPr>
              <a:t>. </a:t>
            </a:r>
            <a:r>
              <a:rPr lang="ru-RU" dirty="0" err="1">
                <a:solidFill>
                  <a:schemeClr val="bg1"/>
                </a:solidFill>
              </a:rPr>
              <a:t>Розглянемо</a:t>
            </a:r>
            <a:r>
              <a:rPr lang="ru-RU" dirty="0">
                <a:solidFill>
                  <a:schemeClr val="bg1"/>
                </a:solidFill>
              </a:rPr>
              <a:t> </a:t>
            </a:r>
            <a:r>
              <a:rPr lang="ru-RU" dirty="0" err="1">
                <a:solidFill>
                  <a:schemeClr val="bg1"/>
                </a:solidFill>
              </a:rPr>
              <a:t>вплив</a:t>
            </a:r>
            <a:r>
              <a:rPr lang="ru-RU" dirty="0">
                <a:solidFill>
                  <a:schemeClr val="bg1"/>
                </a:solidFill>
              </a:rPr>
              <a:t> </a:t>
            </a:r>
            <a:r>
              <a:rPr lang="ru-RU" dirty="0" err="1">
                <a:solidFill>
                  <a:schemeClr val="bg1"/>
                </a:solidFill>
              </a:rPr>
              <a:t>кожної</a:t>
            </a:r>
            <a:r>
              <a:rPr lang="ru-RU" dirty="0">
                <a:solidFill>
                  <a:schemeClr val="bg1"/>
                </a:solidFill>
              </a:rPr>
              <a:t> з </a:t>
            </a:r>
            <a:r>
              <a:rPr lang="ru-RU" dirty="0" err="1">
                <a:solidFill>
                  <a:schemeClr val="bg1"/>
                </a:solidFill>
              </a:rPr>
              <a:t>названих</a:t>
            </a:r>
            <a:r>
              <a:rPr lang="ru-RU" dirty="0">
                <a:solidFill>
                  <a:schemeClr val="bg1"/>
                </a:solidFill>
              </a:rPr>
              <a:t> рефракций на </a:t>
            </a:r>
            <a:r>
              <a:rPr lang="ru-RU" dirty="0" err="1">
                <a:solidFill>
                  <a:schemeClr val="bg1"/>
                </a:solidFill>
              </a:rPr>
              <a:t>зорову</a:t>
            </a:r>
            <a:r>
              <a:rPr lang="ru-RU" dirty="0">
                <a:solidFill>
                  <a:schemeClr val="bg1"/>
                </a:solidFill>
              </a:rPr>
              <a:t> </a:t>
            </a:r>
            <a:r>
              <a:rPr lang="ru-RU" dirty="0" err="1">
                <a:solidFill>
                  <a:schemeClr val="bg1"/>
                </a:solidFill>
              </a:rPr>
              <a:t>функцію</a:t>
            </a:r>
            <a:r>
              <a:rPr lang="ru-RU" dirty="0">
                <a:solidFill>
                  <a:schemeClr val="bg1"/>
                </a:solidFill>
              </a:rPr>
              <a:t> ока, </a:t>
            </a:r>
            <a:r>
              <a:rPr lang="ru-RU" dirty="0" err="1">
                <a:solidFill>
                  <a:schemeClr val="bg1"/>
                </a:solidFill>
              </a:rPr>
              <a:t>способи</a:t>
            </a:r>
            <a:r>
              <a:rPr lang="ru-RU" dirty="0">
                <a:solidFill>
                  <a:schemeClr val="bg1"/>
                </a:solidFill>
              </a:rPr>
              <a:t> </a:t>
            </a:r>
            <a:r>
              <a:rPr lang="ru-RU" dirty="0" err="1">
                <a:solidFill>
                  <a:schemeClr val="bg1"/>
                </a:solidFill>
              </a:rPr>
              <a:t>діагностики</a:t>
            </a:r>
            <a:r>
              <a:rPr lang="ru-RU" dirty="0">
                <a:solidFill>
                  <a:schemeClr val="bg1"/>
                </a:solidFill>
              </a:rPr>
              <a:t> </a:t>
            </a:r>
            <a:r>
              <a:rPr lang="ru-RU" dirty="0" err="1">
                <a:solidFill>
                  <a:schemeClr val="bg1"/>
                </a:solidFill>
              </a:rPr>
              <a:t>цих</a:t>
            </a:r>
            <a:r>
              <a:rPr lang="ru-RU" dirty="0">
                <a:solidFill>
                  <a:schemeClr val="bg1"/>
                </a:solidFill>
              </a:rPr>
              <a:t> </a:t>
            </a:r>
            <a:r>
              <a:rPr lang="ru-RU" dirty="0" err="1">
                <a:solidFill>
                  <a:schemeClr val="bg1"/>
                </a:solidFill>
              </a:rPr>
              <a:t>видів</a:t>
            </a:r>
            <a:r>
              <a:rPr lang="ru-RU" dirty="0">
                <a:solidFill>
                  <a:schemeClr val="bg1"/>
                </a:solidFill>
              </a:rPr>
              <a:t> </a:t>
            </a:r>
            <a:r>
              <a:rPr lang="ru-RU" dirty="0" err="1">
                <a:solidFill>
                  <a:schemeClr val="bg1"/>
                </a:solidFill>
              </a:rPr>
              <a:t>клінічної</a:t>
            </a:r>
            <a:r>
              <a:rPr lang="ru-RU" dirty="0">
                <a:solidFill>
                  <a:schemeClr val="bg1"/>
                </a:solidFill>
              </a:rPr>
              <a:t> </a:t>
            </a:r>
            <a:r>
              <a:rPr lang="ru-RU" dirty="0" err="1">
                <a:solidFill>
                  <a:schemeClr val="bg1"/>
                </a:solidFill>
              </a:rPr>
              <a:t>рефракції</a:t>
            </a:r>
            <a:r>
              <a:rPr lang="ru-RU" dirty="0">
                <a:solidFill>
                  <a:schemeClr val="bg1"/>
                </a:solidFill>
              </a:rPr>
              <a:t> ока </a:t>
            </a:r>
            <a:r>
              <a:rPr lang="ru-RU" dirty="0" err="1">
                <a:solidFill>
                  <a:schemeClr val="bg1"/>
                </a:solidFill>
              </a:rPr>
              <a:t>найпростішим</a:t>
            </a:r>
            <a:r>
              <a:rPr lang="ru-RU" dirty="0">
                <a:solidFill>
                  <a:schemeClr val="bg1"/>
                </a:solidFill>
              </a:rPr>
              <a:t> методом та </a:t>
            </a:r>
            <a:r>
              <a:rPr lang="ru-RU" dirty="0" err="1">
                <a:solidFill>
                  <a:schemeClr val="bg1"/>
                </a:solidFill>
              </a:rPr>
              <a:t>виправлення</a:t>
            </a:r>
            <a:r>
              <a:rPr lang="ru-RU" dirty="0">
                <a:solidFill>
                  <a:schemeClr val="bg1"/>
                </a:solidFill>
              </a:rPr>
              <a:t> </a:t>
            </a:r>
            <a:r>
              <a:rPr lang="ru-RU" dirty="0" err="1">
                <a:solidFill>
                  <a:schemeClr val="bg1"/>
                </a:solidFill>
              </a:rPr>
              <a:t>аномалій</a:t>
            </a:r>
            <a:r>
              <a:rPr lang="ru-RU" dirty="0">
                <a:solidFill>
                  <a:schemeClr val="bg1"/>
                </a:solidFill>
              </a:rPr>
              <a:t> (неправильностей) </a:t>
            </a:r>
            <a:r>
              <a:rPr lang="ru-RU" dirty="0" err="1">
                <a:solidFill>
                  <a:schemeClr val="bg1"/>
                </a:solidFill>
              </a:rPr>
              <a:t>рефракції</a:t>
            </a:r>
            <a:r>
              <a:rPr lang="ru-RU" dirty="0">
                <a:solidFill>
                  <a:schemeClr val="bg1"/>
                </a:solidFill>
              </a:rPr>
              <a:t>.</a:t>
            </a:r>
            <a:endParaRPr lang="ru-RU" dirty="0" smtClean="0">
              <a:solidFill>
                <a:schemeClr val="bg1"/>
              </a:solidFill>
            </a:endParaRPr>
          </a:p>
        </p:txBody>
      </p:sp>
      <p:sp>
        <p:nvSpPr>
          <p:cNvPr id="6148" name="Объект 3"/>
          <p:cNvSpPr>
            <a:spLocks noGrp="1"/>
          </p:cNvSpPr>
          <p:nvPr>
            <p:ph sz="half" idx="2"/>
          </p:nvPr>
        </p:nvSpPr>
        <p:spPr>
          <a:xfrm>
            <a:off x="3779838" y="981075"/>
            <a:ext cx="5364162" cy="5876925"/>
          </a:xfrm>
        </p:spPr>
        <p:txBody>
          <a:bodyPr/>
          <a:lstStyle/>
          <a:p>
            <a:pPr algn="just" eaLnBrk="1" hangingPunct="1"/>
            <a:r>
              <a:rPr lang="ru-RU" altLang="ru-RU" sz="1800" smtClean="0">
                <a:solidFill>
                  <a:schemeClr val="bg1"/>
                </a:solidFill>
              </a:rPr>
              <a:t>Емметропія. Емметропією(від грец. </a:t>
            </a:r>
            <a:r>
              <a:rPr lang="en-GB" altLang="ru-RU" sz="1800" smtClean="0">
                <a:solidFill>
                  <a:schemeClr val="bg1"/>
                </a:solidFill>
              </a:rPr>
              <a:t>Emmetros - </a:t>
            </a:r>
            <a:r>
              <a:rPr lang="ru-RU" altLang="ru-RU" sz="1800" smtClean="0">
                <a:solidFill>
                  <a:schemeClr val="bg1"/>
                </a:solidFill>
              </a:rPr>
              <a:t>співрозмірний, і </a:t>
            </a:r>
            <a:r>
              <a:rPr lang="en-GB" altLang="ru-RU" sz="1800" smtClean="0">
                <a:solidFill>
                  <a:schemeClr val="bg1"/>
                </a:solidFill>
              </a:rPr>
              <a:t>ops - </a:t>
            </a:r>
            <a:r>
              <a:rPr lang="ru-RU" altLang="ru-RU" sz="1800" smtClean="0">
                <a:solidFill>
                  <a:schemeClr val="bg1"/>
                </a:solidFill>
              </a:rPr>
              <a:t>око) називається така рефракція ока, при якій фокус паралельних променів в неаккомодірующем оці збігається з сітківкою. Від предметів, вилучених від очей на відстань 5 м і більше, промені йдуть в око практично паралельним пучком. Тому на сітківці емметропіческой очі виходить чітке зображення предметів при ненапряженной акомодації. При необхідності розглянути близько розташовані (до 5 м) предмети, промені від яких йдуть розбіжним пучком, емметропіческой очей мимоволі (рефлекторно) напружує ресничную м'яз, тобто аккомодіруют. При цьому кривизна кришталика збільшується і заломлююча сила ока зростає настільки, що й розбіжні промені збираються у фокус, що співпадає з сітківкою. Таким чином, емметропія (володар очей з емметропіческой рефракцією) ясно бачить удалину без напруги акомодації і поблизу - за участю акомодації.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8">
                                            <p:txEl>
                                              <p:pRg st="0" end="0"/>
                                            </p:txEl>
                                          </p:spTgt>
                                        </p:tgtEl>
                                        <p:attrNameLst>
                                          <p:attrName>style.visibility</p:attrName>
                                        </p:attrNameLst>
                                      </p:cBhvr>
                                      <p:to>
                                        <p:strVal val="visible"/>
                                      </p:to>
                                    </p:set>
                                    <p:animEffect transition="in" filter="fade">
                                      <p:cBhvr>
                                        <p:cTn id="14" dur="1000"/>
                                        <p:tgtEl>
                                          <p:spTgt spid="6148">
                                            <p:txEl>
                                              <p:pRg st="0" end="0"/>
                                            </p:txEl>
                                          </p:spTgt>
                                        </p:tgtEl>
                                      </p:cBhvr>
                                    </p:animEffect>
                                    <p:anim calcmode="lin" valueType="num">
                                      <p:cBhvr>
                                        <p:cTn id="15" dur="1000" fill="hold"/>
                                        <p:tgtEl>
                                          <p:spTgt spid="614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14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14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00563" y="-387350"/>
            <a:ext cx="4186237" cy="3600450"/>
          </a:xfrm>
        </p:spPr>
        <p:txBody>
          <a:bodyPr/>
          <a:lstStyle/>
          <a:p>
            <a:pPr algn="just" eaLnBrk="1" hangingPunct="1"/>
            <a:r>
              <a:rPr lang="ru-RU" altLang="ru-RU" b="1" smtClean="0"/>
              <a:t>МІОПІЯ</a:t>
            </a:r>
            <a:br>
              <a:rPr lang="ru-RU" altLang="ru-RU" b="1" smtClean="0"/>
            </a:br>
            <a:r>
              <a:rPr lang="ru-RU" altLang="ru-RU" sz="2000" b="1" smtClean="0"/>
              <a:t>Поставлене перед миопическим оком негативне неастігматіческое скло зменшить заломлюючу силу очі, змістить фокус променів ближче до сітківки або навіть приведе його на сітківку: зір вдалину покращиться.</a:t>
            </a:r>
          </a:p>
        </p:txBody>
      </p:sp>
      <p:sp>
        <p:nvSpPr>
          <p:cNvPr id="7171" name="Объект 2"/>
          <p:cNvSpPr>
            <a:spLocks noGrp="1"/>
          </p:cNvSpPr>
          <p:nvPr>
            <p:ph sz="half" idx="1"/>
          </p:nvPr>
        </p:nvSpPr>
        <p:spPr>
          <a:xfrm>
            <a:off x="0" y="115888"/>
            <a:ext cx="3995738" cy="6742112"/>
          </a:xfrm>
        </p:spPr>
        <p:txBody>
          <a:bodyPr/>
          <a:lstStyle/>
          <a:p>
            <a:pPr algn="just" eaLnBrk="1" hangingPunct="1"/>
            <a:r>
              <a:rPr lang="ru-RU" altLang="ru-RU" sz="1800" smtClean="0"/>
              <a:t>Міопією називається така амметропий, при якій фокус паралельних променів в оці при спокійній акомодації розташований попереду сітківки.</a:t>
            </a:r>
          </a:p>
          <a:p>
            <a:pPr algn="just" eaLnBrk="1" hangingPunct="1"/>
            <a:r>
              <a:rPr lang="ru-RU" altLang="ru-RU" sz="1800" smtClean="0"/>
              <a:t>Причинами міопії є подовження очного яблука в передньо-задньому напрямку або надмірна заломлююча сила ока.</a:t>
            </a:r>
          </a:p>
          <a:p>
            <a:pPr algn="just" eaLnBrk="1" hangingPunct="1"/>
            <a:r>
              <a:rPr lang="ru-RU" altLang="ru-RU" sz="1800" smtClean="0"/>
              <a:t>Міопія - володар очі з міопічний рефракцією, - неясно бачить віддалені предмети, так як зображення таких об'єктів на сітківці ока нечіткі, розпливчасті. Лише близько розташовані до ока об'єкти, що дають розбіжні промені, можуть малюватися на сітківці миопического очі. За здатність ясно бачити тільки близькі об'єкти ця аномалія рефракції в розмовній мові називається «короткозорістю».</a:t>
            </a:r>
          </a:p>
        </p:txBody>
      </p:sp>
      <p:pic>
        <p:nvPicPr>
          <p:cNvPr id="7172" name="Объект 4"/>
          <p:cNvPicPr>
            <a:picLocks noGrp="1" noChangeAspect="1"/>
          </p:cNvPicPr>
          <p:nvPr>
            <p:ph sz="half" idx="2"/>
          </p:nvPr>
        </p:nvPicPr>
        <p:blipFill>
          <a:blip r:embed="rId2"/>
          <a:srcRect/>
          <a:stretch>
            <a:fillRect/>
          </a:stretch>
        </p:blipFill>
        <p:spPr>
          <a:xfrm>
            <a:off x="4356100" y="3138488"/>
            <a:ext cx="4392613" cy="37274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7170"/>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animEffect transition="in" filter="fade">
                                      <p:cBhvr>
                                        <p:cTn id="11" dur="1000"/>
                                        <p:tgtEl>
                                          <p:spTgt spid="7171">
                                            <p:txEl>
                                              <p:pRg st="0" end="0"/>
                                            </p:txEl>
                                          </p:spTgt>
                                        </p:tgtEl>
                                      </p:cBhvr>
                                    </p:animEffect>
                                    <p:anim calcmode="lin" valueType="num">
                                      <p:cBhvr>
                                        <p:cTn id="12"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fade">
                                      <p:cBhvr>
                                        <p:cTn id="18" dur="1000"/>
                                        <p:tgtEl>
                                          <p:spTgt spid="7171">
                                            <p:txEl>
                                              <p:pRg st="1" end="1"/>
                                            </p:txEl>
                                          </p:spTgt>
                                        </p:tgtEl>
                                      </p:cBhvr>
                                    </p:animEffect>
                                    <p:anim calcmode="lin" valueType="num">
                                      <p:cBhvr>
                                        <p:cTn id="19"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171">
                                            <p:txEl>
                                              <p:pRg st="2" end="2"/>
                                            </p:txEl>
                                          </p:spTgt>
                                        </p:tgtEl>
                                        <p:attrNameLst>
                                          <p:attrName>style.visibility</p:attrName>
                                        </p:attrNameLst>
                                      </p:cBhvr>
                                      <p:to>
                                        <p:strVal val="visible"/>
                                      </p:to>
                                    </p:set>
                                    <p:animEffect transition="in" filter="fade">
                                      <p:cBhvr>
                                        <p:cTn id="25" dur="1000"/>
                                        <p:tgtEl>
                                          <p:spTgt spid="7171">
                                            <p:txEl>
                                              <p:pRg st="2" end="2"/>
                                            </p:txEl>
                                          </p:spTgt>
                                        </p:tgtEl>
                                      </p:cBhvr>
                                    </p:animEffect>
                                    <p:anim calcmode="lin" valueType="num">
                                      <p:cBhvr>
                                        <p:cTn id="26"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6" presetClass="entr" presetSubtype="0" fill="hold" nodeType="clickEffect">
                                  <p:stCondLst>
                                    <p:cond delay="0"/>
                                  </p:stCondLst>
                                  <p:childTnLst>
                                    <p:set>
                                      <p:cBhvr>
                                        <p:cTn id="31" dur="1" fill="hold">
                                          <p:stCondLst>
                                            <p:cond delay="0"/>
                                          </p:stCondLst>
                                        </p:cTn>
                                        <p:tgtEl>
                                          <p:spTgt spid="7172"/>
                                        </p:tgtEl>
                                        <p:attrNameLst>
                                          <p:attrName>style.visibility</p:attrName>
                                        </p:attrNameLst>
                                      </p:cBhvr>
                                      <p:to>
                                        <p:strVal val="visible"/>
                                      </p:to>
                                    </p:set>
                                    <p:animEffect transition="in" filter="wipe(down)">
                                      <p:cBhvr>
                                        <p:cTn id="32" dur="580">
                                          <p:stCondLst>
                                            <p:cond delay="0"/>
                                          </p:stCondLst>
                                        </p:cTn>
                                        <p:tgtEl>
                                          <p:spTgt spid="7172"/>
                                        </p:tgtEl>
                                      </p:cBhvr>
                                    </p:animEffect>
                                    <p:anim calcmode="lin" valueType="num">
                                      <p:cBhvr>
                                        <p:cTn id="33"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38" dur="26">
                                          <p:stCondLst>
                                            <p:cond delay="650"/>
                                          </p:stCondLst>
                                        </p:cTn>
                                        <p:tgtEl>
                                          <p:spTgt spid="7172"/>
                                        </p:tgtEl>
                                      </p:cBhvr>
                                      <p:to x="100000" y="60000"/>
                                    </p:animScale>
                                    <p:animScale>
                                      <p:cBhvr>
                                        <p:cTn id="39" dur="166" decel="50000">
                                          <p:stCondLst>
                                            <p:cond delay="676"/>
                                          </p:stCondLst>
                                        </p:cTn>
                                        <p:tgtEl>
                                          <p:spTgt spid="7172"/>
                                        </p:tgtEl>
                                      </p:cBhvr>
                                      <p:to x="100000" y="100000"/>
                                    </p:animScale>
                                    <p:animScale>
                                      <p:cBhvr>
                                        <p:cTn id="40" dur="26">
                                          <p:stCondLst>
                                            <p:cond delay="1312"/>
                                          </p:stCondLst>
                                        </p:cTn>
                                        <p:tgtEl>
                                          <p:spTgt spid="7172"/>
                                        </p:tgtEl>
                                      </p:cBhvr>
                                      <p:to x="100000" y="80000"/>
                                    </p:animScale>
                                    <p:animScale>
                                      <p:cBhvr>
                                        <p:cTn id="41" dur="166" decel="50000">
                                          <p:stCondLst>
                                            <p:cond delay="1338"/>
                                          </p:stCondLst>
                                        </p:cTn>
                                        <p:tgtEl>
                                          <p:spTgt spid="7172"/>
                                        </p:tgtEl>
                                      </p:cBhvr>
                                      <p:to x="100000" y="100000"/>
                                    </p:animScale>
                                    <p:animScale>
                                      <p:cBhvr>
                                        <p:cTn id="42" dur="26">
                                          <p:stCondLst>
                                            <p:cond delay="1642"/>
                                          </p:stCondLst>
                                        </p:cTn>
                                        <p:tgtEl>
                                          <p:spTgt spid="7172"/>
                                        </p:tgtEl>
                                      </p:cBhvr>
                                      <p:to x="100000" y="90000"/>
                                    </p:animScale>
                                    <p:animScale>
                                      <p:cBhvr>
                                        <p:cTn id="43" dur="166" decel="50000">
                                          <p:stCondLst>
                                            <p:cond delay="1668"/>
                                          </p:stCondLst>
                                        </p:cTn>
                                        <p:tgtEl>
                                          <p:spTgt spid="7172"/>
                                        </p:tgtEl>
                                      </p:cBhvr>
                                      <p:to x="100000" y="100000"/>
                                    </p:animScale>
                                    <p:animScale>
                                      <p:cBhvr>
                                        <p:cTn id="44" dur="26">
                                          <p:stCondLst>
                                            <p:cond delay="1808"/>
                                          </p:stCondLst>
                                        </p:cTn>
                                        <p:tgtEl>
                                          <p:spTgt spid="7172"/>
                                        </p:tgtEl>
                                      </p:cBhvr>
                                      <p:to x="100000" y="95000"/>
                                    </p:animScale>
                                    <p:animScale>
                                      <p:cBhvr>
                                        <p:cTn id="45" dur="166" decel="50000">
                                          <p:stCondLst>
                                            <p:cond delay="1834"/>
                                          </p:stCondLst>
                                        </p:cTn>
                                        <p:tgtEl>
                                          <p:spTgt spid="71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32363" y="274638"/>
            <a:ext cx="4103687" cy="1066800"/>
          </a:xfrm>
        </p:spPr>
        <p:txBody>
          <a:bodyPr/>
          <a:lstStyle/>
          <a:p>
            <a:pPr eaLnBrk="1" hangingPunct="1"/>
            <a:r>
              <a:rPr lang="ru-RU" smtClean="0"/>
              <a:t>ГІПЕРМЕТРОПІЯ</a:t>
            </a:r>
          </a:p>
        </p:txBody>
      </p:sp>
      <p:sp>
        <p:nvSpPr>
          <p:cNvPr id="3" name="Текст 2"/>
          <p:cNvSpPr>
            <a:spLocks noGrp="1"/>
          </p:cNvSpPr>
          <p:nvPr>
            <p:ph type="body" idx="1"/>
          </p:nvPr>
        </p:nvSpPr>
        <p:spPr>
          <a:xfrm>
            <a:off x="457200" y="1535113"/>
            <a:ext cx="82550" cy="46037"/>
          </a:xfrm>
        </p:spPr>
        <p:txBody>
          <a:bodyPr rtlCol="0">
            <a:normAutofit fontScale="25000" lnSpcReduction="20000"/>
          </a:bodyPr>
          <a:lstStyle/>
          <a:p>
            <a:pPr eaLnBrk="1" fontAlgn="auto" hangingPunct="1">
              <a:spcAft>
                <a:spcPts val="0"/>
              </a:spcAft>
              <a:buFont typeface="Arial" panose="020B0604020202020204" pitchFamily="34" charset="0"/>
              <a:buNone/>
              <a:defRPr/>
            </a:pPr>
            <a:endParaRPr lang="ru-RU" dirty="0" smtClean="0"/>
          </a:p>
        </p:txBody>
      </p:sp>
      <p:sp>
        <p:nvSpPr>
          <p:cNvPr id="4" name="Объект 3"/>
          <p:cNvSpPr>
            <a:spLocks noGrp="1"/>
          </p:cNvSpPr>
          <p:nvPr>
            <p:ph sz="half" idx="2"/>
          </p:nvPr>
        </p:nvSpPr>
        <p:spPr>
          <a:xfrm>
            <a:off x="0" y="115888"/>
            <a:ext cx="4859338" cy="6742112"/>
          </a:xfrm>
        </p:spPr>
        <p:txBody>
          <a:bodyPr rtlCol="0">
            <a:normAutofit fontScale="70000" lnSpcReduction="20000"/>
          </a:bodyPr>
          <a:lstStyle/>
          <a:p>
            <a:pPr algn="just" eaLnBrk="1" fontAlgn="auto" hangingPunct="1">
              <a:spcAft>
                <a:spcPts val="0"/>
              </a:spcAft>
              <a:buFont typeface="Arial" panose="020B0604020202020204" pitchFamily="34" charset="0"/>
              <a:buChar char="•"/>
              <a:defRPr/>
            </a:pPr>
            <a:r>
              <a:rPr lang="ru-RU" dirty="0" err="1"/>
              <a:t>Це</a:t>
            </a:r>
            <a:r>
              <a:rPr lang="ru-RU" dirty="0"/>
              <a:t> </a:t>
            </a:r>
            <a:r>
              <a:rPr lang="ru-RU" dirty="0" err="1"/>
              <a:t>амметропий</a:t>
            </a:r>
            <a:r>
              <a:rPr lang="ru-RU" dirty="0"/>
              <a:t>, при </a:t>
            </a:r>
            <a:r>
              <a:rPr lang="ru-RU" dirty="0" err="1"/>
              <a:t>якій</a:t>
            </a:r>
            <a:r>
              <a:rPr lang="ru-RU" dirty="0"/>
              <a:t> фокус </a:t>
            </a:r>
            <a:r>
              <a:rPr lang="ru-RU" dirty="0" err="1"/>
              <a:t>паралельних</a:t>
            </a:r>
            <a:r>
              <a:rPr lang="ru-RU" dirty="0"/>
              <a:t> </a:t>
            </a:r>
            <a:r>
              <a:rPr lang="ru-RU" dirty="0" err="1"/>
              <a:t>променів</a:t>
            </a:r>
            <a:r>
              <a:rPr lang="ru-RU" dirty="0"/>
              <a:t> в </a:t>
            </a:r>
            <a:r>
              <a:rPr lang="ru-RU" dirty="0" err="1"/>
              <a:t>неаккомодірующем</a:t>
            </a:r>
            <a:r>
              <a:rPr lang="ru-RU" dirty="0"/>
              <a:t> </a:t>
            </a:r>
            <a:r>
              <a:rPr lang="ru-RU" dirty="0" err="1"/>
              <a:t>оці</a:t>
            </a:r>
            <a:r>
              <a:rPr lang="ru-RU" dirty="0"/>
              <a:t> </a:t>
            </a:r>
            <a:r>
              <a:rPr lang="ru-RU" dirty="0" err="1"/>
              <a:t>лежить</a:t>
            </a:r>
            <a:r>
              <a:rPr lang="ru-RU" dirty="0"/>
              <a:t> </a:t>
            </a:r>
            <a:r>
              <a:rPr lang="ru-RU" dirty="0" err="1"/>
              <a:t>позаду</a:t>
            </a:r>
            <a:r>
              <a:rPr lang="ru-RU" dirty="0"/>
              <a:t> </a:t>
            </a:r>
            <a:r>
              <a:rPr lang="ru-RU" dirty="0" err="1"/>
              <a:t>сітківки</a:t>
            </a:r>
            <a:r>
              <a:rPr lang="ru-RU" dirty="0"/>
              <a:t>. Причиною гиперметропии є </a:t>
            </a:r>
            <a:r>
              <a:rPr lang="ru-RU" dirty="0" err="1"/>
              <a:t>вкорочення</a:t>
            </a:r>
            <a:r>
              <a:rPr lang="ru-RU" dirty="0"/>
              <a:t> очного </a:t>
            </a:r>
            <a:r>
              <a:rPr lang="ru-RU" dirty="0" err="1"/>
              <a:t>яблука</a:t>
            </a:r>
            <a:r>
              <a:rPr lang="ru-RU" dirty="0"/>
              <a:t> за </a:t>
            </a:r>
            <a:r>
              <a:rPr lang="ru-RU" dirty="0" err="1"/>
              <a:t>його</a:t>
            </a:r>
            <a:r>
              <a:rPr lang="ru-RU" dirty="0"/>
              <a:t> </a:t>
            </a:r>
            <a:r>
              <a:rPr lang="ru-RU" dirty="0" err="1"/>
              <a:t>оптичної</a:t>
            </a:r>
            <a:r>
              <a:rPr lang="ru-RU" dirty="0"/>
              <a:t> </a:t>
            </a:r>
            <a:r>
              <a:rPr lang="ru-RU" dirty="0" err="1"/>
              <a:t>осі</a:t>
            </a:r>
            <a:r>
              <a:rPr lang="ru-RU" dirty="0"/>
              <a:t> </a:t>
            </a:r>
            <a:r>
              <a:rPr lang="ru-RU" dirty="0" err="1"/>
              <a:t>або</a:t>
            </a:r>
            <a:r>
              <a:rPr lang="ru-RU" dirty="0"/>
              <a:t> </a:t>
            </a:r>
            <a:r>
              <a:rPr lang="ru-RU" dirty="0" err="1"/>
              <a:t>недостатня</a:t>
            </a:r>
            <a:r>
              <a:rPr lang="ru-RU" dirty="0"/>
              <a:t> </a:t>
            </a:r>
            <a:r>
              <a:rPr lang="ru-RU" dirty="0" err="1"/>
              <a:t>заломлююча</a:t>
            </a:r>
            <a:r>
              <a:rPr lang="ru-RU" dirty="0"/>
              <a:t> сила ока.</a:t>
            </a:r>
          </a:p>
          <a:p>
            <a:pPr algn="just" eaLnBrk="1" fontAlgn="auto" hangingPunct="1">
              <a:spcAft>
                <a:spcPts val="0"/>
              </a:spcAft>
              <a:buFont typeface="Arial" panose="020B0604020202020204" pitchFamily="34" charset="0"/>
              <a:buChar char="•"/>
              <a:defRPr/>
            </a:pPr>
            <a:r>
              <a:rPr lang="ru-RU" dirty="0" err="1"/>
              <a:t>Зображення</a:t>
            </a:r>
            <a:r>
              <a:rPr lang="ru-RU" dirty="0"/>
              <a:t> </a:t>
            </a:r>
            <a:r>
              <a:rPr lang="ru-RU" dirty="0" err="1"/>
              <a:t>віддалених</a:t>
            </a:r>
            <a:r>
              <a:rPr lang="ru-RU" dirty="0"/>
              <a:t> і </a:t>
            </a:r>
            <a:r>
              <a:rPr lang="ru-RU" dirty="0" err="1"/>
              <a:t>тим</a:t>
            </a:r>
            <a:r>
              <a:rPr lang="ru-RU" dirty="0"/>
              <a:t> </a:t>
            </a:r>
            <a:r>
              <a:rPr lang="ru-RU" dirty="0" err="1"/>
              <a:t>більше</a:t>
            </a:r>
            <a:r>
              <a:rPr lang="ru-RU" dirty="0"/>
              <a:t> </a:t>
            </a:r>
            <a:r>
              <a:rPr lang="ru-RU" dirty="0" err="1"/>
              <a:t>близьких</a:t>
            </a:r>
            <a:r>
              <a:rPr lang="ru-RU" dirty="0"/>
              <a:t> </a:t>
            </a:r>
            <a:r>
              <a:rPr lang="ru-RU" dirty="0" err="1"/>
              <a:t>предметів</a:t>
            </a:r>
            <a:r>
              <a:rPr lang="ru-RU" dirty="0"/>
              <a:t> в </a:t>
            </a:r>
            <a:r>
              <a:rPr lang="ru-RU" dirty="0" err="1"/>
              <a:t>гіперметропіческій</a:t>
            </a:r>
            <a:r>
              <a:rPr lang="ru-RU" dirty="0"/>
              <a:t> </a:t>
            </a:r>
            <a:r>
              <a:rPr lang="ru-RU" dirty="0" err="1"/>
              <a:t>оці</a:t>
            </a:r>
            <a:r>
              <a:rPr lang="ru-RU" dirty="0"/>
              <a:t> </a:t>
            </a:r>
            <a:r>
              <a:rPr lang="ru-RU" dirty="0" err="1"/>
              <a:t>нечіткі</a:t>
            </a:r>
            <a:r>
              <a:rPr lang="ru-RU" dirty="0"/>
              <a:t>, </a:t>
            </a:r>
            <a:r>
              <a:rPr lang="ru-RU" dirty="0" err="1"/>
              <a:t>гіперметропія</a:t>
            </a:r>
            <a:r>
              <a:rPr lang="ru-RU" dirty="0"/>
              <a:t> неясно </a:t>
            </a:r>
            <a:r>
              <a:rPr lang="ru-RU" dirty="0" err="1"/>
              <a:t>бачить</a:t>
            </a:r>
            <a:r>
              <a:rPr lang="ru-RU" dirty="0"/>
              <a:t> як </a:t>
            </a:r>
            <a:r>
              <a:rPr lang="ru-RU" dirty="0" err="1"/>
              <a:t>вдалину</a:t>
            </a:r>
            <a:r>
              <a:rPr lang="ru-RU" dirty="0"/>
              <a:t>, так і особливо </a:t>
            </a:r>
            <a:r>
              <a:rPr lang="ru-RU" dirty="0" err="1"/>
              <a:t>поблизу</a:t>
            </a:r>
            <a:r>
              <a:rPr lang="ru-RU" dirty="0"/>
              <a:t>. </a:t>
            </a:r>
            <a:r>
              <a:rPr lang="ru-RU" dirty="0" err="1"/>
              <a:t>Однак</a:t>
            </a:r>
            <a:r>
              <a:rPr lang="ru-RU" dirty="0"/>
              <a:t>, при </a:t>
            </a:r>
            <a:r>
              <a:rPr lang="ru-RU" dirty="0" err="1"/>
              <a:t>незначному</a:t>
            </a:r>
            <a:r>
              <a:rPr lang="ru-RU" dirty="0"/>
              <a:t> </a:t>
            </a:r>
            <a:r>
              <a:rPr lang="ru-RU" dirty="0" err="1"/>
              <a:t>ступені</a:t>
            </a:r>
            <a:r>
              <a:rPr lang="ru-RU" dirty="0"/>
              <a:t> </a:t>
            </a:r>
            <a:r>
              <a:rPr lang="ru-RU" dirty="0" err="1"/>
              <a:t>гіперметропії</a:t>
            </a:r>
            <a:r>
              <a:rPr lang="ru-RU" dirty="0"/>
              <a:t> </a:t>
            </a:r>
            <a:r>
              <a:rPr lang="ru-RU" dirty="0" err="1"/>
              <a:t>таке</a:t>
            </a:r>
            <a:r>
              <a:rPr lang="ru-RU" dirty="0"/>
              <a:t> око, рефлекторно </a:t>
            </a:r>
            <a:r>
              <a:rPr lang="ru-RU" dirty="0" err="1"/>
              <a:t>напружуючи</a:t>
            </a:r>
            <a:r>
              <a:rPr lang="ru-RU" dirty="0"/>
              <a:t> </a:t>
            </a:r>
            <a:r>
              <a:rPr lang="ru-RU" dirty="0" err="1"/>
              <a:t>акомодацію</a:t>
            </a:r>
            <a:r>
              <a:rPr lang="ru-RU" dirty="0"/>
              <a:t>, </a:t>
            </a:r>
            <a:r>
              <a:rPr lang="ru-RU" dirty="0" err="1"/>
              <a:t>може</a:t>
            </a:r>
            <a:r>
              <a:rPr lang="ru-RU" dirty="0"/>
              <a:t> </a:t>
            </a:r>
            <a:r>
              <a:rPr lang="ru-RU" dirty="0" err="1"/>
              <a:t>змістити</a:t>
            </a:r>
            <a:r>
              <a:rPr lang="ru-RU" dirty="0"/>
              <a:t> фокус </a:t>
            </a:r>
            <a:r>
              <a:rPr lang="ru-RU" dirty="0" err="1"/>
              <a:t>паралельних</a:t>
            </a:r>
            <a:r>
              <a:rPr lang="ru-RU" dirty="0"/>
              <a:t> </a:t>
            </a:r>
            <a:r>
              <a:rPr lang="ru-RU" dirty="0" err="1"/>
              <a:t>або</a:t>
            </a:r>
            <a:r>
              <a:rPr lang="ru-RU" dirty="0"/>
              <a:t> слабо </a:t>
            </a:r>
            <a:r>
              <a:rPr lang="ru-RU" dirty="0" err="1"/>
              <a:t>променів</a:t>
            </a:r>
            <a:r>
              <a:rPr lang="ru-RU" dirty="0"/>
              <a:t>, </a:t>
            </a:r>
            <a:r>
              <a:rPr lang="ru-RU" dirty="0" err="1"/>
              <a:t>що</a:t>
            </a:r>
            <a:r>
              <a:rPr lang="ru-RU" dirty="0"/>
              <a:t> </a:t>
            </a:r>
            <a:r>
              <a:rPr lang="ru-RU" dirty="0" err="1"/>
              <a:t>розходяться</a:t>
            </a:r>
            <a:r>
              <a:rPr lang="ru-RU" dirty="0"/>
              <a:t> на </a:t>
            </a:r>
            <a:r>
              <a:rPr lang="ru-RU" dirty="0" err="1"/>
              <a:t>сітківку</a:t>
            </a:r>
            <a:r>
              <a:rPr lang="ru-RU" dirty="0"/>
              <a:t> і таким чином ясно </a:t>
            </a:r>
            <a:r>
              <a:rPr lang="ru-RU" dirty="0" err="1"/>
              <a:t>бачити</a:t>
            </a:r>
            <a:r>
              <a:rPr lang="ru-RU" dirty="0"/>
              <a:t> </a:t>
            </a:r>
            <a:r>
              <a:rPr lang="ru-RU" dirty="0" err="1"/>
              <a:t>вилучені</a:t>
            </a:r>
            <a:r>
              <a:rPr lang="ru-RU" dirty="0"/>
              <a:t> </a:t>
            </a:r>
            <a:r>
              <a:rPr lang="ru-RU" dirty="0" err="1"/>
              <a:t>предмети</a:t>
            </a:r>
            <a:r>
              <a:rPr lang="ru-RU" dirty="0"/>
              <a:t> і не </a:t>
            </a:r>
            <a:r>
              <a:rPr lang="ru-RU" dirty="0" err="1"/>
              <a:t>дуже</a:t>
            </a:r>
            <a:r>
              <a:rPr lang="ru-RU" dirty="0"/>
              <a:t> </a:t>
            </a:r>
            <a:r>
              <a:rPr lang="ru-RU" dirty="0" err="1"/>
              <a:t>близькі</a:t>
            </a:r>
            <a:r>
              <a:rPr lang="ru-RU" dirty="0"/>
              <a:t> до ока </a:t>
            </a:r>
            <a:r>
              <a:rPr lang="ru-RU" dirty="0" err="1"/>
              <a:t>об'єкти</a:t>
            </a:r>
            <a:r>
              <a:rPr lang="ru-RU" dirty="0"/>
              <a:t>.</a:t>
            </a:r>
          </a:p>
          <a:p>
            <a:pPr algn="just" eaLnBrk="1" fontAlgn="auto" hangingPunct="1">
              <a:spcAft>
                <a:spcPts val="0"/>
              </a:spcAft>
              <a:buFont typeface="Arial" panose="020B0604020202020204" pitchFamily="34" charset="0"/>
              <a:buChar char="•"/>
              <a:defRPr/>
            </a:pPr>
            <a:r>
              <a:rPr lang="ru-RU" dirty="0"/>
              <a:t>При </a:t>
            </a:r>
            <a:r>
              <a:rPr lang="ru-RU" dirty="0" err="1"/>
              <a:t>гіперметропії</a:t>
            </a:r>
            <a:r>
              <a:rPr lang="ru-RU" dirty="0"/>
              <a:t> </a:t>
            </a:r>
            <a:r>
              <a:rPr lang="ru-RU" dirty="0" err="1"/>
              <a:t>високого</a:t>
            </a:r>
            <a:r>
              <a:rPr lang="ru-RU" dirty="0"/>
              <a:t> </a:t>
            </a:r>
            <a:r>
              <a:rPr lang="ru-RU" dirty="0" err="1"/>
              <a:t>ступеня</a:t>
            </a:r>
            <a:r>
              <a:rPr lang="ru-RU" dirty="0"/>
              <a:t> </a:t>
            </a:r>
            <a:r>
              <a:rPr lang="ru-RU" dirty="0" err="1"/>
              <a:t>навіть</a:t>
            </a:r>
            <a:r>
              <a:rPr lang="ru-RU" dirty="0"/>
              <a:t> </a:t>
            </a:r>
            <a:r>
              <a:rPr lang="ru-RU" dirty="0" err="1"/>
              <a:t>повної</a:t>
            </a:r>
            <a:r>
              <a:rPr lang="ru-RU" dirty="0"/>
              <a:t> </a:t>
            </a:r>
            <a:r>
              <a:rPr lang="ru-RU" dirty="0" err="1"/>
              <a:t>напруги</a:t>
            </a:r>
            <a:r>
              <a:rPr lang="ru-RU" dirty="0"/>
              <a:t> </a:t>
            </a:r>
            <a:r>
              <a:rPr lang="ru-RU" dirty="0" err="1"/>
              <a:t>акомодації</a:t>
            </a:r>
            <a:r>
              <a:rPr lang="ru-RU" dirty="0"/>
              <a:t> </a:t>
            </a:r>
            <a:r>
              <a:rPr lang="ru-RU" dirty="0" err="1"/>
              <a:t>виявляється</a:t>
            </a:r>
            <a:r>
              <a:rPr lang="ru-RU" dirty="0"/>
              <a:t> </a:t>
            </a:r>
            <a:r>
              <a:rPr lang="ru-RU" dirty="0" err="1"/>
              <a:t>недостатньо</a:t>
            </a:r>
            <a:r>
              <a:rPr lang="ru-RU" dirty="0"/>
              <a:t> для </a:t>
            </a:r>
            <a:r>
              <a:rPr lang="ru-RU" dirty="0" err="1"/>
              <a:t>поєднання</a:t>
            </a:r>
            <a:r>
              <a:rPr lang="ru-RU" dirty="0"/>
              <a:t> фокуса </a:t>
            </a:r>
            <a:r>
              <a:rPr lang="ru-RU" dirty="0" err="1"/>
              <a:t>паралельних</a:t>
            </a:r>
            <a:r>
              <a:rPr lang="ru-RU" dirty="0"/>
              <a:t> </a:t>
            </a:r>
            <a:r>
              <a:rPr lang="ru-RU" dirty="0" err="1"/>
              <a:t>променів</a:t>
            </a:r>
            <a:r>
              <a:rPr lang="ru-RU" dirty="0"/>
              <a:t> з </a:t>
            </a:r>
            <a:r>
              <a:rPr lang="ru-RU" dirty="0" err="1"/>
              <a:t>сітківкою</a:t>
            </a:r>
            <a:r>
              <a:rPr lang="ru-RU" dirty="0"/>
              <a:t>. </a:t>
            </a:r>
            <a:r>
              <a:rPr lang="ru-RU" dirty="0" err="1"/>
              <a:t>Оскільки</a:t>
            </a:r>
            <a:r>
              <a:rPr lang="ru-RU" dirty="0"/>
              <a:t> </a:t>
            </a:r>
            <a:r>
              <a:rPr lang="ru-RU" dirty="0" err="1"/>
              <a:t>найчастіше</a:t>
            </a:r>
            <a:r>
              <a:rPr lang="ru-RU" dirty="0"/>
              <a:t> </a:t>
            </a:r>
            <a:r>
              <a:rPr lang="ru-RU" dirty="0" err="1"/>
              <a:t>зустрічається</a:t>
            </a:r>
            <a:r>
              <a:rPr lang="ru-RU" dirty="0"/>
              <a:t> </a:t>
            </a:r>
            <a:r>
              <a:rPr lang="ru-RU" dirty="0" err="1"/>
              <a:t>гіперметропія</a:t>
            </a:r>
            <a:r>
              <a:rPr lang="ru-RU" dirty="0"/>
              <a:t> </a:t>
            </a:r>
            <a:r>
              <a:rPr lang="ru-RU" dirty="0" err="1"/>
              <a:t>слабкого</a:t>
            </a:r>
            <a:r>
              <a:rPr lang="ru-RU" dirty="0"/>
              <a:t> та </a:t>
            </a:r>
            <a:r>
              <a:rPr lang="ru-RU" dirty="0" err="1"/>
              <a:t>середнього</a:t>
            </a:r>
            <a:r>
              <a:rPr lang="ru-RU" dirty="0"/>
              <a:t> </a:t>
            </a:r>
            <a:r>
              <a:rPr lang="ru-RU" dirty="0" err="1"/>
              <a:t>ступеня</a:t>
            </a:r>
            <a:r>
              <a:rPr lang="ru-RU" dirty="0"/>
              <a:t>, при </a:t>
            </a:r>
            <a:r>
              <a:rPr lang="ru-RU" dirty="0" err="1"/>
              <a:t>якій</a:t>
            </a:r>
            <a:r>
              <a:rPr lang="ru-RU" dirty="0"/>
              <a:t> </a:t>
            </a:r>
            <a:r>
              <a:rPr lang="ru-RU" dirty="0" err="1"/>
              <a:t>зір</a:t>
            </a:r>
            <a:r>
              <a:rPr lang="ru-RU" dirty="0"/>
              <a:t> </a:t>
            </a:r>
            <a:r>
              <a:rPr lang="ru-RU" dirty="0" err="1"/>
              <a:t>вдалину</a:t>
            </a:r>
            <a:r>
              <a:rPr lang="ru-RU" dirty="0"/>
              <a:t> </a:t>
            </a:r>
            <a:r>
              <a:rPr lang="ru-RU" dirty="0" err="1"/>
              <a:t>можливо</a:t>
            </a:r>
            <a:r>
              <a:rPr lang="ru-RU" dirty="0"/>
              <a:t> за </a:t>
            </a:r>
            <a:r>
              <a:rPr lang="ru-RU" dirty="0" err="1"/>
              <a:t>рахунок</a:t>
            </a:r>
            <a:r>
              <a:rPr lang="ru-RU" dirty="0"/>
              <a:t> </a:t>
            </a:r>
            <a:r>
              <a:rPr lang="ru-RU" dirty="0" err="1"/>
              <a:t>акомодації</a:t>
            </a:r>
            <a:r>
              <a:rPr lang="ru-RU" dirty="0"/>
              <a:t>, а </a:t>
            </a:r>
            <a:r>
              <a:rPr lang="ru-RU" dirty="0" err="1"/>
              <a:t>зір</a:t>
            </a:r>
            <a:r>
              <a:rPr lang="ru-RU" dirty="0"/>
              <a:t> </a:t>
            </a:r>
            <a:r>
              <a:rPr lang="ru-RU" dirty="0" err="1"/>
              <a:t>поблизу</a:t>
            </a:r>
            <a:r>
              <a:rPr lang="ru-RU" dirty="0"/>
              <a:t> </a:t>
            </a:r>
            <a:r>
              <a:rPr lang="ru-RU" dirty="0" err="1"/>
              <a:t>неможливо</a:t>
            </a:r>
            <a:r>
              <a:rPr lang="ru-RU" dirty="0"/>
              <a:t> </a:t>
            </a:r>
            <a:r>
              <a:rPr lang="ru-RU" dirty="0" err="1"/>
              <a:t>або</a:t>
            </a:r>
            <a:r>
              <a:rPr lang="ru-RU" dirty="0"/>
              <a:t> сильно </a:t>
            </a:r>
            <a:r>
              <a:rPr lang="ru-RU" dirty="0" err="1"/>
              <a:t>стомлює</a:t>
            </a:r>
            <a:r>
              <a:rPr lang="ru-RU" dirty="0"/>
              <a:t> </a:t>
            </a:r>
            <a:r>
              <a:rPr lang="ru-RU" dirty="0" err="1"/>
              <a:t>очі</a:t>
            </a:r>
            <a:r>
              <a:rPr lang="ru-RU" dirty="0"/>
              <a:t>, то </a:t>
            </a:r>
            <a:r>
              <a:rPr lang="ru-RU" dirty="0" err="1"/>
              <a:t>гіперметропії</a:t>
            </a:r>
            <a:r>
              <a:rPr lang="ru-RU" dirty="0"/>
              <a:t> в </a:t>
            </a:r>
            <a:r>
              <a:rPr lang="ru-RU" dirty="0" err="1"/>
              <a:t>розмовній</a:t>
            </a:r>
            <a:r>
              <a:rPr lang="ru-RU" dirty="0"/>
              <a:t> </a:t>
            </a:r>
            <a:r>
              <a:rPr lang="ru-RU" dirty="0" err="1"/>
              <a:t>мові</a:t>
            </a:r>
            <a:r>
              <a:rPr lang="ru-RU" dirty="0"/>
              <a:t> </a:t>
            </a:r>
            <a:r>
              <a:rPr lang="ru-RU" dirty="0" err="1"/>
              <a:t>можна</a:t>
            </a:r>
            <a:r>
              <a:rPr lang="ru-RU" dirty="0"/>
              <a:t> </a:t>
            </a:r>
            <a:r>
              <a:rPr lang="ru-RU" dirty="0" err="1"/>
              <a:t>назвати</a:t>
            </a:r>
            <a:r>
              <a:rPr lang="ru-RU" dirty="0"/>
              <a:t> «</a:t>
            </a:r>
            <a:r>
              <a:rPr lang="ru-RU" dirty="0" err="1"/>
              <a:t>далекозорістю</a:t>
            </a:r>
            <a:r>
              <a:rPr lang="ru-RU" dirty="0"/>
              <a:t>».</a:t>
            </a:r>
          </a:p>
          <a:p>
            <a:pPr algn="just" eaLnBrk="1" fontAlgn="auto" hangingPunct="1">
              <a:spcAft>
                <a:spcPts val="0"/>
              </a:spcAft>
              <a:buFont typeface="Arial" panose="020B0604020202020204" pitchFamily="34" charset="0"/>
              <a:buChar char="•"/>
              <a:defRPr/>
            </a:pPr>
            <a:r>
              <a:rPr lang="ru-RU" dirty="0"/>
              <a:t> Для </a:t>
            </a:r>
            <a:r>
              <a:rPr lang="ru-RU" dirty="0" err="1"/>
              <a:t>корекції</a:t>
            </a:r>
            <a:r>
              <a:rPr lang="ru-RU" dirty="0"/>
              <a:t> </a:t>
            </a:r>
            <a:r>
              <a:rPr lang="ru-RU" dirty="0" err="1"/>
              <a:t>гіперметропії</a:t>
            </a:r>
            <a:r>
              <a:rPr lang="ru-RU" dirty="0"/>
              <a:t> </a:t>
            </a:r>
            <a:r>
              <a:rPr lang="ru-RU" dirty="0" err="1"/>
              <a:t>необхідно</a:t>
            </a:r>
            <a:r>
              <a:rPr lang="ru-RU" dirty="0"/>
              <a:t> </a:t>
            </a:r>
            <a:r>
              <a:rPr lang="ru-RU" dirty="0" err="1"/>
              <a:t>збільшити</a:t>
            </a:r>
            <a:r>
              <a:rPr lang="ru-RU" dirty="0"/>
              <a:t> </a:t>
            </a:r>
            <a:r>
              <a:rPr lang="ru-RU" dirty="0" err="1"/>
              <a:t>здатність</a:t>
            </a:r>
            <a:r>
              <a:rPr lang="ru-RU" dirty="0"/>
              <a:t> </a:t>
            </a:r>
            <a:r>
              <a:rPr lang="ru-RU" dirty="0" err="1"/>
              <a:t>заломлення</a:t>
            </a:r>
            <a:r>
              <a:rPr lang="ru-RU" dirty="0"/>
              <a:t> ока. Таким </a:t>
            </a:r>
            <a:r>
              <a:rPr lang="ru-RU" dirty="0" err="1"/>
              <a:t>дією</a:t>
            </a:r>
            <a:r>
              <a:rPr lang="ru-RU" dirty="0"/>
              <a:t> </a:t>
            </a:r>
            <a:r>
              <a:rPr lang="ru-RU" dirty="0" err="1"/>
              <a:t>володіють</a:t>
            </a:r>
            <a:r>
              <a:rPr lang="ru-RU" dirty="0"/>
              <a:t> </a:t>
            </a:r>
            <a:r>
              <a:rPr lang="ru-RU" dirty="0" err="1"/>
              <a:t>позитивні</a:t>
            </a:r>
            <a:r>
              <a:rPr lang="ru-RU" dirty="0"/>
              <a:t> </a:t>
            </a:r>
            <a:r>
              <a:rPr lang="ru-RU" dirty="0" err="1"/>
              <a:t>неастігматіческіе</a:t>
            </a:r>
            <a:r>
              <a:rPr lang="ru-RU" dirty="0"/>
              <a:t> </a:t>
            </a:r>
            <a:r>
              <a:rPr lang="ru-RU" dirty="0" err="1"/>
              <a:t>очкові</a:t>
            </a:r>
            <a:r>
              <a:rPr lang="ru-RU" dirty="0"/>
              <a:t> </a:t>
            </a:r>
            <a:r>
              <a:rPr lang="ru-RU" dirty="0" err="1"/>
              <a:t>скла</a:t>
            </a:r>
            <a:r>
              <a:rPr lang="ru-RU" dirty="0"/>
              <a:t>.</a:t>
            </a:r>
            <a:endParaRPr lang="ru-RU" dirty="0" smtClean="0"/>
          </a:p>
        </p:txBody>
      </p:sp>
      <p:sp>
        <p:nvSpPr>
          <p:cNvPr id="5" name="Текст 4"/>
          <p:cNvSpPr>
            <a:spLocks noGrp="1"/>
          </p:cNvSpPr>
          <p:nvPr>
            <p:ph type="body" sz="quarter" idx="3"/>
          </p:nvPr>
        </p:nvSpPr>
        <p:spPr>
          <a:xfrm>
            <a:off x="8640763" y="1535113"/>
            <a:ext cx="46037" cy="93662"/>
          </a:xfrm>
        </p:spPr>
        <p:txBody>
          <a:bodyPr rtlCol="0">
            <a:normAutofit fontScale="25000" lnSpcReduction="20000"/>
          </a:bodyPr>
          <a:lstStyle/>
          <a:p>
            <a:pPr eaLnBrk="1" fontAlgn="auto" hangingPunct="1">
              <a:spcAft>
                <a:spcPts val="0"/>
              </a:spcAft>
              <a:buFont typeface="Arial" panose="020B0604020202020204" pitchFamily="34" charset="0"/>
              <a:buNone/>
              <a:defRPr/>
            </a:pPr>
            <a:endParaRPr lang="ru-RU" dirty="0" smtClean="0"/>
          </a:p>
        </p:txBody>
      </p:sp>
      <p:pic>
        <p:nvPicPr>
          <p:cNvPr id="8198" name="Объект 6"/>
          <p:cNvPicPr>
            <a:picLocks noGrp="1" noChangeAspect="1"/>
          </p:cNvPicPr>
          <p:nvPr>
            <p:ph sz="quarter" idx="4"/>
          </p:nvPr>
        </p:nvPicPr>
        <p:blipFill>
          <a:blip r:embed="rId2"/>
          <a:srcRect/>
          <a:stretch>
            <a:fillRect/>
          </a:stretch>
        </p:blipFill>
        <p:spPr>
          <a:xfrm>
            <a:off x="4932363" y="1916113"/>
            <a:ext cx="4103687" cy="3700462"/>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2"/>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500"/>
                                        <p:tgtEl>
                                          <p:spTgt spid="4">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6" presetClass="entr" presetSubtype="0" fill="hold" nodeType="clickEffect">
                                  <p:stCondLst>
                                    <p:cond delay="0"/>
                                  </p:stCondLst>
                                  <p:childTnLst>
                                    <p:set>
                                      <p:cBhvr>
                                        <p:cTn id="30" dur="1" fill="hold">
                                          <p:stCondLst>
                                            <p:cond delay="0"/>
                                          </p:stCondLst>
                                        </p:cTn>
                                        <p:tgtEl>
                                          <p:spTgt spid="8198"/>
                                        </p:tgtEl>
                                        <p:attrNameLst>
                                          <p:attrName>style.visibility</p:attrName>
                                        </p:attrNameLst>
                                      </p:cBhvr>
                                      <p:to>
                                        <p:strVal val="visible"/>
                                      </p:to>
                                    </p:set>
                                    <p:animEffect transition="in" filter="wipe(down)">
                                      <p:cBhvr>
                                        <p:cTn id="31" dur="580">
                                          <p:stCondLst>
                                            <p:cond delay="0"/>
                                          </p:stCondLst>
                                        </p:cTn>
                                        <p:tgtEl>
                                          <p:spTgt spid="8198"/>
                                        </p:tgtEl>
                                      </p:cBhvr>
                                    </p:animEffect>
                                    <p:anim calcmode="lin" valueType="num">
                                      <p:cBhvr>
                                        <p:cTn id="32" dur="1822" tmFilter="0,0; 0.14,0.36; 0.43,0.73; 0.71,0.91; 1.0,1.0">
                                          <p:stCondLst>
                                            <p:cond delay="0"/>
                                          </p:stCondLst>
                                        </p:cTn>
                                        <p:tgtEl>
                                          <p:spTgt spid="819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19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19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19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198"/>
                                        </p:tgtEl>
                                        <p:attrNameLst>
                                          <p:attrName>ppt_y</p:attrName>
                                        </p:attrNameLst>
                                      </p:cBhvr>
                                      <p:tavLst>
                                        <p:tav tm="0" fmla="#ppt_y-sin(pi*$)/81">
                                          <p:val>
                                            <p:fltVal val="0"/>
                                          </p:val>
                                        </p:tav>
                                        <p:tav tm="100000">
                                          <p:val>
                                            <p:fltVal val="1"/>
                                          </p:val>
                                        </p:tav>
                                      </p:tavLst>
                                    </p:anim>
                                    <p:animScale>
                                      <p:cBhvr>
                                        <p:cTn id="37" dur="26">
                                          <p:stCondLst>
                                            <p:cond delay="650"/>
                                          </p:stCondLst>
                                        </p:cTn>
                                        <p:tgtEl>
                                          <p:spTgt spid="8198"/>
                                        </p:tgtEl>
                                      </p:cBhvr>
                                      <p:to x="100000" y="60000"/>
                                    </p:animScale>
                                    <p:animScale>
                                      <p:cBhvr>
                                        <p:cTn id="38" dur="166" decel="50000">
                                          <p:stCondLst>
                                            <p:cond delay="676"/>
                                          </p:stCondLst>
                                        </p:cTn>
                                        <p:tgtEl>
                                          <p:spTgt spid="8198"/>
                                        </p:tgtEl>
                                      </p:cBhvr>
                                      <p:to x="100000" y="100000"/>
                                    </p:animScale>
                                    <p:animScale>
                                      <p:cBhvr>
                                        <p:cTn id="39" dur="26">
                                          <p:stCondLst>
                                            <p:cond delay="1312"/>
                                          </p:stCondLst>
                                        </p:cTn>
                                        <p:tgtEl>
                                          <p:spTgt spid="8198"/>
                                        </p:tgtEl>
                                      </p:cBhvr>
                                      <p:to x="100000" y="80000"/>
                                    </p:animScale>
                                    <p:animScale>
                                      <p:cBhvr>
                                        <p:cTn id="40" dur="166" decel="50000">
                                          <p:stCondLst>
                                            <p:cond delay="1338"/>
                                          </p:stCondLst>
                                        </p:cTn>
                                        <p:tgtEl>
                                          <p:spTgt spid="8198"/>
                                        </p:tgtEl>
                                      </p:cBhvr>
                                      <p:to x="100000" y="100000"/>
                                    </p:animScale>
                                    <p:animScale>
                                      <p:cBhvr>
                                        <p:cTn id="41" dur="26">
                                          <p:stCondLst>
                                            <p:cond delay="1642"/>
                                          </p:stCondLst>
                                        </p:cTn>
                                        <p:tgtEl>
                                          <p:spTgt spid="8198"/>
                                        </p:tgtEl>
                                      </p:cBhvr>
                                      <p:to x="100000" y="90000"/>
                                    </p:animScale>
                                    <p:animScale>
                                      <p:cBhvr>
                                        <p:cTn id="42" dur="166" decel="50000">
                                          <p:stCondLst>
                                            <p:cond delay="1668"/>
                                          </p:stCondLst>
                                        </p:cTn>
                                        <p:tgtEl>
                                          <p:spTgt spid="8198"/>
                                        </p:tgtEl>
                                      </p:cBhvr>
                                      <p:to x="100000" y="100000"/>
                                    </p:animScale>
                                    <p:animScale>
                                      <p:cBhvr>
                                        <p:cTn id="43" dur="26">
                                          <p:stCondLst>
                                            <p:cond delay="1808"/>
                                          </p:stCondLst>
                                        </p:cTn>
                                        <p:tgtEl>
                                          <p:spTgt spid="8198"/>
                                        </p:tgtEl>
                                      </p:cBhvr>
                                      <p:to x="100000" y="95000"/>
                                    </p:animScale>
                                    <p:animScale>
                                      <p:cBhvr>
                                        <p:cTn id="44" dur="166" decel="50000">
                                          <p:stCondLst>
                                            <p:cond delay="1834"/>
                                          </p:stCondLst>
                                        </p:cTn>
                                        <p:tgtEl>
                                          <p:spTgt spid="81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859338" y="0"/>
            <a:ext cx="3959225" cy="633413"/>
          </a:xfrm>
        </p:spPr>
        <p:txBody>
          <a:bodyPr/>
          <a:lstStyle/>
          <a:p>
            <a:pPr eaLnBrk="1" hangingPunct="1"/>
            <a:r>
              <a:rPr lang="ru-RU" altLang="ru-RU" sz="3200" b="1" smtClean="0"/>
              <a:t>АСТИГМАТИЗМ</a:t>
            </a:r>
            <a:r>
              <a:rPr lang="ru-RU" altLang="ru-RU" sz="3200" smtClean="0"/>
              <a:t> </a:t>
            </a:r>
          </a:p>
        </p:txBody>
      </p:sp>
      <p:sp>
        <p:nvSpPr>
          <p:cNvPr id="3" name="Текст 2"/>
          <p:cNvSpPr>
            <a:spLocks noGrp="1"/>
          </p:cNvSpPr>
          <p:nvPr>
            <p:ph type="body" idx="1"/>
          </p:nvPr>
        </p:nvSpPr>
        <p:spPr>
          <a:xfrm>
            <a:off x="457200" y="1535113"/>
            <a:ext cx="46038" cy="93662"/>
          </a:xfrm>
        </p:spPr>
        <p:txBody>
          <a:bodyPr rtlCol="0">
            <a:normAutofit fontScale="25000" lnSpcReduction="20000"/>
          </a:bodyPr>
          <a:lstStyle/>
          <a:p>
            <a:pPr eaLnBrk="1" fontAlgn="auto" hangingPunct="1">
              <a:spcAft>
                <a:spcPts val="0"/>
              </a:spcAft>
              <a:buFont typeface="Arial" panose="020B0604020202020204" pitchFamily="34" charset="0"/>
              <a:buNone/>
              <a:defRPr/>
            </a:pPr>
            <a:endParaRPr lang="ru-RU" dirty="0" smtClean="0"/>
          </a:p>
        </p:txBody>
      </p:sp>
      <p:sp>
        <p:nvSpPr>
          <p:cNvPr id="4" name="Объект 3"/>
          <p:cNvSpPr>
            <a:spLocks noGrp="1"/>
          </p:cNvSpPr>
          <p:nvPr>
            <p:ph sz="half" idx="2"/>
          </p:nvPr>
        </p:nvSpPr>
        <p:spPr>
          <a:xfrm>
            <a:off x="-252413" y="0"/>
            <a:ext cx="4537076" cy="7532688"/>
          </a:xfrm>
        </p:spPr>
        <p:txBody>
          <a:bodyPr/>
          <a:lstStyle/>
          <a:p>
            <a:pPr algn="just" eaLnBrk="1" hangingPunct="1"/>
            <a:r>
              <a:rPr lang="ru-RU" sz="1800" smtClean="0"/>
              <a:t>Залежно від форми оптичного апарату ока розрізняють сферичну рефракцію ока, коли заломлення променів в оці однаково в усіх меридіанах і асферичну, коли в одному і тому ж оці є поєднання різних рефракцій, тобто заломлення променів неоднаково по різних меридіанах. Таке явище називається астигматизмом.</a:t>
            </a:r>
          </a:p>
          <a:p>
            <a:pPr algn="just" eaLnBrk="1" hangingPunct="1"/>
            <a:r>
              <a:rPr lang="ru-RU" sz="1800" smtClean="0"/>
              <a:t>У астигматичні оці є меридіан з найменшою заломлюючої силою і зазвичай перпендикулярній йому меридіан з максимальною заломлюючої силою. Вони називаються головними меридіанами.</a:t>
            </a:r>
          </a:p>
          <a:p>
            <a:pPr algn="just" eaLnBrk="1" hangingPunct="1"/>
            <a:r>
              <a:rPr lang="ru-RU" sz="1800" smtClean="0"/>
              <a:t>Залежно від форми рогівки і кришталика ока розрізняють сферичну рефракцію ока, коли заломлення променів в оці однаково в усіх меридіанах і асферичну, коли в одному і тому ж оці є поєднання різних рефракцій, тобто заломлення променів неоднакового по різних меридіанах. Таке явище називається астигматизмом. У астигматичні оці є меридіан з найменшою заломлюючої силою і зазвичай перпендикулярний йому меридіан з максимальною заломлюючої. Вони називаються головними меридіанами.</a:t>
            </a:r>
          </a:p>
        </p:txBody>
      </p:sp>
      <p:sp>
        <p:nvSpPr>
          <p:cNvPr id="5" name="Текст 4"/>
          <p:cNvSpPr>
            <a:spLocks noGrp="1"/>
          </p:cNvSpPr>
          <p:nvPr>
            <p:ph type="body" sz="quarter" idx="3"/>
          </p:nvPr>
        </p:nvSpPr>
        <p:spPr>
          <a:xfrm>
            <a:off x="4572000" y="765175"/>
            <a:ext cx="4402138" cy="2087563"/>
          </a:xfrm>
        </p:spPr>
        <p:txBody>
          <a:bodyPr rtlCol="0">
            <a:normAutofit fontScale="92500" lnSpcReduction="20000"/>
          </a:bodyPr>
          <a:lstStyle/>
          <a:p>
            <a:pPr eaLnBrk="1" fontAlgn="auto" hangingPunct="1">
              <a:spcAft>
                <a:spcPts val="0"/>
              </a:spcAft>
              <a:defRPr/>
            </a:pPr>
            <a:r>
              <a:rPr lang="ru-RU" sz="2100" dirty="0"/>
              <a:t>Астигматизм </a:t>
            </a:r>
            <a:r>
              <a:rPr lang="ru-RU" sz="2100" dirty="0" err="1"/>
              <a:t>буває</a:t>
            </a:r>
            <a:r>
              <a:rPr lang="ru-RU" sz="2100" dirty="0"/>
              <a:t> </a:t>
            </a:r>
            <a:r>
              <a:rPr lang="ru-RU" sz="2100" dirty="0" err="1"/>
              <a:t>трьох</a:t>
            </a:r>
            <a:r>
              <a:rPr lang="ru-RU" sz="2100" dirty="0"/>
              <a:t> </a:t>
            </a:r>
            <a:r>
              <a:rPr lang="ru-RU" sz="2100" dirty="0" err="1"/>
              <a:t>видів</a:t>
            </a:r>
            <a:r>
              <a:rPr lang="ru-RU" sz="2100" dirty="0"/>
              <a:t>: </a:t>
            </a:r>
            <a:r>
              <a:rPr lang="ru-RU" sz="2100" dirty="0" err="1"/>
              <a:t>простий</a:t>
            </a:r>
            <a:r>
              <a:rPr lang="ru-RU" sz="2100" dirty="0"/>
              <a:t>, коли в одному </a:t>
            </a:r>
            <a:r>
              <a:rPr lang="ru-RU" sz="2100" dirty="0" err="1"/>
              <a:t>меридіані</a:t>
            </a:r>
            <a:r>
              <a:rPr lang="ru-RU" sz="2100" dirty="0"/>
              <a:t> </a:t>
            </a:r>
            <a:r>
              <a:rPr lang="ru-RU" sz="2100" dirty="0" err="1"/>
              <a:t>рогівки</a:t>
            </a:r>
            <a:r>
              <a:rPr lang="ru-RU" sz="2100" dirty="0"/>
              <a:t> </a:t>
            </a:r>
            <a:r>
              <a:rPr lang="ru-RU" sz="2100" dirty="0" err="1"/>
              <a:t>емметропіческой</a:t>
            </a:r>
            <a:r>
              <a:rPr lang="ru-RU" sz="2100" dirty="0"/>
              <a:t> </a:t>
            </a:r>
            <a:r>
              <a:rPr lang="ru-RU" sz="2100" dirty="0" err="1"/>
              <a:t>рефракція</a:t>
            </a:r>
            <a:r>
              <a:rPr lang="ru-RU" sz="2100" dirty="0"/>
              <a:t>, а в </a:t>
            </a:r>
            <a:r>
              <a:rPr lang="ru-RU" sz="2100" dirty="0" err="1"/>
              <a:t>іншому</a:t>
            </a:r>
            <a:r>
              <a:rPr lang="ru-RU" sz="2100" dirty="0"/>
              <a:t> </a:t>
            </a:r>
            <a:r>
              <a:rPr lang="ru-RU" sz="2100" dirty="0" err="1"/>
              <a:t>міопія</a:t>
            </a:r>
            <a:r>
              <a:rPr lang="ru-RU" sz="2100" dirty="0"/>
              <a:t> </a:t>
            </a:r>
            <a:r>
              <a:rPr lang="ru-RU" sz="2100" dirty="0" err="1"/>
              <a:t>або</a:t>
            </a:r>
            <a:r>
              <a:rPr lang="ru-RU" sz="2100" dirty="0"/>
              <a:t> </a:t>
            </a:r>
            <a:r>
              <a:rPr lang="ru-RU" sz="2100" dirty="0" err="1"/>
              <a:t>гіперметропія</a:t>
            </a:r>
            <a:r>
              <a:rPr lang="ru-RU" sz="2100" dirty="0"/>
              <a:t>; </a:t>
            </a:r>
            <a:r>
              <a:rPr lang="ru-RU" sz="2100" dirty="0" err="1"/>
              <a:t>складний</a:t>
            </a:r>
            <a:r>
              <a:rPr lang="ru-RU" sz="2100" dirty="0"/>
              <a:t>, коли в </a:t>
            </a:r>
            <a:r>
              <a:rPr lang="ru-RU" sz="2100" dirty="0" err="1"/>
              <a:t>обох</a:t>
            </a:r>
            <a:r>
              <a:rPr lang="ru-RU" sz="2100" dirty="0"/>
              <a:t> </a:t>
            </a:r>
            <a:r>
              <a:rPr lang="ru-RU" sz="2100" dirty="0" err="1"/>
              <a:t>меридіанах</a:t>
            </a:r>
            <a:r>
              <a:rPr lang="ru-RU" sz="2100" dirty="0"/>
              <a:t> </a:t>
            </a:r>
            <a:r>
              <a:rPr lang="ru-RU" sz="2100" dirty="0" err="1"/>
              <a:t>або</a:t>
            </a:r>
            <a:r>
              <a:rPr lang="ru-RU" sz="2100" dirty="0"/>
              <a:t> </a:t>
            </a:r>
            <a:r>
              <a:rPr lang="ru-RU" sz="2100" dirty="0" err="1"/>
              <a:t>гіперметропія</a:t>
            </a:r>
            <a:r>
              <a:rPr lang="ru-RU" sz="2100" dirty="0"/>
              <a:t>, </a:t>
            </a:r>
            <a:r>
              <a:rPr lang="ru-RU" sz="2100" dirty="0" err="1"/>
              <a:t>або</a:t>
            </a:r>
            <a:r>
              <a:rPr lang="ru-RU" sz="2100" dirty="0"/>
              <a:t> </a:t>
            </a:r>
            <a:r>
              <a:rPr lang="ru-RU" sz="2100" dirty="0" err="1"/>
              <a:t>міопія</a:t>
            </a:r>
            <a:r>
              <a:rPr lang="ru-RU" sz="2100" dirty="0"/>
              <a:t>, але </a:t>
            </a:r>
            <a:r>
              <a:rPr lang="ru-RU" sz="2100" dirty="0" err="1"/>
              <a:t>різної</a:t>
            </a:r>
            <a:r>
              <a:rPr lang="ru-RU" sz="2100" dirty="0"/>
              <a:t> </a:t>
            </a:r>
            <a:r>
              <a:rPr lang="ru-RU" sz="2100" dirty="0" err="1"/>
              <a:t>сили</a:t>
            </a:r>
            <a:r>
              <a:rPr lang="ru-RU" sz="2100" dirty="0"/>
              <a:t>; </a:t>
            </a:r>
            <a:r>
              <a:rPr lang="ru-RU" sz="2100" dirty="0" err="1"/>
              <a:t>змішаний</a:t>
            </a:r>
            <a:r>
              <a:rPr lang="ru-RU" sz="2100" dirty="0"/>
              <a:t> - </a:t>
            </a:r>
            <a:r>
              <a:rPr lang="ru-RU" sz="2100" dirty="0" err="1" smtClean="0"/>
              <a:t>комбінація</a:t>
            </a:r>
            <a:r>
              <a:rPr lang="ru-RU" sz="2100" dirty="0" smtClean="0"/>
              <a:t> </a:t>
            </a:r>
            <a:r>
              <a:rPr lang="ru-RU" sz="2100" dirty="0" err="1" smtClean="0"/>
              <a:t>міопії</a:t>
            </a:r>
            <a:r>
              <a:rPr lang="ru-RU" sz="2100" dirty="0" smtClean="0"/>
              <a:t> з </a:t>
            </a:r>
            <a:r>
              <a:rPr lang="ru-RU" sz="2100" dirty="0" err="1" smtClean="0"/>
              <a:t>гіперметропія</a:t>
            </a:r>
            <a:r>
              <a:rPr lang="ru-RU" sz="2100" dirty="0" smtClean="0"/>
              <a:t> </a:t>
            </a:r>
            <a:r>
              <a:rPr lang="ru-RU" sz="2100" dirty="0"/>
              <a:t>в одному </a:t>
            </a:r>
            <a:r>
              <a:rPr lang="ru-RU" sz="2100" dirty="0" err="1"/>
              <a:t>оці</a:t>
            </a:r>
            <a:r>
              <a:rPr lang="ru-RU" sz="2100" dirty="0" smtClean="0"/>
              <a:t>.</a:t>
            </a:r>
          </a:p>
        </p:txBody>
      </p:sp>
      <p:pic>
        <p:nvPicPr>
          <p:cNvPr id="9222" name="Объект 7"/>
          <p:cNvPicPr>
            <a:picLocks noGrp="1" noChangeAspect="1"/>
          </p:cNvPicPr>
          <p:nvPr>
            <p:ph sz="quarter" idx="4"/>
          </p:nvPr>
        </p:nvPicPr>
        <p:blipFill>
          <a:blip r:embed="rId2"/>
          <a:srcRect/>
          <a:stretch>
            <a:fillRect/>
          </a:stretch>
        </p:blipFill>
        <p:spPr>
          <a:xfrm>
            <a:off x="4427538" y="2852738"/>
            <a:ext cx="4248150" cy="36004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9218"/>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6" presetClass="entr" presetSubtype="0" fill="hold" nodeType="clickEffect">
                                  <p:stCondLst>
                                    <p:cond delay="0"/>
                                  </p:stCondLst>
                                  <p:childTnLst>
                                    <p:set>
                                      <p:cBhvr>
                                        <p:cTn id="31" dur="1" fill="hold">
                                          <p:stCondLst>
                                            <p:cond delay="0"/>
                                          </p:stCondLst>
                                        </p:cTn>
                                        <p:tgtEl>
                                          <p:spTgt spid="9222"/>
                                        </p:tgtEl>
                                        <p:attrNameLst>
                                          <p:attrName>style.visibility</p:attrName>
                                        </p:attrNameLst>
                                      </p:cBhvr>
                                      <p:to>
                                        <p:strVal val="visible"/>
                                      </p:to>
                                    </p:set>
                                    <p:animEffect transition="in" filter="wipe(down)">
                                      <p:cBhvr>
                                        <p:cTn id="32" dur="580">
                                          <p:stCondLst>
                                            <p:cond delay="0"/>
                                          </p:stCondLst>
                                        </p:cTn>
                                        <p:tgtEl>
                                          <p:spTgt spid="9222"/>
                                        </p:tgtEl>
                                      </p:cBhvr>
                                    </p:animEffect>
                                    <p:anim calcmode="lin" valueType="num">
                                      <p:cBhvr>
                                        <p:cTn id="33" dur="1822" tmFilter="0,0; 0.14,0.36; 0.43,0.73; 0.71,0.91; 1.0,1.0">
                                          <p:stCondLst>
                                            <p:cond delay="0"/>
                                          </p:stCondLst>
                                        </p:cTn>
                                        <p:tgtEl>
                                          <p:spTgt spid="922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922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922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922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9222"/>
                                        </p:tgtEl>
                                        <p:attrNameLst>
                                          <p:attrName>ppt_y</p:attrName>
                                        </p:attrNameLst>
                                      </p:cBhvr>
                                      <p:tavLst>
                                        <p:tav tm="0" fmla="#ppt_y-sin(pi*$)/81">
                                          <p:val>
                                            <p:fltVal val="0"/>
                                          </p:val>
                                        </p:tav>
                                        <p:tav tm="100000">
                                          <p:val>
                                            <p:fltVal val="1"/>
                                          </p:val>
                                        </p:tav>
                                      </p:tavLst>
                                    </p:anim>
                                    <p:animScale>
                                      <p:cBhvr>
                                        <p:cTn id="38" dur="26">
                                          <p:stCondLst>
                                            <p:cond delay="650"/>
                                          </p:stCondLst>
                                        </p:cTn>
                                        <p:tgtEl>
                                          <p:spTgt spid="9222"/>
                                        </p:tgtEl>
                                      </p:cBhvr>
                                      <p:to x="100000" y="60000"/>
                                    </p:animScale>
                                    <p:animScale>
                                      <p:cBhvr>
                                        <p:cTn id="39" dur="166" decel="50000">
                                          <p:stCondLst>
                                            <p:cond delay="676"/>
                                          </p:stCondLst>
                                        </p:cTn>
                                        <p:tgtEl>
                                          <p:spTgt spid="9222"/>
                                        </p:tgtEl>
                                      </p:cBhvr>
                                      <p:to x="100000" y="100000"/>
                                    </p:animScale>
                                    <p:animScale>
                                      <p:cBhvr>
                                        <p:cTn id="40" dur="26">
                                          <p:stCondLst>
                                            <p:cond delay="1312"/>
                                          </p:stCondLst>
                                        </p:cTn>
                                        <p:tgtEl>
                                          <p:spTgt spid="9222"/>
                                        </p:tgtEl>
                                      </p:cBhvr>
                                      <p:to x="100000" y="80000"/>
                                    </p:animScale>
                                    <p:animScale>
                                      <p:cBhvr>
                                        <p:cTn id="41" dur="166" decel="50000">
                                          <p:stCondLst>
                                            <p:cond delay="1338"/>
                                          </p:stCondLst>
                                        </p:cTn>
                                        <p:tgtEl>
                                          <p:spTgt spid="9222"/>
                                        </p:tgtEl>
                                      </p:cBhvr>
                                      <p:to x="100000" y="100000"/>
                                    </p:animScale>
                                    <p:animScale>
                                      <p:cBhvr>
                                        <p:cTn id="42" dur="26">
                                          <p:stCondLst>
                                            <p:cond delay="1642"/>
                                          </p:stCondLst>
                                        </p:cTn>
                                        <p:tgtEl>
                                          <p:spTgt spid="9222"/>
                                        </p:tgtEl>
                                      </p:cBhvr>
                                      <p:to x="100000" y="90000"/>
                                    </p:animScale>
                                    <p:animScale>
                                      <p:cBhvr>
                                        <p:cTn id="43" dur="166" decel="50000">
                                          <p:stCondLst>
                                            <p:cond delay="1668"/>
                                          </p:stCondLst>
                                        </p:cTn>
                                        <p:tgtEl>
                                          <p:spTgt spid="9222"/>
                                        </p:tgtEl>
                                      </p:cBhvr>
                                      <p:to x="100000" y="100000"/>
                                    </p:animScale>
                                    <p:animScale>
                                      <p:cBhvr>
                                        <p:cTn id="44" dur="26">
                                          <p:stCondLst>
                                            <p:cond delay="1808"/>
                                          </p:stCondLst>
                                        </p:cTn>
                                        <p:tgtEl>
                                          <p:spTgt spid="9222"/>
                                        </p:tgtEl>
                                      </p:cBhvr>
                                      <p:to x="100000" y="95000"/>
                                    </p:animScale>
                                    <p:animScale>
                                      <p:cBhvr>
                                        <p:cTn id="45" dur="166" decel="50000">
                                          <p:stCondLst>
                                            <p:cond delay="1834"/>
                                          </p:stCondLst>
                                        </p:cTn>
                                        <p:tgtEl>
                                          <p:spTgt spid="92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350" y="333375"/>
            <a:ext cx="6764338" cy="719138"/>
          </a:xfrm>
          <a:solidFill>
            <a:schemeClr val="bg1">
              <a:lumMod val="95000"/>
              <a:lumOff val="5000"/>
              <a:alpha val="66000"/>
            </a:schemeClr>
          </a:solidFill>
        </p:spPr>
        <p:txBody>
          <a:bodyPr rtlCol="0">
            <a:normAutofit fontScale="90000"/>
          </a:bodyPr>
          <a:lstStyle/>
          <a:p>
            <a:pPr eaLnBrk="1" fontAlgn="auto" hangingPunct="1">
              <a:spcAft>
                <a:spcPts val="0"/>
              </a:spcAft>
              <a:defRPr/>
            </a:pPr>
            <a:r>
              <a:rPr lang="ru-RU" b="1" dirty="0" smtClean="0"/>
              <a:t>ДІАГНОСТИКА И КОРЕКЦІЯ</a:t>
            </a:r>
            <a:endParaRPr lang="ru-RU" dirty="0" smtClean="0"/>
          </a:p>
        </p:txBody>
      </p:sp>
      <p:sp>
        <p:nvSpPr>
          <p:cNvPr id="3" name="Подзаголовок 2"/>
          <p:cNvSpPr>
            <a:spLocks noGrp="1"/>
          </p:cNvSpPr>
          <p:nvPr>
            <p:ph type="subTitle" idx="1"/>
          </p:nvPr>
        </p:nvSpPr>
        <p:spPr>
          <a:xfrm>
            <a:off x="0" y="1196975"/>
            <a:ext cx="9144000" cy="5545138"/>
          </a:xfrm>
          <a:solidFill>
            <a:schemeClr val="bg1">
              <a:lumMod val="95000"/>
              <a:lumOff val="5000"/>
              <a:alpha val="73000"/>
            </a:schemeClr>
          </a:solidFill>
        </p:spPr>
        <p:txBody>
          <a:bodyPr rtlCol="0">
            <a:normAutofit fontScale="55000" lnSpcReduction="20000"/>
          </a:bodyPr>
          <a:lstStyle/>
          <a:p>
            <a:pPr algn="l" eaLnBrk="1" fontAlgn="auto" hangingPunct="1">
              <a:spcAft>
                <a:spcPts val="0"/>
              </a:spcAft>
              <a:defRPr/>
            </a:pPr>
            <a:r>
              <a:rPr lang="ru-RU" b="1" dirty="0" err="1">
                <a:solidFill>
                  <a:schemeClr val="tx2"/>
                </a:solidFill>
              </a:rPr>
              <a:t>Суб'єктивний</a:t>
            </a:r>
            <a:r>
              <a:rPr lang="ru-RU" b="1" dirty="0">
                <a:solidFill>
                  <a:schemeClr val="tx2"/>
                </a:solidFill>
              </a:rPr>
              <a:t> метод </a:t>
            </a:r>
            <a:r>
              <a:rPr lang="ru-RU" b="1" dirty="0" err="1">
                <a:solidFill>
                  <a:schemeClr val="tx2"/>
                </a:solidFill>
              </a:rPr>
              <a:t>полягає</a:t>
            </a:r>
            <a:r>
              <a:rPr lang="ru-RU" b="1" dirty="0">
                <a:solidFill>
                  <a:schemeClr val="tx2"/>
                </a:solidFill>
              </a:rPr>
              <a:t> в </a:t>
            </a:r>
            <a:r>
              <a:rPr lang="ru-RU" b="1" dirty="0" err="1">
                <a:solidFill>
                  <a:schemeClr val="tx2"/>
                </a:solidFill>
              </a:rPr>
              <a:t>підборі</a:t>
            </a:r>
            <a:r>
              <a:rPr lang="ru-RU" b="1" dirty="0">
                <a:solidFill>
                  <a:schemeClr val="tx2"/>
                </a:solidFill>
              </a:rPr>
              <a:t> </a:t>
            </a:r>
            <a:r>
              <a:rPr lang="ru-RU" b="1" dirty="0" err="1">
                <a:solidFill>
                  <a:schemeClr val="tx2"/>
                </a:solidFill>
              </a:rPr>
              <a:t>відповідної</a:t>
            </a:r>
            <a:r>
              <a:rPr lang="ru-RU" b="1" dirty="0">
                <a:solidFill>
                  <a:schemeClr val="tx2"/>
                </a:solidFill>
              </a:rPr>
              <a:t> </a:t>
            </a:r>
            <a:r>
              <a:rPr lang="ru-RU" b="1" dirty="0" err="1">
                <a:solidFill>
                  <a:schemeClr val="tx2"/>
                </a:solidFill>
              </a:rPr>
              <a:t>коригуючої</a:t>
            </a:r>
            <a:r>
              <a:rPr lang="ru-RU" b="1" dirty="0">
                <a:solidFill>
                  <a:schemeClr val="tx2"/>
                </a:solidFill>
              </a:rPr>
              <a:t> </a:t>
            </a:r>
            <a:r>
              <a:rPr lang="ru-RU" b="1" dirty="0" err="1">
                <a:solidFill>
                  <a:schemeClr val="tx2"/>
                </a:solidFill>
              </a:rPr>
              <a:t>лінзи</a:t>
            </a:r>
            <a:r>
              <a:rPr lang="ru-RU" b="1" dirty="0">
                <a:solidFill>
                  <a:schemeClr val="tx2"/>
                </a:solidFill>
              </a:rPr>
              <a:t> в </a:t>
            </a:r>
            <a:r>
              <a:rPr lang="ru-RU" b="1" dirty="0" err="1">
                <a:solidFill>
                  <a:schemeClr val="tx2"/>
                </a:solidFill>
              </a:rPr>
              <a:t>процесі</a:t>
            </a:r>
            <a:r>
              <a:rPr lang="ru-RU" b="1" dirty="0">
                <a:solidFill>
                  <a:schemeClr val="tx2"/>
                </a:solidFill>
              </a:rPr>
              <a:t> </a:t>
            </a:r>
            <a:r>
              <a:rPr lang="ru-RU" b="1" dirty="0" err="1">
                <a:solidFill>
                  <a:schemeClr val="tx2"/>
                </a:solidFill>
              </a:rPr>
              <a:t>дослідження</a:t>
            </a:r>
            <a:r>
              <a:rPr lang="ru-RU" b="1" dirty="0">
                <a:solidFill>
                  <a:schemeClr val="tx2"/>
                </a:solidFill>
              </a:rPr>
              <a:t> </a:t>
            </a:r>
            <a:r>
              <a:rPr lang="ru-RU" b="1" dirty="0" err="1">
                <a:solidFill>
                  <a:schemeClr val="tx2"/>
                </a:solidFill>
              </a:rPr>
              <a:t>гостроти</a:t>
            </a:r>
            <a:r>
              <a:rPr lang="ru-RU" b="1" dirty="0">
                <a:solidFill>
                  <a:schemeClr val="tx2"/>
                </a:solidFill>
              </a:rPr>
              <a:t> </a:t>
            </a:r>
            <a:r>
              <a:rPr lang="ru-RU" b="1" dirty="0" err="1">
                <a:solidFill>
                  <a:schemeClr val="tx2"/>
                </a:solidFill>
              </a:rPr>
              <a:t>зору</a:t>
            </a:r>
            <a:r>
              <a:rPr lang="ru-RU" b="1" dirty="0">
                <a:solidFill>
                  <a:schemeClr val="tx2"/>
                </a:solidFill>
              </a:rPr>
              <a:t>; при </a:t>
            </a:r>
            <a:r>
              <a:rPr lang="ru-RU" b="1" dirty="0" err="1">
                <a:solidFill>
                  <a:schemeClr val="tx2"/>
                </a:solidFill>
              </a:rPr>
              <a:t>цьому</a:t>
            </a:r>
            <a:r>
              <a:rPr lang="ru-RU" b="1" dirty="0">
                <a:solidFill>
                  <a:schemeClr val="tx2"/>
                </a:solidFill>
              </a:rPr>
              <a:t> </a:t>
            </a:r>
            <a:r>
              <a:rPr lang="ru-RU" b="1" dirty="0" err="1">
                <a:solidFill>
                  <a:schemeClr val="tx2"/>
                </a:solidFill>
              </a:rPr>
              <a:t>методі</a:t>
            </a:r>
            <a:r>
              <a:rPr lang="ru-RU" b="1" dirty="0">
                <a:solidFill>
                  <a:schemeClr val="tx2"/>
                </a:solidFill>
              </a:rPr>
              <a:t> </a:t>
            </a:r>
            <a:r>
              <a:rPr lang="ru-RU" b="1" dirty="0" err="1">
                <a:solidFill>
                  <a:schemeClr val="tx2"/>
                </a:solidFill>
              </a:rPr>
              <a:t>використовуються</a:t>
            </a:r>
            <a:r>
              <a:rPr lang="ru-RU" b="1" dirty="0">
                <a:solidFill>
                  <a:schemeClr val="tx2"/>
                </a:solidFill>
              </a:rPr>
              <a:t> </a:t>
            </a:r>
            <a:r>
              <a:rPr lang="ru-RU" b="1" dirty="0" err="1">
                <a:solidFill>
                  <a:schemeClr val="tx2"/>
                </a:solidFill>
              </a:rPr>
              <a:t>показниками</a:t>
            </a:r>
            <a:r>
              <a:rPr lang="ru-RU" b="1" dirty="0">
                <a:solidFill>
                  <a:schemeClr val="tx2"/>
                </a:solidFill>
              </a:rPr>
              <a:t> самого </a:t>
            </a:r>
            <a:r>
              <a:rPr lang="ru-RU" b="1" dirty="0" err="1">
                <a:solidFill>
                  <a:schemeClr val="tx2"/>
                </a:solidFill>
              </a:rPr>
              <a:t>пацієнта</a:t>
            </a:r>
            <a:r>
              <a:rPr lang="ru-RU" b="1" dirty="0">
                <a:solidFill>
                  <a:schemeClr val="tx2"/>
                </a:solidFill>
              </a:rPr>
              <a:t>. </a:t>
            </a:r>
            <a:r>
              <a:rPr lang="ru-RU" b="1" dirty="0" err="1">
                <a:solidFill>
                  <a:schemeClr val="tx2"/>
                </a:solidFill>
              </a:rPr>
              <a:t>Виразом</a:t>
            </a:r>
            <a:r>
              <a:rPr lang="ru-RU" b="1" dirty="0">
                <a:solidFill>
                  <a:schemeClr val="tx2"/>
                </a:solidFill>
              </a:rPr>
              <a:t> </a:t>
            </a:r>
            <a:r>
              <a:rPr lang="ru-RU" b="1" dirty="0" err="1">
                <a:solidFill>
                  <a:schemeClr val="tx2"/>
                </a:solidFill>
              </a:rPr>
              <a:t>рефракції</a:t>
            </a:r>
            <a:r>
              <a:rPr lang="ru-RU" b="1" dirty="0">
                <a:solidFill>
                  <a:schemeClr val="tx2"/>
                </a:solidFill>
              </a:rPr>
              <a:t> і </a:t>
            </a:r>
            <a:r>
              <a:rPr lang="ru-RU" b="1" dirty="0" err="1">
                <a:solidFill>
                  <a:schemeClr val="tx2"/>
                </a:solidFill>
              </a:rPr>
              <a:t>її</a:t>
            </a:r>
            <a:r>
              <a:rPr lang="ru-RU" b="1" dirty="0">
                <a:solidFill>
                  <a:schemeClr val="tx2"/>
                </a:solidFill>
              </a:rPr>
              <a:t> </a:t>
            </a:r>
            <a:r>
              <a:rPr lang="ru-RU" b="1" dirty="0" err="1">
                <a:solidFill>
                  <a:schemeClr val="tx2"/>
                </a:solidFill>
              </a:rPr>
              <a:t>ступеня</a:t>
            </a:r>
            <a:r>
              <a:rPr lang="ru-RU" b="1" dirty="0">
                <a:solidFill>
                  <a:schemeClr val="tx2"/>
                </a:solidFill>
              </a:rPr>
              <a:t> при </a:t>
            </a:r>
            <a:r>
              <a:rPr lang="ru-RU" b="1" dirty="0" err="1">
                <a:solidFill>
                  <a:schemeClr val="tx2"/>
                </a:solidFill>
              </a:rPr>
              <a:t>міопії</a:t>
            </a:r>
            <a:r>
              <a:rPr lang="ru-RU" b="1" dirty="0">
                <a:solidFill>
                  <a:schemeClr val="tx2"/>
                </a:solidFill>
              </a:rPr>
              <a:t> є </a:t>
            </a:r>
            <a:r>
              <a:rPr lang="ru-RU" b="1" dirty="0" err="1">
                <a:solidFill>
                  <a:schemeClr val="tx2"/>
                </a:solidFill>
              </a:rPr>
              <a:t>найбільш</a:t>
            </a:r>
            <a:r>
              <a:rPr lang="ru-RU" b="1" dirty="0">
                <a:solidFill>
                  <a:schemeClr val="tx2"/>
                </a:solidFill>
              </a:rPr>
              <a:t> </a:t>
            </a:r>
            <a:r>
              <a:rPr lang="ru-RU" b="1" dirty="0" err="1">
                <a:solidFill>
                  <a:schemeClr val="tx2"/>
                </a:solidFill>
              </a:rPr>
              <a:t>слабка</a:t>
            </a:r>
            <a:r>
              <a:rPr lang="ru-RU" b="1" dirty="0">
                <a:solidFill>
                  <a:schemeClr val="tx2"/>
                </a:solidFill>
              </a:rPr>
              <a:t> з </a:t>
            </a:r>
            <a:r>
              <a:rPr lang="ru-RU" b="1" dirty="0" err="1">
                <a:solidFill>
                  <a:schemeClr val="tx2"/>
                </a:solidFill>
              </a:rPr>
              <a:t>розсіюючих</a:t>
            </a:r>
            <a:r>
              <a:rPr lang="ru-RU" b="1" dirty="0">
                <a:solidFill>
                  <a:schemeClr val="tx2"/>
                </a:solidFill>
              </a:rPr>
              <a:t> (</a:t>
            </a:r>
            <a:r>
              <a:rPr lang="ru-RU" b="1" dirty="0" err="1">
                <a:solidFill>
                  <a:schemeClr val="tx2"/>
                </a:solidFill>
              </a:rPr>
              <a:t>негативних</a:t>
            </a:r>
            <a:r>
              <a:rPr lang="ru-RU" b="1" dirty="0">
                <a:solidFill>
                  <a:schemeClr val="tx2"/>
                </a:solidFill>
              </a:rPr>
              <a:t>) </a:t>
            </a:r>
            <a:r>
              <a:rPr lang="ru-RU" b="1" dirty="0" err="1">
                <a:solidFill>
                  <a:schemeClr val="tx2"/>
                </a:solidFill>
              </a:rPr>
              <a:t>лінз</a:t>
            </a:r>
            <a:r>
              <a:rPr lang="ru-RU" b="1" dirty="0">
                <a:solidFill>
                  <a:schemeClr val="tx2"/>
                </a:solidFill>
              </a:rPr>
              <a:t>, за ​​</a:t>
            </a:r>
            <a:r>
              <a:rPr lang="ru-RU" b="1" dirty="0" err="1">
                <a:solidFill>
                  <a:schemeClr val="tx2"/>
                </a:solidFill>
              </a:rPr>
              <a:t>допомогою</a:t>
            </a:r>
            <a:r>
              <a:rPr lang="ru-RU" b="1" dirty="0">
                <a:solidFill>
                  <a:schemeClr val="tx2"/>
                </a:solidFill>
              </a:rPr>
              <a:t> </a:t>
            </a:r>
            <a:r>
              <a:rPr lang="ru-RU" b="1" dirty="0" err="1">
                <a:solidFill>
                  <a:schemeClr val="tx2"/>
                </a:solidFill>
              </a:rPr>
              <a:t>якої</a:t>
            </a:r>
            <a:r>
              <a:rPr lang="ru-RU" b="1" dirty="0">
                <a:solidFill>
                  <a:schemeClr val="tx2"/>
                </a:solidFill>
              </a:rPr>
              <a:t> </a:t>
            </a:r>
            <a:r>
              <a:rPr lang="ru-RU" b="1" dirty="0" err="1">
                <a:solidFill>
                  <a:schemeClr val="tx2"/>
                </a:solidFill>
              </a:rPr>
              <a:t>досягається</a:t>
            </a:r>
            <a:r>
              <a:rPr lang="ru-RU" b="1" dirty="0">
                <a:solidFill>
                  <a:schemeClr val="tx2"/>
                </a:solidFill>
              </a:rPr>
              <a:t> </a:t>
            </a:r>
            <a:r>
              <a:rPr lang="ru-RU" b="1" dirty="0" err="1">
                <a:solidFill>
                  <a:schemeClr val="tx2"/>
                </a:solidFill>
              </a:rPr>
              <a:t>найбільш</a:t>
            </a:r>
            <a:r>
              <a:rPr lang="ru-RU" b="1" dirty="0">
                <a:solidFill>
                  <a:schemeClr val="tx2"/>
                </a:solidFill>
              </a:rPr>
              <a:t> </a:t>
            </a:r>
            <a:r>
              <a:rPr lang="ru-RU" b="1" dirty="0" err="1">
                <a:solidFill>
                  <a:schemeClr val="tx2"/>
                </a:solidFill>
              </a:rPr>
              <a:t>висока</a:t>
            </a:r>
            <a:r>
              <a:rPr lang="ru-RU" b="1" dirty="0">
                <a:solidFill>
                  <a:schemeClr val="tx2"/>
                </a:solidFill>
              </a:rPr>
              <a:t> </a:t>
            </a:r>
            <a:r>
              <a:rPr lang="ru-RU" b="1" dirty="0" err="1">
                <a:solidFill>
                  <a:schemeClr val="tx2"/>
                </a:solidFill>
              </a:rPr>
              <a:t>гострота</a:t>
            </a:r>
            <a:r>
              <a:rPr lang="ru-RU" b="1" dirty="0">
                <a:solidFill>
                  <a:schemeClr val="tx2"/>
                </a:solidFill>
              </a:rPr>
              <a:t> </a:t>
            </a:r>
            <a:r>
              <a:rPr lang="ru-RU" b="1" dirty="0" err="1">
                <a:solidFill>
                  <a:schemeClr val="tx2"/>
                </a:solidFill>
              </a:rPr>
              <a:t>зору</a:t>
            </a:r>
            <a:r>
              <a:rPr lang="ru-RU" b="1" dirty="0">
                <a:solidFill>
                  <a:schemeClr val="tx2"/>
                </a:solidFill>
              </a:rPr>
              <a:t> </a:t>
            </a:r>
            <a:r>
              <a:rPr lang="ru-RU" b="1" dirty="0" err="1">
                <a:solidFill>
                  <a:schemeClr val="tx2"/>
                </a:solidFill>
              </a:rPr>
              <a:t>вдалину</a:t>
            </a:r>
            <a:r>
              <a:rPr lang="ru-RU" b="1" dirty="0">
                <a:solidFill>
                  <a:schemeClr val="tx2"/>
                </a:solidFill>
              </a:rPr>
              <a:t>.</a:t>
            </a:r>
          </a:p>
          <a:p>
            <a:pPr algn="l" eaLnBrk="1" fontAlgn="auto" hangingPunct="1">
              <a:spcAft>
                <a:spcPts val="0"/>
              </a:spcAft>
              <a:defRPr/>
            </a:pPr>
            <a:r>
              <a:rPr lang="ru-RU" b="1" dirty="0">
                <a:solidFill>
                  <a:schemeClr val="tx2"/>
                </a:solidFill>
              </a:rPr>
              <a:t>При </a:t>
            </a:r>
            <a:r>
              <a:rPr lang="ru-RU" b="1" dirty="0" err="1">
                <a:solidFill>
                  <a:schemeClr val="tx2"/>
                </a:solidFill>
              </a:rPr>
              <a:t>гіперметропії</a:t>
            </a:r>
            <a:r>
              <a:rPr lang="ru-RU" b="1" dirty="0">
                <a:solidFill>
                  <a:schemeClr val="tx2"/>
                </a:solidFill>
              </a:rPr>
              <a:t> </a:t>
            </a:r>
            <a:r>
              <a:rPr lang="ru-RU" b="1" dirty="0" err="1">
                <a:solidFill>
                  <a:schemeClr val="tx2"/>
                </a:solidFill>
              </a:rPr>
              <a:t>показником</a:t>
            </a:r>
            <a:r>
              <a:rPr lang="ru-RU" b="1" dirty="0">
                <a:solidFill>
                  <a:schemeClr val="tx2"/>
                </a:solidFill>
              </a:rPr>
              <a:t> служить </a:t>
            </a:r>
            <a:r>
              <a:rPr lang="ru-RU" b="1" dirty="0" err="1">
                <a:solidFill>
                  <a:schemeClr val="tx2"/>
                </a:solidFill>
              </a:rPr>
              <a:t>найбільш</a:t>
            </a:r>
            <a:r>
              <a:rPr lang="ru-RU" b="1" dirty="0">
                <a:solidFill>
                  <a:schemeClr val="tx2"/>
                </a:solidFill>
              </a:rPr>
              <a:t> сильна з </a:t>
            </a:r>
            <a:r>
              <a:rPr lang="ru-RU" b="1" dirty="0" err="1">
                <a:solidFill>
                  <a:schemeClr val="tx2"/>
                </a:solidFill>
              </a:rPr>
              <a:t>збірних</a:t>
            </a:r>
            <a:r>
              <a:rPr lang="ru-RU" b="1" dirty="0">
                <a:solidFill>
                  <a:schemeClr val="tx2"/>
                </a:solidFill>
              </a:rPr>
              <a:t> (</a:t>
            </a:r>
            <a:r>
              <a:rPr lang="ru-RU" b="1" dirty="0" err="1">
                <a:solidFill>
                  <a:schemeClr val="tx2"/>
                </a:solidFill>
              </a:rPr>
              <a:t>позитивних</a:t>
            </a:r>
            <a:r>
              <a:rPr lang="ru-RU" b="1" dirty="0">
                <a:solidFill>
                  <a:schemeClr val="tx2"/>
                </a:solidFill>
              </a:rPr>
              <a:t>) </a:t>
            </a:r>
            <a:r>
              <a:rPr lang="ru-RU" b="1" dirty="0" err="1">
                <a:solidFill>
                  <a:schemeClr val="tx2"/>
                </a:solidFill>
              </a:rPr>
              <a:t>лінз</a:t>
            </a:r>
            <a:r>
              <a:rPr lang="ru-RU" b="1" dirty="0">
                <a:solidFill>
                  <a:schemeClr val="tx2"/>
                </a:solidFill>
              </a:rPr>
              <a:t> при максимально </a:t>
            </a:r>
            <a:r>
              <a:rPr lang="ru-RU" b="1" dirty="0" err="1">
                <a:solidFill>
                  <a:schemeClr val="tx2"/>
                </a:solidFill>
              </a:rPr>
              <a:t>високій</a:t>
            </a:r>
            <a:r>
              <a:rPr lang="ru-RU" b="1" dirty="0">
                <a:solidFill>
                  <a:schemeClr val="tx2"/>
                </a:solidFill>
              </a:rPr>
              <a:t> </a:t>
            </a:r>
            <a:r>
              <a:rPr lang="ru-RU" b="1" dirty="0" err="1">
                <a:solidFill>
                  <a:schemeClr val="tx2"/>
                </a:solidFill>
              </a:rPr>
              <a:t>гостроті</a:t>
            </a:r>
            <a:r>
              <a:rPr lang="ru-RU" b="1" dirty="0">
                <a:solidFill>
                  <a:schemeClr val="tx2"/>
                </a:solidFill>
              </a:rPr>
              <a:t> </a:t>
            </a:r>
            <a:r>
              <a:rPr lang="ru-RU" b="1" dirty="0" err="1">
                <a:solidFill>
                  <a:schemeClr val="tx2"/>
                </a:solidFill>
              </a:rPr>
              <a:t>зору</a:t>
            </a:r>
            <a:r>
              <a:rPr lang="ru-RU" b="1" dirty="0">
                <a:solidFill>
                  <a:schemeClr val="tx2"/>
                </a:solidFill>
              </a:rPr>
              <a:t> </a:t>
            </a:r>
            <a:r>
              <a:rPr lang="ru-RU" b="1" dirty="0" err="1">
                <a:solidFill>
                  <a:schemeClr val="tx2"/>
                </a:solidFill>
              </a:rPr>
              <a:t>вдалину</a:t>
            </a:r>
            <a:r>
              <a:rPr lang="ru-RU" b="1" dirty="0">
                <a:solidFill>
                  <a:schemeClr val="tx2"/>
                </a:solidFill>
              </a:rPr>
              <a:t>.</a:t>
            </a:r>
          </a:p>
          <a:p>
            <a:pPr algn="l" eaLnBrk="1" fontAlgn="auto" hangingPunct="1">
              <a:spcAft>
                <a:spcPts val="0"/>
              </a:spcAft>
              <a:defRPr/>
            </a:pPr>
            <a:r>
              <a:rPr lang="ru-RU" b="1" dirty="0">
                <a:solidFill>
                  <a:schemeClr val="tx2"/>
                </a:solidFill>
              </a:rPr>
              <a:t>При </a:t>
            </a:r>
            <a:r>
              <a:rPr lang="ru-RU" b="1" dirty="0" err="1">
                <a:solidFill>
                  <a:schemeClr val="tx2"/>
                </a:solidFill>
              </a:rPr>
              <a:t>сферичної</a:t>
            </a:r>
            <a:r>
              <a:rPr lang="ru-RU" b="1" dirty="0">
                <a:solidFill>
                  <a:schemeClr val="tx2"/>
                </a:solidFill>
              </a:rPr>
              <a:t> </a:t>
            </a:r>
            <a:r>
              <a:rPr lang="ru-RU" b="1" dirty="0" err="1">
                <a:solidFill>
                  <a:schemeClr val="tx2"/>
                </a:solidFill>
              </a:rPr>
              <a:t>рефракції</a:t>
            </a:r>
            <a:r>
              <a:rPr lang="ru-RU" b="1" dirty="0">
                <a:solidFill>
                  <a:schemeClr val="tx2"/>
                </a:solidFill>
              </a:rPr>
              <a:t> ока </a:t>
            </a:r>
            <a:r>
              <a:rPr lang="ru-RU" b="1" dirty="0" err="1">
                <a:solidFill>
                  <a:schemeClr val="tx2"/>
                </a:solidFill>
              </a:rPr>
              <a:t>корекцію</a:t>
            </a:r>
            <a:r>
              <a:rPr lang="ru-RU" b="1" dirty="0">
                <a:solidFill>
                  <a:schemeClr val="tx2"/>
                </a:solidFill>
              </a:rPr>
              <a:t> </a:t>
            </a:r>
            <a:r>
              <a:rPr lang="ru-RU" b="1" dirty="0" err="1">
                <a:solidFill>
                  <a:schemeClr val="tx2"/>
                </a:solidFill>
              </a:rPr>
              <a:t>здійснюють</a:t>
            </a:r>
            <a:r>
              <a:rPr lang="ru-RU" b="1" dirty="0">
                <a:solidFill>
                  <a:schemeClr val="tx2"/>
                </a:solidFill>
              </a:rPr>
              <a:t> </a:t>
            </a:r>
            <a:r>
              <a:rPr lang="ru-RU" b="1" dirty="0" err="1">
                <a:solidFill>
                  <a:schemeClr val="tx2"/>
                </a:solidFill>
              </a:rPr>
              <a:t>сферичними</a:t>
            </a:r>
            <a:r>
              <a:rPr lang="ru-RU" b="1" dirty="0">
                <a:solidFill>
                  <a:schemeClr val="tx2"/>
                </a:solidFill>
              </a:rPr>
              <a:t> </a:t>
            </a:r>
            <a:r>
              <a:rPr lang="ru-RU" b="1" dirty="0" err="1">
                <a:solidFill>
                  <a:schemeClr val="tx2"/>
                </a:solidFill>
              </a:rPr>
              <a:t>лінзами</a:t>
            </a:r>
            <a:r>
              <a:rPr lang="ru-RU" b="1" dirty="0">
                <a:solidFill>
                  <a:schemeClr val="tx2"/>
                </a:solidFill>
              </a:rPr>
              <a:t>, при </a:t>
            </a:r>
            <a:r>
              <a:rPr lang="ru-RU" b="1" dirty="0" err="1">
                <a:solidFill>
                  <a:schemeClr val="tx2"/>
                </a:solidFill>
              </a:rPr>
              <a:t>астигматизмі</a:t>
            </a:r>
            <a:r>
              <a:rPr lang="ru-RU" b="1" dirty="0">
                <a:solidFill>
                  <a:schemeClr val="tx2"/>
                </a:solidFill>
              </a:rPr>
              <a:t> - </a:t>
            </a:r>
            <a:r>
              <a:rPr lang="ru-RU" b="1" dirty="0" err="1">
                <a:solidFill>
                  <a:schemeClr val="tx2"/>
                </a:solidFill>
              </a:rPr>
              <a:t>несферичних</a:t>
            </a:r>
            <a:r>
              <a:rPr lang="ru-RU" b="1" dirty="0">
                <a:solidFill>
                  <a:schemeClr val="tx2"/>
                </a:solidFill>
              </a:rPr>
              <a:t> </a:t>
            </a:r>
            <a:r>
              <a:rPr lang="ru-RU" b="1" dirty="0" err="1">
                <a:solidFill>
                  <a:schemeClr val="tx2"/>
                </a:solidFill>
              </a:rPr>
              <a:t>або</a:t>
            </a:r>
            <a:r>
              <a:rPr lang="ru-RU" b="1" dirty="0">
                <a:solidFill>
                  <a:schemeClr val="tx2"/>
                </a:solidFill>
              </a:rPr>
              <a:t> </a:t>
            </a:r>
            <a:r>
              <a:rPr lang="ru-RU" b="1" dirty="0" err="1">
                <a:solidFill>
                  <a:schemeClr val="tx2"/>
                </a:solidFill>
              </a:rPr>
              <a:t>астігматіческімі</a:t>
            </a:r>
            <a:r>
              <a:rPr lang="ru-RU" b="1" dirty="0">
                <a:solidFill>
                  <a:schemeClr val="tx2"/>
                </a:solidFill>
              </a:rPr>
              <a:t>.</a:t>
            </a:r>
          </a:p>
          <a:p>
            <a:pPr algn="l" eaLnBrk="1" fontAlgn="auto" hangingPunct="1">
              <a:spcAft>
                <a:spcPts val="0"/>
              </a:spcAft>
              <a:defRPr/>
            </a:pPr>
            <a:r>
              <a:rPr lang="ru-RU" b="1" dirty="0">
                <a:solidFill>
                  <a:schemeClr val="tx2"/>
                </a:solidFill>
              </a:rPr>
              <a:t>До </a:t>
            </a:r>
            <a:r>
              <a:rPr lang="ru-RU" b="1" dirty="0" err="1">
                <a:solidFill>
                  <a:schemeClr val="tx2"/>
                </a:solidFill>
              </a:rPr>
              <a:t>об'єктивних</a:t>
            </a:r>
            <a:r>
              <a:rPr lang="ru-RU" b="1" dirty="0">
                <a:solidFill>
                  <a:schemeClr val="tx2"/>
                </a:solidFill>
              </a:rPr>
              <a:t> </a:t>
            </a:r>
            <a:r>
              <a:rPr lang="ru-RU" b="1" dirty="0" err="1">
                <a:solidFill>
                  <a:schemeClr val="tx2"/>
                </a:solidFill>
              </a:rPr>
              <a:t>методів</a:t>
            </a:r>
            <a:r>
              <a:rPr lang="ru-RU" b="1" dirty="0">
                <a:solidFill>
                  <a:schemeClr val="tx2"/>
                </a:solidFill>
              </a:rPr>
              <a:t> </a:t>
            </a:r>
            <a:r>
              <a:rPr lang="ru-RU" b="1" dirty="0" err="1">
                <a:solidFill>
                  <a:schemeClr val="tx2"/>
                </a:solidFill>
              </a:rPr>
              <a:t>визначення</a:t>
            </a:r>
            <a:r>
              <a:rPr lang="ru-RU" b="1" dirty="0">
                <a:solidFill>
                  <a:schemeClr val="tx2"/>
                </a:solidFill>
              </a:rPr>
              <a:t> </a:t>
            </a:r>
            <a:r>
              <a:rPr lang="ru-RU" b="1" dirty="0" err="1">
                <a:solidFill>
                  <a:schemeClr val="tx2"/>
                </a:solidFill>
              </a:rPr>
              <a:t>рефракції</a:t>
            </a:r>
            <a:r>
              <a:rPr lang="ru-RU" b="1" dirty="0">
                <a:solidFill>
                  <a:schemeClr val="tx2"/>
                </a:solidFill>
              </a:rPr>
              <a:t> </a:t>
            </a:r>
            <a:r>
              <a:rPr lang="ru-RU" b="1" dirty="0" err="1">
                <a:solidFill>
                  <a:schemeClr val="tx2"/>
                </a:solidFill>
              </a:rPr>
              <a:t>відносять</a:t>
            </a:r>
            <a:r>
              <a:rPr lang="ru-RU" b="1" dirty="0">
                <a:solidFill>
                  <a:schemeClr val="tx2"/>
                </a:solidFill>
              </a:rPr>
              <a:t> </a:t>
            </a:r>
            <a:r>
              <a:rPr lang="ru-RU" b="1" dirty="0" err="1">
                <a:solidFill>
                  <a:schemeClr val="tx2"/>
                </a:solidFill>
              </a:rPr>
              <a:t>діаскопію</a:t>
            </a:r>
            <a:r>
              <a:rPr lang="ru-RU" b="1" dirty="0">
                <a:solidFill>
                  <a:schemeClr val="tx2"/>
                </a:solidFill>
              </a:rPr>
              <a:t> і </a:t>
            </a:r>
            <a:r>
              <a:rPr lang="ru-RU" b="1" dirty="0" err="1">
                <a:solidFill>
                  <a:schemeClr val="tx2"/>
                </a:solidFill>
              </a:rPr>
              <a:t>рефрактометрію</a:t>
            </a:r>
            <a:r>
              <a:rPr lang="ru-RU" b="1" dirty="0">
                <a:solidFill>
                  <a:schemeClr val="tx2"/>
                </a:solidFill>
              </a:rPr>
              <a:t> </a:t>
            </a:r>
            <a:r>
              <a:rPr lang="ru-RU" b="1" dirty="0" err="1">
                <a:solidFill>
                  <a:schemeClr val="tx2"/>
                </a:solidFill>
              </a:rPr>
              <a:t>очі</a:t>
            </a:r>
            <a:r>
              <a:rPr lang="ru-RU" b="1" dirty="0">
                <a:solidFill>
                  <a:schemeClr val="tx2"/>
                </a:solidFill>
              </a:rPr>
              <a:t>.</a:t>
            </a:r>
          </a:p>
          <a:p>
            <a:pPr algn="l" eaLnBrk="1" fontAlgn="auto" hangingPunct="1">
              <a:spcAft>
                <a:spcPts val="0"/>
              </a:spcAft>
              <a:defRPr/>
            </a:pPr>
            <a:r>
              <a:rPr lang="ru-RU" b="1" dirty="0" err="1">
                <a:solidFill>
                  <a:schemeClr val="tx2"/>
                </a:solidFill>
              </a:rPr>
              <a:t>Рефрактометрія</a:t>
            </a:r>
            <a:r>
              <a:rPr lang="ru-RU" b="1" dirty="0">
                <a:solidFill>
                  <a:schemeClr val="tx2"/>
                </a:solidFill>
              </a:rPr>
              <a:t> </a:t>
            </a:r>
            <a:r>
              <a:rPr lang="ru-RU" b="1" dirty="0" err="1">
                <a:solidFill>
                  <a:schemeClr val="tx2"/>
                </a:solidFill>
              </a:rPr>
              <a:t>очі</a:t>
            </a:r>
            <a:r>
              <a:rPr lang="ru-RU" b="1" dirty="0">
                <a:solidFill>
                  <a:schemeClr val="tx2"/>
                </a:solidFill>
              </a:rPr>
              <a:t> </a:t>
            </a:r>
            <a:r>
              <a:rPr lang="ru-RU" b="1" dirty="0" err="1">
                <a:solidFill>
                  <a:schemeClr val="tx2"/>
                </a:solidFill>
              </a:rPr>
              <a:t>об'єктивне</a:t>
            </a:r>
            <a:r>
              <a:rPr lang="ru-RU" b="1" dirty="0">
                <a:solidFill>
                  <a:schemeClr val="tx2"/>
                </a:solidFill>
              </a:rPr>
              <a:t> </a:t>
            </a:r>
            <a:r>
              <a:rPr lang="ru-RU" b="1" dirty="0" err="1">
                <a:solidFill>
                  <a:schemeClr val="tx2"/>
                </a:solidFill>
              </a:rPr>
              <a:t>визначення</a:t>
            </a:r>
            <a:r>
              <a:rPr lang="ru-RU" b="1" dirty="0">
                <a:solidFill>
                  <a:schemeClr val="tx2"/>
                </a:solidFill>
              </a:rPr>
              <a:t> </a:t>
            </a:r>
            <a:r>
              <a:rPr lang="ru-RU" b="1" dirty="0" err="1">
                <a:solidFill>
                  <a:schemeClr val="tx2"/>
                </a:solidFill>
              </a:rPr>
              <a:t>рефракції</a:t>
            </a:r>
            <a:r>
              <a:rPr lang="ru-RU" b="1" dirty="0">
                <a:solidFill>
                  <a:schemeClr val="tx2"/>
                </a:solidFill>
              </a:rPr>
              <a:t> ока за </a:t>
            </a:r>
            <a:r>
              <a:rPr lang="ru-RU" b="1" dirty="0" err="1">
                <a:solidFill>
                  <a:schemeClr val="tx2"/>
                </a:solidFill>
              </a:rPr>
              <a:t>допомогою</a:t>
            </a:r>
            <a:r>
              <a:rPr lang="ru-RU" b="1" dirty="0">
                <a:solidFill>
                  <a:schemeClr val="tx2"/>
                </a:solidFill>
              </a:rPr>
              <a:t> </a:t>
            </a:r>
            <a:r>
              <a:rPr lang="ru-RU" b="1" dirty="0" err="1">
                <a:solidFill>
                  <a:schemeClr val="tx2"/>
                </a:solidFill>
              </a:rPr>
              <a:t>спеціальних</a:t>
            </a:r>
            <a:r>
              <a:rPr lang="ru-RU" b="1" dirty="0">
                <a:solidFill>
                  <a:schemeClr val="tx2"/>
                </a:solidFill>
              </a:rPr>
              <a:t> </a:t>
            </a:r>
            <a:r>
              <a:rPr lang="ru-RU" b="1" dirty="0" err="1">
                <a:solidFill>
                  <a:schemeClr val="tx2"/>
                </a:solidFill>
              </a:rPr>
              <a:t>приладів</a:t>
            </a:r>
            <a:r>
              <a:rPr lang="ru-RU" b="1" dirty="0">
                <a:solidFill>
                  <a:schemeClr val="tx2"/>
                </a:solidFill>
              </a:rPr>
              <a:t> - </a:t>
            </a:r>
            <a:r>
              <a:rPr lang="ru-RU" b="1" dirty="0" err="1">
                <a:solidFill>
                  <a:schemeClr val="tx2"/>
                </a:solidFill>
              </a:rPr>
              <a:t>очних</a:t>
            </a:r>
            <a:r>
              <a:rPr lang="ru-RU" b="1" dirty="0">
                <a:solidFill>
                  <a:schemeClr val="tx2"/>
                </a:solidFill>
              </a:rPr>
              <a:t> </a:t>
            </a:r>
            <a:r>
              <a:rPr lang="ru-RU" b="1" dirty="0" err="1">
                <a:solidFill>
                  <a:schemeClr val="tx2"/>
                </a:solidFill>
              </a:rPr>
              <a:t>рефрактометрів</a:t>
            </a:r>
            <a:r>
              <a:rPr lang="ru-RU" b="1" dirty="0">
                <a:solidFill>
                  <a:schemeClr val="tx2"/>
                </a:solidFill>
              </a:rPr>
              <a:t>.</a:t>
            </a:r>
          </a:p>
          <a:p>
            <a:pPr algn="l" eaLnBrk="1" fontAlgn="auto" hangingPunct="1">
              <a:spcAft>
                <a:spcPts val="0"/>
              </a:spcAft>
              <a:defRPr/>
            </a:pPr>
            <a:r>
              <a:rPr lang="ru-RU" b="1" dirty="0" err="1">
                <a:solidFill>
                  <a:schemeClr val="tx2"/>
                </a:solidFill>
              </a:rPr>
              <a:t>Найпростішим</a:t>
            </a:r>
            <a:r>
              <a:rPr lang="ru-RU" b="1" dirty="0">
                <a:solidFill>
                  <a:schemeClr val="tx2"/>
                </a:solidFill>
              </a:rPr>
              <a:t> </a:t>
            </a:r>
            <a:r>
              <a:rPr lang="ru-RU" b="1" dirty="0" err="1">
                <a:solidFill>
                  <a:schemeClr val="tx2"/>
                </a:solidFill>
              </a:rPr>
              <a:t>оптичним</a:t>
            </a:r>
            <a:r>
              <a:rPr lang="ru-RU" b="1" dirty="0">
                <a:solidFill>
                  <a:schemeClr val="tx2"/>
                </a:solidFill>
              </a:rPr>
              <a:t> </a:t>
            </a:r>
            <a:r>
              <a:rPr lang="ru-RU" b="1" dirty="0" err="1">
                <a:solidFill>
                  <a:schemeClr val="tx2"/>
                </a:solidFill>
              </a:rPr>
              <a:t>приладом</a:t>
            </a:r>
            <a:r>
              <a:rPr lang="ru-RU" b="1" dirty="0">
                <a:solidFill>
                  <a:schemeClr val="tx2"/>
                </a:solidFill>
              </a:rPr>
              <a:t>, </a:t>
            </a:r>
            <a:r>
              <a:rPr lang="ru-RU" b="1" dirty="0" err="1">
                <a:solidFill>
                  <a:schemeClr val="tx2"/>
                </a:solidFill>
              </a:rPr>
              <a:t>призначеним</a:t>
            </a:r>
            <a:r>
              <a:rPr lang="ru-RU" b="1" dirty="0">
                <a:solidFill>
                  <a:schemeClr val="tx2"/>
                </a:solidFill>
              </a:rPr>
              <a:t> для </a:t>
            </a:r>
            <a:r>
              <a:rPr lang="ru-RU" b="1" dirty="0" err="1">
                <a:solidFill>
                  <a:schemeClr val="tx2"/>
                </a:solidFill>
              </a:rPr>
              <a:t>корекції</a:t>
            </a:r>
            <a:r>
              <a:rPr lang="ru-RU" b="1" dirty="0">
                <a:solidFill>
                  <a:schemeClr val="tx2"/>
                </a:solidFill>
              </a:rPr>
              <a:t> </a:t>
            </a:r>
            <a:r>
              <a:rPr lang="ru-RU" b="1" dirty="0" err="1">
                <a:solidFill>
                  <a:schemeClr val="tx2"/>
                </a:solidFill>
              </a:rPr>
              <a:t>оптичних</a:t>
            </a:r>
            <a:r>
              <a:rPr lang="ru-RU" b="1" dirty="0">
                <a:solidFill>
                  <a:schemeClr val="tx2"/>
                </a:solidFill>
              </a:rPr>
              <a:t> </a:t>
            </a:r>
            <a:r>
              <a:rPr lang="ru-RU" b="1" dirty="0" err="1">
                <a:solidFill>
                  <a:schemeClr val="tx2"/>
                </a:solidFill>
              </a:rPr>
              <a:t>недоліків</a:t>
            </a:r>
            <a:r>
              <a:rPr lang="ru-RU" b="1" dirty="0">
                <a:solidFill>
                  <a:schemeClr val="tx2"/>
                </a:solidFill>
              </a:rPr>
              <a:t> </a:t>
            </a:r>
            <a:r>
              <a:rPr lang="ru-RU" b="1" dirty="0" err="1">
                <a:solidFill>
                  <a:schemeClr val="tx2"/>
                </a:solidFill>
              </a:rPr>
              <a:t>зору</a:t>
            </a:r>
            <a:r>
              <a:rPr lang="ru-RU" b="1" dirty="0">
                <a:solidFill>
                  <a:schemeClr val="tx2"/>
                </a:solidFill>
              </a:rPr>
              <a:t>, </a:t>
            </a:r>
            <a:r>
              <a:rPr lang="ru-RU" b="1" dirty="0" err="1">
                <a:solidFill>
                  <a:schemeClr val="tx2"/>
                </a:solidFill>
              </a:rPr>
              <a:t>захисту</a:t>
            </a:r>
            <a:r>
              <a:rPr lang="ru-RU" b="1" dirty="0">
                <a:solidFill>
                  <a:schemeClr val="tx2"/>
                </a:solidFill>
              </a:rPr>
              <a:t> </a:t>
            </a:r>
            <a:r>
              <a:rPr lang="ru-RU" b="1" dirty="0" err="1">
                <a:solidFill>
                  <a:schemeClr val="tx2"/>
                </a:solidFill>
              </a:rPr>
              <a:t>очі</a:t>
            </a:r>
            <a:r>
              <a:rPr lang="ru-RU" b="1" dirty="0">
                <a:solidFill>
                  <a:schemeClr val="tx2"/>
                </a:solidFill>
              </a:rPr>
              <a:t> є </a:t>
            </a:r>
            <a:r>
              <a:rPr lang="ru-RU" b="1" dirty="0" err="1">
                <a:solidFill>
                  <a:schemeClr val="tx2"/>
                </a:solidFill>
              </a:rPr>
              <a:t>окуляри</a:t>
            </a:r>
            <a:r>
              <a:rPr lang="ru-RU" b="1" dirty="0">
                <a:solidFill>
                  <a:schemeClr val="tx2"/>
                </a:solidFill>
              </a:rPr>
              <a:t>.</a:t>
            </a:r>
          </a:p>
          <a:p>
            <a:pPr algn="l" eaLnBrk="1" fontAlgn="auto" hangingPunct="1">
              <a:spcAft>
                <a:spcPts val="0"/>
              </a:spcAft>
              <a:defRPr/>
            </a:pPr>
            <a:r>
              <a:rPr lang="ru-RU" b="1" dirty="0">
                <a:solidFill>
                  <a:schemeClr val="tx2"/>
                </a:solidFill>
              </a:rPr>
              <a:t>Для </a:t>
            </a:r>
            <a:r>
              <a:rPr lang="ru-RU" b="1" dirty="0" err="1">
                <a:solidFill>
                  <a:schemeClr val="tx2"/>
                </a:solidFill>
              </a:rPr>
              <a:t>корекції</a:t>
            </a:r>
            <a:r>
              <a:rPr lang="ru-RU" b="1" dirty="0">
                <a:solidFill>
                  <a:schemeClr val="tx2"/>
                </a:solidFill>
              </a:rPr>
              <a:t> </a:t>
            </a:r>
            <a:r>
              <a:rPr lang="ru-RU" b="1" dirty="0" err="1">
                <a:solidFill>
                  <a:schemeClr val="tx2"/>
                </a:solidFill>
              </a:rPr>
              <a:t>зору</a:t>
            </a:r>
            <a:r>
              <a:rPr lang="ru-RU" b="1" dirty="0">
                <a:solidFill>
                  <a:schemeClr val="tx2"/>
                </a:solidFill>
              </a:rPr>
              <a:t> </a:t>
            </a:r>
            <a:r>
              <a:rPr lang="ru-RU" b="1" dirty="0" err="1">
                <a:solidFill>
                  <a:schemeClr val="tx2"/>
                </a:solidFill>
              </a:rPr>
              <a:t>застосовують</a:t>
            </a:r>
            <a:r>
              <a:rPr lang="ru-RU" b="1" dirty="0">
                <a:solidFill>
                  <a:schemeClr val="tx2"/>
                </a:solidFill>
              </a:rPr>
              <a:t> </a:t>
            </a:r>
            <a:r>
              <a:rPr lang="ru-RU" b="1" dirty="0" err="1">
                <a:solidFill>
                  <a:schemeClr val="tx2"/>
                </a:solidFill>
              </a:rPr>
              <a:t>також</a:t>
            </a:r>
            <a:r>
              <a:rPr lang="ru-RU" b="1" dirty="0">
                <a:solidFill>
                  <a:schemeClr val="tx2"/>
                </a:solidFill>
              </a:rPr>
              <a:t> </a:t>
            </a:r>
            <a:r>
              <a:rPr lang="ru-RU" b="1" dirty="0" err="1">
                <a:solidFill>
                  <a:schemeClr val="tx2"/>
                </a:solidFill>
              </a:rPr>
              <a:t>контактні</a:t>
            </a:r>
            <a:r>
              <a:rPr lang="ru-RU" b="1" dirty="0">
                <a:solidFill>
                  <a:schemeClr val="tx2"/>
                </a:solidFill>
              </a:rPr>
              <a:t> </a:t>
            </a:r>
            <a:r>
              <a:rPr lang="ru-RU" b="1" dirty="0" err="1">
                <a:solidFill>
                  <a:schemeClr val="tx2"/>
                </a:solidFill>
              </a:rPr>
              <a:t>лінзи</a:t>
            </a:r>
            <a:r>
              <a:rPr lang="ru-RU" b="1" dirty="0">
                <a:solidFill>
                  <a:schemeClr val="tx2"/>
                </a:solidFill>
              </a:rPr>
              <a:t>, </a:t>
            </a:r>
            <a:r>
              <a:rPr lang="ru-RU" b="1" dirty="0" err="1">
                <a:solidFill>
                  <a:schemeClr val="tx2"/>
                </a:solidFill>
              </a:rPr>
              <a:t>що</a:t>
            </a:r>
            <a:r>
              <a:rPr lang="ru-RU" b="1" dirty="0">
                <a:solidFill>
                  <a:schemeClr val="tx2"/>
                </a:solidFill>
              </a:rPr>
              <a:t> </a:t>
            </a:r>
            <a:r>
              <a:rPr lang="ru-RU" b="1" dirty="0" err="1">
                <a:solidFill>
                  <a:schemeClr val="tx2"/>
                </a:solidFill>
              </a:rPr>
              <a:t>надягають</a:t>
            </a:r>
            <a:r>
              <a:rPr lang="ru-RU" b="1" dirty="0">
                <a:solidFill>
                  <a:schemeClr val="tx2"/>
                </a:solidFill>
              </a:rPr>
              <a:t> </a:t>
            </a:r>
            <a:r>
              <a:rPr lang="ru-RU" b="1" dirty="0" err="1">
                <a:solidFill>
                  <a:schemeClr val="tx2"/>
                </a:solidFill>
              </a:rPr>
              <a:t>безпосередньо</a:t>
            </a:r>
            <a:r>
              <a:rPr lang="ru-RU" b="1" dirty="0">
                <a:solidFill>
                  <a:schemeClr val="tx2"/>
                </a:solidFill>
              </a:rPr>
              <a:t> на </a:t>
            </a:r>
            <a:r>
              <a:rPr lang="ru-RU" b="1" dirty="0" err="1">
                <a:solidFill>
                  <a:schemeClr val="tx2"/>
                </a:solidFill>
              </a:rPr>
              <a:t>рогівку</a:t>
            </a:r>
            <a:r>
              <a:rPr lang="ru-RU" b="1" dirty="0">
                <a:solidFill>
                  <a:schemeClr val="tx2"/>
                </a:solidFill>
              </a:rPr>
              <a:t> </a:t>
            </a:r>
            <a:r>
              <a:rPr lang="ru-RU" b="1" dirty="0" err="1">
                <a:solidFill>
                  <a:schemeClr val="tx2"/>
                </a:solidFill>
              </a:rPr>
              <a:t>або</a:t>
            </a:r>
            <a:r>
              <a:rPr lang="ru-RU" b="1" dirty="0">
                <a:solidFill>
                  <a:schemeClr val="tx2"/>
                </a:solidFill>
              </a:rPr>
              <a:t> склеру, і </a:t>
            </a:r>
            <a:r>
              <a:rPr lang="ru-RU" b="1" dirty="0" err="1">
                <a:solidFill>
                  <a:schemeClr val="tx2"/>
                </a:solidFill>
              </a:rPr>
              <a:t>інтраокулярні</a:t>
            </a:r>
            <a:r>
              <a:rPr lang="ru-RU" b="1" dirty="0">
                <a:solidFill>
                  <a:schemeClr val="tx2"/>
                </a:solidFill>
              </a:rPr>
              <a:t> </a:t>
            </a:r>
            <a:r>
              <a:rPr lang="ru-RU" b="1" dirty="0" err="1">
                <a:solidFill>
                  <a:schemeClr val="tx2"/>
                </a:solidFill>
              </a:rPr>
              <a:t>лінзи</a:t>
            </a:r>
            <a:r>
              <a:rPr lang="ru-RU" b="1" dirty="0">
                <a:solidFill>
                  <a:schemeClr val="tx2"/>
                </a:solidFill>
              </a:rPr>
              <a:t> - </a:t>
            </a:r>
            <a:r>
              <a:rPr lang="ru-RU" b="1" dirty="0" err="1">
                <a:solidFill>
                  <a:schemeClr val="tx2"/>
                </a:solidFill>
              </a:rPr>
              <a:t>штучний</a:t>
            </a:r>
            <a:r>
              <a:rPr lang="ru-RU" b="1" dirty="0">
                <a:solidFill>
                  <a:schemeClr val="tx2"/>
                </a:solidFill>
              </a:rPr>
              <a:t> </a:t>
            </a:r>
            <a:r>
              <a:rPr lang="ru-RU" b="1" dirty="0" err="1">
                <a:solidFill>
                  <a:schemeClr val="tx2"/>
                </a:solidFill>
              </a:rPr>
              <a:t>кришталик</a:t>
            </a:r>
            <a:r>
              <a:rPr lang="ru-RU" b="1" dirty="0">
                <a:solidFill>
                  <a:schemeClr val="tx2"/>
                </a:solidFill>
              </a:rPr>
              <a:t>.</a:t>
            </a:r>
          </a:p>
          <a:p>
            <a:pPr algn="l" eaLnBrk="1" fontAlgn="auto" hangingPunct="1">
              <a:spcAft>
                <a:spcPts val="0"/>
              </a:spcAft>
              <a:defRPr/>
            </a:pPr>
            <a:r>
              <a:rPr lang="ru-RU" b="1" dirty="0" err="1">
                <a:solidFill>
                  <a:schemeClr val="tx2"/>
                </a:solidFill>
              </a:rPr>
              <a:t>Окуляри</a:t>
            </a:r>
            <a:r>
              <a:rPr lang="ru-RU" b="1" dirty="0">
                <a:solidFill>
                  <a:schemeClr val="tx2"/>
                </a:solidFill>
              </a:rPr>
              <a:t> </a:t>
            </a:r>
            <a:r>
              <a:rPr lang="ru-RU" b="1" dirty="0" err="1">
                <a:solidFill>
                  <a:schemeClr val="tx2"/>
                </a:solidFill>
              </a:rPr>
              <a:t>складаються</a:t>
            </a:r>
            <a:r>
              <a:rPr lang="ru-RU" b="1" dirty="0">
                <a:solidFill>
                  <a:schemeClr val="tx2"/>
                </a:solidFill>
              </a:rPr>
              <a:t> з </a:t>
            </a:r>
            <a:r>
              <a:rPr lang="ru-RU" b="1" dirty="0" err="1">
                <a:solidFill>
                  <a:schemeClr val="tx2"/>
                </a:solidFill>
              </a:rPr>
              <a:t>лінз</a:t>
            </a:r>
            <a:r>
              <a:rPr lang="ru-RU" b="1" dirty="0">
                <a:solidFill>
                  <a:schemeClr val="tx2"/>
                </a:solidFill>
              </a:rPr>
              <a:t> та </a:t>
            </a:r>
            <a:r>
              <a:rPr lang="ru-RU" b="1" dirty="0" err="1">
                <a:solidFill>
                  <a:schemeClr val="tx2"/>
                </a:solidFill>
              </a:rPr>
              <a:t>оправи</a:t>
            </a:r>
            <a:r>
              <a:rPr lang="ru-RU" b="1" dirty="0">
                <a:solidFill>
                  <a:schemeClr val="tx2"/>
                </a:solidFill>
              </a:rPr>
              <a:t>, </a:t>
            </a:r>
            <a:r>
              <a:rPr lang="ru-RU" b="1" dirty="0" err="1">
                <a:solidFill>
                  <a:schemeClr val="tx2"/>
                </a:solidFill>
              </a:rPr>
              <a:t>що</a:t>
            </a:r>
            <a:r>
              <a:rPr lang="ru-RU" b="1" dirty="0">
                <a:solidFill>
                  <a:schemeClr val="tx2"/>
                </a:solidFill>
              </a:rPr>
              <a:t> </a:t>
            </a:r>
            <a:r>
              <a:rPr lang="ru-RU" b="1" dirty="0" err="1">
                <a:solidFill>
                  <a:schemeClr val="tx2"/>
                </a:solidFill>
              </a:rPr>
              <a:t>забезпечує</a:t>
            </a:r>
            <a:r>
              <a:rPr lang="ru-RU" b="1" dirty="0">
                <a:solidFill>
                  <a:schemeClr val="tx2"/>
                </a:solidFill>
              </a:rPr>
              <a:t> </a:t>
            </a:r>
            <a:r>
              <a:rPr lang="ru-RU" b="1" dirty="0" err="1">
                <a:solidFill>
                  <a:schemeClr val="tx2"/>
                </a:solidFill>
              </a:rPr>
              <a:t>правильне</a:t>
            </a:r>
            <a:r>
              <a:rPr lang="ru-RU" b="1" dirty="0">
                <a:solidFill>
                  <a:schemeClr val="tx2"/>
                </a:solidFill>
              </a:rPr>
              <a:t> </a:t>
            </a:r>
            <a:r>
              <a:rPr lang="ru-RU" b="1" dirty="0" err="1">
                <a:solidFill>
                  <a:schemeClr val="tx2"/>
                </a:solidFill>
              </a:rPr>
              <a:t>положення</a:t>
            </a:r>
            <a:r>
              <a:rPr lang="ru-RU" b="1" dirty="0">
                <a:solidFill>
                  <a:schemeClr val="tx2"/>
                </a:solidFill>
              </a:rPr>
              <a:t> </a:t>
            </a:r>
            <a:r>
              <a:rPr lang="ru-RU" b="1" dirty="0" err="1">
                <a:solidFill>
                  <a:schemeClr val="tx2"/>
                </a:solidFill>
              </a:rPr>
              <a:t>лінз</a:t>
            </a:r>
            <a:r>
              <a:rPr lang="ru-RU" b="1" dirty="0">
                <a:solidFill>
                  <a:schemeClr val="tx2"/>
                </a:solidFill>
              </a:rPr>
              <a:t> </a:t>
            </a:r>
            <a:r>
              <a:rPr lang="ru-RU" b="1" dirty="0" err="1">
                <a:solidFill>
                  <a:schemeClr val="tx2"/>
                </a:solidFill>
              </a:rPr>
              <a:t>щодо</a:t>
            </a:r>
            <a:r>
              <a:rPr lang="ru-RU" b="1" dirty="0">
                <a:solidFill>
                  <a:schemeClr val="tx2"/>
                </a:solidFill>
              </a:rPr>
              <a:t> ока.</a:t>
            </a:r>
          </a:p>
          <a:p>
            <a:pPr algn="l" eaLnBrk="1" fontAlgn="auto" hangingPunct="1">
              <a:spcAft>
                <a:spcPts val="0"/>
              </a:spcAft>
              <a:defRPr/>
            </a:pPr>
            <a:r>
              <a:rPr lang="ru-RU" b="1" dirty="0">
                <a:solidFill>
                  <a:schemeClr val="tx2"/>
                </a:solidFill>
              </a:rPr>
              <a:t>В </a:t>
            </a:r>
            <a:r>
              <a:rPr lang="ru-RU" b="1" dirty="0" err="1">
                <a:solidFill>
                  <a:schemeClr val="tx2"/>
                </a:solidFill>
              </a:rPr>
              <a:t>залежності</a:t>
            </a:r>
            <a:r>
              <a:rPr lang="ru-RU" b="1" dirty="0">
                <a:solidFill>
                  <a:schemeClr val="tx2"/>
                </a:solidFill>
              </a:rPr>
              <a:t> </a:t>
            </a:r>
            <a:r>
              <a:rPr lang="ru-RU" b="1" dirty="0" err="1">
                <a:solidFill>
                  <a:schemeClr val="tx2"/>
                </a:solidFill>
              </a:rPr>
              <a:t>від</a:t>
            </a:r>
            <a:r>
              <a:rPr lang="ru-RU" b="1" dirty="0">
                <a:solidFill>
                  <a:schemeClr val="tx2"/>
                </a:solidFill>
              </a:rPr>
              <a:t> </a:t>
            </a:r>
            <a:r>
              <a:rPr lang="ru-RU" b="1" dirty="0" err="1">
                <a:solidFill>
                  <a:schemeClr val="tx2"/>
                </a:solidFill>
              </a:rPr>
              <a:t>призначення</a:t>
            </a:r>
            <a:r>
              <a:rPr lang="ru-RU" b="1" dirty="0">
                <a:solidFill>
                  <a:schemeClr val="tx2"/>
                </a:solidFill>
              </a:rPr>
              <a:t> </a:t>
            </a:r>
            <a:r>
              <a:rPr lang="ru-RU" b="1" dirty="0" err="1">
                <a:solidFill>
                  <a:schemeClr val="tx2"/>
                </a:solidFill>
              </a:rPr>
              <a:t>окуляри</a:t>
            </a:r>
            <a:r>
              <a:rPr lang="ru-RU" b="1" dirty="0">
                <a:solidFill>
                  <a:schemeClr val="tx2"/>
                </a:solidFill>
              </a:rPr>
              <a:t> </a:t>
            </a:r>
            <a:r>
              <a:rPr lang="ru-RU" b="1" dirty="0" err="1">
                <a:solidFill>
                  <a:schemeClr val="tx2"/>
                </a:solidFill>
              </a:rPr>
              <a:t>поділяються</a:t>
            </a:r>
            <a:r>
              <a:rPr lang="ru-RU" b="1" dirty="0">
                <a:solidFill>
                  <a:schemeClr val="tx2"/>
                </a:solidFill>
              </a:rPr>
              <a:t> на </a:t>
            </a:r>
            <a:r>
              <a:rPr lang="ru-RU" b="1" dirty="0" err="1">
                <a:solidFill>
                  <a:schemeClr val="tx2"/>
                </a:solidFill>
              </a:rPr>
              <a:t>коригуючі</a:t>
            </a:r>
            <a:r>
              <a:rPr lang="ru-RU" b="1" dirty="0">
                <a:solidFill>
                  <a:schemeClr val="tx2"/>
                </a:solidFill>
              </a:rPr>
              <a:t>, </a:t>
            </a:r>
            <a:r>
              <a:rPr lang="ru-RU" b="1" dirty="0" err="1">
                <a:solidFill>
                  <a:schemeClr val="tx2"/>
                </a:solidFill>
              </a:rPr>
              <a:t>спеціальні</a:t>
            </a:r>
            <a:r>
              <a:rPr lang="ru-RU" b="1" dirty="0">
                <a:solidFill>
                  <a:schemeClr val="tx2"/>
                </a:solidFill>
              </a:rPr>
              <a:t> та </a:t>
            </a:r>
            <a:r>
              <a:rPr lang="ru-RU" b="1" dirty="0" err="1">
                <a:solidFill>
                  <a:schemeClr val="tx2"/>
                </a:solidFill>
              </a:rPr>
              <a:t>захисні</a:t>
            </a:r>
            <a:r>
              <a:rPr lang="ru-RU" b="1" dirty="0">
                <a:solidFill>
                  <a:schemeClr val="tx2"/>
                </a:solidFill>
              </a:rPr>
              <a:t>.</a:t>
            </a:r>
            <a:endParaRPr lang="ru-RU" b="1" dirty="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500" fill="hold"/>
                                        <p:tgtEl>
                                          <p:spTgt spid="3">
                                            <p:bg/>
                                          </p:spTgt>
                                        </p:tgtEl>
                                        <p:attrNameLst>
                                          <p:attrName>ppt_w</p:attrName>
                                        </p:attrNameLst>
                                      </p:cBhvr>
                                      <p:tavLst>
                                        <p:tav tm="0">
                                          <p:val>
                                            <p:fltVal val="0"/>
                                          </p:val>
                                        </p:tav>
                                        <p:tav tm="100000">
                                          <p:val>
                                            <p:strVal val="#ppt_w"/>
                                          </p:val>
                                        </p:tav>
                                      </p:tavLst>
                                    </p:anim>
                                    <p:anim calcmode="lin" valueType="num">
                                      <p:cBhvr>
                                        <p:cTn id="14" dur="500" fill="hold"/>
                                        <p:tgtEl>
                                          <p:spTgt spid="3">
                                            <p:bg/>
                                          </p:spTgt>
                                        </p:tgtEl>
                                        <p:attrNameLst>
                                          <p:attrName>ppt_h</p:attrName>
                                        </p:attrNameLst>
                                      </p:cBhvr>
                                      <p:tavLst>
                                        <p:tav tm="0">
                                          <p:val>
                                            <p:fltVal val="0"/>
                                          </p:val>
                                        </p:tav>
                                        <p:tav tm="100000">
                                          <p:val>
                                            <p:strVal val="#ppt_h"/>
                                          </p:val>
                                        </p:tav>
                                      </p:tavLst>
                                    </p:anim>
                                    <p:animEffect transition="in" filter="fade">
                                      <p:cBhvr>
                                        <p:cTn id="15" dur="500"/>
                                        <p:tgtEl>
                                          <p:spTgt spid="3">
                                            <p:bg/>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p:cTn id="20"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7" dur="500"/>
                                        <p:tgtEl>
                                          <p:spTgt spid="3">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3">
                                            <p:txEl>
                                              <p:pRg st="6" end="6"/>
                                            </p:txEl>
                                          </p:spTgt>
                                        </p:tgtEl>
                                        <p:attrNameLst>
                                          <p:attrName>style.visibility</p:attrName>
                                        </p:attrNameLst>
                                      </p:cBhvr>
                                      <p:to>
                                        <p:strVal val="visible"/>
                                      </p:to>
                                    </p:set>
                                    <p:anim calcmode="lin" valueType="num">
                                      <p:cBhvr>
                                        <p:cTn id="6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3">
                                            <p:txEl>
                                              <p:pRg st="6" end="6"/>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3">
                                            <p:txEl>
                                              <p:pRg st="7" end="7"/>
                                            </p:txEl>
                                          </p:spTgt>
                                        </p:tgtEl>
                                        <p:attrNameLst>
                                          <p:attrName>style.visibility</p:attrName>
                                        </p:attrNameLst>
                                      </p:cBhvr>
                                      <p:to>
                                        <p:strVal val="visible"/>
                                      </p:to>
                                    </p:set>
                                    <p:anim calcmode="lin" valueType="num">
                                      <p:cBhvr>
                                        <p:cTn id="6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71" dur="500"/>
                                        <p:tgtEl>
                                          <p:spTgt spid="3">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3">
                                            <p:txEl>
                                              <p:pRg st="8" end="8"/>
                                            </p:txEl>
                                          </p:spTgt>
                                        </p:tgtEl>
                                        <p:attrNameLst>
                                          <p:attrName>style.visibility</p:attrName>
                                        </p:attrNameLst>
                                      </p:cBhvr>
                                      <p:to>
                                        <p:strVal val="visible"/>
                                      </p:to>
                                    </p:set>
                                    <p:anim calcmode="lin" valueType="num">
                                      <p:cBhvr>
                                        <p:cTn id="76"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7"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alpha val="40000"/>
            </a:schemeClr>
          </a:solidFill>
        </p:spPr>
        <p:txBody>
          <a:bodyPr rtlCol="0">
            <a:normAutofit/>
          </a:bodyPr>
          <a:lstStyle/>
          <a:p>
            <a:pPr eaLnBrk="1" fontAlgn="auto" hangingPunct="1">
              <a:spcAft>
                <a:spcPts val="0"/>
              </a:spcAft>
              <a:defRPr/>
            </a:pPr>
            <a:r>
              <a:rPr lang="ru-RU" dirty="0" err="1" smtClean="0">
                <a:solidFill>
                  <a:schemeClr val="bg2">
                    <a:lumMod val="75000"/>
                  </a:schemeClr>
                </a:solidFill>
              </a:rPr>
              <a:t>Очкові</a:t>
            </a:r>
            <a:r>
              <a:rPr lang="ru-RU" dirty="0" smtClean="0">
                <a:solidFill>
                  <a:schemeClr val="bg2">
                    <a:lumMod val="75000"/>
                  </a:schemeClr>
                </a:solidFill>
              </a:rPr>
              <a:t> </a:t>
            </a:r>
            <a:r>
              <a:rPr lang="ru-RU" dirty="0" err="1" smtClean="0">
                <a:solidFill>
                  <a:schemeClr val="bg2">
                    <a:lumMod val="75000"/>
                  </a:schemeClr>
                </a:solidFill>
              </a:rPr>
              <a:t>лінзи</a:t>
            </a:r>
            <a:endParaRPr lang="ru-RU" dirty="0" smtClean="0">
              <a:solidFill>
                <a:schemeClr val="bg2">
                  <a:lumMod val="75000"/>
                </a:schemeClr>
              </a:solidFill>
            </a:endParaRPr>
          </a:p>
        </p:txBody>
      </p:sp>
      <p:sp>
        <p:nvSpPr>
          <p:cNvPr id="3" name="Объект 2"/>
          <p:cNvSpPr>
            <a:spLocks noGrp="1"/>
          </p:cNvSpPr>
          <p:nvPr>
            <p:ph idx="1"/>
          </p:nvPr>
        </p:nvSpPr>
        <p:spPr>
          <a:xfrm>
            <a:off x="457200" y="1196975"/>
            <a:ext cx="8218488" cy="5400675"/>
          </a:xfrm>
          <a:solidFill>
            <a:schemeClr val="accent3">
              <a:lumMod val="60000"/>
              <a:lumOff val="40000"/>
              <a:alpha val="88000"/>
            </a:schemeClr>
          </a:solidFill>
        </p:spPr>
        <p:txBody>
          <a:bodyPr rtlCol="0">
            <a:normAutofit lnSpcReduction="10000"/>
          </a:bodyPr>
          <a:lstStyle/>
          <a:p>
            <a:pPr eaLnBrk="1" fontAlgn="auto" hangingPunct="1">
              <a:spcAft>
                <a:spcPts val="0"/>
              </a:spcAft>
              <a:buFont typeface="Arial" panose="020B0604020202020204" pitchFamily="34" charset="0"/>
              <a:buChar char="•"/>
              <a:defRPr/>
            </a:pPr>
            <a:r>
              <a:rPr lang="ru-RU" dirty="0" err="1">
                <a:solidFill>
                  <a:schemeClr val="bg2">
                    <a:lumMod val="50000"/>
                  </a:schemeClr>
                </a:solidFill>
              </a:rPr>
              <a:t>Перші</a:t>
            </a:r>
            <a:r>
              <a:rPr lang="ru-RU" dirty="0">
                <a:solidFill>
                  <a:schemeClr val="bg2">
                    <a:lumMod val="50000"/>
                  </a:schemeClr>
                </a:solidFill>
              </a:rPr>
              <a:t> </a:t>
            </a:r>
            <a:r>
              <a:rPr lang="ru-RU" dirty="0" err="1">
                <a:solidFill>
                  <a:schemeClr val="bg2">
                    <a:lumMod val="50000"/>
                  </a:schemeClr>
                </a:solidFill>
              </a:rPr>
              <a:t>лінзи</a:t>
            </a:r>
            <a:r>
              <a:rPr lang="ru-RU" dirty="0">
                <a:solidFill>
                  <a:schemeClr val="bg2">
                    <a:lumMod val="50000"/>
                  </a:schemeClr>
                </a:solidFill>
              </a:rPr>
              <a:t> </a:t>
            </a:r>
            <a:r>
              <a:rPr lang="ru-RU" dirty="0" err="1">
                <a:solidFill>
                  <a:schemeClr val="bg2">
                    <a:lumMod val="50000"/>
                  </a:schemeClr>
                </a:solidFill>
              </a:rPr>
              <a:t>були</a:t>
            </a:r>
            <a:r>
              <a:rPr lang="ru-RU" dirty="0">
                <a:solidFill>
                  <a:schemeClr val="bg2">
                    <a:lumMod val="50000"/>
                  </a:schemeClr>
                </a:solidFill>
              </a:rPr>
              <a:t> </a:t>
            </a:r>
            <a:r>
              <a:rPr lang="ru-RU" dirty="0" err="1">
                <a:solidFill>
                  <a:schemeClr val="bg2">
                    <a:lumMod val="50000"/>
                  </a:schemeClr>
                </a:solidFill>
              </a:rPr>
              <a:t>плосковипуклой</a:t>
            </a:r>
            <a:r>
              <a:rPr lang="ru-RU" dirty="0">
                <a:solidFill>
                  <a:schemeClr val="bg2">
                    <a:lumMod val="50000"/>
                  </a:schemeClr>
                </a:solidFill>
              </a:rPr>
              <a:t> і </a:t>
            </a:r>
            <a:r>
              <a:rPr lang="ru-RU" dirty="0" err="1">
                <a:solidFill>
                  <a:schemeClr val="bg2">
                    <a:lumMod val="50000"/>
                  </a:schemeClr>
                </a:solidFill>
              </a:rPr>
              <a:t>двоопуклими</a:t>
            </a:r>
            <a:r>
              <a:rPr lang="ru-RU" dirty="0">
                <a:solidFill>
                  <a:schemeClr val="bg2">
                    <a:lumMod val="50000"/>
                  </a:schemeClr>
                </a:solidFill>
              </a:rPr>
              <a:t>, </a:t>
            </a:r>
            <a:r>
              <a:rPr lang="ru-RU" dirty="0" err="1">
                <a:solidFill>
                  <a:schemeClr val="bg2">
                    <a:lumMod val="50000"/>
                  </a:schemeClr>
                </a:solidFill>
              </a:rPr>
              <a:t>тобто</a:t>
            </a:r>
            <a:r>
              <a:rPr lang="ru-RU" dirty="0">
                <a:solidFill>
                  <a:schemeClr val="bg2">
                    <a:lumMod val="50000"/>
                  </a:schemeClr>
                </a:solidFill>
              </a:rPr>
              <a:t> </a:t>
            </a:r>
            <a:r>
              <a:rPr lang="ru-RU" dirty="0" err="1">
                <a:solidFill>
                  <a:schemeClr val="bg2">
                    <a:lumMod val="50000"/>
                  </a:schemeClr>
                </a:solidFill>
              </a:rPr>
              <a:t>збиральними</a:t>
            </a:r>
            <a:r>
              <a:rPr lang="ru-RU" dirty="0">
                <a:solidFill>
                  <a:schemeClr val="bg2">
                    <a:lumMod val="50000"/>
                  </a:schemeClr>
                </a:solidFill>
              </a:rPr>
              <a:t>, </a:t>
            </a:r>
            <a:r>
              <a:rPr lang="ru-RU" dirty="0" err="1">
                <a:solidFill>
                  <a:schemeClr val="bg2">
                    <a:lumMod val="50000"/>
                  </a:schemeClr>
                </a:solidFill>
              </a:rPr>
              <a:t>позитивними</a:t>
            </a:r>
            <a:r>
              <a:rPr lang="ru-RU" dirty="0">
                <a:solidFill>
                  <a:schemeClr val="bg2">
                    <a:lumMod val="50000"/>
                  </a:schemeClr>
                </a:solidFill>
              </a:rPr>
              <a:t> (</a:t>
            </a:r>
            <a:r>
              <a:rPr lang="en-GB" dirty="0">
                <a:solidFill>
                  <a:schemeClr val="bg2">
                    <a:lumMod val="50000"/>
                  </a:schemeClr>
                </a:solidFill>
              </a:rPr>
              <a:t>convex), </a:t>
            </a:r>
            <a:r>
              <a:rPr lang="ru-RU" dirty="0">
                <a:solidFill>
                  <a:schemeClr val="bg2">
                    <a:lumMod val="50000"/>
                  </a:schemeClr>
                </a:solidFill>
              </a:rPr>
              <a:t>і </a:t>
            </a:r>
            <a:r>
              <a:rPr lang="ru-RU" dirty="0" err="1">
                <a:solidFill>
                  <a:schemeClr val="bg2">
                    <a:lumMod val="50000"/>
                  </a:schemeClr>
                </a:solidFill>
              </a:rPr>
              <a:t>призначалися</a:t>
            </a:r>
            <a:r>
              <a:rPr lang="ru-RU" dirty="0">
                <a:solidFill>
                  <a:schemeClr val="bg2">
                    <a:lumMod val="50000"/>
                  </a:schemeClr>
                </a:solidFill>
              </a:rPr>
              <a:t> для </a:t>
            </a:r>
            <a:r>
              <a:rPr lang="ru-RU" dirty="0" err="1">
                <a:solidFill>
                  <a:schemeClr val="bg2">
                    <a:lumMod val="50000"/>
                  </a:schemeClr>
                </a:solidFill>
              </a:rPr>
              <a:t>корекції</a:t>
            </a:r>
            <a:r>
              <a:rPr lang="ru-RU" dirty="0">
                <a:solidFill>
                  <a:schemeClr val="bg2">
                    <a:lumMod val="50000"/>
                  </a:schemeClr>
                </a:solidFill>
              </a:rPr>
              <a:t> </a:t>
            </a:r>
            <a:r>
              <a:rPr lang="ru-RU" dirty="0" err="1">
                <a:solidFill>
                  <a:schemeClr val="bg2">
                    <a:lumMod val="50000"/>
                  </a:schemeClr>
                </a:solidFill>
              </a:rPr>
              <a:t>гіперметропії</a:t>
            </a:r>
            <a:r>
              <a:rPr lang="ru-RU" dirty="0">
                <a:solidFill>
                  <a:schemeClr val="bg2">
                    <a:lumMod val="50000"/>
                  </a:schemeClr>
                </a:solidFill>
              </a:rPr>
              <a:t>. Через 150 </a:t>
            </a:r>
            <a:r>
              <a:rPr lang="ru-RU" dirty="0" err="1">
                <a:solidFill>
                  <a:schemeClr val="bg2">
                    <a:lumMod val="50000"/>
                  </a:schemeClr>
                </a:solidFill>
              </a:rPr>
              <a:t>років</a:t>
            </a:r>
            <a:r>
              <a:rPr lang="ru-RU" dirty="0">
                <a:solidFill>
                  <a:schemeClr val="bg2">
                    <a:lumMod val="50000"/>
                  </a:schemeClr>
                </a:solidFill>
              </a:rPr>
              <a:t> </a:t>
            </a:r>
            <a:r>
              <a:rPr lang="ru-RU" dirty="0" err="1">
                <a:solidFill>
                  <a:schemeClr val="bg2">
                    <a:lumMod val="50000"/>
                  </a:schemeClr>
                </a:solidFill>
              </a:rPr>
              <a:t>після</a:t>
            </a:r>
            <a:r>
              <a:rPr lang="ru-RU" dirty="0">
                <a:solidFill>
                  <a:schemeClr val="bg2">
                    <a:lumMod val="50000"/>
                  </a:schemeClr>
                </a:solidFill>
              </a:rPr>
              <a:t> </a:t>
            </a:r>
            <a:r>
              <a:rPr lang="ru-RU" dirty="0" err="1">
                <a:solidFill>
                  <a:schemeClr val="bg2">
                    <a:lumMod val="50000"/>
                  </a:schemeClr>
                </a:solidFill>
              </a:rPr>
              <a:t>їхнього</a:t>
            </a:r>
            <a:r>
              <a:rPr lang="ru-RU" dirty="0">
                <a:solidFill>
                  <a:schemeClr val="bg2">
                    <a:lumMod val="50000"/>
                  </a:schemeClr>
                </a:solidFill>
              </a:rPr>
              <a:t> </a:t>
            </a:r>
            <a:r>
              <a:rPr lang="ru-RU" dirty="0" err="1">
                <a:solidFill>
                  <a:schemeClr val="bg2">
                    <a:lumMod val="50000"/>
                  </a:schemeClr>
                </a:solidFill>
              </a:rPr>
              <a:t>винаходу</a:t>
            </a:r>
            <a:r>
              <a:rPr lang="ru-RU" dirty="0">
                <a:solidFill>
                  <a:schemeClr val="bg2">
                    <a:lumMod val="50000"/>
                  </a:schemeClr>
                </a:solidFill>
              </a:rPr>
              <a:t> </a:t>
            </a:r>
            <a:r>
              <a:rPr lang="ru-RU" dirty="0" err="1">
                <a:solidFill>
                  <a:schemeClr val="bg2">
                    <a:lumMod val="50000"/>
                  </a:schemeClr>
                </a:solidFill>
              </a:rPr>
              <a:t>з'явилися</a:t>
            </a:r>
            <a:r>
              <a:rPr lang="ru-RU" dirty="0">
                <a:solidFill>
                  <a:schemeClr val="bg2">
                    <a:lumMod val="50000"/>
                  </a:schemeClr>
                </a:solidFill>
              </a:rPr>
              <a:t> </a:t>
            </a:r>
            <a:r>
              <a:rPr lang="ru-RU" dirty="0" err="1">
                <a:solidFill>
                  <a:schemeClr val="bg2">
                    <a:lumMod val="50000"/>
                  </a:schemeClr>
                </a:solidFill>
              </a:rPr>
              <a:t>розсіюють</a:t>
            </a:r>
            <a:r>
              <a:rPr lang="ru-RU" dirty="0">
                <a:solidFill>
                  <a:schemeClr val="bg2">
                    <a:lumMod val="50000"/>
                  </a:schemeClr>
                </a:solidFill>
              </a:rPr>
              <a:t>, </a:t>
            </a:r>
            <a:r>
              <a:rPr lang="ru-RU" dirty="0" err="1">
                <a:solidFill>
                  <a:schemeClr val="bg2">
                    <a:lumMod val="50000"/>
                  </a:schemeClr>
                </a:solidFill>
              </a:rPr>
              <a:t>негативні</a:t>
            </a:r>
            <a:r>
              <a:rPr lang="ru-RU" dirty="0">
                <a:solidFill>
                  <a:schemeClr val="bg2">
                    <a:lumMod val="50000"/>
                  </a:schemeClr>
                </a:solidFill>
              </a:rPr>
              <a:t> </a:t>
            </a:r>
            <a:r>
              <a:rPr lang="ru-RU" dirty="0" err="1">
                <a:solidFill>
                  <a:schemeClr val="bg2">
                    <a:lumMod val="50000"/>
                  </a:schemeClr>
                </a:solidFill>
              </a:rPr>
              <a:t>лінзи</a:t>
            </a:r>
            <a:r>
              <a:rPr lang="ru-RU" dirty="0">
                <a:solidFill>
                  <a:schemeClr val="bg2">
                    <a:lumMod val="50000"/>
                  </a:schemeClr>
                </a:solidFill>
              </a:rPr>
              <a:t> (</a:t>
            </a:r>
            <a:r>
              <a:rPr lang="en-GB" dirty="0">
                <a:solidFill>
                  <a:schemeClr val="bg2">
                    <a:lumMod val="50000"/>
                  </a:schemeClr>
                </a:solidFill>
              </a:rPr>
              <a:t>concave), </a:t>
            </a:r>
            <a:r>
              <a:rPr lang="ru-RU" dirty="0" err="1">
                <a:solidFill>
                  <a:schemeClr val="bg2">
                    <a:lumMod val="50000"/>
                  </a:schemeClr>
                </a:solidFill>
              </a:rPr>
              <a:t>що</a:t>
            </a:r>
            <a:r>
              <a:rPr lang="ru-RU" dirty="0">
                <a:solidFill>
                  <a:schemeClr val="bg2">
                    <a:lumMod val="50000"/>
                  </a:schemeClr>
                </a:solidFill>
              </a:rPr>
              <a:t> </a:t>
            </a:r>
            <a:r>
              <a:rPr lang="ru-RU" dirty="0" err="1">
                <a:solidFill>
                  <a:schemeClr val="bg2">
                    <a:lumMod val="50000"/>
                  </a:schemeClr>
                </a:solidFill>
              </a:rPr>
              <a:t>мають</a:t>
            </a:r>
            <a:r>
              <a:rPr lang="ru-RU" dirty="0">
                <a:solidFill>
                  <a:schemeClr val="bg2">
                    <a:lumMod val="50000"/>
                  </a:schemeClr>
                </a:solidFill>
              </a:rPr>
              <a:t> </a:t>
            </a:r>
            <a:r>
              <a:rPr lang="ru-RU" dirty="0" err="1">
                <a:solidFill>
                  <a:schemeClr val="bg2">
                    <a:lumMod val="50000"/>
                  </a:schemeClr>
                </a:solidFill>
              </a:rPr>
              <a:t>увігнуті</a:t>
            </a:r>
            <a:r>
              <a:rPr lang="ru-RU" dirty="0">
                <a:solidFill>
                  <a:schemeClr val="bg2">
                    <a:lumMod val="50000"/>
                  </a:schemeClr>
                </a:solidFill>
              </a:rPr>
              <a:t> </a:t>
            </a:r>
            <a:r>
              <a:rPr lang="ru-RU" dirty="0" err="1">
                <a:solidFill>
                  <a:schemeClr val="bg2">
                    <a:lumMod val="50000"/>
                  </a:schemeClr>
                </a:solidFill>
              </a:rPr>
              <a:t>поверхні</a:t>
            </a:r>
            <a:r>
              <a:rPr lang="ru-RU" dirty="0">
                <a:solidFill>
                  <a:schemeClr val="bg2">
                    <a:lumMod val="50000"/>
                  </a:schemeClr>
                </a:solidFill>
              </a:rPr>
              <a:t>, для </a:t>
            </a:r>
            <a:r>
              <a:rPr lang="ru-RU" dirty="0" err="1">
                <a:solidFill>
                  <a:schemeClr val="bg2">
                    <a:lumMod val="50000"/>
                  </a:schemeClr>
                </a:solidFill>
              </a:rPr>
              <a:t>корекції</a:t>
            </a:r>
            <a:r>
              <a:rPr lang="ru-RU" dirty="0">
                <a:solidFill>
                  <a:schemeClr val="bg2">
                    <a:lumMod val="50000"/>
                  </a:schemeClr>
                </a:solidFill>
              </a:rPr>
              <a:t> </a:t>
            </a:r>
            <a:r>
              <a:rPr lang="ru-RU" dirty="0" err="1">
                <a:solidFill>
                  <a:schemeClr val="bg2">
                    <a:lumMod val="50000"/>
                  </a:schemeClr>
                </a:solidFill>
              </a:rPr>
              <a:t>міопії</a:t>
            </a:r>
            <a:r>
              <a:rPr lang="ru-RU" dirty="0">
                <a:solidFill>
                  <a:schemeClr val="bg2">
                    <a:lumMod val="50000"/>
                  </a:schemeClr>
                </a:solidFill>
              </a:rPr>
              <a:t>.</a:t>
            </a:r>
          </a:p>
          <a:p>
            <a:pPr eaLnBrk="1" fontAlgn="auto" hangingPunct="1">
              <a:spcAft>
                <a:spcPts val="0"/>
              </a:spcAft>
              <a:buFont typeface="Arial" panose="020B0604020202020204" pitchFamily="34" charset="0"/>
              <a:buChar char="•"/>
              <a:defRPr/>
            </a:pPr>
            <a:r>
              <a:rPr lang="ru-RU" dirty="0" err="1">
                <a:solidFill>
                  <a:schemeClr val="bg2">
                    <a:lumMod val="50000"/>
                  </a:schemeClr>
                </a:solidFill>
              </a:rPr>
              <a:t>Виготовлені</a:t>
            </a:r>
            <a:r>
              <a:rPr lang="ru-RU" dirty="0">
                <a:solidFill>
                  <a:schemeClr val="bg2">
                    <a:lumMod val="50000"/>
                  </a:schemeClr>
                </a:solidFill>
              </a:rPr>
              <a:t> в 1827 </a:t>
            </a:r>
            <a:r>
              <a:rPr lang="ru-RU" dirty="0" err="1">
                <a:solidFill>
                  <a:schemeClr val="bg2">
                    <a:lumMod val="50000"/>
                  </a:schemeClr>
                </a:solidFill>
              </a:rPr>
              <a:t>році</a:t>
            </a:r>
            <a:r>
              <a:rPr lang="ru-RU" dirty="0">
                <a:solidFill>
                  <a:schemeClr val="bg2">
                    <a:lumMod val="50000"/>
                  </a:schemeClr>
                </a:solidFill>
              </a:rPr>
              <a:t> </a:t>
            </a:r>
            <a:r>
              <a:rPr lang="ru-RU" dirty="0" err="1">
                <a:solidFill>
                  <a:schemeClr val="bg2">
                    <a:lumMod val="50000"/>
                  </a:schemeClr>
                </a:solidFill>
              </a:rPr>
              <a:t>циліндричні</a:t>
            </a:r>
            <a:r>
              <a:rPr lang="ru-RU" dirty="0">
                <a:solidFill>
                  <a:schemeClr val="bg2">
                    <a:lumMod val="50000"/>
                  </a:schemeClr>
                </a:solidFill>
              </a:rPr>
              <a:t> </a:t>
            </a:r>
            <a:r>
              <a:rPr lang="ru-RU" dirty="0" err="1">
                <a:solidFill>
                  <a:schemeClr val="bg2">
                    <a:lumMod val="50000"/>
                  </a:schemeClr>
                </a:solidFill>
              </a:rPr>
              <a:t>лінзи</a:t>
            </a:r>
            <a:r>
              <a:rPr lang="ru-RU" dirty="0">
                <a:solidFill>
                  <a:schemeClr val="bg2">
                    <a:lumMod val="50000"/>
                  </a:schemeClr>
                </a:solidFill>
              </a:rPr>
              <a:t> (</a:t>
            </a:r>
            <a:r>
              <a:rPr lang="ru-RU" dirty="0" err="1">
                <a:solidFill>
                  <a:schemeClr val="bg2">
                    <a:lumMod val="50000"/>
                  </a:schemeClr>
                </a:solidFill>
              </a:rPr>
              <a:t>їх</a:t>
            </a:r>
            <a:r>
              <a:rPr lang="ru-RU" dirty="0">
                <a:solidFill>
                  <a:schemeClr val="bg2">
                    <a:lumMod val="50000"/>
                  </a:schemeClr>
                </a:solidFill>
              </a:rPr>
              <a:t> </a:t>
            </a:r>
            <a:r>
              <a:rPr lang="ru-RU" dirty="0" err="1">
                <a:solidFill>
                  <a:schemeClr val="bg2">
                    <a:lumMod val="50000"/>
                  </a:schemeClr>
                </a:solidFill>
              </a:rPr>
              <a:t>поверхні</a:t>
            </a:r>
            <a:r>
              <a:rPr lang="ru-RU" dirty="0">
                <a:solidFill>
                  <a:schemeClr val="bg2">
                    <a:lumMod val="50000"/>
                  </a:schemeClr>
                </a:solidFill>
              </a:rPr>
              <a:t> є </a:t>
            </a:r>
            <a:r>
              <a:rPr lang="ru-RU" dirty="0" err="1">
                <a:solidFill>
                  <a:schemeClr val="bg2">
                    <a:lumMod val="50000"/>
                  </a:schemeClr>
                </a:solidFill>
              </a:rPr>
              <a:t>частинами</a:t>
            </a:r>
            <a:r>
              <a:rPr lang="ru-RU" dirty="0">
                <a:solidFill>
                  <a:schemeClr val="bg2">
                    <a:lumMod val="50000"/>
                  </a:schemeClr>
                </a:solidFill>
              </a:rPr>
              <a:t> </a:t>
            </a:r>
            <a:r>
              <a:rPr lang="ru-RU" dirty="0" err="1">
                <a:solidFill>
                  <a:schemeClr val="bg2">
                    <a:lumMod val="50000"/>
                  </a:schemeClr>
                </a:solidFill>
              </a:rPr>
              <a:t>бічної</a:t>
            </a:r>
            <a:r>
              <a:rPr lang="ru-RU" dirty="0">
                <a:solidFill>
                  <a:schemeClr val="bg2">
                    <a:lumMod val="50000"/>
                  </a:schemeClr>
                </a:solidFill>
              </a:rPr>
              <a:t> </a:t>
            </a:r>
            <a:r>
              <a:rPr lang="ru-RU" dirty="0" err="1">
                <a:solidFill>
                  <a:schemeClr val="bg2">
                    <a:lumMod val="50000"/>
                  </a:schemeClr>
                </a:solidFill>
              </a:rPr>
              <a:t>поверхні</a:t>
            </a:r>
            <a:r>
              <a:rPr lang="ru-RU" dirty="0">
                <a:solidFill>
                  <a:schemeClr val="bg2">
                    <a:lumMod val="50000"/>
                  </a:schemeClr>
                </a:solidFill>
              </a:rPr>
              <a:t> </a:t>
            </a:r>
            <a:r>
              <a:rPr lang="ru-RU" dirty="0" err="1">
                <a:solidFill>
                  <a:schemeClr val="bg2">
                    <a:lumMod val="50000"/>
                  </a:schemeClr>
                </a:solidFill>
              </a:rPr>
              <a:t>циліндра</a:t>
            </a:r>
            <a:r>
              <a:rPr lang="ru-RU" dirty="0">
                <a:solidFill>
                  <a:schemeClr val="bg2">
                    <a:lumMod val="50000"/>
                  </a:schemeClr>
                </a:solidFill>
              </a:rPr>
              <a:t>) дозволили </a:t>
            </a:r>
            <a:r>
              <a:rPr lang="ru-RU" dirty="0" err="1">
                <a:solidFill>
                  <a:schemeClr val="bg2">
                    <a:lumMod val="50000"/>
                  </a:schemeClr>
                </a:solidFill>
              </a:rPr>
              <a:t>коригувати</a:t>
            </a:r>
            <a:r>
              <a:rPr lang="ru-RU" dirty="0">
                <a:solidFill>
                  <a:schemeClr val="bg2">
                    <a:lumMod val="50000"/>
                  </a:schemeClr>
                </a:solidFill>
              </a:rPr>
              <a:t> астигматизм ока.</a:t>
            </a:r>
            <a:endParaRPr lang="ru-RU" dirty="0" smtClean="0">
              <a:solidFill>
                <a:schemeClr val="bg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nodeType="clickPar">
                      <p:stCondLst>
                        <p:cond delay="indefinite"/>
                      </p:stCondLst>
                      <p:childTnLst>
                        <p:par>
                          <p:cTn id="12" fill="hold" nodeType="withGroup">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3">
                                            <p:bg/>
                                          </p:spTgt>
                                        </p:tgtEl>
                                        <p:attrNameLst>
                                          <p:attrName>style.visibility</p:attrName>
                                        </p:attrNameLst>
                                      </p:cBhvr>
                                      <p:to>
                                        <p:strVal val="visible"/>
                                      </p:to>
                                    </p:set>
                                    <p:anim by="(-#ppt_w*2)" calcmode="lin" valueType="num">
                                      <p:cBhvr rctx="PPT">
                                        <p:cTn id="15" dur="500" autoRev="1" fill="hold">
                                          <p:stCondLst>
                                            <p:cond delay="0"/>
                                          </p:stCondLst>
                                        </p:cTn>
                                        <p:tgtEl>
                                          <p:spTgt spid="3">
                                            <p:bg/>
                                          </p:spTgt>
                                        </p:tgtEl>
                                        <p:attrNameLst>
                                          <p:attrName>ppt_w</p:attrName>
                                        </p:attrNameLst>
                                      </p:cBhvr>
                                    </p:anim>
                                    <p:anim by="(#ppt_w*0.50)" calcmode="lin" valueType="num">
                                      <p:cBhvr>
                                        <p:cTn id="16" dur="500" decel="50000" autoRev="1" fill="hold">
                                          <p:stCondLst>
                                            <p:cond delay="0"/>
                                          </p:stCondLst>
                                        </p:cTn>
                                        <p:tgtEl>
                                          <p:spTgt spid="3">
                                            <p:bg/>
                                          </p:spTgt>
                                        </p:tgtEl>
                                        <p:attrNameLst>
                                          <p:attrName>ppt_x</p:attrName>
                                        </p:attrNameLst>
                                      </p:cBhvr>
                                    </p:anim>
                                    <p:anim from="(-#ppt_h/2)" to="(#ppt_y)" calcmode="lin" valueType="num">
                                      <p:cBhvr>
                                        <p:cTn id="17" dur="1000" fill="hold">
                                          <p:stCondLst>
                                            <p:cond delay="0"/>
                                          </p:stCondLst>
                                        </p:cTn>
                                        <p:tgtEl>
                                          <p:spTgt spid="3">
                                            <p:bg/>
                                          </p:spTgt>
                                        </p:tgtEl>
                                        <p:attrNameLst>
                                          <p:attrName>ppt_y</p:attrName>
                                        </p:attrNameLst>
                                      </p:cBhvr>
                                    </p:anim>
                                    <p:animRot by="21600000">
                                      <p:cBhvr>
                                        <p:cTn id="18" dur="1000" fill="hold">
                                          <p:stCondLst>
                                            <p:cond delay="0"/>
                                          </p:stCondLst>
                                        </p:cTn>
                                        <p:tgtEl>
                                          <p:spTgt spid="3">
                                            <p:bg/>
                                          </p:spTgt>
                                        </p:tgtEl>
                                        <p:attrNameLst>
                                          <p:attrName>r</p:attrName>
                                        </p:attrNameLst>
                                      </p:cBhvr>
                                    </p:animRot>
                                  </p:childTnLst>
                                </p:cTn>
                              </p:par>
                            </p:childTnLst>
                          </p:cTn>
                        </p:par>
                      </p:childTnLst>
                    </p:cTn>
                  </p:par>
                  <p:par>
                    <p:cTn id="19" fill="hold" nodeType="clickPar">
                      <p:stCondLst>
                        <p:cond delay="indefinite"/>
                      </p:stCondLst>
                      <p:childTnLst>
                        <p:par>
                          <p:cTn id="20" fill="hold" nodeType="withGroup">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3">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3">
                                            <p:txEl>
                                              <p:pRg st="0" end="0"/>
                                            </p:txEl>
                                          </p:spTgt>
                                        </p:tgtEl>
                                        <p:attrNameLst>
                                          <p:attrName>ppt_w</p:attrName>
                                        </p:attrNameLst>
                                      </p:cBhvr>
                                    </p:anim>
                                    <p:anim by="(#ppt_w*0.50)" calcmode="lin" valueType="num">
                                      <p:cBhvr>
                                        <p:cTn id="24" dur="500" decel="50000" autoRev="1" fill="hold">
                                          <p:stCondLst>
                                            <p:cond delay="0"/>
                                          </p:stCondLst>
                                        </p:cTn>
                                        <p:tgtEl>
                                          <p:spTgt spid="3">
                                            <p:txEl>
                                              <p:pRg st="0" end="0"/>
                                            </p:txEl>
                                          </p:spTgt>
                                        </p:tgtEl>
                                        <p:attrNameLst>
                                          <p:attrName>ppt_x</p:attrName>
                                        </p:attrNameLst>
                                      </p:cBhvr>
                                    </p:anim>
                                    <p:anim from="(-#ppt_h/2)" to="(#ppt_y)" calcmode="lin" valueType="num">
                                      <p:cBhvr>
                                        <p:cTn id="25" dur="1000" fill="hold">
                                          <p:stCondLst>
                                            <p:cond delay="0"/>
                                          </p:stCondLst>
                                        </p:cTn>
                                        <p:tgtEl>
                                          <p:spTgt spid="3">
                                            <p:txEl>
                                              <p:pRg st="0" end="0"/>
                                            </p:txEl>
                                          </p:spTgt>
                                        </p:tgtEl>
                                        <p:attrNameLst>
                                          <p:attrName>ppt_y</p:attrName>
                                        </p:attrNameLst>
                                      </p:cBhvr>
                                    </p:anim>
                                    <p:animRot by="21600000">
                                      <p:cBhvr>
                                        <p:cTn id="26" dur="1000" fill="hold">
                                          <p:stCondLst>
                                            <p:cond delay="0"/>
                                          </p:stCondLst>
                                        </p:cTn>
                                        <p:tgtEl>
                                          <p:spTgt spid="3">
                                            <p:txEl>
                                              <p:pRg st="0" end="0"/>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3">
                                            <p:txEl>
                                              <p:pRg st="1" end="1"/>
                                            </p:txEl>
                                          </p:spTgt>
                                        </p:tgtEl>
                                        <p:attrNameLst>
                                          <p:attrName>ppt_w</p:attrName>
                                        </p:attrNameLst>
                                      </p:cBhvr>
                                    </p:anim>
                                    <p:anim by="(#ppt_w*0.50)" calcmode="lin" valueType="num">
                                      <p:cBhvr>
                                        <p:cTn id="32" dur="500" decel="50000" autoRev="1" fill="hold">
                                          <p:stCondLst>
                                            <p:cond delay="0"/>
                                          </p:stCondLst>
                                        </p:cTn>
                                        <p:tgtEl>
                                          <p:spTgt spid="3">
                                            <p:txEl>
                                              <p:pRg st="1" end="1"/>
                                            </p:txEl>
                                          </p:spTgt>
                                        </p:tgtEl>
                                        <p:attrNameLst>
                                          <p:attrName>ppt_x</p:attrName>
                                        </p:attrNameLst>
                                      </p:cBhvr>
                                    </p:anim>
                                    <p:anim from="(-#ppt_h/2)" to="(#ppt_y)" calcmode="lin" valueType="num">
                                      <p:cBhvr>
                                        <p:cTn id="33" dur="1000" fill="hold">
                                          <p:stCondLst>
                                            <p:cond delay="0"/>
                                          </p:stCondLst>
                                        </p:cTn>
                                        <p:tgtEl>
                                          <p:spTgt spid="3">
                                            <p:txEl>
                                              <p:pRg st="1" end="1"/>
                                            </p:txEl>
                                          </p:spTgt>
                                        </p:tgtEl>
                                        <p:attrNameLst>
                                          <p:attrName>ppt_y</p:attrName>
                                        </p:attrNameLst>
                                      </p:cBhvr>
                                    </p:anim>
                                    <p:animRot by="21600000">
                                      <p:cBhvr>
                                        <p:cTn id="34" dur="1000" fill="hold">
                                          <p:stCondLst>
                                            <p:cond delay="0"/>
                                          </p:stCondLst>
                                        </p:cTn>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1">
              <a:lumMod val="50000"/>
              <a:lumOff val="50000"/>
            </a:schemeClr>
          </a:solidFill>
        </p:spPr>
        <p:txBody>
          <a:bodyPr rtlCol="0">
            <a:normAutofit/>
          </a:bodyPr>
          <a:lstStyle/>
          <a:p>
            <a:pPr eaLnBrk="1" fontAlgn="auto" hangingPunct="1">
              <a:spcAft>
                <a:spcPts val="0"/>
              </a:spcAft>
              <a:defRPr/>
            </a:pPr>
            <a:r>
              <a:rPr lang="ru-RU" dirty="0" err="1" smtClean="0"/>
              <a:t>Класифікація</a:t>
            </a:r>
            <a:endParaRPr lang="ru-RU" dirty="0" smtClean="0"/>
          </a:p>
        </p:txBody>
      </p:sp>
      <p:sp>
        <p:nvSpPr>
          <p:cNvPr id="3" name="Объект 2"/>
          <p:cNvSpPr>
            <a:spLocks noGrp="1"/>
          </p:cNvSpPr>
          <p:nvPr>
            <p:ph sz="half" idx="1"/>
          </p:nvPr>
        </p:nvSpPr>
        <p:spPr>
          <a:solidFill>
            <a:schemeClr val="tx1">
              <a:lumMod val="95000"/>
              <a:alpha val="51000"/>
            </a:schemeClr>
          </a:solidFill>
        </p:spPr>
        <p:txBody>
          <a:bodyPr rtlCol="0">
            <a:normAutofit fontScale="85000" lnSpcReduction="20000"/>
          </a:bodyPr>
          <a:lstStyle/>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Залежно</a:t>
            </a:r>
            <a:r>
              <a:rPr lang="ru-RU" dirty="0">
                <a:solidFill>
                  <a:schemeClr val="bg1">
                    <a:lumMod val="95000"/>
                    <a:lumOff val="5000"/>
                  </a:schemeClr>
                </a:solidFill>
              </a:rPr>
              <a:t> </a:t>
            </a:r>
            <a:r>
              <a:rPr lang="ru-RU" dirty="0" err="1">
                <a:solidFill>
                  <a:schemeClr val="bg1">
                    <a:lumMod val="95000"/>
                    <a:lumOff val="5000"/>
                  </a:schemeClr>
                </a:solidFill>
              </a:rPr>
              <a:t>від</a:t>
            </a:r>
            <a:r>
              <a:rPr lang="ru-RU" dirty="0">
                <a:solidFill>
                  <a:schemeClr val="bg1">
                    <a:lumMod val="95000"/>
                    <a:lumOff val="5000"/>
                  </a:schemeClr>
                </a:solidFill>
              </a:rPr>
              <a:t> характеру </a:t>
            </a:r>
            <a:r>
              <a:rPr lang="ru-RU" dirty="0" err="1">
                <a:solidFill>
                  <a:schemeClr val="bg1">
                    <a:lumMod val="95000"/>
                    <a:lumOff val="5000"/>
                  </a:schemeClr>
                </a:solidFill>
              </a:rPr>
              <a:t>оптичного</a:t>
            </a:r>
            <a:r>
              <a:rPr lang="ru-RU" dirty="0">
                <a:solidFill>
                  <a:schemeClr val="bg1">
                    <a:lumMod val="95000"/>
                    <a:lumOff val="5000"/>
                  </a:schemeClr>
                </a:solidFill>
              </a:rPr>
              <a:t> </a:t>
            </a:r>
            <a:r>
              <a:rPr lang="ru-RU" dirty="0" err="1">
                <a:solidFill>
                  <a:schemeClr val="bg1">
                    <a:lumMod val="95000"/>
                    <a:lumOff val="5000"/>
                  </a:schemeClr>
                </a:solidFill>
              </a:rPr>
              <a:t>дії</a:t>
            </a:r>
            <a:r>
              <a:rPr lang="ru-RU" dirty="0">
                <a:solidFill>
                  <a:schemeClr val="bg1">
                    <a:lumMod val="95000"/>
                    <a:lumOff val="5000"/>
                  </a:schemeClr>
                </a:solidFill>
              </a:rPr>
              <a:t> </a:t>
            </a:r>
            <a:r>
              <a:rPr lang="ru-RU" dirty="0" err="1">
                <a:solidFill>
                  <a:schemeClr val="bg1">
                    <a:lumMod val="95000"/>
                    <a:lumOff val="5000"/>
                  </a:schemeClr>
                </a:solidFill>
              </a:rPr>
              <a:t>лінзи</a:t>
            </a:r>
            <a:r>
              <a:rPr lang="ru-RU" dirty="0">
                <a:solidFill>
                  <a:schemeClr val="bg1">
                    <a:lumMod val="95000"/>
                    <a:lumOff val="5000"/>
                  </a:schemeClr>
                </a:solidFill>
              </a:rPr>
              <a:t> </a:t>
            </a:r>
            <a:r>
              <a:rPr lang="ru-RU" dirty="0" err="1">
                <a:solidFill>
                  <a:schemeClr val="bg1">
                    <a:lumMod val="95000"/>
                    <a:lumOff val="5000"/>
                  </a:schemeClr>
                </a:solidFill>
              </a:rPr>
              <a:t>поділяють</a:t>
            </a:r>
            <a:r>
              <a:rPr lang="ru-RU" dirty="0">
                <a:solidFill>
                  <a:schemeClr val="bg1">
                    <a:lumMod val="95000"/>
                    <a:lumOff val="5000"/>
                  </a:schemeClr>
                </a:solidFill>
              </a:rPr>
              <a:t> на 6 </a:t>
            </a:r>
            <a:r>
              <a:rPr lang="ru-RU" dirty="0" err="1">
                <a:solidFill>
                  <a:schemeClr val="bg1">
                    <a:lumMod val="95000"/>
                    <a:lumOff val="5000"/>
                  </a:schemeClr>
                </a:solidFill>
              </a:rPr>
              <a:t>груп</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Неастігматіческіе</a:t>
            </a:r>
            <a:r>
              <a:rPr lang="ru-RU" dirty="0">
                <a:solidFill>
                  <a:schemeClr val="bg1">
                    <a:lumMod val="95000"/>
                    <a:lumOff val="5000"/>
                  </a:schemeClr>
                </a:solidFill>
              </a:rPr>
              <a:t> "</a:t>
            </a:r>
            <a:r>
              <a:rPr lang="ru-RU" dirty="0" err="1">
                <a:solidFill>
                  <a:schemeClr val="bg1">
                    <a:lumMod val="95000"/>
                    <a:lumOff val="5000"/>
                  </a:schemeClr>
                </a:solidFill>
              </a:rPr>
              <a:t>позитивні</a:t>
            </a:r>
            <a:r>
              <a:rPr lang="ru-RU" dirty="0">
                <a:solidFill>
                  <a:schemeClr val="bg1">
                    <a:lumMod val="95000"/>
                    <a:lumOff val="5000"/>
                  </a:schemeClr>
                </a:solidFill>
              </a:rPr>
              <a:t>", "</a:t>
            </a:r>
            <a:r>
              <a:rPr lang="ru-RU" dirty="0" err="1">
                <a:solidFill>
                  <a:schemeClr val="bg1">
                    <a:lumMod val="95000"/>
                    <a:lumOff val="5000"/>
                  </a:schemeClr>
                </a:solidFill>
              </a:rPr>
              <a:t>негативні</a:t>
            </a:r>
            <a:r>
              <a:rPr lang="ru-RU" dirty="0">
                <a:solidFill>
                  <a:schemeClr val="bg1">
                    <a:lumMod val="95000"/>
                    <a:lumOff val="5000"/>
                  </a:schemeClr>
                </a:solidFill>
              </a:rPr>
              <a:t>" і "</a:t>
            </a:r>
            <a:r>
              <a:rPr lang="ru-RU" dirty="0" err="1">
                <a:solidFill>
                  <a:schemeClr val="bg1">
                    <a:lumMod val="95000"/>
                    <a:lumOff val="5000"/>
                  </a:schemeClr>
                </a:solidFill>
              </a:rPr>
              <a:t>афокальні</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Астигматичні</a:t>
            </a:r>
            <a:r>
              <a:rPr lang="ru-RU" dirty="0">
                <a:solidFill>
                  <a:schemeClr val="bg1">
                    <a:lumMod val="95000"/>
                    <a:lumOff val="5000"/>
                  </a:schemeClr>
                </a:solidFill>
              </a:rPr>
              <a:t> "</a:t>
            </a:r>
            <a:r>
              <a:rPr lang="ru-RU" dirty="0" err="1">
                <a:solidFill>
                  <a:schemeClr val="bg1">
                    <a:lumMod val="95000"/>
                    <a:lumOff val="5000"/>
                  </a:schemeClr>
                </a:solidFill>
              </a:rPr>
              <a:t>позитивні</a:t>
            </a:r>
            <a:r>
              <a:rPr lang="ru-RU" dirty="0">
                <a:solidFill>
                  <a:schemeClr val="bg1">
                    <a:lumMod val="95000"/>
                    <a:lumOff val="5000"/>
                  </a:schemeClr>
                </a:solidFill>
              </a:rPr>
              <a:t>" і "</a:t>
            </a:r>
            <a:r>
              <a:rPr lang="ru-RU" dirty="0" err="1">
                <a:solidFill>
                  <a:schemeClr val="bg1">
                    <a:lumMod val="95000"/>
                    <a:lumOff val="5000"/>
                  </a:schemeClr>
                </a:solidFill>
              </a:rPr>
              <a:t>негативні</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Призматичні</a:t>
            </a:r>
            <a:r>
              <a:rPr lang="ru-RU" dirty="0">
                <a:solidFill>
                  <a:schemeClr val="bg1">
                    <a:lumMod val="95000"/>
                    <a:lumOff val="5000"/>
                  </a:schemeClr>
                </a:solidFill>
              </a:rPr>
              <a:t> (для </a:t>
            </a:r>
            <a:r>
              <a:rPr lang="ru-RU" dirty="0" err="1">
                <a:solidFill>
                  <a:schemeClr val="bg1">
                    <a:lumMod val="95000"/>
                    <a:lumOff val="5000"/>
                  </a:schemeClr>
                </a:solidFill>
              </a:rPr>
              <a:t>корекції</a:t>
            </a:r>
            <a:r>
              <a:rPr lang="ru-RU" dirty="0">
                <a:solidFill>
                  <a:schemeClr val="bg1">
                    <a:lumMod val="95000"/>
                    <a:lumOff val="5000"/>
                  </a:schemeClr>
                </a:solidFill>
              </a:rPr>
              <a:t> та </a:t>
            </a:r>
            <a:r>
              <a:rPr lang="ru-RU" dirty="0" err="1">
                <a:solidFill>
                  <a:schemeClr val="bg1">
                    <a:lumMod val="95000"/>
                    <a:lumOff val="5000"/>
                  </a:schemeClr>
                </a:solidFill>
              </a:rPr>
              <a:t>лікування</a:t>
            </a:r>
            <a:r>
              <a:rPr lang="ru-RU" dirty="0">
                <a:solidFill>
                  <a:schemeClr val="bg1">
                    <a:lumMod val="95000"/>
                    <a:lumOff val="5000"/>
                  </a:schemeClr>
                </a:solidFill>
              </a:rPr>
              <a:t> </a:t>
            </a:r>
            <a:r>
              <a:rPr lang="ru-RU" dirty="0" err="1">
                <a:solidFill>
                  <a:schemeClr val="bg1">
                    <a:lumMod val="95000"/>
                    <a:lumOff val="5000"/>
                  </a:schemeClr>
                </a:solidFill>
              </a:rPr>
              <a:t>косоокості</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Світлозахисні</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Контактні</a:t>
            </a:r>
            <a:r>
              <a:rPr lang="ru-RU" dirty="0">
                <a:solidFill>
                  <a:schemeClr val="bg1">
                    <a:lumMod val="95000"/>
                    <a:lumOff val="5000"/>
                  </a:schemeClr>
                </a:solidFill>
              </a:rPr>
              <a:t> </a:t>
            </a:r>
            <a:r>
              <a:rPr lang="ru-RU" dirty="0" err="1">
                <a:solidFill>
                  <a:schemeClr val="bg1">
                    <a:lumMod val="95000"/>
                    <a:lumOff val="5000"/>
                  </a:schemeClr>
                </a:solidFill>
              </a:rPr>
              <a:t>лінзи</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Інтраокулярні</a:t>
            </a:r>
            <a:r>
              <a:rPr lang="ru-RU" dirty="0">
                <a:solidFill>
                  <a:schemeClr val="bg1">
                    <a:lumMod val="95000"/>
                    <a:lumOff val="5000"/>
                  </a:schemeClr>
                </a:solidFill>
              </a:rPr>
              <a:t> </a:t>
            </a:r>
            <a:r>
              <a:rPr lang="ru-RU" dirty="0" err="1">
                <a:solidFill>
                  <a:schemeClr val="bg1">
                    <a:lumMod val="95000"/>
                    <a:lumOff val="5000"/>
                  </a:schemeClr>
                </a:solidFill>
              </a:rPr>
              <a:t>лінзи</a:t>
            </a:r>
            <a:r>
              <a:rPr lang="ru-RU" dirty="0">
                <a:solidFill>
                  <a:schemeClr val="bg1">
                    <a:lumMod val="95000"/>
                    <a:lumOff val="5000"/>
                  </a:schemeClr>
                </a:solidFill>
              </a:rPr>
              <a:t>.</a:t>
            </a:r>
            <a:endParaRPr lang="ru-RU" dirty="0" smtClean="0">
              <a:solidFill>
                <a:schemeClr val="bg1">
                  <a:lumMod val="95000"/>
                  <a:lumOff val="5000"/>
                </a:schemeClr>
              </a:solidFill>
            </a:endParaRPr>
          </a:p>
        </p:txBody>
      </p:sp>
      <p:sp>
        <p:nvSpPr>
          <p:cNvPr id="4" name="Объект 3"/>
          <p:cNvSpPr>
            <a:spLocks noGrp="1"/>
          </p:cNvSpPr>
          <p:nvPr>
            <p:ph sz="half" idx="2"/>
          </p:nvPr>
        </p:nvSpPr>
        <p:spPr>
          <a:solidFill>
            <a:schemeClr val="tx1">
              <a:lumMod val="95000"/>
              <a:alpha val="48000"/>
            </a:schemeClr>
          </a:solidFill>
        </p:spPr>
        <p:txBody>
          <a:bodyPr rtlCol="0">
            <a:normAutofit fontScale="85000" lnSpcReduction="20000"/>
          </a:bodyPr>
          <a:lstStyle/>
          <a:p>
            <a:pPr eaLnBrk="1" fontAlgn="auto" hangingPunct="1">
              <a:spcAft>
                <a:spcPts val="0"/>
              </a:spcAft>
              <a:buFont typeface="Arial" panose="020B0604020202020204" pitchFamily="34" charset="0"/>
              <a:buChar char="•"/>
              <a:defRPr/>
            </a:pPr>
            <a:r>
              <a:rPr lang="ru-RU" dirty="0" err="1">
                <a:solidFill>
                  <a:schemeClr val="bg1">
                    <a:lumMod val="95000"/>
                    <a:lumOff val="5000"/>
                  </a:schemeClr>
                </a:solidFill>
              </a:rPr>
              <a:t>Відповідно</a:t>
            </a:r>
            <a:r>
              <a:rPr lang="ru-RU" dirty="0">
                <a:solidFill>
                  <a:schemeClr val="bg1">
                    <a:lumMod val="95000"/>
                    <a:lumOff val="5000"/>
                  </a:schemeClr>
                </a:solidFill>
              </a:rPr>
              <a:t> до ГОСТ 23265 88 </a:t>
            </a:r>
            <a:r>
              <a:rPr lang="ru-RU" dirty="0" err="1">
                <a:solidFill>
                  <a:schemeClr val="bg1">
                    <a:lumMod val="95000"/>
                    <a:lumOff val="5000"/>
                  </a:schemeClr>
                </a:solidFill>
              </a:rPr>
              <a:t>очкові</a:t>
            </a:r>
            <a:r>
              <a:rPr lang="ru-RU" dirty="0">
                <a:solidFill>
                  <a:schemeClr val="bg1">
                    <a:lumMod val="95000"/>
                    <a:lumOff val="5000"/>
                  </a:schemeClr>
                </a:solidFill>
              </a:rPr>
              <a:t> </a:t>
            </a:r>
            <a:r>
              <a:rPr lang="ru-RU" dirty="0" err="1">
                <a:solidFill>
                  <a:schemeClr val="bg1">
                    <a:lumMod val="95000"/>
                    <a:lumOff val="5000"/>
                  </a:schemeClr>
                </a:solidFill>
              </a:rPr>
              <a:t>лінзи</a:t>
            </a:r>
            <a:r>
              <a:rPr lang="ru-RU" dirty="0">
                <a:solidFill>
                  <a:schemeClr val="bg1">
                    <a:lumMod val="95000"/>
                    <a:lumOff val="5000"/>
                  </a:schemeClr>
                </a:solidFill>
              </a:rPr>
              <a:t> </a:t>
            </a:r>
            <a:r>
              <a:rPr lang="ru-RU" dirty="0" err="1">
                <a:solidFill>
                  <a:schemeClr val="bg1">
                    <a:lumMod val="95000"/>
                    <a:lumOff val="5000"/>
                  </a:schemeClr>
                </a:solidFill>
              </a:rPr>
              <a:t>розділені</a:t>
            </a:r>
            <a:r>
              <a:rPr lang="ru-RU" dirty="0">
                <a:solidFill>
                  <a:schemeClr val="bg1">
                    <a:lumMod val="95000"/>
                    <a:lumOff val="5000"/>
                  </a:schemeClr>
                </a:solidFill>
              </a:rPr>
              <a:t> на 4 </a:t>
            </a:r>
            <a:r>
              <a:rPr lang="ru-RU" dirty="0" err="1">
                <a:solidFill>
                  <a:schemeClr val="bg1">
                    <a:lumMod val="95000"/>
                    <a:lumOff val="5000"/>
                  </a:schemeClr>
                </a:solidFill>
              </a:rPr>
              <a:t>види</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a:solidFill>
                  <a:schemeClr val="bg1">
                    <a:lumMod val="95000"/>
                    <a:lumOff val="5000"/>
                  </a:schemeClr>
                </a:solidFill>
              </a:rPr>
              <a:t>А - </a:t>
            </a:r>
            <a:r>
              <a:rPr lang="ru-RU" dirty="0" err="1">
                <a:solidFill>
                  <a:schemeClr val="bg1">
                    <a:lumMod val="95000"/>
                    <a:lumOff val="5000"/>
                  </a:schemeClr>
                </a:solidFill>
              </a:rPr>
              <a:t>афокальні</a:t>
            </a:r>
            <a:r>
              <a:rPr lang="ru-RU" dirty="0">
                <a:solidFill>
                  <a:schemeClr val="bg1">
                    <a:lumMod val="95000"/>
                    <a:lumOff val="5000"/>
                  </a:schemeClr>
                </a:solidFill>
              </a:rPr>
              <a:t>;</a:t>
            </a:r>
          </a:p>
          <a:p>
            <a:pPr eaLnBrk="1" fontAlgn="auto" hangingPunct="1">
              <a:spcAft>
                <a:spcPts val="0"/>
              </a:spcAft>
              <a:buFont typeface="Arial" panose="020B0604020202020204" pitchFamily="34" charset="0"/>
              <a:buChar char="•"/>
              <a:defRPr/>
            </a:pPr>
            <a:r>
              <a:rPr lang="ru-RU" dirty="0">
                <a:solidFill>
                  <a:schemeClr val="bg1">
                    <a:lumMod val="95000"/>
                    <a:lumOff val="5000"/>
                  </a:schemeClr>
                </a:solidFill>
              </a:rPr>
              <a:t>О - </a:t>
            </a:r>
            <a:r>
              <a:rPr lang="ru-RU" dirty="0" err="1">
                <a:solidFill>
                  <a:schemeClr val="bg1">
                    <a:lumMod val="95000"/>
                    <a:lumOff val="5000"/>
                  </a:schemeClr>
                </a:solidFill>
              </a:rPr>
              <a:t>однофокальні</a:t>
            </a:r>
            <a:endParaRPr lang="ru-RU" dirty="0">
              <a:solidFill>
                <a:schemeClr val="bg1">
                  <a:lumMod val="95000"/>
                  <a:lumOff val="5000"/>
                </a:schemeClr>
              </a:solidFill>
            </a:endParaRPr>
          </a:p>
          <a:p>
            <a:pPr eaLnBrk="1" fontAlgn="auto" hangingPunct="1">
              <a:spcAft>
                <a:spcPts val="0"/>
              </a:spcAft>
              <a:buFont typeface="Arial" panose="020B0604020202020204" pitchFamily="34" charset="0"/>
              <a:buChar char="•"/>
              <a:defRPr/>
            </a:pPr>
            <a:r>
              <a:rPr lang="ru-RU" dirty="0">
                <a:solidFill>
                  <a:schemeClr val="bg1">
                    <a:lumMod val="95000"/>
                    <a:lumOff val="5000"/>
                  </a:schemeClr>
                </a:solidFill>
              </a:rPr>
              <a:t>Б - </a:t>
            </a:r>
            <a:r>
              <a:rPr lang="ru-RU" dirty="0" err="1">
                <a:solidFill>
                  <a:schemeClr val="bg1">
                    <a:lumMod val="95000"/>
                    <a:lumOff val="5000"/>
                  </a:schemeClr>
                </a:solidFill>
              </a:rPr>
              <a:t>біфокальні</a:t>
            </a:r>
            <a:endParaRPr lang="ru-RU" dirty="0">
              <a:solidFill>
                <a:schemeClr val="bg1">
                  <a:lumMod val="95000"/>
                  <a:lumOff val="5000"/>
                </a:schemeClr>
              </a:solidFill>
            </a:endParaRPr>
          </a:p>
          <a:p>
            <a:pPr eaLnBrk="1" fontAlgn="auto" hangingPunct="1">
              <a:spcAft>
                <a:spcPts val="0"/>
              </a:spcAft>
              <a:buFont typeface="Arial" panose="020B0604020202020204" pitchFamily="34" charset="0"/>
              <a:buChar char="•"/>
              <a:defRPr/>
            </a:pPr>
            <a:r>
              <a:rPr lang="ru-RU" dirty="0">
                <a:solidFill>
                  <a:schemeClr val="bg1">
                    <a:lumMod val="95000"/>
                    <a:lumOff val="5000"/>
                  </a:schemeClr>
                </a:solidFill>
              </a:rPr>
              <a:t>Т - </a:t>
            </a:r>
            <a:r>
              <a:rPr lang="ru-RU" dirty="0" err="1" smtClean="0">
                <a:solidFill>
                  <a:schemeClr val="bg1">
                    <a:lumMod val="95000"/>
                    <a:lumOff val="5000"/>
                  </a:schemeClr>
                </a:solidFill>
              </a:rPr>
              <a:t>трифокальні</a:t>
            </a:r>
            <a:r>
              <a:rPr lang="ru-RU" dirty="0" smtClean="0">
                <a:solidFill>
                  <a:schemeClr val="bg1">
                    <a:lumMod val="95000"/>
                    <a:lumOff val="5000"/>
                  </a:schemeClr>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 calcmode="lin" valueType="num">
                                      <p:cBhvr>
                                        <p:cTn id="16"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19" dur="1000" fill="hold"/>
                                        <p:tgtEl>
                                          <p:spTgt spid="3">
                                            <p:bg/>
                                          </p:spTgt>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bg/>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5"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 calcmode="lin" valueType="num">
                                      <p:cBhvr>
                                        <p:cTn id="28"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31"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 calcmode="lin" valueType="num">
                                      <p:cBhvr>
                                        <p:cTn id="40"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5" presetClass="entr" presetSubtype="0" fill="hold" grpId="0"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 calcmode="lin" valueType="num">
                                      <p:cBhvr>
                                        <p:cTn id="52"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55"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3">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5" presetClass="entr" presetSubtype="0" fill="hold" grpId="0"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anim calcmode="lin" valueType="num">
                                      <p:cBhvr>
                                        <p:cTn id="64"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65"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66"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67"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68"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9"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70"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71" dur="1000" decel="50000">
                                          <p:stCondLst>
                                            <p:cond delay="0"/>
                                          </p:stCondLst>
                                        </p:cTn>
                                        <p:tgtEl>
                                          <p:spTgt spid="3">
                                            <p:txEl>
                                              <p:pRg st="3" end="3"/>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5" presetClass="entr" presetSubtype="0" fill="hold" grpId="0" nodeType="clickEffect">
                                  <p:stCondLst>
                                    <p:cond delay="0"/>
                                  </p:stCondLst>
                                  <p:childTnLst>
                                    <p:set>
                                      <p:cBhvr>
                                        <p:cTn id="75" dur="1" fill="hold">
                                          <p:stCondLst>
                                            <p:cond delay="0"/>
                                          </p:stCondLst>
                                        </p:cTn>
                                        <p:tgtEl>
                                          <p:spTgt spid="3">
                                            <p:txEl>
                                              <p:pRg st="4" end="4"/>
                                            </p:txEl>
                                          </p:spTgt>
                                        </p:tgtEl>
                                        <p:attrNameLst>
                                          <p:attrName>style.visibility</p:attrName>
                                        </p:attrNameLst>
                                      </p:cBhvr>
                                      <p:to>
                                        <p:strVal val="visible"/>
                                      </p:to>
                                    </p:set>
                                    <p:anim calcmode="lin" valueType="num">
                                      <p:cBhvr>
                                        <p:cTn id="76"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9"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3">
                                            <p:txEl>
                                              <p:pRg st="4" end="4"/>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grpId="0" nodeType="clickEffect">
                                  <p:stCondLst>
                                    <p:cond delay="0"/>
                                  </p:stCondLst>
                                  <p:childTnLst>
                                    <p:set>
                                      <p:cBhvr>
                                        <p:cTn id="87" dur="1" fill="hold">
                                          <p:stCondLst>
                                            <p:cond delay="0"/>
                                          </p:stCondLst>
                                        </p:cTn>
                                        <p:tgtEl>
                                          <p:spTgt spid="3">
                                            <p:txEl>
                                              <p:pRg st="5" end="5"/>
                                            </p:txEl>
                                          </p:spTgt>
                                        </p:tgtEl>
                                        <p:attrNameLst>
                                          <p:attrName>style.visibility</p:attrName>
                                        </p:attrNameLst>
                                      </p:cBhvr>
                                      <p:to>
                                        <p:strVal val="visible"/>
                                      </p:to>
                                    </p:set>
                                    <p:anim calcmode="lin" valueType="num">
                                      <p:cBhvr>
                                        <p:cTn id="88"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91"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3">
                                            <p:txEl>
                                              <p:pRg st="5" end="5"/>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25" presetClass="entr" presetSubtype="0" fill="hold" grpId="0" nodeType="clickEffect">
                                  <p:stCondLst>
                                    <p:cond delay="0"/>
                                  </p:stCondLst>
                                  <p:childTnLst>
                                    <p:set>
                                      <p:cBhvr>
                                        <p:cTn id="99" dur="1" fill="hold">
                                          <p:stCondLst>
                                            <p:cond delay="0"/>
                                          </p:stCondLst>
                                        </p:cTn>
                                        <p:tgtEl>
                                          <p:spTgt spid="3">
                                            <p:txEl>
                                              <p:pRg st="6" end="6"/>
                                            </p:txEl>
                                          </p:spTgt>
                                        </p:tgtEl>
                                        <p:attrNameLst>
                                          <p:attrName>style.visibility</p:attrName>
                                        </p:attrNameLst>
                                      </p:cBhvr>
                                      <p:to>
                                        <p:strVal val="visible"/>
                                      </p:to>
                                    </p:set>
                                    <p:anim calcmode="lin" valueType="num">
                                      <p:cBhvr>
                                        <p:cTn id="100"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103"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
                                            <p:txEl>
                                              <p:pRg st="6" end="6"/>
                                            </p:txEl>
                                          </p:spTgt>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5" presetClass="entr" presetSubtype="0" fill="hold" grpId="0" nodeType="clickEffect">
                                  <p:stCondLst>
                                    <p:cond delay="0"/>
                                  </p:stCondLst>
                                  <p:childTnLst>
                                    <p:set>
                                      <p:cBhvr>
                                        <p:cTn id="111" dur="1" fill="hold">
                                          <p:stCondLst>
                                            <p:cond delay="0"/>
                                          </p:stCondLst>
                                        </p:cTn>
                                        <p:tgtEl>
                                          <p:spTgt spid="4">
                                            <p:bg/>
                                          </p:spTgt>
                                        </p:tgtEl>
                                        <p:attrNameLst>
                                          <p:attrName>style.visibility</p:attrName>
                                        </p:attrNameLst>
                                      </p:cBhvr>
                                      <p:to>
                                        <p:strVal val="visible"/>
                                      </p:to>
                                    </p:set>
                                    <p:anim calcmode="lin" valueType="num">
                                      <p:cBhvr>
                                        <p:cTn id="112" dur="500" decel="50000" fill="hold">
                                          <p:stCondLst>
                                            <p:cond delay="0"/>
                                          </p:stCondLst>
                                        </p:cTn>
                                        <p:tgtEl>
                                          <p:spTgt spid="4">
                                            <p:bg/>
                                          </p:spTgt>
                                        </p:tgtEl>
                                        <p:attrNameLst>
                                          <p:attrName>style.rotation</p:attrName>
                                        </p:attrNameLst>
                                      </p:cBhvr>
                                      <p:tavLst>
                                        <p:tav tm="0">
                                          <p:val>
                                            <p:fltVal val="-90"/>
                                          </p:val>
                                        </p:tav>
                                        <p:tav tm="100000">
                                          <p:val>
                                            <p:fltVal val="0"/>
                                          </p:val>
                                        </p:tav>
                                      </p:tavLst>
                                    </p:anim>
                                    <p:anim calcmode="lin" valueType="num">
                                      <p:cBhvr>
                                        <p:cTn id="113" dur="500" decel="50000" fill="hold">
                                          <p:stCondLst>
                                            <p:cond delay="0"/>
                                          </p:stCondLst>
                                        </p:cTn>
                                        <p:tgtEl>
                                          <p:spTgt spid="4">
                                            <p:bg/>
                                          </p:spTgt>
                                        </p:tgtEl>
                                        <p:attrNameLst>
                                          <p:attrName>ppt_w</p:attrName>
                                        </p:attrNameLst>
                                      </p:cBhvr>
                                      <p:tavLst>
                                        <p:tav tm="0">
                                          <p:val>
                                            <p:strVal val="#ppt_w"/>
                                          </p:val>
                                        </p:tav>
                                        <p:tav tm="100000">
                                          <p:val>
                                            <p:strVal val="#ppt_w*.05"/>
                                          </p:val>
                                        </p:tav>
                                      </p:tavLst>
                                    </p:anim>
                                    <p:anim calcmode="lin" valueType="num">
                                      <p:cBhvr>
                                        <p:cTn id="114" dur="500" accel="50000" fill="hold">
                                          <p:stCondLst>
                                            <p:cond delay="500"/>
                                          </p:stCondLst>
                                        </p:cTn>
                                        <p:tgtEl>
                                          <p:spTgt spid="4">
                                            <p:bg/>
                                          </p:spTgt>
                                        </p:tgtEl>
                                        <p:attrNameLst>
                                          <p:attrName>ppt_w</p:attrName>
                                        </p:attrNameLst>
                                      </p:cBhvr>
                                      <p:tavLst>
                                        <p:tav tm="0">
                                          <p:val>
                                            <p:strVal val="#ppt_w*.05"/>
                                          </p:val>
                                        </p:tav>
                                        <p:tav tm="100000">
                                          <p:val>
                                            <p:strVal val="#ppt_w"/>
                                          </p:val>
                                        </p:tav>
                                      </p:tavLst>
                                    </p:anim>
                                    <p:anim calcmode="lin" valueType="num">
                                      <p:cBhvr>
                                        <p:cTn id="115" dur="1000" fill="hold"/>
                                        <p:tgtEl>
                                          <p:spTgt spid="4">
                                            <p:bg/>
                                          </p:spTgt>
                                        </p:tgtEl>
                                        <p:attrNameLst>
                                          <p:attrName>ppt_h</p:attrName>
                                        </p:attrNameLst>
                                      </p:cBhvr>
                                      <p:tavLst>
                                        <p:tav tm="0">
                                          <p:val>
                                            <p:strVal val="#ppt_h"/>
                                          </p:val>
                                        </p:tav>
                                        <p:tav tm="100000">
                                          <p:val>
                                            <p:strVal val="#ppt_h"/>
                                          </p:val>
                                        </p:tav>
                                      </p:tavLst>
                                    </p:anim>
                                    <p:anim calcmode="lin" valueType="num">
                                      <p:cBhvr>
                                        <p:cTn id="116" dur="500" decel="50000" fill="hold">
                                          <p:stCondLst>
                                            <p:cond delay="0"/>
                                          </p:stCondLst>
                                        </p:cTn>
                                        <p:tgtEl>
                                          <p:spTgt spid="4">
                                            <p:bg/>
                                          </p:spTgt>
                                        </p:tgtEl>
                                        <p:attrNameLst>
                                          <p:attrName>ppt_x</p:attrName>
                                        </p:attrNameLst>
                                      </p:cBhvr>
                                      <p:tavLst>
                                        <p:tav tm="0">
                                          <p:val>
                                            <p:strVal val="#ppt_x+.4"/>
                                          </p:val>
                                        </p:tav>
                                        <p:tav tm="100000">
                                          <p:val>
                                            <p:strVal val="#ppt_x"/>
                                          </p:val>
                                        </p:tav>
                                      </p:tavLst>
                                    </p:anim>
                                    <p:anim calcmode="lin" valueType="num">
                                      <p:cBhvr>
                                        <p:cTn id="117" dur="500" decel="50000" fill="hold">
                                          <p:stCondLst>
                                            <p:cond delay="0"/>
                                          </p:stCondLst>
                                        </p:cTn>
                                        <p:tgtEl>
                                          <p:spTgt spid="4">
                                            <p:bg/>
                                          </p:spTgt>
                                        </p:tgtEl>
                                        <p:attrNameLst>
                                          <p:attrName>ppt_y</p:attrName>
                                        </p:attrNameLst>
                                      </p:cBhvr>
                                      <p:tavLst>
                                        <p:tav tm="0">
                                          <p:val>
                                            <p:strVal val="#ppt_y-.2"/>
                                          </p:val>
                                        </p:tav>
                                        <p:tav tm="100000">
                                          <p:val>
                                            <p:strVal val="#ppt_y+.1"/>
                                          </p:val>
                                        </p:tav>
                                      </p:tavLst>
                                    </p:anim>
                                    <p:anim calcmode="lin" valueType="num">
                                      <p:cBhvr>
                                        <p:cTn id="118" dur="500" accel="50000" fill="hold">
                                          <p:stCondLst>
                                            <p:cond delay="500"/>
                                          </p:stCondLst>
                                        </p:cTn>
                                        <p:tgtEl>
                                          <p:spTgt spid="4">
                                            <p:bg/>
                                          </p:spTgt>
                                        </p:tgtEl>
                                        <p:attrNameLst>
                                          <p:attrName>ppt_y</p:attrName>
                                        </p:attrNameLst>
                                      </p:cBhvr>
                                      <p:tavLst>
                                        <p:tav tm="0">
                                          <p:val>
                                            <p:strVal val="#ppt_y+.1"/>
                                          </p:val>
                                        </p:tav>
                                        <p:tav tm="100000">
                                          <p:val>
                                            <p:strVal val="#ppt_y"/>
                                          </p:val>
                                        </p:tav>
                                      </p:tavLst>
                                    </p:anim>
                                    <p:animEffect transition="in" filter="fade">
                                      <p:cBhvr>
                                        <p:cTn id="119" dur="1000" decel="50000">
                                          <p:stCondLst>
                                            <p:cond delay="0"/>
                                          </p:stCondLst>
                                        </p:cTn>
                                        <p:tgtEl>
                                          <p:spTgt spid="4">
                                            <p:bg/>
                                          </p:spTgt>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5" presetClass="entr" presetSubtype="0" fill="hold" grpId="0" nodeType="clickEffect">
                                  <p:stCondLst>
                                    <p:cond delay="0"/>
                                  </p:stCondLst>
                                  <p:childTnLst>
                                    <p:set>
                                      <p:cBhvr>
                                        <p:cTn id="123" dur="1" fill="hold">
                                          <p:stCondLst>
                                            <p:cond delay="0"/>
                                          </p:stCondLst>
                                        </p:cTn>
                                        <p:tgtEl>
                                          <p:spTgt spid="4">
                                            <p:txEl>
                                              <p:pRg st="0" end="0"/>
                                            </p:txEl>
                                          </p:spTgt>
                                        </p:tgtEl>
                                        <p:attrNameLst>
                                          <p:attrName>style.visibility</p:attrName>
                                        </p:attrNameLst>
                                      </p:cBhvr>
                                      <p:to>
                                        <p:strVal val="visible"/>
                                      </p:to>
                                    </p:set>
                                    <p:anim calcmode="lin" valueType="num">
                                      <p:cBhvr>
                                        <p:cTn id="124" dur="500" decel="50000" fill="hold">
                                          <p:stCondLst>
                                            <p:cond delay="0"/>
                                          </p:stCondLst>
                                        </p:cTn>
                                        <p:tgtEl>
                                          <p:spTgt spid="4">
                                            <p:txEl>
                                              <p:pRg st="0" end="0"/>
                                            </p:txEl>
                                          </p:spTgt>
                                        </p:tgtEl>
                                        <p:attrNameLst>
                                          <p:attrName>style.rotation</p:attrName>
                                        </p:attrNameLst>
                                      </p:cBhvr>
                                      <p:tavLst>
                                        <p:tav tm="0">
                                          <p:val>
                                            <p:fltVal val="-90"/>
                                          </p:val>
                                        </p:tav>
                                        <p:tav tm="100000">
                                          <p:val>
                                            <p:fltVal val="0"/>
                                          </p:val>
                                        </p:tav>
                                      </p:tavLst>
                                    </p:anim>
                                    <p:anim calcmode="lin" valueType="num">
                                      <p:cBhvr>
                                        <p:cTn id="125" dur="500" decel="50000" fill="hold">
                                          <p:stCondLst>
                                            <p:cond delay="0"/>
                                          </p:stCondLst>
                                        </p:cTn>
                                        <p:tgtEl>
                                          <p:spTgt spid="4">
                                            <p:txEl>
                                              <p:pRg st="0" end="0"/>
                                            </p:txEl>
                                          </p:spTgt>
                                        </p:tgtEl>
                                        <p:attrNameLst>
                                          <p:attrName>ppt_w</p:attrName>
                                        </p:attrNameLst>
                                      </p:cBhvr>
                                      <p:tavLst>
                                        <p:tav tm="0">
                                          <p:val>
                                            <p:strVal val="#ppt_w"/>
                                          </p:val>
                                        </p:tav>
                                        <p:tav tm="100000">
                                          <p:val>
                                            <p:strVal val="#ppt_w*.05"/>
                                          </p:val>
                                        </p:tav>
                                      </p:tavLst>
                                    </p:anim>
                                    <p:anim calcmode="lin" valueType="num">
                                      <p:cBhvr>
                                        <p:cTn id="126" dur="500" accel="50000" fill="hold">
                                          <p:stCondLst>
                                            <p:cond delay="500"/>
                                          </p:stCondLst>
                                        </p:cTn>
                                        <p:tgtEl>
                                          <p:spTgt spid="4">
                                            <p:txEl>
                                              <p:pRg st="0" end="0"/>
                                            </p:txEl>
                                          </p:spTgt>
                                        </p:tgtEl>
                                        <p:attrNameLst>
                                          <p:attrName>ppt_w</p:attrName>
                                        </p:attrNameLst>
                                      </p:cBhvr>
                                      <p:tavLst>
                                        <p:tav tm="0">
                                          <p:val>
                                            <p:strVal val="#ppt_w*.05"/>
                                          </p:val>
                                        </p:tav>
                                        <p:tav tm="100000">
                                          <p:val>
                                            <p:strVal val="#ppt_w"/>
                                          </p:val>
                                        </p:tav>
                                      </p:tavLst>
                                    </p:anim>
                                    <p:anim calcmode="lin" valueType="num">
                                      <p:cBhvr>
                                        <p:cTn id="127" dur="10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128" dur="500" decel="50000" fill="hold">
                                          <p:stCondLst>
                                            <p:cond delay="0"/>
                                          </p:stCondLst>
                                        </p:cTn>
                                        <p:tgtEl>
                                          <p:spTgt spid="4">
                                            <p:txEl>
                                              <p:pRg st="0" end="0"/>
                                            </p:txEl>
                                          </p:spTgt>
                                        </p:tgtEl>
                                        <p:attrNameLst>
                                          <p:attrName>ppt_x</p:attrName>
                                        </p:attrNameLst>
                                      </p:cBhvr>
                                      <p:tavLst>
                                        <p:tav tm="0">
                                          <p:val>
                                            <p:strVal val="#ppt_x+.4"/>
                                          </p:val>
                                        </p:tav>
                                        <p:tav tm="100000">
                                          <p:val>
                                            <p:strVal val="#ppt_x"/>
                                          </p:val>
                                        </p:tav>
                                      </p:tavLst>
                                    </p:anim>
                                    <p:anim calcmode="lin" valueType="num">
                                      <p:cBhvr>
                                        <p:cTn id="129" dur="500" decel="50000" fill="hold">
                                          <p:stCondLst>
                                            <p:cond delay="0"/>
                                          </p:stCondLst>
                                        </p:cTn>
                                        <p:tgtEl>
                                          <p:spTgt spid="4">
                                            <p:txEl>
                                              <p:pRg st="0" end="0"/>
                                            </p:txEl>
                                          </p:spTgt>
                                        </p:tgtEl>
                                        <p:attrNameLst>
                                          <p:attrName>ppt_y</p:attrName>
                                        </p:attrNameLst>
                                      </p:cBhvr>
                                      <p:tavLst>
                                        <p:tav tm="0">
                                          <p:val>
                                            <p:strVal val="#ppt_y-.2"/>
                                          </p:val>
                                        </p:tav>
                                        <p:tav tm="100000">
                                          <p:val>
                                            <p:strVal val="#ppt_y+.1"/>
                                          </p:val>
                                        </p:tav>
                                      </p:tavLst>
                                    </p:anim>
                                    <p:anim calcmode="lin" valueType="num">
                                      <p:cBhvr>
                                        <p:cTn id="130" dur="500" accel="50000" fill="hold">
                                          <p:stCondLst>
                                            <p:cond delay="500"/>
                                          </p:stCondLst>
                                        </p:cTn>
                                        <p:tgtEl>
                                          <p:spTgt spid="4">
                                            <p:txEl>
                                              <p:pRg st="0" end="0"/>
                                            </p:txEl>
                                          </p:spTgt>
                                        </p:tgtEl>
                                        <p:attrNameLst>
                                          <p:attrName>ppt_y</p:attrName>
                                        </p:attrNameLst>
                                      </p:cBhvr>
                                      <p:tavLst>
                                        <p:tav tm="0">
                                          <p:val>
                                            <p:strVal val="#ppt_y+.1"/>
                                          </p:val>
                                        </p:tav>
                                        <p:tav tm="100000">
                                          <p:val>
                                            <p:strVal val="#ppt_y"/>
                                          </p:val>
                                        </p:tav>
                                      </p:tavLst>
                                    </p:anim>
                                    <p:animEffect transition="in" filter="fade">
                                      <p:cBhvr>
                                        <p:cTn id="131" dur="1000" decel="50000">
                                          <p:stCondLst>
                                            <p:cond delay="0"/>
                                          </p:stCondLst>
                                        </p:cTn>
                                        <p:tgtEl>
                                          <p:spTgt spid="4">
                                            <p:txEl>
                                              <p:pRg st="0" end="0"/>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5" presetClass="entr" presetSubtype="0" fill="hold" grpId="0" nodeType="clickEffect">
                                  <p:stCondLst>
                                    <p:cond delay="0"/>
                                  </p:stCondLst>
                                  <p:childTnLst>
                                    <p:set>
                                      <p:cBhvr>
                                        <p:cTn id="135" dur="1" fill="hold">
                                          <p:stCondLst>
                                            <p:cond delay="0"/>
                                          </p:stCondLst>
                                        </p:cTn>
                                        <p:tgtEl>
                                          <p:spTgt spid="4">
                                            <p:txEl>
                                              <p:pRg st="1" end="1"/>
                                            </p:txEl>
                                          </p:spTgt>
                                        </p:tgtEl>
                                        <p:attrNameLst>
                                          <p:attrName>style.visibility</p:attrName>
                                        </p:attrNameLst>
                                      </p:cBhvr>
                                      <p:to>
                                        <p:strVal val="visible"/>
                                      </p:to>
                                    </p:set>
                                    <p:anim calcmode="lin" valueType="num">
                                      <p:cBhvr>
                                        <p:cTn id="136" dur="500" decel="50000" fill="hold">
                                          <p:stCondLst>
                                            <p:cond delay="0"/>
                                          </p:stCondLst>
                                        </p:cTn>
                                        <p:tgtEl>
                                          <p:spTgt spid="4">
                                            <p:txEl>
                                              <p:pRg st="1" end="1"/>
                                            </p:txEl>
                                          </p:spTgt>
                                        </p:tgtEl>
                                        <p:attrNameLst>
                                          <p:attrName>style.rotation</p:attrName>
                                        </p:attrNameLst>
                                      </p:cBhvr>
                                      <p:tavLst>
                                        <p:tav tm="0">
                                          <p:val>
                                            <p:fltVal val="-90"/>
                                          </p:val>
                                        </p:tav>
                                        <p:tav tm="100000">
                                          <p:val>
                                            <p:fltVal val="0"/>
                                          </p:val>
                                        </p:tav>
                                      </p:tavLst>
                                    </p:anim>
                                    <p:anim calcmode="lin" valueType="num">
                                      <p:cBhvr>
                                        <p:cTn id="137" dur="500" decel="50000" fill="hold">
                                          <p:stCondLst>
                                            <p:cond delay="0"/>
                                          </p:stCondLst>
                                        </p:cTn>
                                        <p:tgtEl>
                                          <p:spTgt spid="4">
                                            <p:txEl>
                                              <p:pRg st="1" end="1"/>
                                            </p:txEl>
                                          </p:spTgt>
                                        </p:tgtEl>
                                        <p:attrNameLst>
                                          <p:attrName>ppt_w</p:attrName>
                                        </p:attrNameLst>
                                      </p:cBhvr>
                                      <p:tavLst>
                                        <p:tav tm="0">
                                          <p:val>
                                            <p:strVal val="#ppt_w"/>
                                          </p:val>
                                        </p:tav>
                                        <p:tav tm="100000">
                                          <p:val>
                                            <p:strVal val="#ppt_w*.05"/>
                                          </p:val>
                                        </p:tav>
                                      </p:tavLst>
                                    </p:anim>
                                    <p:anim calcmode="lin" valueType="num">
                                      <p:cBhvr>
                                        <p:cTn id="138" dur="500" accel="50000" fill="hold">
                                          <p:stCondLst>
                                            <p:cond delay="500"/>
                                          </p:stCondLst>
                                        </p:cTn>
                                        <p:tgtEl>
                                          <p:spTgt spid="4">
                                            <p:txEl>
                                              <p:pRg st="1" end="1"/>
                                            </p:txEl>
                                          </p:spTgt>
                                        </p:tgtEl>
                                        <p:attrNameLst>
                                          <p:attrName>ppt_w</p:attrName>
                                        </p:attrNameLst>
                                      </p:cBhvr>
                                      <p:tavLst>
                                        <p:tav tm="0">
                                          <p:val>
                                            <p:strVal val="#ppt_w*.05"/>
                                          </p:val>
                                        </p:tav>
                                        <p:tav tm="100000">
                                          <p:val>
                                            <p:strVal val="#ppt_w"/>
                                          </p:val>
                                        </p:tav>
                                      </p:tavLst>
                                    </p:anim>
                                    <p:anim calcmode="lin" valueType="num">
                                      <p:cBhvr>
                                        <p:cTn id="139" dur="10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140" dur="500" decel="50000" fill="hold">
                                          <p:stCondLst>
                                            <p:cond delay="0"/>
                                          </p:stCondLst>
                                        </p:cTn>
                                        <p:tgtEl>
                                          <p:spTgt spid="4">
                                            <p:txEl>
                                              <p:pRg st="1" end="1"/>
                                            </p:txEl>
                                          </p:spTgt>
                                        </p:tgtEl>
                                        <p:attrNameLst>
                                          <p:attrName>ppt_x</p:attrName>
                                        </p:attrNameLst>
                                      </p:cBhvr>
                                      <p:tavLst>
                                        <p:tav tm="0">
                                          <p:val>
                                            <p:strVal val="#ppt_x+.4"/>
                                          </p:val>
                                        </p:tav>
                                        <p:tav tm="100000">
                                          <p:val>
                                            <p:strVal val="#ppt_x"/>
                                          </p:val>
                                        </p:tav>
                                      </p:tavLst>
                                    </p:anim>
                                    <p:anim calcmode="lin" valueType="num">
                                      <p:cBhvr>
                                        <p:cTn id="141" dur="500" decel="50000" fill="hold">
                                          <p:stCondLst>
                                            <p:cond delay="0"/>
                                          </p:stCondLst>
                                        </p:cTn>
                                        <p:tgtEl>
                                          <p:spTgt spid="4">
                                            <p:txEl>
                                              <p:pRg st="1" end="1"/>
                                            </p:txEl>
                                          </p:spTgt>
                                        </p:tgtEl>
                                        <p:attrNameLst>
                                          <p:attrName>ppt_y</p:attrName>
                                        </p:attrNameLst>
                                      </p:cBhvr>
                                      <p:tavLst>
                                        <p:tav tm="0">
                                          <p:val>
                                            <p:strVal val="#ppt_y-.2"/>
                                          </p:val>
                                        </p:tav>
                                        <p:tav tm="100000">
                                          <p:val>
                                            <p:strVal val="#ppt_y+.1"/>
                                          </p:val>
                                        </p:tav>
                                      </p:tavLst>
                                    </p:anim>
                                    <p:anim calcmode="lin" valueType="num">
                                      <p:cBhvr>
                                        <p:cTn id="142" dur="500" accel="50000" fill="hold">
                                          <p:stCondLst>
                                            <p:cond delay="500"/>
                                          </p:stCondLst>
                                        </p:cTn>
                                        <p:tgtEl>
                                          <p:spTgt spid="4">
                                            <p:txEl>
                                              <p:pRg st="1" end="1"/>
                                            </p:txEl>
                                          </p:spTgt>
                                        </p:tgtEl>
                                        <p:attrNameLst>
                                          <p:attrName>ppt_y</p:attrName>
                                        </p:attrNameLst>
                                      </p:cBhvr>
                                      <p:tavLst>
                                        <p:tav tm="0">
                                          <p:val>
                                            <p:strVal val="#ppt_y+.1"/>
                                          </p:val>
                                        </p:tav>
                                        <p:tav tm="100000">
                                          <p:val>
                                            <p:strVal val="#ppt_y"/>
                                          </p:val>
                                        </p:tav>
                                      </p:tavLst>
                                    </p:anim>
                                    <p:animEffect transition="in" filter="fade">
                                      <p:cBhvr>
                                        <p:cTn id="143" dur="1000" decel="50000">
                                          <p:stCondLst>
                                            <p:cond delay="0"/>
                                          </p:stCondLst>
                                        </p:cTn>
                                        <p:tgtEl>
                                          <p:spTgt spid="4">
                                            <p:txEl>
                                              <p:pRg st="1" end="1"/>
                                            </p:txEl>
                                          </p:spTgt>
                                        </p:tgtEl>
                                      </p:cBhvr>
                                    </p:animEffect>
                                  </p:childTnLst>
                                </p:cTn>
                              </p:par>
                            </p:childTnLst>
                          </p:cTn>
                        </p:par>
                      </p:childTnLst>
                    </p:cTn>
                  </p:par>
                  <p:par>
                    <p:cTn id="144" fill="hold">
                      <p:stCondLst>
                        <p:cond delay="indefinite"/>
                      </p:stCondLst>
                      <p:childTnLst>
                        <p:par>
                          <p:cTn id="145" fill="hold">
                            <p:stCondLst>
                              <p:cond delay="0"/>
                            </p:stCondLst>
                            <p:childTnLst>
                              <p:par>
                                <p:cTn id="146" presetID="25" presetClass="entr" presetSubtype="0" fill="hold" grpId="0" nodeType="clickEffect">
                                  <p:stCondLst>
                                    <p:cond delay="0"/>
                                  </p:stCondLst>
                                  <p:childTnLst>
                                    <p:set>
                                      <p:cBhvr>
                                        <p:cTn id="147" dur="1" fill="hold">
                                          <p:stCondLst>
                                            <p:cond delay="0"/>
                                          </p:stCondLst>
                                        </p:cTn>
                                        <p:tgtEl>
                                          <p:spTgt spid="4">
                                            <p:txEl>
                                              <p:pRg st="2" end="2"/>
                                            </p:txEl>
                                          </p:spTgt>
                                        </p:tgtEl>
                                        <p:attrNameLst>
                                          <p:attrName>style.visibility</p:attrName>
                                        </p:attrNameLst>
                                      </p:cBhvr>
                                      <p:to>
                                        <p:strVal val="visible"/>
                                      </p:to>
                                    </p:set>
                                    <p:anim calcmode="lin" valueType="num">
                                      <p:cBhvr>
                                        <p:cTn id="148"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149"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150"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151"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152"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153"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154"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155" dur="1000" decel="50000">
                                          <p:stCondLst>
                                            <p:cond delay="0"/>
                                          </p:stCondLst>
                                        </p:cTn>
                                        <p:tgtEl>
                                          <p:spTgt spid="4">
                                            <p:txEl>
                                              <p:pRg st="2" end="2"/>
                                            </p:txEl>
                                          </p:spTgt>
                                        </p:tgtEl>
                                      </p:cBhvr>
                                    </p:animEffect>
                                  </p:childTnLst>
                                </p:cTn>
                              </p:par>
                            </p:childTnLst>
                          </p:cTn>
                        </p:par>
                      </p:childTnLst>
                    </p:cTn>
                  </p:par>
                  <p:par>
                    <p:cTn id="156" fill="hold">
                      <p:stCondLst>
                        <p:cond delay="indefinite"/>
                      </p:stCondLst>
                      <p:childTnLst>
                        <p:par>
                          <p:cTn id="157" fill="hold">
                            <p:stCondLst>
                              <p:cond delay="0"/>
                            </p:stCondLst>
                            <p:childTnLst>
                              <p:par>
                                <p:cTn id="158" presetID="25" presetClass="entr" presetSubtype="0" fill="hold" grpId="0" nodeType="clickEffect">
                                  <p:stCondLst>
                                    <p:cond delay="0"/>
                                  </p:stCondLst>
                                  <p:childTnLst>
                                    <p:set>
                                      <p:cBhvr>
                                        <p:cTn id="159" dur="1" fill="hold">
                                          <p:stCondLst>
                                            <p:cond delay="0"/>
                                          </p:stCondLst>
                                        </p:cTn>
                                        <p:tgtEl>
                                          <p:spTgt spid="4">
                                            <p:txEl>
                                              <p:pRg st="3" end="3"/>
                                            </p:txEl>
                                          </p:spTgt>
                                        </p:tgtEl>
                                        <p:attrNameLst>
                                          <p:attrName>style.visibility</p:attrName>
                                        </p:attrNameLst>
                                      </p:cBhvr>
                                      <p:to>
                                        <p:strVal val="visible"/>
                                      </p:to>
                                    </p:set>
                                    <p:anim calcmode="lin" valueType="num">
                                      <p:cBhvr>
                                        <p:cTn id="160" dur="500" decel="50000" fill="hold">
                                          <p:stCondLst>
                                            <p:cond delay="0"/>
                                          </p:stCondLst>
                                        </p:cTn>
                                        <p:tgtEl>
                                          <p:spTgt spid="4">
                                            <p:txEl>
                                              <p:pRg st="3" end="3"/>
                                            </p:txEl>
                                          </p:spTgt>
                                        </p:tgtEl>
                                        <p:attrNameLst>
                                          <p:attrName>style.rotation</p:attrName>
                                        </p:attrNameLst>
                                      </p:cBhvr>
                                      <p:tavLst>
                                        <p:tav tm="0">
                                          <p:val>
                                            <p:fltVal val="-90"/>
                                          </p:val>
                                        </p:tav>
                                        <p:tav tm="100000">
                                          <p:val>
                                            <p:fltVal val="0"/>
                                          </p:val>
                                        </p:tav>
                                      </p:tavLst>
                                    </p:anim>
                                    <p:anim calcmode="lin" valueType="num">
                                      <p:cBhvr>
                                        <p:cTn id="161" dur="500" decel="50000" fill="hold">
                                          <p:stCondLst>
                                            <p:cond delay="0"/>
                                          </p:stCondLst>
                                        </p:cTn>
                                        <p:tgtEl>
                                          <p:spTgt spid="4">
                                            <p:txEl>
                                              <p:pRg st="3" end="3"/>
                                            </p:txEl>
                                          </p:spTgt>
                                        </p:tgtEl>
                                        <p:attrNameLst>
                                          <p:attrName>ppt_w</p:attrName>
                                        </p:attrNameLst>
                                      </p:cBhvr>
                                      <p:tavLst>
                                        <p:tav tm="0">
                                          <p:val>
                                            <p:strVal val="#ppt_w"/>
                                          </p:val>
                                        </p:tav>
                                        <p:tav tm="100000">
                                          <p:val>
                                            <p:strVal val="#ppt_w*.05"/>
                                          </p:val>
                                        </p:tav>
                                      </p:tavLst>
                                    </p:anim>
                                    <p:anim calcmode="lin" valueType="num">
                                      <p:cBhvr>
                                        <p:cTn id="162" dur="500" accel="50000" fill="hold">
                                          <p:stCondLst>
                                            <p:cond delay="500"/>
                                          </p:stCondLst>
                                        </p:cTn>
                                        <p:tgtEl>
                                          <p:spTgt spid="4">
                                            <p:txEl>
                                              <p:pRg st="3" end="3"/>
                                            </p:txEl>
                                          </p:spTgt>
                                        </p:tgtEl>
                                        <p:attrNameLst>
                                          <p:attrName>ppt_w</p:attrName>
                                        </p:attrNameLst>
                                      </p:cBhvr>
                                      <p:tavLst>
                                        <p:tav tm="0">
                                          <p:val>
                                            <p:strVal val="#ppt_w*.05"/>
                                          </p:val>
                                        </p:tav>
                                        <p:tav tm="100000">
                                          <p:val>
                                            <p:strVal val="#ppt_w"/>
                                          </p:val>
                                        </p:tav>
                                      </p:tavLst>
                                    </p:anim>
                                    <p:anim calcmode="lin" valueType="num">
                                      <p:cBhvr>
                                        <p:cTn id="163" dur="1000" fill="hold"/>
                                        <p:tgtEl>
                                          <p:spTgt spid="4">
                                            <p:txEl>
                                              <p:pRg st="3" end="3"/>
                                            </p:txEl>
                                          </p:spTgt>
                                        </p:tgtEl>
                                        <p:attrNameLst>
                                          <p:attrName>ppt_h</p:attrName>
                                        </p:attrNameLst>
                                      </p:cBhvr>
                                      <p:tavLst>
                                        <p:tav tm="0">
                                          <p:val>
                                            <p:strVal val="#ppt_h"/>
                                          </p:val>
                                        </p:tav>
                                        <p:tav tm="100000">
                                          <p:val>
                                            <p:strVal val="#ppt_h"/>
                                          </p:val>
                                        </p:tav>
                                      </p:tavLst>
                                    </p:anim>
                                    <p:anim calcmode="lin" valueType="num">
                                      <p:cBhvr>
                                        <p:cTn id="164" dur="500" decel="50000" fill="hold">
                                          <p:stCondLst>
                                            <p:cond delay="0"/>
                                          </p:stCondLst>
                                        </p:cTn>
                                        <p:tgtEl>
                                          <p:spTgt spid="4">
                                            <p:txEl>
                                              <p:pRg st="3" end="3"/>
                                            </p:txEl>
                                          </p:spTgt>
                                        </p:tgtEl>
                                        <p:attrNameLst>
                                          <p:attrName>ppt_x</p:attrName>
                                        </p:attrNameLst>
                                      </p:cBhvr>
                                      <p:tavLst>
                                        <p:tav tm="0">
                                          <p:val>
                                            <p:strVal val="#ppt_x+.4"/>
                                          </p:val>
                                        </p:tav>
                                        <p:tav tm="100000">
                                          <p:val>
                                            <p:strVal val="#ppt_x"/>
                                          </p:val>
                                        </p:tav>
                                      </p:tavLst>
                                    </p:anim>
                                    <p:anim calcmode="lin" valueType="num">
                                      <p:cBhvr>
                                        <p:cTn id="165" dur="500" decel="50000" fill="hold">
                                          <p:stCondLst>
                                            <p:cond delay="0"/>
                                          </p:stCondLst>
                                        </p:cTn>
                                        <p:tgtEl>
                                          <p:spTgt spid="4">
                                            <p:txEl>
                                              <p:pRg st="3" end="3"/>
                                            </p:txEl>
                                          </p:spTgt>
                                        </p:tgtEl>
                                        <p:attrNameLst>
                                          <p:attrName>ppt_y</p:attrName>
                                        </p:attrNameLst>
                                      </p:cBhvr>
                                      <p:tavLst>
                                        <p:tav tm="0">
                                          <p:val>
                                            <p:strVal val="#ppt_y-.2"/>
                                          </p:val>
                                        </p:tav>
                                        <p:tav tm="100000">
                                          <p:val>
                                            <p:strVal val="#ppt_y+.1"/>
                                          </p:val>
                                        </p:tav>
                                      </p:tavLst>
                                    </p:anim>
                                    <p:anim calcmode="lin" valueType="num">
                                      <p:cBhvr>
                                        <p:cTn id="166" dur="500" accel="50000" fill="hold">
                                          <p:stCondLst>
                                            <p:cond delay="500"/>
                                          </p:stCondLst>
                                        </p:cTn>
                                        <p:tgtEl>
                                          <p:spTgt spid="4">
                                            <p:txEl>
                                              <p:pRg st="3" end="3"/>
                                            </p:txEl>
                                          </p:spTgt>
                                        </p:tgtEl>
                                        <p:attrNameLst>
                                          <p:attrName>ppt_y</p:attrName>
                                        </p:attrNameLst>
                                      </p:cBhvr>
                                      <p:tavLst>
                                        <p:tav tm="0">
                                          <p:val>
                                            <p:strVal val="#ppt_y+.1"/>
                                          </p:val>
                                        </p:tav>
                                        <p:tav tm="100000">
                                          <p:val>
                                            <p:strVal val="#ppt_y"/>
                                          </p:val>
                                        </p:tav>
                                      </p:tavLst>
                                    </p:anim>
                                    <p:animEffect transition="in" filter="fade">
                                      <p:cBhvr>
                                        <p:cTn id="167" dur="1000" decel="50000">
                                          <p:stCondLst>
                                            <p:cond delay="0"/>
                                          </p:stCondLst>
                                        </p:cTn>
                                        <p:tgtEl>
                                          <p:spTgt spid="4">
                                            <p:txEl>
                                              <p:pRg st="3" end="3"/>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5" presetClass="entr" presetSubtype="0" fill="hold" grpId="0" nodeType="clickEffect">
                                  <p:stCondLst>
                                    <p:cond delay="0"/>
                                  </p:stCondLst>
                                  <p:childTnLst>
                                    <p:set>
                                      <p:cBhvr>
                                        <p:cTn id="171" dur="1" fill="hold">
                                          <p:stCondLst>
                                            <p:cond delay="0"/>
                                          </p:stCondLst>
                                        </p:cTn>
                                        <p:tgtEl>
                                          <p:spTgt spid="4">
                                            <p:txEl>
                                              <p:pRg st="4" end="4"/>
                                            </p:txEl>
                                          </p:spTgt>
                                        </p:tgtEl>
                                        <p:attrNameLst>
                                          <p:attrName>style.visibility</p:attrName>
                                        </p:attrNameLst>
                                      </p:cBhvr>
                                      <p:to>
                                        <p:strVal val="visible"/>
                                      </p:to>
                                    </p:set>
                                    <p:anim calcmode="lin" valueType="num">
                                      <p:cBhvr>
                                        <p:cTn id="172" dur="500" decel="50000" fill="hold">
                                          <p:stCondLst>
                                            <p:cond delay="0"/>
                                          </p:stCondLst>
                                        </p:cTn>
                                        <p:tgtEl>
                                          <p:spTgt spid="4">
                                            <p:txEl>
                                              <p:pRg st="4" end="4"/>
                                            </p:txEl>
                                          </p:spTgt>
                                        </p:tgtEl>
                                        <p:attrNameLst>
                                          <p:attrName>style.rotation</p:attrName>
                                        </p:attrNameLst>
                                      </p:cBhvr>
                                      <p:tavLst>
                                        <p:tav tm="0">
                                          <p:val>
                                            <p:fltVal val="-90"/>
                                          </p:val>
                                        </p:tav>
                                        <p:tav tm="100000">
                                          <p:val>
                                            <p:fltVal val="0"/>
                                          </p:val>
                                        </p:tav>
                                      </p:tavLst>
                                    </p:anim>
                                    <p:anim calcmode="lin" valueType="num">
                                      <p:cBhvr>
                                        <p:cTn id="173" dur="500" decel="50000" fill="hold">
                                          <p:stCondLst>
                                            <p:cond delay="0"/>
                                          </p:stCondLst>
                                        </p:cTn>
                                        <p:tgtEl>
                                          <p:spTgt spid="4">
                                            <p:txEl>
                                              <p:pRg st="4" end="4"/>
                                            </p:txEl>
                                          </p:spTgt>
                                        </p:tgtEl>
                                        <p:attrNameLst>
                                          <p:attrName>ppt_w</p:attrName>
                                        </p:attrNameLst>
                                      </p:cBhvr>
                                      <p:tavLst>
                                        <p:tav tm="0">
                                          <p:val>
                                            <p:strVal val="#ppt_w"/>
                                          </p:val>
                                        </p:tav>
                                        <p:tav tm="100000">
                                          <p:val>
                                            <p:strVal val="#ppt_w*.05"/>
                                          </p:val>
                                        </p:tav>
                                      </p:tavLst>
                                    </p:anim>
                                    <p:anim calcmode="lin" valueType="num">
                                      <p:cBhvr>
                                        <p:cTn id="174" dur="500" accel="50000" fill="hold">
                                          <p:stCondLst>
                                            <p:cond delay="500"/>
                                          </p:stCondLst>
                                        </p:cTn>
                                        <p:tgtEl>
                                          <p:spTgt spid="4">
                                            <p:txEl>
                                              <p:pRg st="4" end="4"/>
                                            </p:txEl>
                                          </p:spTgt>
                                        </p:tgtEl>
                                        <p:attrNameLst>
                                          <p:attrName>ppt_w</p:attrName>
                                        </p:attrNameLst>
                                      </p:cBhvr>
                                      <p:tavLst>
                                        <p:tav tm="0">
                                          <p:val>
                                            <p:strVal val="#ppt_w*.05"/>
                                          </p:val>
                                        </p:tav>
                                        <p:tav tm="100000">
                                          <p:val>
                                            <p:strVal val="#ppt_w"/>
                                          </p:val>
                                        </p:tav>
                                      </p:tavLst>
                                    </p:anim>
                                    <p:anim calcmode="lin" valueType="num">
                                      <p:cBhvr>
                                        <p:cTn id="175" dur="1000" fill="hold"/>
                                        <p:tgtEl>
                                          <p:spTgt spid="4">
                                            <p:txEl>
                                              <p:pRg st="4" end="4"/>
                                            </p:txEl>
                                          </p:spTgt>
                                        </p:tgtEl>
                                        <p:attrNameLst>
                                          <p:attrName>ppt_h</p:attrName>
                                        </p:attrNameLst>
                                      </p:cBhvr>
                                      <p:tavLst>
                                        <p:tav tm="0">
                                          <p:val>
                                            <p:strVal val="#ppt_h"/>
                                          </p:val>
                                        </p:tav>
                                        <p:tav tm="100000">
                                          <p:val>
                                            <p:strVal val="#ppt_h"/>
                                          </p:val>
                                        </p:tav>
                                      </p:tavLst>
                                    </p:anim>
                                    <p:anim calcmode="lin" valueType="num">
                                      <p:cBhvr>
                                        <p:cTn id="176" dur="500" decel="50000" fill="hold">
                                          <p:stCondLst>
                                            <p:cond delay="0"/>
                                          </p:stCondLst>
                                        </p:cTn>
                                        <p:tgtEl>
                                          <p:spTgt spid="4">
                                            <p:txEl>
                                              <p:pRg st="4" end="4"/>
                                            </p:txEl>
                                          </p:spTgt>
                                        </p:tgtEl>
                                        <p:attrNameLst>
                                          <p:attrName>ppt_x</p:attrName>
                                        </p:attrNameLst>
                                      </p:cBhvr>
                                      <p:tavLst>
                                        <p:tav tm="0">
                                          <p:val>
                                            <p:strVal val="#ppt_x+.4"/>
                                          </p:val>
                                        </p:tav>
                                        <p:tav tm="100000">
                                          <p:val>
                                            <p:strVal val="#ppt_x"/>
                                          </p:val>
                                        </p:tav>
                                      </p:tavLst>
                                    </p:anim>
                                    <p:anim calcmode="lin" valueType="num">
                                      <p:cBhvr>
                                        <p:cTn id="177" dur="500" decel="50000" fill="hold">
                                          <p:stCondLst>
                                            <p:cond delay="0"/>
                                          </p:stCondLst>
                                        </p:cTn>
                                        <p:tgtEl>
                                          <p:spTgt spid="4">
                                            <p:txEl>
                                              <p:pRg st="4" end="4"/>
                                            </p:txEl>
                                          </p:spTgt>
                                        </p:tgtEl>
                                        <p:attrNameLst>
                                          <p:attrName>ppt_y</p:attrName>
                                        </p:attrNameLst>
                                      </p:cBhvr>
                                      <p:tavLst>
                                        <p:tav tm="0">
                                          <p:val>
                                            <p:strVal val="#ppt_y-.2"/>
                                          </p:val>
                                        </p:tav>
                                        <p:tav tm="100000">
                                          <p:val>
                                            <p:strVal val="#ppt_y+.1"/>
                                          </p:val>
                                        </p:tav>
                                      </p:tavLst>
                                    </p:anim>
                                    <p:anim calcmode="lin" valueType="num">
                                      <p:cBhvr>
                                        <p:cTn id="178" dur="500" accel="50000" fill="hold">
                                          <p:stCondLst>
                                            <p:cond delay="500"/>
                                          </p:stCondLst>
                                        </p:cTn>
                                        <p:tgtEl>
                                          <p:spTgt spid="4">
                                            <p:txEl>
                                              <p:pRg st="4" end="4"/>
                                            </p:txEl>
                                          </p:spTgt>
                                        </p:tgtEl>
                                        <p:attrNameLst>
                                          <p:attrName>ppt_y</p:attrName>
                                        </p:attrNameLst>
                                      </p:cBhvr>
                                      <p:tavLst>
                                        <p:tav tm="0">
                                          <p:val>
                                            <p:strVal val="#ppt_y+.1"/>
                                          </p:val>
                                        </p:tav>
                                        <p:tav tm="100000">
                                          <p:val>
                                            <p:strVal val="#ppt_y"/>
                                          </p:val>
                                        </p:tav>
                                      </p:tavLst>
                                    </p:anim>
                                    <p:animEffect transition="in" filter="fade">
                                      <p:cBhvr>
                                        <p:cTn id="179" dur="1000" decel="50000">
                                          <p:stCondLst>
                                            <p:cond delay="0"/>
                                          </p:stCondLst>
                                        </p:cTn>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gradFill rotWithShape="1">
          <a:gsLst>
            <a:gs pos="0">
              <a:srgbClr val="5B7CC6"/>
            </a:gs>
            <a:gs pos="100000">
              <a:srgbClr val="002463"/>
            </a:gs>
          </a:gsLst>
          <a:path path="shape">
            <a:fillToRect l="50000" t="50000" r="50000" b="50000"/>
          </a:path>
        </a:gradFill>
        <a:effectLst/>
      </p:bgPr>
    </p:bg>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4427538" y="692150"/>
            <a:ext cx="4537075" cy="2016125"/>
          </a:xfrm>
        </p:spPr>
        <p:txBody>
          <a:bodyPr/>
          <a:lstStyle/>
          <a:p>
            <a:pPr algn="l" eaLnBrk="1" hangingPunct="1"/>
            <a:r>
              <a:rPr lang="ru-RU" altLang="ru-RU" sz="2700" smtClean="0"/>
              <a:t>            КОНТАКТНІ ЛІНЗИ</a:t>
            </a:r>
            <a:r>
              <a:rPr lang="ru-RU" altLang="ru-RU" sz="1800" smtClean="0"/>
              <a:t>. </a:t>
            </a:r>
            <a:r>
              <a:rPr lang="ru-RU" sz="1400" smtClean="0"/>
              <a:t/>
            </a:r>
            <a:br>
              <a:rPr lang="ru-RU" sz="1400" smtClean="0"/>
            </a:br>
            <a:r>
              <a:rPr lang="ru-RU" sz="1800" smtClean="0"/>
              <a:t>Периферична частина має кривизну більшого діаметра. Залежно від профілюпериферичної частини розрізняють лінзи з подвійною, потрійною і множинноїкривизною. Вибір профілю задньої поверхні лінзи залежить від індивідуальних особливостей форми передньої поверхні рогівки.</a:t>
            </a:r>
            <a:endParaRPr lang="ru-RU" altLang="ru-RU" sz="1800" smtClean="0"/>
          </a:p>
        </p:txBody>
      </p:sp>
      <p:sp>
        <p:nvSpPr>
          <p:cNvPr id="15363" name="Объект 2"/>
          <p:cNvSpPr>
            <a:spLocks noGrp="1"/>
          </p:cNvSpPr>
          <p:nvPr>
            <p:ph sz="half" idx="1"/>
          </p:nvPr>
        </p:nvSpPr>
        <p:spPr>
          <a:xfrm>
            <a:off x="-30163" y="-33338"/>
            <a:ext cx="4025901" cy="7272338"/>
          </a:xfrm>
        </p:spPr>
        <p:txBody>
          <a:bodyPr/>
          <a:lstStyle/>
          <a:p>
            <a:pPr marL="0" indent="0" algn="just" eaLnBrk="1" hangingPunct="1">
              <a:buFont typeface="Arial" charset="0"/>
              <a:buNone/>
            </a:pPr>
            <a:r>
              <a:rPr lang="ru-RU" sz="1800" smtClean="0"/>
              <a:t>Ідея використання контактної корекції належить Д.Ф. Гершель (1830), який висловив думку, що рогівковий астигматизм можна виправити, наклавши на рогівку оболонку з гелеобразного прозорого матеріалу.</a:t>
            </a:r>
          </a:p>
          <a:p>
            <a:pPr marL="0" indent="0" algn="just" eaLnBrk="1" hangingPunct="1">
              <a:buFont typeface="Arial" charset="0"/>
              <a:buNone/>
            </a:pPr>
            <a:r>
              <a:rPr lang="ru-RU" sz="1800" smtClean="0"/>
              <a:t>Першу контактну лінзу виготовив Шиллер (1887), використавши її із захисною метою.</a:t>
            </a:r>
          </a:p>
          <a:p>
            <a:pPr marL="0" indent="0" algn="just" eaLnBrk="1" hangingPunct="1">
              <a:buFont typeface="Arial" charset="0"/>
              <a:buNone/>
            </a:pPr>
            <a:r>
              <a:rPr lang="ru-RU" sz="1800" smtClean="0"/>
              <a:t>Крім корекції аномалій рефракції, контактні лінзи застосовують з лікувальною, захисної, косметичною метою, а також для екранізації при великих дефектах райдужки або анірідія.</a:t>
            </a:r>
          </a:p>
          <a:p>
            <a:pPr marL="0" indent="0" algn="just" eaLnBrk="1" hangingPunct="1">
              <a:buFont typeface="Arial" charset="0"/>
              <a:buNone/>
            </a:pPr>
            <a:r>
              <a:rPr lang="ru-RU" sz="1800" smtClean="0"/>
              <a:t>Найбільшого поширення набули рогівкові контактні лінзи. Передня поверхня лінзи має однаковий радіус кривизни. На задній поверхні створюють складний профіль. Центральна частина називається оптичною зоною, профіль її повинен бути близьким до кривизни граничної поверхні рогівки.</a:t>
            </a:r>
          </a:p>
        </p:txBody>
      </p:sp>
      <p:pic>
        <p:nvPicPr>
          <p:cNvPr id="13316" name="Объект 4"/>
          <p:cNvPicPr>
            <a:picLocks noGrp="1" noChangeAspect="1"/>
          </p:cNvPicPr>
          <p:nvPr>
            <p:ph sz="half" idx="2"/>
          </p:nvPr>
        </p:nvPicPr>
        <p:blipFill>
          <a:blip r:embed="rId2"/>
          <a:srcRect/>
          <a:stretch>
            <a:fillRect/>
          </a:stretch>
        </p:blipFill>
        <p:spPr>
          <a:xfrm>
            <a:off x="4067175" y="3573463"/>
            <a:ext cx="5076825" cy="31686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inVertical)">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p:cTn id="12" dur="1000" fill="hold"/>
                                        <p:tgtEl>
                                          <p:spTgt spid="13316"/>
                                        </p:tgtEl>
                                        <p:attrNameLst>
                                          <p:attrName>ppt_w</p:attrName>
                                        </p:attrNameLst>
                                      </p:cBhvr>
                                      <p:tavLst>
                                        <p:tav tm="0">
                                          <p:val>
                                            <p:fltVal val="0"/>
                                          </p:val>
                                        </p:tav>
                                        <p:tav tm="100000">
                                          <p:val>
                                            <p:strVal val="#ppt_w"/>
                                          </p:val>
                                        </p:tav>
                                      </p:tavLst>
                                    </p:anim>
                                    <p:anim calcmode="lin" valueType="num">
                                      <p:cBhvr>
                                        <p:cTn id="13" dur="1000" fill="hold"/>
                                        <p:tgtEl>
                                          <p:spTgt spid="13316"/>
                                        </p:tgtEl>
                                        <p:attrNameLst>
                                          <p:attrName>ppt_h</p:attrName>
                                        </p:attrNameLst>
                                      </p:cBhvr>
                                      <p:tavLst>
                                        <p:tav tm="0">
                                          <p:val>
                                            <p:fltVal val="0"/>
                                          </p:val>
                                        </p:tav>
                                        <p:tav tm="100000">
                                          <p:val>
                                            <p:strVal val="#ppt_h"/>
                                          </p:val>
                                        </p:tav>
                                      </p:tavLst>
                                    </p:anim>
                                    <p:anim calcmode="lin" valueType="num">
                                      <p:cBhvr>
                                        <p:cTn id="14" dur="1000" fill="hold"/>
                                        <p:tgtEl>
                                          <p:spTgt spid="13316"/>
                                        </p:tgtEl>
                                        <p:attrNameLst>
                                          <p:attrName>style.rotation</p:attrName>
                                        </p:attrNameLst>
                                      </p:cBhvr>
                                      <p:tavLst>
                                        <p:tav tm="0">
                                          <p:val>
                                            <p:fltVal val="90"/>
                                          </p:val>
                                        </p:tav>
                                        <p:tav tm="100000">
                                          <p:val>
                                            <p:fltVal val="0"/>
                                          </p:val>
                                        </p:tav>
                                      </p:tavLst>
                                    </p:anim>
                                    <p:animEffect transition="in" filter="fade">
                                      <p:cBhvr>
                                        <p:cTn id="15" dur="10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539750" y="333375"/>
            <a:ext cx="8280400" cy="792163"/>
          </a:xfrm>
        </p:spPr>
        <p:txBody>
          <a:bodyPr/>
          <a:lstStyle/>
          <a:p>
            <a:pPr eaLnBrk="1" hangingPunct="1"/>
            <a:r>
              <a:rPr lang="ru-RU" altLang="ru-RU" sz="2800" smtClean="0"/>
              <a:t>При підборі окулярів користуються наборами пробних очкових лінз і призм</a:t>
            </a:r>
          </a:p>
        </p:txBody>
      </p:sp>
      <p:sp>
        <p:nvSpPr>
          <p:cNvPr id="3" name="Объект 2"/>
          <p:cNvSpPr>
            <a:spLocks noGrp="1"/>
          </p:cNvSpPr>
          <p:nvPr>
            <p:ph sz="half" idx="1"/>
          </p:nvPr>
        </p:nvSpPr>
        <p:spPr>
          <a:xfrm>
            <a:off x="179388" y="1125538"/>
            <a:ext cx="5113337" cy="5732462"/>
          </a:xfrm>
        </p:spPr>
        <p:txBody>
          <a:bodyPr/>
          <a:lstStyle/>
          <a:p>
            <a:pPr algn="just" eaLnBrk="1" hangingPunct="1"/>
            <a:r>
              <a:rPr lang="ru-RU" sz="2000" smtClean="0"/>
              <a:t>Коригуючі окуляри повинні відповідати таким вимогам:</a:t>
            </a:r>
          </a:p>
          <a:p>
            <a:pPr algn="just" eaLnBrk="1" hangingPunct="1"/>
            <a:r>
              <a:rPr lang="ru-RU" sz="2000" smtClean="0"/>
              <a:t>Рефракція лінзи або призми повинна відповідати прописи рецепта на окуляри. Її перевіряють за допомогою Діоптриметри. Можна використовувати також метод нейтралізації;</a:t>
            </a:r>
          </a:p>
          <a:p>
            <a:pPr algn="just" eaLnBrk="1" hangingPunct="1"/>
            <a:r>
              <a:rPr lang="ru-RU" sz="2000" smtClean="0"/>
              <a:t>Оптичний центр лінзи повинен збігатися з центром зіниці ока;</a:t>
            </a:r>
          </a:p>
          <a:p>
            <a:pPr algn="just" eaLnBrk="1" hangingPunct="1"/>
            <a:r>
              <a:rPr lang="ru-RU" sz="2000" smtClean="0"/>
              <a:t>Очкова лінза повинна відстояти від ока на 12 мм;</a:t>
            </a:r>
          </a:p>
          <a:p>
            <a:pPr algn="just" eaLnBrk="1" hangingPunct="1"/>
            <a:r>
              <a:rPr lang="ru-RU" sz="2000" smtClean="0"/>
              <a:t>Форма очкової оправи та її параметри повинні відповідати анатомічній будові обличчя і голови пацієнта, а також відповідати естетичним вимогам; деталі очкових оправ не повинні чинити дратівної дії на шкіру обличчя і бути зручними при носінні.</a:t>
            </a:r>
          </a:p>
        </p:txBody>
      </p:sp>
      <p:pic>
        <p:nvPicPr>
          <p:cNvPr id="15362" name="Picture 2"/>
          <p:cNvPicPr>
            <a:picLocks noGrp="1" noChangeAspect="1" noChangeArrowheads="1"/>
          </p:cNvPicPr>
          <p:nvPr>
            <p:ph sz="half" idx="2"/>
          </p:nvPr>
        </p:nvPicPr>
        <p:blipFill>
          <a:blip r:embed="rId2"/>
          <a:srcRect/>
          <a:stretch>
            <a:fillRect/>
          </a:stretch>
        </p:blipFill>
        <p:spPr>
          <a:xfrm>
            <a:off x="5435600" y="1341438"/>
            <a:ext cx="3529013" cy="2914650"/>
          </a:xfr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4163" y="188913"/>
            <a:ext cx="3600450" cy="849312"/>
          </a:xfrm>
          <a:solidFill>
            <a:schemeClr val="accent6">
              <a:lumMod val="20000"/>
              <a:lumOff val="80000"/>
            </a:schemeClr>
          </a:solidFill>
        </p:spPr>
        <p:txBody>
          <a:bodyPr rtlCol="0">
            <a:normAutofit fontScale="90000"/>
          </a:bodyPr>
          <a:lstStyle/>
          <a:p>
            <a:pPr eaLnBrk="1" fontAlgn="auto" hangingPunct="1">
              <a:spcAft>
                <a:spcPts val="0"/>
              </a:spcAft>
              <a:defRPr/>
            </a:pPr>
            <a:r>
              <a:rPr lang="ru-RU" sz="3600" dirty="0" smtClean="0">
                <a:solidFill>
                  <a:schemeClr val="bg1">
                    <a:lumMod val="85000"/>
                    <a:lumOff val="15000"/>
                  </a:schemeClr>
                </a:solidFill>
              </a:rPr>
              <a:t>Рецепт на </a:t>
            </a:r>
            <a:r>
              <a:rPr lang="ru-RU" sz="3600" dirty="0" err="1" smtClean="0">
                <a:solidFill>
                  <a:schemeClr val="bg1">
                    <a:lumMod val="85000"/>
                    <a:lumOff val="15000"/>
                  </a:schemeClr>
                </a:solidFill>
              </a:rPr>
              <a:t>окуляри</a:t>
            </a:r>
            <a:endParaRPr lang="ru-RU" sz="3600" dirty="0" smtClean="0">
              <a:solidFill>
                <a:schemeClr val="bg1">
                  <a:lumMod val="85000"/>
                  <a:lumOff val="15000"/>
                </a:schemeClr>
              </a:solidFill>
            </a:endParaRPr>
          </a:p>
        </p:txBody>
      </p:sp>
      <p:sp>
        <p:nvSpPr>
          <p:cNvPr id="3" name="Объект 2"/>
          <p:cNvSpPr>
            <a:spLocks noGrp="1"/>
          </p:cNvSpPr>
          <p:nvPr>
            <p:ph sz="half" idx="1"/>
          </p:nvPr>
        </p:nvSpPr>
        <p:spPr>
          <a:xfrm>
            <a:off x="179388" y="260350"/>
            <a:ext cx="4608512" cy="6481763"/>
          </a:xfrm>
          <a:solidFill>
            <a:schemeClr val="accent6">
              <a:lumMod val="20000"/>
              <a:lumOff val="80000"/>
              <a:alpha val="84000"/>
            </a:schemeClr>
          </a:solidFill>
        </p:spPr>
        <p:txBody>
          <a:bodyPr rtlCol="0">
            <a:normAutofit fontScale="85000" lnSpcReduction="20000"/>
          </a:bodyPr>
          <a:lstStyle/>
          <a:p>
            <a:pPr marL="0" indent="0" eaLnBrk="1" fontAlgn="auto" hangingPunct="1">
              <a:spcAft>
                <a:spcPts val="0"/>
              </a:spcAft>
              <a:buFont typeface="Arial" charset="0"/>
              <a:buNone/>
              <a:defRPr/>
            </a:pPr>
            <a:r>
              <a:rPr lang="ru-RU" dirty="0">
                <a:solidFill>
                  <a:schemeClr val="bg1"/>
                </a:solidFill>
              </a:rPr>
              <a:t>Для того, </a:t>
            </a:r>
            <a:r>
              <a:rPr lang="ru-RU" dirty="0" err="1">
                <a:solidFill>
                  <a:schemeClr val="bg1"/>
                </a:solidFill>
              </a:rPr>
              <a:t>щоб</a:t>
            </a:r>
            <a:r>
              <a:rPr lang="ru-RU" dirty="0">
                <a:solidFill>
                  <a:schemeClr val="bg1"/>
                </a:solidFill>
              </a:rPr>
              <a:t> </a:t>
            </a:r>
            <a:r>
              <a:rPr lang="ru-RU" dirty="0" err="1">
                <a:solidFill>
                  <a:schemeClr val="bg1"/>
                </a:solidFill>
              </a:rPr>
              <a:t>виписати</a:t>
            </a:r>
            <a:r>
              <a:rPr lang="ru-RU" dirty="0">
                <a:solidFill>
                  <a:schemeClr val="bg1"/>
                </a:solidFill>
              </a:rPr>
              <a:t> </a:t>
            </a:r>
            <a:r>
              <a:rPr lang="ru-RU" dirty="0" smtClean="0">
                <a:solidFill>
                  <a:schemeClr val="bg1"/>
                </a:solidFill>
              </a:rPr>
              <a:t>рецепт </a:t>
            </a:r>
            <a:r>
              <a:rPr lang="ru-RU" dirty="0">
                <a:solidFill>
                  <a:schemeClr val="bg1"/>
                </a:solidFill>
              </a:rPr>
              <a:t>на </a:t>
            </a:r>
            <a:r>
              <a:rPr lang="ru-RU" dirty="0" err="1">
                <a:solidFill>
                  <a:schemeClr val="bg1"/>
                </a:solidFill>
              </a:rPr>
              <a:t>окуляри</a:t>
            </a:r>
            <a:r>
              <a:rPr lang="ru-RU" dirty="0">
                <a:solidFill>
                  <a:schemeClr val="bg1"/>
                </a:solidFill>
              </a:rPr>
              <a:t> треба знати </a:t>
            </a:r>
            <a:r>
              <a:rPr lang="ru-RU" dirty="0" err="1">
                <a:solidFill>
                  <a:schemeClr val="bg1"/>
                </a:solidFill>
              </a:rPr>
              <a:t>такі</a:t>
            </a:r>
            <a:r>
              <a:rPr lang="ru-RU" dirty="0">
                <a:solidFill>
                  <a:schemeClr val="bg1"/>
                </a:solidFill>
              </a:rPr>
              <a:t> </a:t>
            </a:r>
            <a:r>
              <a:rPr lang="ru-RU" dirty="0" err="1">
                <a:solidFill>
                  <a:schemeClr val="bg1"/>
                </a:solidFill>
              </a:rPr>
              <a:t>латинські</a:t>
            </a:r>
            <a:r>
              <a:rPr lang="ru-RU" dirty="0">
                <a:solidFill>
                  <a:schemeClr val="bg1"/>
                </a:solidFill>
              </a:rPr>
              <a:t> слова:</a:t>
            </a:r>
          </a:p>
          <a:p>
            <a:pPr marL="0" indent="0" eaLnBrk="1" fontAlgn="auto" hangingPunct="1">
              <a:spcAft>
                <a:spcPts val="0"/>
              </a:spcAft>
              <a:buFont typeface="Arial" charset="0"/>
              <a:buNone/>
              <a:defRPr/>
            </a:pPr>
            <a:r>
              <a:rPr lang="ru-RU" dirty="0">
                <a:solidFill>
                  <a:schemeClr val="bg1"/>
                </a:solidFill>
              </a:rPr>
              <a:t>1. Праве око - </a:t>
            </a:r>
            <a:r>
              <a:rPr lang="en-GB" dirty="0">
                <a:solidFill>
                  <a:schemeClr val="bg1"/>
                </a:solidFill>
              </a:rPr>
              <a:t>O.D. Oculus Dexter</a:t>
            </a:r>
          </a:p>
          <a:p>
            <a:pPr marL="0" indent="0" eaLnBrk="1" fontAlgn="auto" hangingPunct="1">
              <a:spcAft>
                <a:spcPts val="0"/>
              </a:spcAft>
              <a:buFont typeface="Arial" charset="0"/>
              <a:buNone/>
              <a:defRPr/>
            </a:pPr>
            <a:r>
              <a:rPr lang="en-GB" dirty="0">
                <a:solidFill>
                  <a:schemeClr val="bg1"/>
                </a:solidFill>
              </a:rPr>
              <a:t>2. </a:t>
            </a:r>
            <a:r>
              <a:rPr lang="ru-RU" dirty="0" err="1">
                <a:solidFill>
                  <a:schemeClr val="bg1"/>
                </a:solidFill>
              </a:rPr>
              <a:t>Ліве</a:t>
            </a:r>
            <a:r>
              <a:rPr lang="ru-RU" dirty="0">
                <a:solidFill>
                  <a:schemeClr val="bg1"/>
                </a:solidFill>
              </a:rPr>
              <a:t> око - </a:t>
            </a:r>
            <a:r>
              <a:rPr lang="en-GB" dirty="0">
                <a:solidFill>
                  <a:schemeClr val="bg1"/>
                </a:solidFill>
              </a:rPr>
              <a:t>O.S. Oculus Sinister</a:t>
            </a:r>
          </a:p>
          <a:p>
            <a:pPr marL="0" indent="0" eaLnBrk="1" fontAlgn="auto" hangingPunct="1">
              <a:spcAft>
                <a:spcPts val="0"/>
              </a:spcAft>
              <a:buFont typeface="Arial" charset="0"/>
              <a:buNone/>
              <a:defRPr/>
            </a:pPr>
            <a:r>
              <a:rPr lang="en-GB" dirty="0">
                <a:solidFill>
                  <a:schemeClr val="bg1"/>
                </a:solidFill>
              </a:rPr>
              <a:t>3. </a:t>
            </a:r>
            <a:r>
              <a:rPr lang="ru-RU" dirty="0" err="1">
                <a:solidFill>
                  <a:schemeClr val="bg1"/>
                </a:solidFill>
              </a:rPr>
              <a:t>Обидва</a:t>
            </a:r>
            <a:r>
              <a:rPr lang="ru-RU" dirty="0">
                <a:solidFill>
                  <a:schemeClr val="bg1"/>
                </a:solidFill>
              </a:rPr>
              <a:t> </a:t>
            </a:r>
            <a:r>
              <a:rPr lang="ru-RU" dirty="0" err="1">
                <a:solidFill>
                  <a:schemeClr val="bg1"/>
                </a:solidFill>
              </a:rPr>
              <a:t>очі</a:t>
            </a:r>
            <a:r>
              <a:rPr lang="ru-RU" dirty="0">
                <a:solidFill>
                  <a:schemeClr val="bg1"/>
                </a:solidFill>
              </a:rPr>
              <a:t> -</a:t>
            </a:r>
            <a:r>
              <a:rPr lang="en-GB" dirty="0">
                <a:solidFill>
                  <a:schemeClr val="bg1"/>
                </a:solidFill>
              </a:rPr>
              <a:t>O.U. Oculus </a:t>
            </a:r>
            <a:r>
              <a:rPr lang="en-GB" dirty="0" err="1">
                <a:solidFill>
                  <a:schemeClr val="bg1"/>
                </a:solidFill>
              </a:rPr>
              <a:t>utriusguae</a:t>
            </a:r>
            <a:endParaRPr lang="en-GB" dirty="0">
              <a:solidFill>
                <a:schemeClr val="bg1"/>
              </a:solidFill>
            </a:endParaRPr>
          </a:p>
          <a:p>
            <a:pPr marL="0" indent="0" eaLnBrk="1" fontAlgn="auto" hangingPunct="1">
              <a:spcAft>
                <a:spcPts val="0"/>
              </a:spcAft>
              <a:buFont typeface="Arial" charset="0"/>
              <a:buNone/>
              <a:defRPr/>
            </a:pPr>
            <a:r>
              <a:rPr lang="en-GB" dirty="0">
                <a:solidFill>
                  <a:schemeClr val="bg1"/>
                </a:solidFill>
              </a:rPr>
              <a:t>4. </a:t>
            </a:r>
            <a:r>
              <a:rPr lang="ru-RU" dirty="0" err="1">
                <a:solidFill>
                  <a:schemeClr val="bg1"/>
                </a:solidFill>
              </a:rPr>
              <a:t>Позитивне</a:t>
            </a:r>
            <a:r>
              <a:rPr lang="ru-RU" dirty="0">
                <a:solidFill>
                  <a:schemeClr val="bg1"/>
                </a:solidFill>
              </a:rPr>
              <a:t> (</a:t>
            </a:r>
            <a:r>
              <a:rPr lang="ru-RU" dirty="0" err="1">
                <a:solidFill>
                  <a:schemeClr val="bg1"/>
                </a:solidFill>
              </a:rPr>
              <a:t>опукле</a:t>
            </a:r>
            <a:r>
              <a:rPr lang="ru-RU" dirty="0">
                <a:solidFill>
                  <a:schemeClr val="bg1"/>
                </a:solidFill>
              </a:rPr>
              <a:t>) - </a:t>
            </a:r>
            <a:r>
              <a:rPr lang="en-GB" dirty="0">
                <a:solidFill>
                  <a:schemeClr val="bg1"/>
                </a:solidFill>
              </a:rPr>
              <a:t>Convex</a:t>
            </a:r>
          </a:p>
          <a:p>
            <a:pPr marL="0" indent="0" eaLnBrk="1" fontAlgn="auto" hangingPunct="1">
              <a:spcAft>
                <a:spcPts val="0"/>
              </a:spcAft>
              <a:buFont typeface="Arial" charset="0"/>
              <a:buNone/>
              <a:defRPr/>
            </a:pPr>
            <a:r>
              <a:rPr lang="ru-RU" dirty="0" smtClean="0">
                <a:solidFill>
                  <a:schemeClr val="bg1"/>
                </a:solidFill>
              </a:rPr>
              <a:t>5. </a:t>
            </a:r>
            <a:r>
              <a:rPr lang="ru-RU" dirty="0" err="1" smtClean="0">
                <a:solidFill>
                  <a:schemeClr val="bg1"/>
                </a:solidFill>
              </a:rPr>
              <a:t>Негативне</a:t>
            </a:r>
            <a:r>
              <a:rPr lang="ru-RU" dirty="0" smtClean="0">
                <a:solidFill>
                  <a:schemeClr val="bg1"/>
                </a:solidFill>
              </a:rPr>
              <a:t> </a:t>
            </a:r>
            <a:r>
              <a:rPr lang="ru-RU" dirty="0">
                <a:solidFill>
                  <a:schemeClr val="bg1"/>
                </a:solidFill>
              </a:rPr>
              <a:t>(</a:t>
            </a:r>
            <a:r>
              <a:rPr lang="ru-RU" dirty="0" err="1">
                <a:solidFill>
                  <a:schemeClr val="bg1"/>
                </a:solidFill>
              </a:rPr>
              <a:t>увігнуте</a:t>
            </a:r>
            <a:r>
              <a:rPr lang="ru-RU" dirty="0">
                <a:solidFill>
                  <a:schemeClr val="bg1"/>
                </a:solidFill>
              </a:rPr>
              <a:t>) - </a:t>
            </a:r>
            <a:r>
              <a:rPr lang="en-GB" dirty="0">
                <a:solidFill>
                  <a:schemeClr val="bg1"/>
                </a:solidFill>
              </a:rPr>
              <a:t>Concave</a:t>
            </a:r>
          </a:p>
          <a:p>
            <a:pPr marL="0" indent="0" eaLnBrk="1" fontAlgn="auto" hangingPunct="1">
              <a:spcAft>
                <a:spcPts val="0"/>
              </a:spcAft>
              <a:buFont typeface="Arial" charset="0"/>
              <a:buNone/>
              <a:defRPr/>
            </a:pPr>
            <a:r>
              <a:rPr lang="ru-RU" dirty="0" smtClean="0">
                <a:solidFill>
                  <a:schemeClr val="bg1"/>
                </a:solidFill>
              </a:rPr>
              <a:t>6. </a:t>
            </a:r>
            <a:r>
              <a:rPr lang="ru-RU" dirty="0" err="1" smtClean="0">
                <a:solidFill>
                  <a:schemeClr val="bg1"/>
                </a:solidFill>
              </a:rPr>
              <a:t>Сферичне</a:t>
            </a:r>
            <a:r>
              <a:rPr lang="ru-RU" dirty="0" smtClean="0">
                <a:solidFill>
                  <a:schemeClr val="bg1"/>
                </a:solidFill>
              </a:rPr>
              <a:t> </a:t>
            </a:r>
            <a:r>
              <a:rPr lang="ru-RU" dirty="0">
                <a:solidFill>
                  <a:schemeClr val="bg1"/>
                </a:solidFill>
              </a:rPr>
              <a:t>(</a:t>
            </a:r>
            <a:r>
              <a:rPr lang="ru-RU" dirty="0" err="1">
                <a:solidFill>
                  <a:schemeClr val="bg1"/>
                </a:solidFill>
              </a:rPr>
              <a:t>неастігматіческое</a:t>
            </a:r>
            <a:r>
              <a:rPr lang="ru-RU" dirty="0">
                <a:solidFill>
                  <a:schemeClr val="bg1"/>
                </a:solidFill>
              </a:rPr>
              <a:t>) - </a:t>
            </a:r>
            <a:r>
              <a:rPr lang="en-GB" dirty="0" err="1">
                <a:solidFill>
                  <a:schemeClr val="bg1"/>
                </a:solidFill>
              </a:rPr>
              <a:t>Cphera</a:t>
            </a:r>
            <a:endParaRPr lang="en-GB" dirty="0">
              <a:solidFill>
                <a:schemeClr val="bg1"/>
              </a:solidFill>
            </a:endParaRPr>
          </a:p>
          <a:p>
            <a:pPr marL="0" indent="0" eaLnBrk="1" fontAlgn="auto" hangingPunct="1">
              <a:spcAft>
                <a:spcPts val="0"/>
              </a:spcAft>
              <a:buFont typeface="Arial" charset="0"/>
              <a:buNone/>
              <a:defRPr/>
            </a:pPr>
            <a:r>
              <a:rPr lang="ru-RU" dirty="0" smtClean="0">
                <a:solidFill>
                  <a:schemeClr val="bg1"/>
                </a:solidFill>
              </a:rPr>
              <a:t>7. </a:t>
            </a:r>
            <a:r>
              <a:rPr lang="ru-RU" dirty="0" err="1" smtClean="0">
                <a:solidFill>
                  <a:schemeClr val="bg1"/>
                </a:solidFill>
              </a:rPr>
              <a:t>Циліндричне</a:t>
            </a:r>
            <a:r>
              <a:rPr lang="ru-RU" dirty="0" smtClean="0">
                <a:solidFill>
                  <a:schemeClr val="bg1"/>
                </a:solidFill>
              </a:rPr>
              <a:t> </a:t>
            </a:r>
            <a:r>
              <a:rPr lang="ru-RU" dirty="0">
                <a:solidFill>
                  <a:schemeClr val="bg1"/>
                </a:solidFill>
              </a:rPr>
              <a:t>(</a:t>
            </a:r>
            <a:r>
              <a:rPr lang="ru-RU" dirty="0" err="1">
                <a:solidFill>
                  <a:schemeClr val="bg1"/>
                </a:solidFill>
              </a:rPr>
              <a:t>астигматичні</a:t>
            </a:r>
            <a:r>
              <a:rPr lang="ru-RU" dirty="0">
                <a:solidFill>
                  <a:schemeClr val="bg1"/>
                </a:solidFill>
              </a:rPr>
              <a:t>) - </a:t>
            </a:r>
            <a:r>
              <a:rPr lang="en-GB" dirty="0">
                <a:solidFill>
                  <a:schemeClr val="bg1"/>
                </a:solidFill>
              </a:rPr>
              <a:t>Cylinder</a:t>
            </a:r>
          </a:p>
          <a:p>
            <a:pPr marL="0" indent="0" eaLnBrk="1" fontAlgn="auto" hangingPunct="1">
              <a:spcAft>
                <a:spcPts val="0"/>
              </a:spcAft>
              <a:buFont typeface="Arial" charset="0"/>
              <a:buNone/>
              <a:defRPr/>
            </a:pPr>
            <a:r>
              <a:rPr lang="ru-RU" dirty="0" smtClean="0">
                <a:solidFill>
                  <a:schemeClr val="bg1"/>
                </a:solidFill>
              </a:rPr>
              <a:t>8. </a:t>
            </a:r>
            <a:r>
              <a:rPr lang="ru-RU" dirty="0" err="1" smtClean="0">
                <a:solidFill>
                  <a:schemeClr val="bg1"/>
                </a:solidFill>
              </a:rPr>
              <a:t>Вісь</a:t>
            </a:r>
            <a:r>
              <a:rPr lang="ru-RU" dirty="0" smtClean="0">
                <a:solidFill>
                  <a:schemeClr val="bg1"/>
                </a:solidFill>
              </a:rPr>
              <a:t> </a:t>
            </a:r>
            <a:r>
              <a:rPr lang="ru-RU" dirty="0" err="1">
                <a:solidFill>
                  <a:schemeClr val="bg1"/>
                </a:solidFill>
              </a:rPr>
              <a:t>астигматичного</a:t>
            </a:r>
            <a:r>
              <a:rPr lang="ru-RU" dirty="0">
                <a:solidFill>
                  <a:schemeClr val="bg1"/>
                </a:solidFill>
              </a:rPr>
              <a:t> </a:t>
            </a:r>
            <a:r>
              <a:rPr lang="ru-RU" dirty="0" err="1">
                <a:solidFill>
                  <a:schemeClr val="bg1"/>
                </a:solidFill>
              </a:rPr>
              <a:t>скла</a:t>
            </a:r>
            <a:r>
              <a:rPr lang="ru-RU" dirty="0">
                <a:solidFill>
                  <a:schemeClr val="bg1"/>
                </a:solidFill>
              </a:rPr>
              <a:t> - </a:t>
            </a:r>
            <a:r>
              <a:rPr lang="en-GB" dirty="0">
                <a:solidFill>
                  <a:schemeClr val="bg1"/>
                </a:solidFill>
              </a:rPr>
              <a:t>Axis</a:t>
            </a:r>
          </a:p>
          <a:p>
            <a:pPr marL="0" indent="0" eaLnBrk="1" fontAlgn="auto" hangingPunct="1">
              <a:spcAft>
                <a:spcPts val="0"/>
              </a:spcAft>
              <a:buFont typeface="Arial" charset="0"/>
              <a:buNone/>
              <a:defRPr/>
            </a:pPr>
            <a:r>
              <a:rPr lang="ru-RU" dirty="0" smtClean="0">
                <a:solidFill>
                  <a:schemeClr val="bg1"/>
                </a:solidFill>
              </a:rPr>
              <a:t>9. </a:t>
            </a:r>
            <a:r>
              <a:rPr lang="ru-RU" dirty="0" err="1" smtClean="0">
                <a:solidFill>
                  <a:schemeClr val="bg1"/>
                </a:solidFill>
              </a:rPr>
              <a:t>Афокальнимі</a:t>
            </a:r>
            <a:r>
              <a:rPr lang="ru-RU" dirty="0" smtClean="0">
                <a:solidFill>
                  <a:schemeClr val="bg1"/>
                </a:solidFill>
              </a:rPr>
              <a:t> </a:t>
            </a:r>
            <a:r>
              <a:rPr lang="ru-RU" dirty="0" err="1">
                <a:solidFill>
                  <a:schemeClr val="bg1"/>
                </a:solidFill>
              </a:rPr>
              <a:t>скло</a:t>
            </a:r>
            <a:r>
              <a:rPr lang="ru-RU" dirty="0">
                <a:solidFill>
                  <a:schemeClr val="bg1"/>
                </a:solidFill>
              </a:rPr>
              <a:t> (</a:t>
            </a:r>
            <a:r>
              <a:rPr lang="ru-RU" dirty="0" err="1">
                <a:solidFill>
                  <a:schemeClr val="bg1"/>
                </a:solidFill>
              </a:rPr>
              <a:t>плоске</a:t>
            </a:r>
            <a:r>
              <a:rPr lang="ru-RU" dirty="0">
                <a:solidFill>
                  <a:schemeClr val="bg1"/>
                </a:solidFill>
              </a:rPr>
              <a:t>) - </a:t>
            </a:r>
            <a:r>
              <a:rPr lang="en-GB" dirty="0" err="1">
                <a:solidFill>
                  <a:schemeClr val="bg1"/>
                </a:solidFill>
              </a:rPr>
              <a:t>Planum</a:t>
            </a:r>
            <a:endParaRPr lang="en-GB" dirty="0">
              <a:solidFill>
                <a:schemeClr val="bg1"/>
              </a:solidFill>
            </a:endParaRPr>
          </a:p>
          <a:p>
            <a:pPr marL="0" indent="0" eaLnBrk="1" fontAlgn="auto" hangingPunct="1">
              <a:spcAft>
                <a:spcPts val="0"/>
              </a:spcAft>
              <a:buFont typeface="Arial" charset="0"/>
              <a:buNone/>
              <a:defRPr/>
            </a:pPr>
            <a:r>
              <a:rPr lang="ru-RU" dirty="0" smtClean="0">
                <a:solidFill>
                  <a:schemeClr val="bg1"/>
                </a:solidFill>
              </a:rPr>
              <a:t>10. </a:t>
            </a:r>
            <a:r>
              <a:rPr lang="ru-RU" dirty="0" err="1" smtClean="0">
                <a:solidFill>
                  <a:schemeClr val="bg1"/>
                </a:solidFill>
              </a:rPr>
              <a:t>Відстань</a:t>
            </a:r>
            <a:r>
              <a:rPr lang="ru-RU" dirty="0" smtClean="0">
                <a:solidFill>
                  <a:schemeClr val="bg1"/>
                </a:solidFill>
              </a:rPr>
              <a:t> </a:t>
            </a:r>
            <a:r>
              <a:rPr lang="ru-RU" dirty="0" err="1">
                <a:solidFill>
                  <a:schemeClr val="bg1"/>
                </a:solidFill>
              </a:rPr>
              <a:t>між</a:t>
            </a:r>
            <a:r>
              <a:rPr lang="ru-RU" dirty="0">
                <a:solidFill>
                  <a:schemeClr val="bg1"/>
                </a:solidFill>
              </a:rPr>
              <a:t> центрами зрачков </a:t>
            </a:r>
            <a:r>
              <a:rPr lang="ru-RU" i="1" dirty="0" smtClean="0"/>
              <a:t>- </a:t>
            </a:r>
            <a:r>
              <a:rPr lang="en-US" dirty="0" smtClean="0">
                <a:solidFill>
                  <a:schemeClr val="bg1">
                    <a:lumMod val="95000"/>
                    <a:lumOff val="5000"/>
                  </a:schemeClr>
                </a:solidFill>
              </a:rPr>
              <a:t>D</a:t>
            </a:r>
            <a:r>
              <a:rPr lang="ru-RU" dirty="0" smtClean="0">
                <a:solidFill>
                  <a:schemeClr val="bg1">
                    <a:lumMod val="95000"/>
                    <a:lumOff val="5000"/>
                  </a:schemeClr>
                </a:solidFill>
              </a:rPr>
              <a:t>.</a:t>
            </a:r>
            <a:r>
              <a:rPr lang="en-US" dirty="0" smtClean="0">
                <a:solidFill>
                  <a:schemeClr val="bg1">
                    <a:lumMod val="95000"/>
                    <a:lumOff val="5000"/>
                  </a:schemeClr>
                </a:solidFill>
              </a:rPr>
              <a:t>P</a:t>
            </a:r>
            <a:r>
              <a:rPr lang="ru-RU" dirty="0" smtClean="0">
                <a:solidFill>
                  <a:schemeClr val="bg1">
                    <a:lumMod val="95000"/>
                    <a:lumOff val="5000"/>
                  </a:schemeClr>
                </a:solidFill>
              </a:rPr>
              <a:t>. </a:t>
            </a:r>
            <a:r>
              <a:rPr lang="en-US" dirty="0" err="1" smtClean="0">
                <a:solidFill>
                  <a:schemeClr val="bg1">
                    <a:lumMod val="95000"/>
                    <a:lumOff val="5000"/>
                  </a:schemeClr>
                </a:solidFill>
              </a:rPr>
              <a:t>Distantia</a:t>
            </a:r>
            <a:r>
              <a:rPr lang="en-US" dirty="0" smtClean="0">
                <a:solidFill>
                  <a:schemeClr val="bg1">
                    <a:lumMod val="95000"/>
                    <a:lumOff val="5000"/>
                  </a:schemeClr>
                </a:solidFill>
              </a:rPr>
              <a:t> </a:t>
            </a:r>
            <a:r>
              <a:rPr lang="en-US" dirty="0" err="1" smtClean="0">
                <a:solidFill>
                  <a:schemeClr val="bg1">
                    <a:lumMod val="95000"/>
                    <a:lumOff val="5000"/>
                  </a:schemeClr>
                </a:solidFill>
              </a:rPr>
              <a:t>pupillarum</a:t>
            </a:r>
            <a:endParaRPr lang="ru-RU" dirty="0" smtClean="0">
              <a:solidFill>
                <a:schemeClr val="bg1">
                  <a:lumMod val="95000"/>
                  <a:lumOff val="5000"/>
                </a:schemeClr>
              </a:solidFill>
            </a:endParaRPr>
          </a:p>
          <a:p>
            <a:pPr eaLnBrk="1" fontAlgn="auto" hangingPunct="1">
              <a:spcAft>
                <a:spcPts val="0"/>
              </a:spcAft>
              <a:buFont typeface="Arial" panose="020B0604020202020204" pitchFamily="34" charset="0"/>
              <a:buChar char="•"/>
              <a:defRPr/>
            </a:pPr>
            <a:endParaRPr lang="ru-RU" dirty="0" smtClean="0"/>
          </a:p>
        </p:txBody>
      </p:sp>
      <p:pic>
        <p:nvPicPr>
          <p:cNvPr id="14340" name="Объект 4"/>
          <p:cNvPicPr>
            <a:picLocks noGrp="1" noChangeAspect="1"/>
          </p:cNvPicPr>
          <p:nvPr>
            <p:ph sz="half" idx="2"/>
          </p:nvPr>
        </p:nvPicPr>
        <p:blipFill>
          <a:blip r:embed="rId3"/>
          <a:srcRect/>
          <a:stretch>
            <a:fillRect/>
          </a:stretch>
        </p:blipFill>
        <p:spPr>
          <a:xfrm>
            <a:off x="5292725" y="1150938"/>
            <a:ext cx="3671888" cy="56896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fade">
                                      <p:cBhvr>
                                        <p:cTn id="12" dur="500"/>
                                        <p:tgtEl>
                                          <p:spTgt spid="143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fade">
                                      <p:cBhvr>
                                        <p:cTn id="17" dur="500"/>
                                        <p:tgtEl>
                                          <p:spTgt spid="3">
                                            <p:bg/>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Effect transition="in" filter="fade">
                                      <p:cBhvr>
                                        <p:cTn id="57" dur="500"/>
                                        <p:tgtEl>
                                          <p:spTgt spid="3">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Effect transition="in" filter="fade">
                                      <p:cBhvr>
                                        <p:cTn id="62" dur="500"/>
                                        <p:tgtEl>
                                          <p:spTgt spid="3">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500"/>
                                        <p:tgtEl>
                                          <p:spTgt spid="3">
                                            <p:txEl>
                                              <p:pRg st="9" end="9"/>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0" end="10"/>
                                            </p:txEl>
                                          </p:spTgt>
                                        </p:tgtEl>
                                        <p:attrNameLst>
                                          <p:attrName>style.visibility</p:attrName>
                                        </p:attrNameLst>
                                      </p:cBhvr>
                                      <p:to>
                                        <p:strVal val="visible"/>
                                      </p:to>
                                    </p:set>
                                    <p:animEffect transition="in" filter="fade">
                                      <p:cBhvr>
                                        <p:cTn id="7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250825" y="1844675"/>
            <a:ext cx="8642350" cy="2089150"/>
          </a:xfrm>
        </p:spPr>
        <p:txBody>
          <a:bodyPr/>
          <a:lstStyle/>
          <a:p>
            <a:pPr eaLnBrk="1" hangingPunct="1"/>
            <a:r>
              <a:rPr lang="ru-RU" altLang="ru-RU" smtClean="0"/>
              <a:t>Дякую за увагу</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(3)</Template>
  <TotalTime>43</TotalTime>
  <Words>1871</Words>
  <Application>Microsoft Office PowerPoint</Application>
  <PresentationFormat>Экран (4:3)</PresentationFormat>
  <Paragraphs>93</Paragraphs>
  <Slides>17</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Yu Gothic UI Semibold</vt:lpstr>
      <vt:lpstr>Arial</vt:lpstr>
      <vt:lpstr>Calibri</vt:lpstr>
      <vt:lpstr>Times New Roman</vt:lpstr>
      <vt:lpstr>default (3)</vt:lpstr>
      <vt:lpstr>ОПТИКА. ТОВАРОЗНАВЧИЙ АНАЛІЗ ПРИЛАДІВ І ЗАСОБІВ ДЛЯ ДОСЛІДЖЕННЯ, КОРЕКЦІЇ ТА ЗАХИСТУ ОРГАНІВ ЗОРУ</vt:lpstr>
      <vt:lpstr>Зміст</vt:lpstr>
      <vt:lpstr>Анатомичні структури ока </vt:lpstr>
      <vt:lpstr>Анатомічні структури ока </vt:lpstr>
      <vt:lpstr>Зовнішня будова  ока</vt:lpstr>
      <vt:lpstr>Аккомодація –  це зміна заломлюючої здатності ока за допомогою кришталика.</vt:lpstr>
      <vt:lpstr>Рефракція ока</vt:lpstr>
      <vt:lpstr>МІОПІЯ Поставлене перед миопическим оком негативне неастігматіческое скло зменшить заломлюючу силу очі, змістить фокус променів ближче до сітківки або навіть приведе його на сітківку: зір вдалину покращиться.</vt:lpstr>
      <vt:lpstr>ГІПЕРМЕТРОПІЯ</vt:lpstr>
      <vt:lpstr>АСТИГМАТИЗМ </vt:lpstr>
      <vt:lpstr>ДІАГНОСТИКА И КОРЕКЦІЯ</vt:lpstr>
      <vt:lpstr>Очкові лінзи</vt:lpstr>
      <vt:lpstr>Класифікація</vt:lpstr>
      <vt:lpstr>            КОНТАКТНІ ЛІНЗИ.  Периферична частина має кривизну більшого діаметра. Залежно від профілюпериферичної частини розрізняють лінзи з подвійною, потрійною і множинноїкривизною. Вибір профілю задньої поверхні лінзи залежить від індивідуальних особливостей форми передньої поверхні рогівки.</vt:lpstr>
      <vt:lpstr>При підборі окулярів користуються наборами пробних очкових лінз і призм</vt:lpstr>
      <vt:lpstr>Рецепт на окуляри</vt:lpstr>
      <vt:lpstr>Дякую за увагу</vt:lpstr>
    </vt:vector>
  </TitlesOfParts>
  <Company>OGMU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Оптика. Товарознавчий аналіз приладів і засобів для дослідження, корекції та захисту органів зору</dc:title>
  <dc:creator>dundee</dc:creator>
  <cp:lastModifiedBy>RePack by Diakov</cp:lastModifiedBy>
  <cp:revision>4</cp:revision>
  <dcterms:created xsi:type="dcterms:W3CDTF">2015-06-22T11:35:14Z</dcterms:created>
  <dcterms:modified xsi:type="dcterms:W3CDTF">2022-12-23T12:59:15Z</dcterms:modified>
</cp:coreProperties>
</file>