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279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E7943-666F-4EF7-81E6-1DF49CA4E8A8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8BF9-54ED-47C8-A174-ACE7C51AC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DFA39-8B4F-4051-9975-5E8308557967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BBD6A-3C06-4D9E-8EF4-96375E85C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DCC77-2E65-4BC3-A0B5-74FE5600E377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49510-92FF-4799-B941-6C0A1EF33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F40D9-AB92-4E6A-9C34-6A8BD184C76C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49DC0-A83D-407B-BAF8-818F0781C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440BD-F64C-4675-A027-C48F39FAA23F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B7CE4-4D32-4BD0-B7BC-1878940CB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2459-EEA3-4E58-85CD-9553DFA3A16C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7D0D7-8D62-429E-8218-04AD96A21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FBC87-2C6A-43C2-96CE-92AB6852929D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7655D-0171-455F-8576-42DFCABFF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8A21F-2333-4577-A25A-E94D89DC0A34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C28FF-934A-4485-B54B-23436ACCC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44516-A51C-49DA-B058-A5AA697B8FE7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E9A14-6C56-4AAC-BCB2-960D5F634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1838D-628F-4F42-83AC-16744525B2F2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5BD84-4CC6-41F0-8F62-0A6ECB5E7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FA06-A2E5-402A-85D6-9491AC3F2F14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6E0C8-6591-419A-9255-FAE81DFFD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C56BB7-71A8-41EB-B8C5-E22A8823136A}" type="datetimeFigureOut">
              <a:rPr lang="ru-RU"/>
              <a:pPr>
                <a:defRPr/>
              </a:pPr>
              <a:t>23.12.2022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BF56FA-97D8-4CEB-A5AA-C4125D9E83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2" r:id="rId2"/>
    <p:sldLayoutId id="2147483781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82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onlinedoctranslator.com/en/?utm_source=onlinedoctranslator&amp;utm_medium=pptx&amp;utm_campaign=attributio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0668" y="1916832"/>
            <a:ext cx="7175351" cy="1008112"/>
          </a:xfrm>
        </p:spPr>
        <p:txBody>
          <a:bodyPr>
            <a:normAutofit/>
          </a:bodyPr>
          <a:lstStyle/>
          <a:p>
            <a:pPr marL="182880" algn="ctr" rtl="0" eaLnBrk="1" fontAlgn="auto" hangingPunct="1">
              <a:spcAft>
                <a:spcPts val="0"/>
              </a:spcAft>
              <a:defRPr/>
            </a:pPr>
            <a:r>
              <a:rPr lang="uk-UA" sz="2400" dirty="0" smtClean="0"/>
              <a:t>Лекція</a:t>
            </a:r>
            <a:r>
              <a:rPr lang="uk-UA" sz="2400" u="sng" dirty="0" smtClean="0"/>
              <a:t>№8</a:t>
            </a:r>
            <a:br>
              <a:rPr lang="uk-UA" sz="2400" u="sng" dirty="0" smtClean="0"/>
            </a:br>
            <a:r>
              <a:rPr lang="uk-UA" sz="2400" dirty="0" smtClean="0"/>
              <a:t>«</a:t>
            </a:r>
            <a:r>
              <a:rPr lang="ru-RU" sz="2400" dirty="0" smtClean="0"/>
              <a:t>Приймання товарів на аптечний склад.</a:t>
            </a:r>
            <a:r>
              <a:rPr lang="uk-UA" sz="2400" dirty="0"/>
              <a:t> </a:t>
            </a:r>
            <a:endParaRPr lang="ru-RU" sz="2400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79388" y="836613"/>
            <a:ext cx="86979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Кафедра організації та економіки фармації</a:t>
            </a:r>
            <a:r>
              <a:rPr lang="ru-RU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kern="0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24772" y="5916367"/>
            <a:ext cx="4752528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l" defTabSz="457200" rtl="0"/>
            <a:r>
              <a:rPr lang="uk-UA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kern="0" dirty="0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Підготувала </a:t>
            </a:r>
            <a:r>
              <a:rPr lang="uk-UA" kern="0" dirty="0" err="1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старшийвикладач</a:t>
            </a:r>
            <a:endParaRPr lang="uk-UA" kern="0" dirty="0" smtClean="0">
              <a:solidFill>
                <a:schemeClr val="bg2">
                  <a:lumMod val="75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pPr algn="l" defTabSz="457200" rtl="0"/>
            <a:r>
              <a:rPr lang="uk-UA" kern="0" dirty="0" smtClean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kern="0" dirty="0">
                <a:solidFill>
                  <a:schemeClr val="bg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Степанова Оксана Анатоліївна</a:t>
            </a:r>
          </a:p>
        </p:txBody>
      </p:sp>
      <p:sp>
        <p:nvSpPr>
          <p:cNvPr id="100010001" name="ODT_ATTR_LBL_SHAPE">
            <a:extLst>
              <a:ext uri="{FF2B5EF4-FFF2-40B4-BE49-F238E27FC236}">
                <a16:creationId xmlns:a16="http://schemas.microsoft.com/office/drawing/2014/main" id="{ADCB8724-23CD-4EE8-B5B5-3CB2DDF8932E}"/>
              </a:ext>
            </a:extLst>
          </p:cNvPr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Translated from Russian to Ukrainian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Id2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3094106"/>
            <a:ext cx="5688632" cy="2484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264025"/>
          </a:xfrm>
        </p:spPr>
        <p:txBody>
          <a:bodyPr>
            <a:normAutofit fontScale="70000" lnSpcReduction="2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/>
              <a:t>Відповідно до постанови КМУ від 30.11.2016 № 929 «Про</a:t>
            </a:r>
            <a:r>
              <a:rPr lang="ru-RU" sz="2800" dirty="0" err="1"/>
              <a:t>затвердження</a:t>
            </a:r>
            <a:r>
              <a:rPr lang="ru-RU" sz="2800" dirty="0"/>
              <a:t> </a:t>
            </a:r>
            <a:r>
              <a:rPr lang="ru-RU" sz="2800" dirty="0" err="1"/>
              <a:t>Ліцензійних</a:t>
            </a:r>
            <a:r>
              <a:rPr lang="ru-RU" sz="2800" dirty="0"/>
              <a:t>умів</a:t>
            </a:r>
            <a:r>
              <a:rPr lang="ru-RU" sz="2800" dirty="0" err="1"/>
              <a:t>провадження</a:t>
            </a:r>
            <a:r>
              <a:rPr lang="ru-RU" sz="2800" dirty="0"/>
              <a:t> </a:t>
            </a:r>
            <a:r>
              <a:rPr lang="ru-RU" sz="2800" dirty="0" err="1"/>
              <a:t>господарської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з</a:t>
            </a:r>
            <a:r>
              <a:rPr lang="ru-RU" sz="2800" dirty="0" err="1"/>
              <a:t>виробництва</a:t>
            </a:r>
            <a:r>
              <a:rPr lang="ru-RU" sz="2800" dirty="0"/>
              <a:t> 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,</a:t>
            </a:r>
            <a:r>
              <a:rPr lang="ru-RU" sz="2800" dirty="0" err="1"/>
              <a:t>оптової</a:t>
            </a:r>
            <a:r>
              <a:rPr lang="ru-RU" sz="2800" dirty="0"/>
              <a:t>та</a:t>
            </a:r>
            <a:r>
              <a:rPr lang="ru-RU" sz="2800" dirty="0" err="1"/>
              <a:t>роздрібної</a:t>
            </a:r>
            <a:r>
              <a:rPr lang="ru-RU" sz="2800" dirty="0"/>
              <a:t> </a:t>
            </a:r>
            <a:r>
              <a:rPr lang="ru-RU" sz="2800" dirty="0" err="1"/>
              <a:t>торгівлі</a:t>
            </a:r>
            <a:r>
              <a:rPr lang="ru-RU" sz="2800" dirty="0"/>
              <a:t> </a:t>
            </a:r>
            <a:r>
              <a:rPr lang="ru-RU" sz="2800" dirty="0" err="1"/>
              <a:t>лікарськими</a:t>
            </a:r>
            <a:r>
              <a:rPr lang="ru-RU" sz="2800" dirty="0"/>
              <a:t> </a:t>
            </a:r>
            <a:r>
              <a:rPr lang="ru-RU" sz="2800" dirty="0" err="1"/>
              <a:t>засобами</a:t>
            </a:r>
            <a:r>
              <a:rPr lang="ru-RU" sz="2800" dirty="0"/>
              <a:t>,</a:t>
            </a:r>
            <a:r>
              <a:rPr lang="ru-RU" sz="2800" dirty="0" err="1"/>
              <a:t>імпорту</a:t>
            </a:r>
            <a:r>
              <a:rPr lang="ru-RU" sz="2800" dirty="0"/>
              <a:t> 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(</a:t>
            </a:r>
            <a:r>
              <a:rPr lang="ru-RU" sz="2800" dirty="0" err="1"/>
              <a:t>крім</a:t>
            </a:r>
            <a:r>
              <a:rPr lang="ru-RU" sz="2800" dirty="0"/>
              <a:t> </a:t>
            </a:r>
            <a:r>
              <a:rPr lang="ru-RU" sz="2800" dirty="0" err="1"/>
              <a:t>активних</a:t>
            </a:r>
            <a:r>
              <a:rPr lang="ru-RU" sz="2800" dirty="0"/>
              <a:t> </a:t>
            </a:r>
            <a:r>
              <a:rPr lang="ru-RU" sz="2800" dirty="0" err="1"/>
              <a:t>фармацевтичних</a:t>
            </a:r>
            <a:r>
              <a:rPr lang="ru-RU" sz="2800" dirty="0"/>
              <a:t> </a:t>
            </a:r>
            <a:r>
              <a:rPr lang="ru-RU" sz="2800" dirty="0" err="1"/>
              <a:t>інгредієнтів</a:t>
            </a:r>
            <a:r>
              <a:rPr lang="ru-RU" sz="2800" dirty="0"/>
              <a:t>)»,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/>
              <a:t> </a:t>
            </a:r>
            <a:r>
              <a:rPr lang="ru-RU" sz="2800" dirty="0" err="1">
                <a:solidFill>
                  <a:srgbClr val="C00000"/>
                </a:solidFill>
              </a:rPr>
              <a:t>оптова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торгівля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лікарськими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засобами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-</a:t>
            </a:r>
            <a:r>
              <a:rPr lang="ru-RU" sz="2800" dirty="0" err="1"/>
              <a:t>діяльність</a:t>
            </a:r>
            <a:r>
              <a:rPr lang="ru-RU" sz="2800" dirty="0"/>
              <a:t>з</a:t>
            </a:r>
            <a:r>
              <a:rPr lang="ru-RU" sz="2800" dirty="0" err="1"/>
              <a:t>придбання</a:t>
            </a:r>
            <a:r>
              <a:rPr lang="ru-RU" sz="2800" dirty="0"/>
              <a:t> 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у</a:t>
            </a:r>
            <a:r>
              <a:rPr lang="ru-RU" sz="2800" dirty="0" err="1"/>
              <a:t>виробників</a:t>
            </a:r>
            <a:r>
              <a:rPr lang="ru-RU" sz="2800" dirty="0"/>
              <a:t> 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інших</a:t>
            </a:r>
            <a:r>
              <a:rPr lang="ru-RU" sz="2800" dirty="0"/>
              <a:t> </a:t>
            </a:r>
            <a:r>
              <a:rPr lang="ru-RU" sz="2800" dirty="0" err="1"/>
              <a:t>суб'єктів</a:t>
            </a:r>
            <a:r>
              <a:rPr lang="ru-RU" sz="2800" dirty="0"/>
              <a:t> </a:t>
            </a:r>
            <a:r>
              <a:rPr lang="ru-RU" sz="2800" dirty="0" err="1"/>
              <a:t>господарювання</a:t>
            </a:r>
            <a:r>
              <a:rPr lang="ru-RU" sz="2800" dirty="0"/>
              <a:t>,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мають</a:t>
            </a:r>
            <a:r>
              <a:rPr lang="ru-RU" sz="2800" dirty="0"/>
              <a:t> </a:t>
            </a:r>
            <a:r>
              <a:rPr lang="ru-RU" sz="2800" dirty="0" err="1"/>
              <a:t>відповідну</a:t>
            </a:r>
            <a:r>
              <a:rPr lang="ru-RU" sz="2800" dirty="0"/>
              <a:t> </a:t>
            </a:r>
            <a:r>
              <a:rPr lang="ru-RU" sz="2800" dirty="0" err="1"/>
              <a:t>ліцензію</a:t>
            </a:r>
            <a:r>
              <a:rPr lang="ru-RU" sz="2800" dirty="0"/>
              <a:t>,</a:t>
            </a:r>
            <a:r>
              <a:rPr lang="ru-RU" sz="2800" dirty="0" err="1"/>
              <a:t>зберігання</a:t>
            </a:r>
            <a:r>
              <a:rPr lang="ru-RU" sz="2800" dirty="0"/>
              <a:t>,</a:t>
            </a:r>
            <a:r>
              <a:rPr lang="ru-RU" sz="2800" dirty="0" err="1"/>
              <a:t>транспортування</a:t>
            </a:r>
            <a:r>
              <a:rPr lang="ru-RU" sz="2800" dirty="0"/>
              <a:t>та продаж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з</a:t>
            </a:r>
            <a:r>
              <a:rPr lang="ru-RU" sz="2800" dirty="0" err="1"/>
              <a:t>аптечних</a:t>
            </a:r>
            <a:r>
              <a:rPr lang="ru-RU" sz="2800" dirty="0"/>
              <a:t> </a:t>
            </a:r>
            <a:r>
              <a:rPr lang="ru-RU" sz="2800" dirty="0" err="1"/>
              <a:t>складів</a:t>
            </a:r>
            <a:r>
              <a:rPr lang="ru-RU" sz="2800" dirty="0"/>
              <a:t>(Баз)</a:t>
            </a:r>
            <a:r>
              <a:rPr lang="ru-RU" sz="2800" dirty="0" err="1"/>
              <a:t>іншим</a:t>
            </a:r>
            <a:r>
              <a:rPr lang="ru-RU" sz="2800" dirty="0"/>
              <a:t> </a:t>
            </a:r>
            <a:r>
              <a:rPr lang="ru-RU" sz="2800" dirty="0" err="1"/>
              <a:t>суб'єктам</a:t>
            </a:r>
            <a:r>
              <a:rPr lang="ru-RU" sz="2800" dirty="0"/>
              <a:t> </a:t>
            </a:r>
            <a:r>
              <a:rPr lang="ru-RU" sz="2800" dirty="0" err="1"/>
              <a:t>оптової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роздрібної</a:t>
            </a:r>
            <a:r>
              <a:rPr lang="ru-RU" sz="2800" dirty="0"/>
              <a:t> </a:t>
            </a:r>
            <a:r>
              <a:rPr lang="ru-RU" sz="2800" dirty="0" err="1"/>
              <a:t>торгівлі</a:t>
            </a:r>
            <a:r>
              <a:rPr lang="ru-RU" sz="2800" dirty="0"/>
              <a:t> </a:t>
            </a:r>
            <a:r>
              <a:rPr lang="ru-RU" sz="2800" dirty="0" err="1"/>
              <a:t>лікарськими</a:t>
            </a:r>
            <a:r>
              <a:rPr lang="ru-RU" sz="2800" dirty="0"/>
              <a:t> </a:t>
            </a:r>
            <a:r>
              <a:rPr lang="ru-RU" sz="2800" dirty="0" err="1"/>
              <a:t>засобами</a:t>
            </a:r>
            <a:r>
              <a:rPr lang="ru-RU" sz="2800" dirty="0"/>
              <a:t>,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отримали</a:t>
            </a:r>
            <a:r>
              <a:rPr lang="ru-RU" sz="2800" dirty="0"/>
              <a:t>на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відповідні</a:t>
            </a:r>
            <a:r>
              <a:rPr lang="ru-RU" sz="2800" dirty="0"/>
              <a:t> </a:t>
            </a:r>
            <a:r>
              <a:rPr lang="ru-RU" sz="2800" dirty="0" err="1"/>
              <a:t>ліцензії</a:t>
            </a:r>
            <a:r>
              <a:rPr lang="ru-RU" sz="2800" dirty="0"/>
              <a:t>,</a:t>
            </a:r>
            <a:r>
              <a:rPr lang="ru-RU" sz="2800" dirty="0" err="1"/>
              <a:t>виробникам</a:t>
            </a:r>
            <a:r>
              <a:rPr lang="ru-RU" sz="2800" dirty="0"/>
              <a:t> </a:t>
            </a:r>
            <a:r>
              <a:rPr lang="ru-RU" sz="2800" dirty="0" err="1"/>
              <a:t>лікарських</a:t>
            </a:r>
            <a:r>
              <a:rPr lang="ru-RU" sz="2800" dirty="0"/>
              <a:t> </a:t>
            </a:r>
            <a:r>
              <a:rPr lang="ru-RU" sz="2800" dirty="0" err="1"/>
              <a:t>засобів</a:t>
            </a:r>
            <a:r>
              <a:rPr lang="ru-RU" sz="2800" dirty="0"/>
              <a:t>,</a:t>
            </a:r>
            <a:r>
              <a:rPr lang="ru-RU" sz="2800" dirty="0" err="1"/>
              <a:t>безпосередньо</a:t>
            </a:r>
            <a:r>
              <a:rPr lang="ru-RU" sz="2800" dirty="0"/>
              <a:t> </a:t>
            </a:r>
            <a:r>
              <a:rPr lang="ru-RU" sz="2800" dirty="0" err="1"/>
              <a:t>лікувально-профілактичним</a:t>
            </a:r>
            <a:r>
              <a:rPr lang="ru-RU" sz="2800" dirty="0"/>
              <a:t>закладам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юридичним</a:t>
            </a:r>
            <a:r>
              <a:rPr lang="ru-RU" sz="2800" dirty="0"/>
              <a:t>особам,</a:t>
            </a:r>
            <a:r>
              <a:rPr lang="ru-RU" sz="2800" dirty="0" err="1"/>
              <a:t>структурними</a:t>
            </a:r>
            <a:r>
              <a:rPr lang="ru-RU" sz="2800" dirty="0"/>
              <a:t> </a:t>
            </a:r>
            <a:r>
              <a:rPr lang="ru-RU" sz="2800" dirty="0" err="1"/>
              <a:t>підрозділами</a:t>
            </a:r>
            <a:r>
              <a:rPr lang="ru-RU" sz="2800" dirty="0"/>
              <a:t> </a:t>
            </a:r>
            <a:r>
              <a:rPr lang="ru-RU" sz="2800" dirty="0" err="1"/>
              <a:t>яких</a:t>
            </a:r>
            <a:r>
              <a:rPr lang="ru-RU" sz="2800" dirty="0"/>
              <a:t> </a:t>
            </a:r>
            <a:r>
              <a:rPr lang="ru-RU" sz="2800" dirty="0" err="1"/>
              <a:t>лікувально-профілактичні</a:t>
            </a:r>
            <a:r>
              <a:rPr lang="ru-RU" sz="2800" dirty="0"/>
              <a:t>встанови;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457200" y="1847850"/>
            <a:ext cx="8229600" cy="4476750"/>
          </a:xfrm>
        </p:spPr>
        <p:txBody>
          <a:bodyPr/>
          <a:lstStyle/>
          <a:p>
            <a:pPr algn="l" rtl="0" eaLnBrk="1" hangingPunct="1"/>
            <a:r>
              <a:rPr lang="ru-RU" sz="3200" dirty="0"/>
              <a:t>Результатом</a:t>
            </a:r>
            <a:r>
              <a:rPr lang="ru-RU" sz="3200" dirty="0" err="1"/>
              <a:t>реалізації</a:t>
            </a:r>
            <a:r>
              <a:rPr lang="ru-RU" sz="3200" dirty="0"/>
              <a:t> </a:t>
            </a:r>
            <a:r>
              <a:rPr lang="ru-RU" sz="3200" dirty="0" err="1"/>
              <a:t>стратегії</a:t>
            </a:r>
            <a:r>
              <a:rPr lang="ru-RU" sz="3200" dirty="0"/>
              <a:t> </a:t>
            </a:r>
            <a:r>
              <a:rPr lang="ru-RU" sz="3200" dirty="0" err="1"/>
              <a:t>інтеграції</a:t>
            </a:r>
            <a:r>
              <a:rPr lang="ru-RU" sz="3200" dirty="0"/>
              <a:t>в ЄС в</a:t>
            </a:r>
            <a:r>
              <a:rPr lang="ru-RU" sz="3200" dirty="0" err="1"/>
              <a:t>Україні</a:t>
            </a:r>
            <a:r>
              <a:rPr lang="ru-RU" sz="3200" dirty="0"/>
              <a:t>стало</a:t>
            </a:r>
            <a:r>
              <a:rPr lang="ru-RU" sz="3200" dirty="0" err="1"/>
              <a:t>твердження</a:t>
            </a:r>
            <a:r>
              <a:rPr lang="ru-RU" sz="3200" dirty="0"/>
              <a:t>на</a:t>
            </a:r>
            <a:r>
              <a:rPr lang="ru-RU" sz="3200" dirty="0" err="1"/>
              <a:t>законодавчому</a:t>
            </a:r>
            <a:r>
              <a:rPr lang="ru-RU" sz="3200" dirty="0"/>
              <a:t> </a:t>
            </a:r>
            <a:r>
              <a:rPr lang="ru-RU" sz="3200" dirty="0" err="1"/>
              <a:t>рівні</a:t>
            </a:r>
            <a:r>
              <a:rPr lang="ru-RU" sz="3200" dirty="0"/>
              <a:t> </a:t>
            </a:r>
            <a:r>
              <a:rPr lang="ru-RU" sz="3200" dirty="0" err="1"/>
              <a:t>керівництва</a:t>
            </a:r>
            <a:r>
              <a:rPr lang="ru-RU" sz="3200" dirty="0"/>
              <a:t>«</a:t>
            </a:r>
            <a:r>
              <a:rPr lang="ru-RU" sz="3200" dirty="0" err="1"/>
              <a:t>Лікарські</a:t>
            </a:r>
            <a:r>
              <a:rPr lang="ru-RU" sz="3200" dirty="0"/>
              <a:t> </a:t>
            </a:r>
            <a:r>
              <a:rPr lang="ru-RU" sz="3200" dirty="0" err="1"/>
              <a:t>засоби</a:t>
            </a:r>
            <a:r>
              <a:rPr lang="ru-RU" sz="3200" dirty="0"/>
              <a:t>.</a:t>
            </a:r>
            <a:r>
              <a:rPr lang="ru-RU" sz="3200" dirty="0" err="1"/>
              <a:t>Належна</a:t>
            </a:r>
            <a:r>
              <a:rPr lang="ru-RU" sz="3200" dirty="0"/>
              <a:t>практика</a:t>
            </a:r>
            <a:r>
              <a:rPr lang="ru-RU" sz="3200" dirty="0" err="1"/>
              <a:t>дистрибуції</a:t>
            </a:r>
            <a:r>
              <a:rPr lang="ru-RU" sz="3200" dirty="0"/>
              <a:t>"СТ-Н МОЗУ 42-5.0: 2008,</a:t>
            </a:r>
            <a:r>
              <a:rPr lang="ru-RU" sz="3200" dirty="0" err="1"/>
              <a:t>затвердженого</a:t>
            </a:r>
            <a:r>
              <a:rPr lang="ru-RU" sz="3200" dirty="0"/>
              <a:t>наказом МОЗ</a:t>
            </a:r>
            <a:r>
              <a:rPr lang="ru-RU" sz="3200" dirty="0" err="1"/>
              <a:t>України</a:t>
            </a:r>
            <a:r>
              <a:rPr lang="ru-RU" sz="3200" dirty="0"/>
              <a:t> </a:t>
            </a:r>
            <a:r>
              <a:rPr lang="ru-RU" sz="3200" dirty="0" err="1"/>
              <a:t>вид</a:t>
            </a:r>
            <a:r>
              <a:rPr lang="ru-RU" sz="3200" dirty="0"/>
              <a:t>16.02.2009 р. № 95.</a:t>
            </a:r>
            <a:r>
              <a:rPr lang="ru-RU" sz="3200" dirty="0" err="1"/>
              <a:t>Розглянемо</a:t>
            </a:r>
            <a:r>
              <a:rPr lang="ru-RU" sz="3200" dirty="0"/>
              <a:t> </a:t>
            </a:r>
            <a:r>
              <a:rPr lang="ru-RU" sz="3200" dirty="0" err="1"/>
              <a:t>поняття</a:t>
            </a:r>
            <a:r>
              <a:rPr lang="ru-RU" sz="3200" dirty="0"/>
              <a:t>«</a:t>
            </a:r>
            <a:r>
              <a:rPr lang="ru-RU" sz="3200" dirty="0" err="1"/>
              <a:t>дистрибуція</a:t>
            </a:r>
            <a:r>
              <a:rPr lang="ru-RU" sz="3200" dirty="0"/>
              <a:t>»і«</a:t>
            </a:r>
            <a:r>
              <a:rPr lang="ru-RU" sz="3200" dirty="0" err="1"/>
              <a:t>дистриб'ютор</a:t>
            </a:r>
            <a:r>
              <a:rPr lang="ru-RU" sz="3200" dirty="0"/>
              <a:t>».</a:t>
            </a:r>
            <a:endParaRPr lang="ru-RU" sz="36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pPr algn="l" rtl="0" eaLnBrk="1" hangingPunct="1"/>
            <a:r>
              <a:rPr lang="ru-RU" sz="3200" dirty="0" smtClean="0"/>
              <a:t>Результатом</a:t>
            </a:r>
            <a:r>
              <a:rPr lang="ru-RU" sz="3200" dirty="0"/>
              <a:t>реалізації</a:t>
            </a:r>
            <a:r>
              <a:rPr lang="ru-RU" sz="3200" dirty="0" err="1"/>
              <a:t>стратегії</a:t>
            </a:r>
            <a:r>
              <a:rPr lang="ru-RU" sz="3200" dirty="0"/>
              <a:t> </a:t>
            </a:r>
            <a:r>
              <a:rPr lang="ru-RU" sz="3200" dirty="0" err="1"/>
              <a:t>інтеграції</a:t>
            </a:r>
            <a:r>
              <a:rPr lang="ru-RU" sz="3200" dirty="0"/>
              <a:t>в ЄС в</a:t>
            </a:r>
            <a:r>
              <a:rPr lang="ru-RU" sz="3200" dirty="0" err="1"/>
              <a:t>Україні</a:t>
            </a:r>
            <a:r>
              <a:rPr lang="ru-RU" sz="3200" dirty="0"/>
              <a:t>стало</a:t>
            </a:r>
            <a:r>
              <a:rPr lang="ru-RU" sz="3200" dirty="0" err="1"/>
              <a:t>тверджень</a:t>
            </a:r>
            <a:r>
              <a:rPr lang="ru-RU" sz="3200" dirty="0"/>
              <a:t>на</a:t>
            </a:r>
            <a:r>
              <a:rPr lang="ru-RU" sz="3200" dirty="0" err="1"/>
              <a:t>законодавчий</a:t>
            </a:r>
            <a:r>
              <a:rPr lang="ru-RU" sz="3200" dirty="0"/>
              <a:t> </a:t>
            </a:r>
            <a:r>
              <a:rPr lang="ru-RU" sz="3200" dirty="0" err="1"/>
              <a:t>Рівні</a:t>
            </a:r>
            <a:r>
              <a:rPr lang="ru-RU" sz="3200" dirty="0"/>
              <a:t> </a:t>
            </a:r>
            <a:r>
              <a:rPr lang="ru-RU" sz="3200" dirty="0" err="1"/>
              <a:t>керівництво</a:t>
            </a:r>
            <a:r>
              <a:rPr lang="ru-RU" sz="3200" dirty="0"/>
              <a:t>«</a:t>
            </a:r>
            <a:r>
              <a:rPr lang="ru-RU" sz="3200" dirty="0" err="1"/>
              <a:t>Лікарські</a:t>
            </a:r>
            <a:r>
              <a:rPr lang="ru-RU" sz="3200" dirty="0"/>
              <a:t> </a:t>
            </a:r>
            <a:r>
              <a:rPr lang="ru-RU" sz="3200" dirty="0" err="1"/>
              <a:t>засоби</a:t>
            </a:r>
            <a:r>
              <a:rPr lang="ru-RU" sz="3200" dirty="0"/>
              <a:t>.</a:t>
            </a:r>
            <a:r>
              <a:rPr lang="ru-RU" sz="3200" dirty="0" err="1"/>
              <a:t>Належно</a:t>
            </a:r>
            <a:r>
              <a:rPr lang="ru-RU" sz="3200" dirty="0"/>
              <a:t>практика</a:t>
            </a:r>
            <a:r>
              <a:rPr lang="ru-RU" sz="3200" dirty="0" err="1"/>
              <a:t>дистрибуції</a:t>
            </a:r>
            <a:r>
              <a:rPr lang="ru-RU" sz="3200" dirty="0"/>
              <a:t>"СТ-Н МОЗУ 42-5.0: 2008, ЗАТВЕРДЖЕНО постановою</a:t>
            </a:r>
            <a:r>
              <a:rPr lang="ru-RU" sz="3200" dirty="0" err="1"/>
              <a:t>Кабінету</a:t>
            </a:r>
            <a:r>
              <a:rPr lang="ru-RU" sz="3200" dirty="0"/>
              <a:t> </a:t>
            </a:r>
            <a:r>
              <a:rPr lang="ru-RU" sz="3200" dirty="0" err="1"/>
              <a:t>Міністрів</a:t>
            </a:r>
            <a:r>
              <a:rPr lang="ru-RU" sz="3200" dirty="0"/>
              <a:t>наказом МОЗ</a:t>
            </a:r>
            <a:r>
              <a:rPr lang="ru-RU" sz="3200" dirty="0" err="1"/>
              <a:t>України</a:t>
            </a:r>
            <a:r>
              <a:rPr lang="ru-RU" sz="3200" dirty="0"/>
              <a:t>від 16.02.2009 р. № 95.</a:t>
            </a:r>
            <a:r>
              <a:rPr lang="ru-RU" sz="3200" dirty="0" err="1"/>
              <a:t>Розглянемо</a:t>
            </a:r>
            <a:r>
              <a:rPr lang="ru-RU" sz="3200" dirty="0"/>
              <a:t> </a:t>
            </a:r>
            <a:r>
              <a:rPr lang="ru-RU" sz="3200" dirty="0" err="1"/>
              <a:t>Поняття</a:t>
            </a:r>
            <a:r>
              <a:rPr lang="ru-RU" sz="3200" dirty="0"/>
              <a:t>«</a:t>
            </a:r>
            <a:r>
              <a:rPr lang="ru-RU" sz="3200" dirty="0" err="1"/>
              <a:t>дистрибуція</a:t>
            </a:r>
            <a:r>
              <a:rPr lang="ru-RU" sz="3200" dirty="0"/>
              <a:t>»і«</a:t>
            </a:r>
            <a:r>
              <a:rPr lang="ru-RU" sz="3200" dirty="0" err="1"/>
              <a:t>дистриб'ютор</a:t>
            </a:r>
            <a:r>
              <a:rPr lang="ru-RU" sz="3200" dirty="0"/>
              <a:t>».</a:t>
            </a:r>
            <a:endParaRPr lang="ru-RU" dirty="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dirty="0" smtClean="0"/>
          </a:p>
        </p:txBody>
      </p:sp>
      <p:sp>
        <p:nvSpPr>
          <p:cNvPr id="17410" name="Объект 3"/>
          <p:cNvSpPr>
            <a:spLocks noGrp="1"/>
          </p:cNvSpPr>
          <p:nvPr>
            <p:ph idx="1"/>
          </p:nvPr>
        </p:nvSpPr>
        <p:spPr>
          <a:xfrm>
            <a:off x="457200" y="1758007"/>
            <a:ext cx="8229600" cy="5559425"/>
          </a:xfrm>
        </p:spPr>
        <p:txBody>
          <a:bodyPr/>
          <a:lstStyle/>
          <a:p>
            <a:pPr algn="l" rtl="0" eaLnBrk="1" hangingPunct="1"/>
            <a:r>
              <a:rPr lang="ru-RU" sz="3200" b="1" dirty="0"/>
              <a:t>Характеристика</a:t>
            </a:r>
            <a:r>
              <a:rPr lang="ru-RU" sz="3200" b="1" dirty="0" err="1"/>
              <a:t>оптових</a:t>
            </a:r>
            <a:r>
              <a:rPr lang="ru-RU" sz="3200" b="1" dirty="0"/>
              <a:t> </a:t>
            </a:r>
            <a:r>
              <a:rPr lang="ru-RU" sz="3200" b="1" dirty="0" err="1"/>
              <a:t>фармацевтичних</a:t>
            </a:r>
            <a:r>
              <a:rPr lang="ru-RU" sz="3200" b="1" dirty="0"/>
              <a:t> </a:t>
            </a:r>
            <a:r>
              <a:rPr lang="ru-RU" sz="3200" b="1" dirty="0" err="1"/>
              <a:t>підприємств</a:t>
            </a:r>
            <a:endParaRPr lang="ru-RU" sz="3200" b="1" dirty="0"/>
          </a:p>
          <a:p>
            <a:pPr algn="l" rtl="0" eaLnBrk="1" hangingPunct="1"/>
            <a:r>
              <a:rPr lang="ru-RU" sz="3200" dirty="0"/>
              <a:t>При</a:t>
            </a:r>
            <a:r>
              <a:rPr lang="ru-RU" sz="3200" dirty="0" err="1"/>
              <a:t>весь</a:t>
            </a:r>
            <a:r>
              <a:rPr lang="ru-RU" sz="3200" dirty="0"/>
              <a:t> </a:t>
            </a:r>
            <a:r>
              <a:rPr lang="ru-RU" sz="3200" dirty="0" err="1"/>
              <a:t>схожості</a:t>
            </a:r>
            <a:r>
              <a:rPr lang="ru-RU" sz="3200" dirty="0"/>
              <a:t> </a:t>
            </a:r>
            <a:r>
              <a:rPr lang="ru-RU" sz="3200" dirty="0" err="1"/>
              <a:t>ринкової</a:t>
            </a:r>
            <a:r>
              <a:rPr lang="ru-RU" sz="3200" dirty="0"/>
              <a:t> </a:t>
            </a:r>
            <a:r>
              <a:rPr lang="ru-RU" sz="3200" dirty="0" err="1"/>
              <a:t>діяльності</a:t>
            </a:r>
            <a:r>
              <a:rPr lang="ru-RU" sz="3200" dirty="0"/>
              <a:t> </a:t>
            </a:r>
            <a:r>
              <a:rPr lang="ru-RU" sz="3200" dirty="0" err="1"/>
              <a:t>оптових</a:t>
            </a:r>
            <a:r>
              <a:rPr lang="ru-RU" sz="3200" dirty="0"/>
              <a:t> </a:t>
            </a:r>
            <a:r>
              <a:rPr lang="ru-RU" sz="3200" dirty="0" err="1"/>
              <a:t>фармацевтичних</a:t>
            </a:r>
            <a:r>
              <a:rPr lang="ru-RU" sz="3200" dirty="0"/>
              <a:t> </a:t>
            </a:r>
            <a:r>
              <a:rPr lang="ru-RU" sz="3200" dirty="0" err="1"/>
              <a:t>фірм</a:t>
            </a:r>
            <a:r>
              <a:rPr lang="ru-RU" sz="3200" dirty="0"/>
              <a:t>, в</a:t>
            </a:r>
            <a:r>
              <a:rPr lang="ru-RU" sz="3200" dirty="0" err="1"/>
              <a:t>їх</a:t>
            </a:r>
            <a:r>
              <a:rPr lang="ru-RU" sz="3200" dirty="0"/>
              <a:t> </a:t>
            </a:r>
            <a:r>
              <a:rPr lang="ru-RU" sz="3200" dirty="0" err="1"/>
              <a:t>організаційних</a:t>
            </a:r>
            <a:r>
              <a:rPr lang="ru-RU" sz="3200" dirty="0"/>
              <a:t>структурах</a:t>
            </a:r>
            <a:r>
              <a:rPr lang="ru-RU" sz="3200" dirty="0" err="1"/>
              <a:t>спостерігаються</a:t>
            </a:r>
            <a:r>
              <a:rPr lang="ru-RU" sz="3200" dirty="0"/>
              <a:t> </a:t>
            </a:r>
            <a:r>
              <a:rPr lang="ru-RU" sz="3200" dirty="0" err="1"/>
              <a:t>певні</a:t>
            </a:r>
            <a:r>
              <a:rPr lang="ru-RU" sz="3200" dirty="0"/>
              <a:t> </a:t>
            </a:r>
            <a:r>
              <a:rPr lang="ru-RU" sz="3200" dirty="0" err="1"/>
              <a:t>розбіжності</a:t>
            </a:r>
            <a:r>
              <a:rPr lang="ru-RU" sz="3200" dirty="0"/>
              <a:t>,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обумовлює</a:t>
            </a:r>
            <a:r>
              <a:rPr lang="ru-RU" sz="3200" dirty="0"/>
              <a:t> </a:t>
            </a:r>
            <a:r>
              <a:rPr lang="ru-RU" sz="3200" dirty="0" err="1"/>
              <a:t>класифікаційні</a:t>
            </a:r>
            <a:r>
              <a:rPr lang="ru-RU" sz="3200" dirty="0"/>
              <a:t> </a:t>
            </a:r>
            <a:r>
              <a:rPr lang="ru-RU" sz="3200" dirty="0" err="1"/>
              <a:t>відмінності</a:t>
            </a:r>
            <a:r>
              <a:rPr lang="ru-RU" sz="3200" dirty="0"/>
              <a:t> </a:t>
            </a:r>
            <a:r>
              <a:rPr lang="ru-RU" sz="3200" dirty="0" err="1"/>
              <a:t>посередників</a:t>
            </a:r>
            <a:r>
              <a:rPr lang="ru-RU" sz="3200" dirty="0"/>
              <a:t>. Перш за все,</a:t>
            </a:r>
            <a:r>
              <a:rPr lang="ru-RU" sz="3200" dirty="0" err="1"/>
              <a:t>різниця</a:t>
            </a:r>
            <a:r>
              <a:rPr lang="ru-RU" sz="3200" dirty="0"/>
              <a:t> </a:t>
            </a:r>
            <a:r>
              <a:rPr lang="ru-RU" sz="3200" dirty="0" err="1"/>
              <a:t>визначається</a:t>
            </a:r>
            <a:r>
              <a:rPr lang="ru-RU" sz="3200" dirty="0"/>
              <a:t>формою</a:t>
            </a:r>
            <a:r>
              <a:rPr lang="ru-RU" sz="3200" dirty="0" err="1"/>
              <a:t>власності</a:t>
            </a:r>
            <a:r>
              <a:rPr lang="ru-RU" sz="3200" dirty="0" smtClean="0"/>
              <a:t>.</a:t>
            </a:r>
          </a:p>
          <a:p>
            <a:pPr algn="l" rtl="0" eaLnBrk="1" hangingPunct="1"/>
            <a:endParaRPr lang="ru-R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ru-RU" dirty="0"/>
              <a:t>У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функціонують</a:t>
            </a:r>
            <a:r>
              <a:rPr lang="ru-RU" dirty="0"/>
              <a:t>:</a:t>
            </a:r>
          </a:p>
          <a:p>
            <a:pPr algn="l" rtl="0" eaLnBrk="1" hangingPunct="1"/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;</a:t>
            </a:r>
          </a:p>
          <a:p>
            <a:pPr algn="l" rtl="0" eaLnBrk="1" hangingPunct="1"/>
            <a:r>
              <a:rPr lang="ru-RU" dirty="0"/>
              <a:t> </a:t>
            </a:r>
            <a:r>
              <a:rPr lang="ru-RU" dirty="0" err="1"/>
              <a:t>комунальні</a:t>
            </a:r>
            <a:r>
              <a:rPr lang="ru-RU" dirty="0"/>
              <a:t>;</a:t>
            </a:r>
          </a:p>
          <a:p>
            <a:pPr algn="l" rtl="0" eaLnBrk="1" hangingPunct="1"/>
            <a:r>
              <a:rPr lang="ru-RU" dirty="0"/>
              <a:t> </a:t>
            </a:r>
            <a:r>
              <a:rPr lang="ru-RU" dirty="0" err="1"/>
              <a:t>колективні</a:t>
            </a:r>
            <a:r>
              <a:rPr lang="ru-RU" dirty="0"/>
              <a:t>;</a:t>
            </a:r>
          </a:p>
          <a:p>
            <a:pPr algn="l" rtl="0" eaLnBrk="1" hangingPunct="1"/>
            <a:r>
              <a:rPr lang="ru-RU" dirty="0" err="1"/>
              <a:t>Приватні</a:t>
            </a:r>
            <a:r>
              <a:rPr lang="ru-RU" dirty="0"/>
              <a:t> </a:t>
            </a:r>
            <a:r>
              <a:rPr lang="ru-RU" dirty="0" err="1"/>
              <a:t>оптові</a:t>
            </a:r>
            <a:r>
              <a:rPr lang="ru-RU" dirty="0"/>
              <a:t> </a:t>
            </a:r>
            <a:r>
              <a:rPr lang="ru-RU" dirty="0" err="1"/>
              <a:t>фармацевтичні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;</a:t>
            </a:r>
          </a:p>
          <a:p>
            <a:pPr algn="l" rtl="0" eaLnBrk="1" hangingPunct="1"/>
            <a:r>
              <a:rPr lang="ru-RU" dirty="0" err="1"/>
              <a:t>Фірмі</a:t>
            </a:r>
            <a:r>
              <a:rPr lang="ru-RU" dirty="0"/>
              <a:t> </a:t>
            </a:r>
            <a:r>
              <a:rPr lang="ru-RU" dirty="0" err="1"/>
              <a:t>часткової</a:t>
            </a:r>
            <a:r>
              <a:rPr lang="ru-RU" dirty="0"/>
              <a:t> </a:t>
            </a:r>
            <a:r>
              <a:rPr lang="ru-RU" dirty="0" err="1"/>
              <a:t>іноземною</a:t>
            </a:r>
            <a:r>
              <a:rPr lang="ru-RU" dirty="0"/>
              <a:t> </a:t>
            </a:r>
            <a:r>
              <a:rPr lang="ru-RU" dirty="0" err="1"/>
              <a:t>інвестицією</a:t>
            </a:r>
            <a:r>
              <a:rPr lang="ru-RU" dirty="0"/>
              <a:t>;</a:t>
            </a:r>
          </a:p>
          <a:p>
            <a:pPr algn="l" rtl="0" eaLnBrk="1" hangingPunct="1"/>
            <a:r>
              <a:rPr lang="ru-RU" dirty="0" err="1"/>
              <a:t>Фірма</a:t>
            </a:r>
            <a:r>
              <a:rPr lang="ru-RU" dirty="0"/>
              <a:t> </a:t>
            </a:r>
            <a:r>
              <a:rPr lang="ru-RU" dirty="0" err="1"/>
              <a:t>стовідсотковою</a:t>
            </a:r>
            <a:r>
              <a:rPr lang="ru-RU" dirty="0"/>
              <a:t> </a:t>
            </a:r>
            <a:r>
              <a:rPr lang="ru-RU" dirty="0" err="1"/>
              <a:t>іноземною</a:t>
            </a:r>
            <a:r>
              <a:rPr lang="ru-RU" dirty="0"/>
              <a:t> </a:t>
            </a:r>
            <a:r>
              <a:rPr lang="ru-RU" dirty="0" err="1"/>
              <a:t>інвестицією</a:t>
            </a:r>
            <a:r>
              <a:rPr lang="ru-RU" dirty="0"/>
              <a:t>.</a:t>
            </a:r>
            <a:endParaRPr lang="ru-RU" dirty="0" smtClean="0"/>
          </a:p>
          <a:p>
            <a:pPr algn="l" rtl="0" eaLnBrk="1" hangingPunct="1"/>
            <a:endParaRPr lang="ru-R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55000" lnSpcReduction="20000"/>
          </a:bodyPr>
          <a:lstStyle/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5100" b="1" dirty="0" err="1"/>
              <a:t>Оптових</a:t>
            </a:r>
            <a:r>
              <a:rPr lang="ru-RU" sz="5100" b="1" dirty="0"/>
              <a:t> </a:t>
            </a:r>
            <a:r>
              <a:rPr lang="ru-RU" sz="5100" b="1" dirty="0" err="1"/>
              <a:t>посередників</a:t>
            </a:r>
            <a:r>
              <a:rPr lang="ru-RU" sz="5100" b="1" dirty="0"/>
              <a:t> </a:t>
            </a:r>
            <a:r>
              <a:rPr lang="ru-RU" sz="5100" b="1" dirty="0" err="1"/>
              <a:t>можна</a:t>
            </a:r>
            <a:r>
              <a:rPr lang="ru-RU" sz="5100" b="1" dirty="0"/>
              <a:t> </a:t>
            </a:r>
            <a:r>
              <a:rPr lang="ru-RU" sz="5100" b="1" dirty="0" err="1"/>
              <a:t>розділити</a:t>
            </a:r>
            <a:r>
              <a:rPr lang="ru-RU" sz="5100" b="1" dirty="0"/>
              <a:t>на</a:t>
            </a:r>
            <a:r>
              <a:rPr lang="ru-RU" sz="5100" b="1" dirty="0" err="1"/>
              <a:t>такі</a:t>
            </a:r>
            <a:r>
              <a:rPr lang="ru-RU" sz="5100" b="1" dirty="0"/>
              <a:t> </a:t>
            </a:r>
            <a:r>
              <a:rPr lang="ru-RU" sz="5100" b="1" dirty="0" err="1"/>
              <a:t>групи</a:t>
            </a:r>
            <a:r>
              <a:rPr lang="ru-RU" sz="5100" b="1" dirty="0"/>
              <a:t>: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5100" dirty="0"/>
              <a:t>1.Національний</a:t>
            </a:r>
            <a:r>
              <a:rPr lang="ru-RU" sz="5100" dirty="0" err="1"/>
              <a:t>оптові</a:t>
            </a:r>
            <a:r>
              <a:rPr lang="ru-RU" sz="5100" dirty="0"/>
              <a:t> </a:t>
            </a:r>
            <a:r>
              <a:rPr lang="ru-RU" sz="5100" dirty="0" err="1"/>
              <a:t>фармаців</a:t>
            </a:r>
            <a:r>
              <a:rPr lang="ru-RU" sz="5100" dirty="0"/>
              <a:t>-</a:t>
            </a:r>
            <a:r>
              <a:rPr lang="ru-RU" sz="5100" dirty="0" err="1"/>
              <a:t>тичні</a:t>
            </a:r>
            <a:r>
              <a:rPr lang="ru-RU" sz="5100" dirty="0"/>
              <a:t> </a:t>
            </a:r>
            <a:r>
              <a:rPr lang="ru-RU" sz="5100" dirty="0" err="1"/>
              <a:t>фірми</a:t>
            </a:r>
            <a:r>
              <a:rPr lang="ru-RU" sz="5100" dirty="0"/>
              <a:t>,</a:t>
            </a:r>
            <a:r>
              <a:rPr lang="ru-RU" sz="5100" dirty="0" err="1"/>
              <a:t>які</a:t>
            </a:r>
            <a:r>
              <a:rPr lang="ru-RU" sz="5100" dirty="0"/>
              <a:t>через</a:t>
            </a:r>
            <a:r>
              <a:rPr lang="ru-RU" sz="5100" dirty="0" err="1"/>
              <a:t>територіальні</a:t>
            </a:r>
            <a:r>
              <a:rPr lang="ru-RU" sz="5100" dirty="0"/>
              <a:t> </a:t>
            </a:r>
            <a:r>
              <a:rPr lang="ru-RU" sz="5100" dirty="0" err="1"/>
              <a:t>представництва</a:t>
            </a:r>
            <a:r>
              <a:rPr lang="ru-RU" sz="5100" dirty="0"/>
              <a:t>,</a:t>
            </a:r>
            <a:r>
              <a:rPr lang="ru-RU" sz="5100" dirty="0" err="1"/>
              <a:t>філії</a:t>
            </a:r>
            <a:r>
              <a:rPr lang="ru-RU" sz="5100" dirty="0"/>
              <a:t>,</a:t>
            </a:r>
            <a:r>
              <a:rPr lang="ru-RU" sz="5100" dirty="0" err="1"/>
              <a:t>аптечні</a:t>
            </a:r>
            <a:r>
              <a:rPr lang="ru-RU" sz="5100" dirty="0"/>
              <a:t> </a:t>
            </a:r>
            <a:r>
              <a:rPr lang="ru-RU" sz="5100" dirty="0" err="1"/>
              <a:t>склади</a:t>
            </a:r>
            <a:r>
              <a:rPr lang="ru-RU" sz="5100" dirty="0"/>
              <a:t>,</a:t>
            </a:r>
            <a:r>
              <a:rPr lang="ru-RU" sz="5100" dirty="0" err="1"/>
              <a:t>фірмові</a:t>
            </a:r>
            <a:r>
              <a:rPr lang="ru-RU" sz="5100" dirty="0"/>
              <a:t>аптеки</a:t>
            </a:r>
            <a:r>
              <a:rPr lang="ru-RU" sz="5100" dirty="0" err="1"/>
              <a:t>постійно</a:t>
            </a:r>
            <a:r>
              <a:rPr lang="ru-RU" sz="5100" dirty="0"/>
              <a:t> </a:t>
            </a:r>
            <a:r>
              <a:rPr lang="ru-RU" sz="5100" dirty="0" err="1"/>
              <a:t>розробляють</a:t>
            </a:r>
            <a:r>
              <a:rPr lang="ru-RU" sz="5100" dirty="0"/>
              <a:t>Усе</a:t>
            </a:r>
            <a:r>
              <a:rPr lang="ru-RU" sz="5100" dirty="0" err="1"/>
              <a:t>економічні</a:t>
            </a:r>
            <a:r>
              <a:rPr lang="ru-RU" sz="5100" dirty="0"/>
              <a:t> </a:t>
            </a:r>
            <a:r>
              <a:rPr lang="ru-RU" sz="5100" dirty="0" err="1"/>
              <a:t>регіони</a:t>
            </a:r>
            <a:r>
              <a:rPr lang="ru-RU" sz="5100" dirty="0"/>
              <a:t> </a:t>
            </a:r>
            <a:r>
              <a:rPr lang="ru-RU" sz="5100" dirty="0" err="1"/>
              <a:t>країни</a:t>
            </a:r>
            <a:r>
              <a:rPr lang="ru-RU" sz="5100" dirty="0"/>
              <a:t>(</a:t>
            </a:r>
            <a:r>
              <a:rPr lang="ru-RU" sz="5100" dirty="0" err="1"/>
              <a:t>схід</a:t>
            </a:r>
            <a:r>
              <a:rPr lang="ru-RU" sz="5100" dirty="0"/>
              <a:t>,</a:t>
            </a:r>
            <a:r>
              <a:rPr lang="ru-RU" sz="5100" dirty="0" err="1"/>
              <a:t>захід</a:t>
            </a:r>
            <a:r>
              <a:rPr lang="ru-RU" sz="5100" dirty="0"/>
              <a:t>, центр,</a:t>
            </a:r>
            <a:r>
              <a:rPr lang="ru-RU" sz="5100" dirty="0" err="1"/>
              <a:t>північ</a:t>
            </a:r>
            <a:r>
              <a:rPr lang="ru-RU" sz="5100" dirty="0"/>
              <a:t>,</a:t>
            </a:r>
            <a:r>
              <a:rPr lang="ru-RU" sz="5100" dirty="0" err="1"/>
              <a:t>південь</a:t>
            </a:r>
            <a:r>
              <a:rPr lang="ru-RU" sz="5100" dirty="0"/>
              <a:t>)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5100" dirty="0"/>
              <a:t>2.</a:t>
            </a:r>
            <a:r>
              <a:rPr lang="ru-RU" sz="5100" dirty="0" err="1"/>
              <a:t>Міжрегіональні</a:t>
            </a:r>
            <a:r>
              <a:rPr lang="ru-RU" sz="5100" dirty="0"/>
              <a:t> </a:t>
            </a:r>
            <a:r>
              <a:rPr lang="ru-RU" sz="5100" dirty="0" err="1"/>
              <a:t>фірми</a:t>
            </a:r>
            <a:r>
              <a:rPr lang="ru-RU" sz="5100" dirty="0"/>
              <a:t>,</a:t>
            </a:r>
            <a:r>
              <a:rPr lang="ru-RU" sz="5100" dirty="0" err="1"/>
              <a:t>які</a:t>
            </a:r>
            <a:r>
              <a:rPr lang="ru-RU" sz="5100" dirty="0"/>
              <a:t>через</a:t>
            </a:r>
            <a:r>
              <a:rPr lang="ru-RU" sz="5100" dirty="0" err="1"/>
              <a:t>свої</a:t>
            </a:r>
            <a:r>
              <a:rPr lang="ru-RU" sz="5100" dirty="0"/>
              <a:t> </a:t>
            </a:r>
            <a:r>
              <a:rPr lang="ru-RU" sz="5100" dirty="0" err="1"/>
              <a:t>структурні</a:t>
            </a:r>
            <a:r>
              <a:rPr lang="ru-RU" sz="5100" dirty="0"/>
              <a:t> </a:t>
            </a:r>
            <a:r>
              <a:rPr lang="ru-RU" sz="5100" dirty="0" err="1"/>
              <a:t>підрозділи</a:t>
            </a:r>
            <a:r>
              <a:rPr lang="ru-RU" sz="5100" dirty="0"/>
              <a:t> </a:t>
            </a:r>
            <a:r>
              <a:rPr lang="ru-RU" sz="5100" dirty="0" err="1"/>
              <a:t>постійно</a:t>
            </a:r>
            <a:r>
              <a:rPr lang="ru-RU" sz="5100" dirty="0"/>
              <a:t> </a:t>
            </a:r>
            <a:r>
              <a:rPr lang="ru-RU" sz="5100" dirty="0" err="1"/>
              <a:t>присутні</a:t>
            </a:r>
            <a:r>
              <a:rPr lang="ru-RU" sz="5100" dirty="0"/>
              <a:t>в</a:t>
            </a:r>
            <a:r>
              <a:rPr lang="ru-RU" sz="5100" dirty="0" err="1"/>
              <a:t>кількох</a:t>
            </a:r>
            <a:r>
              <a:rPr lang="ru-RU" sz="5100" dirty="0"/>
              <a:t> </a:t>
            </a:r>
            <a:r>
              <a:rPr lang="ru-RU" sz="5100" dirty="0" err="1"/>
              <a:t>регіонах</a:t>
            </a:r>
            <a:r>
              <a:rPr lang="ru-RU" sz="5100" dirty="0"/>
              <a:t> </a:t>
            </a:r>
            <a:r>
              <a:rPr lang="ru-RU" sz="5100" dirty="0" err="1"/>
              <a:t>держави</a:t>
            </a:r>
            <a:r>
              <a:rPr lang="ru-RU" sz="5100" smtClean="0"/>
              <a:t>.</a:t>
            </a:r>
            <a:endParaRPr lang="ru-RU" sz="51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775866"/>
            <a:ext cx="8229600" cy="4389438"/>
          </a:xfrm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3.</a:t>
            </a:r>
            <a:r>
              <a:rPr lang="ru-RU" sz="3200" b="1" dirty="0"/>
              <a:t>Регіональні фірми</a:t>
            </a:r>
            <a:r>
              <a:rPr lang="ru-RU" sz="3200" dirty="0"/>
              <a:t>, які через свої структурні підрозділи постійно працюють у межах окремого регіону.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4.</a:t>
            </a:r>
            <a:r>
              <a:rPr lang="ru-RU" sz="3200" b="1" dirty="0"/>
              <a:t>Місцеві фірми</a:t>
            </a:r>
            <a:r>
              <a:rPr lang="ru-RU" sz="3200" dirty="0"/>
              <a:t>, які мають лише базові структурні підрозділи та які на постійних умовах функціонують у межах однієї або декількох областей.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4982"/>
            <a:ext cx="8229600" cy="5632450"/>
          </a:xfrm>
        </p:spPr>
        <p:txBody>
          <a:bodyPr>
            <a:normAutofit/>
          </a:bodyPr>
          <a:lstStyle/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</a:t>
            </a:r>
            <a:r>
              <a:rPr lang="ru-RU" sz="3200" b="1" dirty="0" smtClean="0"/>
              <a:t>Виділяють</a:t>
            </a:r>
            <a:r>
              <a:rPr lang="ru-RU" sz="3200" b="1" dirty="0"/>
              <a:t>три основні напрями спеціалізації: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за специфікою суб'єктів постачання (закордонні та/або вітчизняні виробники та/або інші посередники, великі та/або малі виробники тощо);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за специфікою переважного збуту окремих груп лікарських засобів (спеціалізація з інсулінами, антибіотиками,</a:t>
            </a:r>
            <a:r>
              <a:rPr lang="ru-RU" dirty="0" err="1"/>
              <a:t>онкопрепаратам</a:t>
            </a:r>
            <a:r>
              <a:rPr lang="ru-RU" dirty="0"/>
              <a:t>, дермато- та косметичними засобами тощо);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за специфікою покупців (аптеки та/або лікувально-профілактичні установи).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079500"/>
          </a:xfrm>
        </p:spPr>
        <p:txBody>
          <a:bodyPr>
            <a:normAutofit fontScale="90000"/>
          </a:bodyPr>
          <a:lstStyle/>
          <a:p>
            <a:pPr algn="l" rtl="0" eaLnBrk="1" fontAlgn="auto" hangingPunct="1">
              <a:spcAft>
                <a:spcPts val="0"/>
              </a:spcAft>
              <a:defRPr/>
            </a:pPr>
            <a:r>
              <a:rPr lang="ru-RU" sz="3600" b="1" dirty="0"/>
              <a:t>ІІ. Завдання та функції аптечних складів (баз).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/>
              <a:t>Аптечний склад (база)</a:t>
            </a:r>
            <a:r>
              <a:rPr lang="ru-RU" sz="3200" dirty="0"/>
              <a:t>- заклад охорони здоров'я, основне завдання якого полягає у забезпеченні лікарськими засобами інших суб'єктів оптової або роздрібної торгівлі, охорони здоров'я та виробників лікарських засобів.</a:t>
            </a:r>
            <a:r>
              <a:rPr lang="ru-RU" sz="3200" dirty="0" err="1"/>
              <a:t>шляхом</a:t>
            </a:r>
            <a:r>
              <a:rPr lang="ru-RU" sz="3200" dirty="0"/>
              <a:t>здійснення ним оптової торгівлі.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r>
              <a:rPr lang="ru-RU" sz="3200" b="1" smtClean="0"/>
              <a:t>Аптечні склади (бази) виконують дві функції:</a:t>
            </a: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ru-RU" sz="3200" b="1" smtClean="0"/>
              <a:t>Торгову</a:t>
            </a:r>
            <a:r>
              <a:rPr lang="ru-RU" sz="3200" smtClean="0"/>
              <a:t>(Здійснення оптової реалізації ЛЗ, ІМН, ін. фармацевтичних товарів);</a:t>
            </a:r>
          </a:p>
          <a:p>
            <a:pPr algn="l" rtl="0" eaLnBrk="1" hangingPunct="1"/>
            <a:r>
              <a:rPr lang="ru-RU" sz="3200" b="1" smtClean="0"/>
              <a:t>Інформаційну</a:t>
            </a:r>
            <a:r>
              <a:rPr lang="ru-RU" sz="3200" smtClean="0"/>
              <a:t>(Інформаційне забезпечення торговельно-посередницької діяльності на фармацевтичному ринку).</a:t>
            </a:r>
          </a:p>
          <a:p>
            <a:pPr algn="l" rtl="0" eaLnBrk="1" hangingPunct="1"/>
            <a:endParaRPr lang="ru-RU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 eaLnBrk="1" fontAlgn="auto" hangingPunct="1">
              <a:spcAft>
                <a:spcPts val="0"/>
              </a:spcAft>
              <a:defRPr/>
            </a:pPr>
            <a:r>
              <a:rPr lang="ru-RU" sz="4900" b="1" dirty="0"/>
              <a:t>Структура аптечного складу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983162"/>
          </a:xfrm>
        </p:spPr>
        <p:txBody>
          <a:bodyPr/>
          <a:lstStyle/>
          <a:p>
            <a:pPr algn="l" rtl="0" eaLnBrk="1" hangingPunct="1"/>
            <a:r>
              <a:rPr lang="ru-RU" sz="2800" b="1" smtClean="0"/>
              <a:t>Виробничі приміщення:</a:t>
            </a:r>
            <a:r>
              <a:rPr lang="ru-RU" sz="2800" smtClean="0"/>
              <a:t>окремі приміщення, площі або зони для приймання та зберігання ЛЗ та їх відпустки/відвантаження, допоміжних матеріалів та тари загальною площею не менше</a:t>
            </a:r>
            <a:r>
              <a:rPr lang="ru-RU" sz="2800" b="1" smtClean="0"/>
              <a:t>250 кв.</a:t>
            </a:r>
            <a:r>
              <a:rPr lang="ru-RU" sz="2800" smtClean="0"/>
              <a:t>До виробничих відносяться приміщення (зони), в яких приймаються, зберігаються ЛЗ, приміщення (зони) комплектації та відпустки/відвантаження ЛЗ (експедиційна), приміщення (зони) зберігання допоміжних матеріалів та тари, контролю якості ЛЗ, зберігання карантинної продукції.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559425"/>
          </a:xfrm>
        </p:spPr>
        <p:txBody>
          <a:bodyPr>
            <a:no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/>
              <a:t>Побутові</a:t>
            </a:r>
            <a:r>
              <a:rPr lang="ru-RU" sz="3200" b="1" dirty="0" smtClean="0"/>
              <a:t>приміщення.</a:t>
            </a:r>
            <a:endParaRPr lang="ru-RU" sz="3200" b="1" dirty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/>
              <a:t>Мінімальний набір побутових приміщень включає: приміщення персоналу (</a:t>
            </a:r>
            <a:r>
              <a:rPr lang="ru-RU" sz="3200" b="1" dirty="0"/>
              <a:t>0,75</a:t>
            </a:r>
            <a:r>
              <a:rPr lang="ru-RU" sz="3200" b="1" dirty="0" err="1"/>
              <a:t>кв.м</a:t>
            </a:r>
            <a:r>
              <a:rPr lang="ru-RU" sz="3200" b="1" dirty="0"/>
              <a:t> </a:t>
            </a:r>
            <a:r>
              <a:rPr lang="ru-RU" sz="3200" dirty="0"/>
              <a:t>на одного працівника однієї робочої зміни, але не менше</a:t>
            </a:r>
            <a:r>
              <a:rPr lang="ru-RU" sz="3200" b="1" dirty="0"/>
              <a:t>8</a:t>
            </a:r>
            <a:r>
              <a:rPr lang="ru-RU" sz="3200" b="1" dirty="0" err="1"/>
              <a:t>кв.м</a:t>
            </a:r>
            <a:r>
              <a:rPr lang="ru-RU" sz="3200" dirty="0"/>
              <a:t>), туалет, де є водопровід, каналізація (за</a:t>
            </a:r>
            <a:r>
              <a:rPr lang="ru-RU" sz="3200" dirty="0" err="1"/>
              <a:t>розрахунку</a:t>
            </a:r>
            <a:r>
              <a:rPr lang="ru-RU" sz="3200" dirty="0"/>
              <a:t>, але не менше</a:t>
            </a:r>
            <a:r>
              <a:rPr lang="ru-RU" sz="3200" b="1" dirty="0"/>
              <a:t>2</a:t>
            </a:r>
            <a:r>
              <a:rPr lang="ru-RU" sz="3200" b="1" dirty="0" err="1"/>
              <a:t>кв.м</a:t>
            </a:r>
            <a:r>
              <a:rPr lang="ru-RU" sz="3200" dirty="0"/>
              <a:t>). До побутових приміщень також відносяться: вбиральня, душова, кімната для</a:t>
            </a:r>
            <a:r>
              <a:rPr lang="ru-RU" sz="3200" dirty="0" err="1"/>
              <a:t>прийому</a:t>
            </a:r>
            <a:r>
              <a:rPr lang="ru-RU" sz="3200" dirty="0"/>
              <a:t>їжі (їдальня) і т.д.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92500" lnSpcReduction="2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/>
              <a:t>Допоміжні приміщення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/>
              <a:t>Мінімальний набір допоміжних приміщень включає приміщення або шафи для зберігання предметів прибирання площею не менше</a:t>
            </a:r>
            <a:r>
              <a:rPr lang="ru-RU" sz="3200" b="1" dirty="0"/>
              <a:t>4</a:t>
            </a:r>
            <a:r>
              <a:rPr lang="ru-RU" sz="3200" b="1" dirty="0" err="1"/>
              <a:t>кв.м</a:t>
            </a:r>
            <a:r>
              <a:rPr lang="ru-RU" sz="3200" dirty="0"/>
              <a:t>. До допоміжних приміщень також відносяться: приміщення для приготування розчинів, що дезінфікують, операторська, архів, серверна, кімнати охорони, навчальні кабінети, приміщення для зберігання робочих засобів для вантажно-розвантажувальних робіт і т.п.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7850"/>
            <a:ext cx="8229600" cy="4476750"/>
          </a:xfrm>
        </p:spPr>
        <p:txBody>
          <a:bodyPr>
            <a:normAutofit fontScale="85000"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500" b="1" dirty="0"/>
              <a:t>Службові приміщення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/>
              <a:t>До службових приміщень належать: приміщення підготовки та обробки супровідної документації, кабінет завідувача, кабінет заступника завідувача, кімнати персоналу, що бере участь у технологічному процесі: опрацювання претензій та рекламацій, повернення, підготовка документів для виконання процесів</a:t>
            </a:r>
            <a:r>
              <a:rPr lang="ru-RU" sz="3200" dirty="0" err="1"/>
              <a:t>прийому</a:t>
            </a:r>
            <a:r>
              <a:rPr lang="ru-RU" sz="3200" dirty="0"/>
              <a:t>, комплектації та відпустки/відвантаження продукції, приміщення (зони) для технологічного обладнання автоматизованих складів і т.д.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416550"/>
          </a:xfrm>
        </p:spPr>
        <p:txBody>
          <a:bodyPr>
            <a:norm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/>
              <a:t>Додаткові приміщення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/>
              <a:t>До додаткових приміщень відносяться: коридори, тамбури, сходові клітки, ліфтові шахти,</a:t>
            </a:r>
            <a:r>
              <a:rPr lang="ru-RU" sz="3200" dirty="0" err="1"/>
              <a:t>електрощитові</a:t>
            </a:r>
            <a:r>
              <a:rPr lang="ru-RU" sz="3200" dirty="0"/>
              <a:t>, бойлерні,</a:t>
            </a:r>
            <a:r>
              <a:rPr lang="ru-RU" sz="3200" dirty="0" err="1"/>
              <a:t>венткамери</a:t>
            </a:r>
            <a:r>
              <a:rPr lang="ru-RU" sz="3200" dirty="0"/>
              <a:t>(Шахти) і т.д.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pic>
        <p:nvPicPr>
          <p:cNvPr id="21506" name="Picture 2" descr="Картинки по запросу схема приемки товара на скла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5400000">
            <a:off x="1409700" y="13335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Содержимое 2"/>
          <p:cNvSpPr txBox="1">
            <a:spLocks/>
          </p:cNvSpPr>
          <p:nvPr/>
        </p:nvSpPr>
        <p:spPr>
          <a:xfrm>
            <a:off x="990600" y="533400"/>
            <a:ext cx="1981200" cy="45720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Створення приймальної комісії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27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 rtl="0"/>
            <a:r>
              <a:rPr lang="ru-RU" sz="2000" dirty="0" smtClean="0"/>
              <a:t>Алгоритм проведення візуального контролю упаковок ЛЗ та ГЛЗ уповноваженою особою без розкриття упаковки (1, 2, 3, 4) та з розкриттям упаковки (1, 2, 3, 4, 5)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6600" y="1905000"/>
            <a:ext cx="24384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ru-RU" dirty="0" smtClean="0"/>
              <a:t>Упаковки ЛЗ та ГЛЗ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5" idx="1"/>
          </p:cNvCxnSpPr>
          <p:nvPr/>
        </p:nvCxnSpPr>
        <p:spPr>
          <a:xfrm rot="10800000" flipV="1">
            <a:off x="1676400" y="2171700"/>
            <a:ext cx="1600200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 flipV="1">
            <a:off x="2667000" y="2362200"/>
            <a:ext cx="609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46" idx="0"/>
          </p:cNvCxnSpPr>
          <p:nvPr/>
        </p:nvCxnSpPr>
        <p:spPr>
          <a:xfrm rot="5400000">
            <a:off x="2896394" y="3048000"/>
            <a:ext cx="1599406" cy="381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15000" y="20574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4876800" y="2514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52400" y="2438400"/>
            <a:ext cx="1752600" cy="3581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 fontAlgn="base">
              <a:spcBef>
                <a:spcPct val="0"/>
              </a:spcBef>
              <a:spcAft>
                <a:spcPts val="1000"/>
              </a:spcAft>
            </a:pPr>
            <a:endParaRPr lang="ru-RU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81200" y="2743200"/>
            <a:ext cx="1219200" cy="1219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1981200" y="2743200"/>
            <a:ext cx="137159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100" b="1" dirty="0" smtClean="0">
                <a:latin typeface="+mj-lt"/>
              </a:rPr>
              <a:t>2. Перевірка закупорювання:</a:t>
            </a:r>
            <a:endParaRPr lang="ru-RU" sz="1100" dirty="0" smtClean="0">
              <a:latin typeface="+mj-lt"/>
            </a:endParaRPr>
          </a:p>
          <a:p>
            <a:pPr algn="l" rtl="0"/>
            <a:r>
              <a:rPr lang="ru-RU" sz="1100" dirty="0" smtClean="0">
                <a:latin typeface="+mj-lt"/>
              </a:rPr>
              <a:t>- герметичність;</a:t>
            </a:r>
          </a:p>
          <a:p>
            <a:pPr algn="l" rtl="0"/>
            <a:r>
              <a:rPr lang="ru-RU" sz="1100" dirty="0" smtClean="0">
                <a:latin typeface="+mj-lt"/>
              </a:rPr>
              <a:t>- Цілісність захисту першого розтину.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8600" y="2514600"/>
            <a:ext cx="16764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uk-UA" sz="1100" b="1" dirty="0" smtClean="0"/>
              <a:t>1.</a:t>
            </a:r>
            <a:r>
              <a:rPr lang="uk-UA" sz="1100" b="1" dirty="0" err="1" smtClean="0"/>
              <a:t>Перевірка</a:t>
            </a:r>
            <a:r>
              <a:rPr lang="uk-UA" sz="1100" b="1" dirty="0" smtClean="0"/>
              <a:t> </a:t>
            </a:r>
            <a:r>
              <a:rPr lang="uk-UA" sz="1100" b="1" dirty="0" err="1" smtClean="0"/>
              <a:t>груповий</a:t>
            </a:r>
            <a:r>
              <a:rPr lang="uk-UA" sz="1100" b="1" dirty="0" smtClean="0"/>
              <a:t>,</a:t>
            </a:r>
            <a:r>
              <a:rPr lang="uk-UA" sz="1100" b="1" dirty="0" err="1" smtClean="0"/>
              <a:t>вторинної</a:t>
            </a:r>
            <a:r>
              <a:rPr lang="uk-UA" sz="1100" b="1" dirty="0" smtClean="0"/>
              <a:t> </a:t>
            </a:r>
            <a:endParaRPr lang="ru-RU" sz="1100" dirty="0" smtClean="0"/>
          </a:p>
          <a:p>
            <a:pPr algn="l" rtl="0"/>
            <a:r>
              <a:rPr lang="uk-UA" sz="1100" b="1" dirty="0" smtClean="0"/>
              <a:t>і</a:t>
            </a:r>
            <a:r>
              <a:rPr lang="uk-UA" sz="1100" b="1" dirty="0" err="1" smtClean="0"/>
              <a:t>первинної</a:t>
            </a:r>
            <a:r>
              <a:rPr lang="uk-UA" sz="1100" b="1" dirty="0" smtClean="0"/>
              <a:t>упаковки:</a:t>
            </a:r>
            <a:endParaRPr lang="ru-RU" sz="1100" dirty="0" smtClean="0"/>
          </a:p>
          <a:p>
            <a:pPr algn="l" rtl="0"/>
            <a:r>
              <a:rPr lang="uk-UA" sz="1100" dirty="0" smtClean="0"/>
              <a:t>-</a:t>
            </a:r>
            <a:r>
              <a:rPr lang="ru-RU" sz="1100" dirty="0" smtClean="0"/>
              <a:t> </a:t>
            </a:r>
            <a:r>
              <a:rPr lang="ru-RU" sz="1100" dirty="0" err="1" smtClean="0"/>
              <a:t>цілісність</a:t>
            </a:r>
            <a:r>
              <a:rPr lang="uk-UA" sz="1100" dirty="0" smtClean="0"/>
              <a:t>ь;</a:t>
            </a:r>
            <a:endParaRPr lang="ru-RU" sz="1100" dirty="0" smtClean="0"/>
          </a:p>
          <a:p>
            <a:pPr algn="l" rtl="0"/>
            <a:r>
              <a:rPr lang="uk-UA" sz="1100" dirty="0" smtClean="0"/>
              <a:t>-</a:t>
            </a:r>
            <a:r>
              <a:rPr lang="ru-RU" sz="1100" dirty="0" smtClean="0"/>
              <a:t>відсутність</a:t>
            </a:r>
            <a:r>
              <a:rPr lang="uk-UA" sz="1100" dirty="0" smtClean="0"/>
              <a:t>видимих</a:t>
            </a:r>
            <a:r>
              <a:rPr lang="ru-RU" sz="1100" dirty="0" smtClean="0"/>
              <a:t>ушкоджень;</a:t>
            </a:r>
          </a:p>
          <a:p>
            <a:pPr algn="l" rtl="0"/>
            <a:r>
              <a:rPr lang="ru-RU" sz="1100" dirty="0" smtClean="0"/>
              <a:t>- якість пакувальних матеріалів;</a:t>
            </a:r>
          </a:p>
          <a:p>
            <a:pPr algn="l" rtl="0"/>
            <a:r>
              <a:rPr lang="ru-RU" sz="1100" dirty="0" smtClean="0"/>
              <a:t>- Наявність інструкції про медичне застосування;</a:t>
            </a:r>
          </a:p>
          <a:p>
            <a:pPr algn="l" rtl="0"/>
            <a:r>
              <a:rPr lang="ru-RU" sz="1100" dirty="0" smtClean="0"/>
              <a:t>- розмір упаковки та контейнерів;</a:t>
            </a:r>
          </a:p>
          <a:p>
            <a:pPr algn="l" rtl="0"/>
            <a:r>
              <a:rPr lang="ru-RU" sz="1100" dirty="0" smtClean="0"/>
              <a:t>- Відсутність сторонніх звуків при перевертанні упаковки в руках.</a:t>
            </a:r>
          </a:p>
          <a:p>
            <a:pPr algn="l" rtl="0"/>
            <a:endParaRPr lang="ru-RU" sz="11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743200" y="4038600"/>
            <a:ext cx="1524000" cy="1981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4419600" y="2971800"/>
            <a:ext cx="2133600" cy="3581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629400" y="1676400"/>
            <a:ext cx="2362200" cy="5029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2743200" y="4114800"/>
            <a:ext cx="16764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100" b="1" dirty="0" smtClean="0"/>
              <a:t>3. Перевірка зовнішнього вигляду</a:t>
            </a:r>
            <a:r>
              <a:rPr lang="ru-RU" sz="1100" dirty="0" smtClean="0"/>
              <a:t> </a:t>
            </a:r>
            <a:r>
              <a:rPr lang="ru-RU" sz="1100" b="1" dirty="0" smtClean="0"/>
              <a:t>лікарського засобу</a:t>
            </a:r>
            <a:endParaRPr lang="ru-RU" sz="1100" dirty="0" smtClean="0"/>
          </a:p>
          <a:p>
            <a:pPr algn="l" rtl="0"/>
            <a:r>
              <a:rPr lang="ru-RU" sz="1100" b="1" dirty="0" smtClean="0"/>
              <a:t>без розкриття упаковки:</a:t>
            </a:r>
            <a:endParaRPr lang="ru-RU" sz="1100" dirty="0" smtClean="0"/>
          </a:p>
          <a:p>
            <a:pPr algn="l" rtl="0"/>
            <a:r>
              <a:rPr lang="ru-RU" sz="1100" dirty="0" smtClean="0"/>
              <a:t>- Колір;</a:t>
            </a:r>
          </a:p>
          <a:p>
            <a:pPr algn="l" rtl="0"/>
            <a:r>
              <a:rPr lang="ru-RU" sz="1100" dirty="0" smtClean="0"/>
              <a:t>- Форма;</a:t>
            </a:r>
          </a:p>
          <a:p>
            <a:pPr algn="l" rtl="0"/>
            <a:r>
              <a:rPr lang="uk-UA" sz="1100" dirty="0" smtClean="0"/>
              <a:t>-</a:t>
            </a:r>
            <a:r>
              <a:rPr lang="ru-RU" sz="1100" dirty="0" smtClean="0"/>
              <a:t>агрегатний стан.</a:t>
            </a:r>
          </a:p>
          <a:p>
            <a:pPr algn="l" rtl="0"/>
            <a:endParaRPr lang="ru-RU" sz="1100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1" y="3124200"/>
            <a:ext cx="213359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100" b="1" dirty="0" smtClean="0">
                <a:latin typeface="+mj-lt"/>
              </a:rPr>
              <a:t>4. Перевірка маркування первинної та вторинної упаковки:</a:t>
            </a:r>
            <a:endParaRPr lang="ru-RU" sz="1100" dirty="0" smtClean="0">
              <a:latin typeface="+mj-lt"/>
            </a:endParaRPr>
          </a:p>
          <a:p>
            <a:pPr algn="l" rtl="0"/>
            <a:r>
              <a:rPr lang="ru-RU" sz="1100" dirty="0" smtClean="0">
                <a:latin typeface="+mj-lt"/>
              </a:rPr>
              <a:t>- доступна для споживача мова маркування упаковки та інструкції;</a:t>
            </a:r>
          </a:p>
          <a:p>
            <a:pPr algn="l" rtl="0"/>
            <a:r>
              <a:rPr lang="ru-RU" sz="1100" dirty="0" smtClean="0">
                <a:latin typeface="+mj-lt"/>
              </a:rPr>
              <a:t>- Наявність реєстраційного номера України;</a:t>
            </a:r>
          </a:p>
          <a:p>
            <a:pPr algn="l" rtl="0"/>
            <a:r>
              <a:rPr lang="ru-RU" sz="1100" dirty="0" smtClean="0">
                <a:latin typeface="+mj-lt"/>
              </a:rPr>
              <a:t>- відповідність найменування лікарського засобу на упаковці у сертифікаті якості виробника;</a:t>
            </a:r>
          </a:p>
          <a:p>
            <a:pPr algn="l" rtl="0"/>
            <a:r>
              <a:rPr lang="ru-RU" sz="1100" dirty="0" smtClean="0">
                <a:latin typeface="+mj-lt"/>
              </a:rPr>
              <a:t>- відповідність номерів серії та дат термінів придатності на упаковці, в інструкції та сертифікаті якості виробника;</a:t>
            </a:r>
          </a:p>
          <a:p>
            <a:pPr algn="l" rtl="0"/>
            <a:r>
              <a:rPr lang="ru-RU" sz="1100" dirty="0" smtClean="0">
                <a:latin typeface="+mj-lt"/>
              </a:rPr>
              <a:t>- умови зберігання;</a:t>
            </a:r>
          </a:p>
          <a:p>
            <a:pPr algn="l" rtl="0"/>
            <a:r>
              <a:rPr lang="ru-RU" sz="1100" dirty="0" smtClean="0">
                <a:latin typeface="+mj-lt"/>
              </a:rPr>
              <a:t>- Спеціальні застереження.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9400" y="1676399"/>
            <a:ext cx="2362200" cy="509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100" b="1" dirty="0" smtClean="0">
                <a:latin typeface="+mj-lt"/>
              </a:rPr>
              <a:t>5. Перевірка зовнішнього вигляду ЛЗ та ГЛЗ з розкриттям упаковки:</a:t>
            </a:r>
            <a:endParaRPr lang="ru-RU" sz="1100" dirty="0" smtClean="0">
              <a:latin typeface="+mj-lt"/>
            </a:endParaRPr>
          </a:p>
          <a:p>
            <a:pPr algn="l" rtl="0"/>
            <a:r>
              <a:rPr lang="ru-RU" sz="1100" dirty="0" smtClean="0">
                <a:latin typeface="+mj-lt"/>
              </a:rPr>
              <a:t>-Колір (рівномірний, не рівномірний);</a:t>
            </a:r>
          </a:p>
          <a:p>
            <a:pPr algn="l" rtl="0"/>
            <a:r>
              <a:rPr lang="ru-RU" sz="1100" dirty="0" smtClean="0">
                <a:latin typeface="+mj-lt"/>
              </a:rPr>
              <a:t>- Форма, агрегатний стан;</a:t>
            </a:r>
          </a:p>
          <a:p>
            <a:pPr algn="l" rtl="0"/>
            <a:r>
              <a:rPr lang="ru-RU" sz="1100" dirty="0" smtClean="0">
                <a:latin typeface="+mj-lt"/>
              </a:rPr>
              <a:t>- відсутність видимих ​​механічних домішок у рідких лікарських засобах;</a:t>
            </a:r>
          </a:p>
          <a:p>
            <a:pPr algn="l" rtl="0"/>
            <a:r>
              <a:rPr lang="ru-RU" sz="1100" dirty="0" smtClean="0">
                <a:latin typeface="+mj-lt"/>
              </a:rPr>
              <a:t>- прозорість;</a:t>
            </a:r>
          </a:p>
          <a:p>
            <a:pPr algn="l" rtl="0"/>
            <a:r>
              <a:rPr lang="ru-RU" sz="1100" dirty="0" smtClean="0">
                <a:latin typeface="+mj-lt"/>
              </a:rPr>
              <a:t>- кількість одиниць в упаковці;</a:t>
            </a:r>
          </a:p>
          <a:p>
            <a:pPr algn="l" rtl="0"/>
            <a:r>
              <a:rPr lang="ru-RU" sz="1100" b="1" dirty="0" smtClean="0">
                <a:latin typeface="+mj-lt"/>
              </a:rPr>
              <a:t>таблетки:</a:t>
            </a:r>
            <a:r>
              <a:rPr lang="ru-RU" sz="1100" dirty="0" smtClean="0">
                <a:latin typeface="+mj-lt"/>
              </a:rPr>
              <a:t>- Гладкість поверхні;</a:t>
            </a:r>
          </a:p>
          <a:p>
            <a:pPr algn="l" rtl="0"/>
            <a:r>
              <a:rPr lang="ru-RU" sz="1100" dirty="0" smtClean="0">
                <a:latin typeface="+mj-lt"/>
              </a:rPr>
              <a:t>- рівномірність покриття за наявності оболонки, наявність фаски, гравіювання та ліній розділу;</a:t>
            </a:r>
          </a:p>
          <a:p>
            <a:pPr algn="l" rtl="0"/>
            <a:r>
              <a:rPr lang="ru-RU" sz="1100" b="1" dirty="0" smtClean="0">
                <a:latin typeface="+mj-lt"/>
              </a:rPr>
              <a:t>м'які ЛЗ:</a:t>
            </a:r>
            <a:r>
              <a:rPr lang="ru-RU" sz="1100" dirty="0" smtClean="0">
                <a:latin typeface="+mj-lt"/>
              </a:rPr>
              <a:t>- Відсутність прогорклого запаху, фізичної нестабільності (розшарування); - однорідність;</a:t>
            </a:r>
          </a:p>
          <a:p>
            <a:pPr algn="l" rtl="0"/>
            <a:r>
              <a:rPr lang="ru-RU" sz="1100" b="1" dirty="0" smtClean="0">
                <a:latin typeface="+mj-lt"/>
              </a:rPr>
              <a:t>суспензія:</a:t>
            </a:r>
            <a:r>
              <a:rPr lang="ru-RU" sz="1100" dirty="0" smtClean="0">
                <a:latin typeface="+mj-lt"/>
              </a:rPr>
              <a:t>- Присутній осад повинен швидко</a:t>
            </a:r>
            <a:r>
              <a:rPr lang="ru-RU" sz="1100" dirty="0" err="1" smtClean="0">
                <a:latin typeface="+mj-lt"/>
              </a:rPr>
              <a:t>диспергуватися</a:t>
            </a:r>
            <a:r>
              <a:rPr lang="ru-RU" sz="1100" dirty="0" smtClean="0">
                <a:latin typeface="+mj-lt"/>
              </a:rPr>
              <a:t>, утворюючи гомогенне стан;</a:t>
            </a:r>
          </a:p>
          <a:p>
            <a:pPr algn="l" rtl="0"/>
            <a:r>
              <a:rPr lang="ru-RU" sz="1100" b="1" dirty="0" smtClean="0">
                <a:latin typeface="+mj-lt"/>
              </a:rPr>
              <a:t>настоянки:</a:t>
            </a:r>
            <a:r>
              <a:rPr lang="ru-RU" sz="1100" dirty="0" smtClean="0">
                <a:latin typeface="+mj-lt"/>
              </a:rPr>
              <a:t>- прозорість,</a:t>
            </a:r>
          </a:p>
          <a:p>
            <a:pPr algn="l" rtl="0"/>
            <a:r>
              <a:rPr lang="ru-RU" sz="1100" dirty="0" smtClean="0">
                <a:latin typeface="+mj-lt"/>
              </a:rPr>
              <a:t>- Наявність незначного осаду, що осідає при стоянні;</a:t>
            </a:r>
          </a:p>
          <a:p>
            <a:pPr algn="l" rtl="0"/>
            <a:r>
              <a:rPr lang="ru-RU" sz="1100" b="1" dirty="0" smtClean="0">
                <a:latin typeface="+mj-lt"/>
              </a:rPr>
              <a:t>ЛЗ для парентерального застосування:</a:t>
            </a:r>
            <a:endParaRPr lang="ru-RU" sz="1100" dirty="0" smtClean="0">
              <a:latin typeface="+mj-lt"/>
            </a:endParaRPr>
          </a:p>
          <a:p>
            <a:pPr algn="l" rtl="0"/>
            <a:r>
              <a:rPr lang="ru-RU" sz="1100" dirty="0" smtClean="0">
                <a:latin typeface="+mj-lt"/>
              </a:rPr>
              <a:t>- прозорість, кольоровість;</a:t>
            </a:r>
          </a:p>
          <a:p>
            <a:pPr algn="l" rtl="0"/>
            <a:r>
              <a:rPr lang="ru-RU" sz="1100" dirty="0" smtClean="0">
                <a:latin typeface="+mj-lt"/>
              </a:rPr>
              <a:t>- Відсутність видимих ​​домішок.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045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4600" y="1066800"/>
            <a:ext cx="3810000" cy="609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667000" y="7620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3370702" y="792756"/>
            <a:ext cx="457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848894" y="875506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4343400" y="6858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953000" y="6858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14601" y="10668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dirty="0" smtClean="0"/>
              <a:t>Результати тестування упаковок ЛЗ та ГЛЗ</a:t>
            </a:r>
          </a:p>
          <a:p>
            <a:pPr algn="ctr" rtl="0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09600" y="1905000"/>
            <a:ext cx="2438400" cy="838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76600" y="1981200"/>
            <a:ext cx="2667000" cy="762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172200" y="1905000"/>
            <a:ext cx="2438400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 flipV="1">
            <a:off x="1752600" y="1676400"/>
            <a:ext cx="8382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4114800" y="1828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096000" y="1676400"/>
            <a:ext cx="685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9600" y="1905000"/>
            <a:ext cx="2438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Відхилень</a:t>
            </a:r>
          </a:p>
          <a:p>
            <a:pPr algn="ctr" rtl="0"/>
            <a:r>
              <a:rPr lang="ru-RU" sz="1100" dirty="0" smtClean="0">
                <a:latin typeface="+mj-lt"/>
              </a:rPr>
              <a:t>не виявлено,</a:t>
            </a:r>
          </a:p>
          <a:p>
            <a:pPr algn="ctr" rtl="0"/>
            <a:r>
              <a:rPr lang="ru-RU" sz="1100" dirty="0" smtClean="0">
                <a:latin typeface="+mj-lt"/>
              </a:rPr>
              <a:t>результат тестування задовільний</a:t>
            </a: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76600" y="1981201"/>
            <a:ext cx="2590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Виявлено лікарські засоби, щодо яких є підозра, що вони фальсифіковані чи</a:t>
            </a:r>
            <a:r>
              <a:rPr lang="ru-RU" sz="1100" dirty="0" err="1" smtClean="0">
                <a:latin typeface="+mj-lt"/>
              </a:rPr>
              <a:t>субстандартні</a:t>
            </a:r>
            <a:endParaRPr lang="ru-RU" sz="1100" dirty="0" smtClean="0">
              <a:latin typeface="+mj-lt"/>
            </a:endParaRP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72200" y="1905000"/>
            <a:ext cx="23711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uk-UA" sz="1100" dirty="0" smtClean="0"/>
              <a:t>Результат</a:t>
            </a:r>
            <a:r>
              <a:rPr lang="ru-RU" sz="1100" dirty="0" smtClean="0"/>
              <a:t>незадовільний</a:t>
            </a:r>
          </a:p>
          <a:p>
            <a:pPr algn="l" rtl="0"/>
            <a:endParaRPr lang="ru-RU" sz="11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33400" y="3048000"/>
            <a:ext cx="14478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33400" y="3886200"/>
            <a:ext cx="1371600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581400" y="3048000"/>
            <a:ext cx="2133600" cy="2133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 smtClean="0"/>
          </a:p>
          <a:p>
            <a:pPr algn="l" rtl="0"/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209800" y="3124200"/>
            <a:ext cx="1219200" cy="762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581400" y="5486400"/>
            <a:ext cx="2133600" cy="762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324600" y="2667000"/>
            <a:ext cx="2514600" cy="2133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629400" y="5105400"/>
            <a:ext cx="1981200" cy="990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>
            <a:off x="1066800" y="2895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1067594" y="37330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7315994" y="25138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7392194" y="49522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>
            <a:off x="4496594" y="53332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10800000" flipV="1">
            <a:off x="2971800" y="2743200"/>
            <a:ext cx="53499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5400000">
            <a:off x="4191794" y="28948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3400" y="3124200"/>
            <a:ext cx="1447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Оформлення приймального акта</a:t>
            </a: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3400" y="3886200"/>
            <a:ext cx="1371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Дозвіл до реалізації</a:t>
            </a: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33601" y="3124200"/>
            <a:ext cx="137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Проведення контролю з розкриттям упаковки</a:t>
            </a: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81400" y="3048000"/>
            <a:ext cx="213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Відбір необхідної кількості зразків ЛЗ (оформляється акт відбору зразків ЛЗ для лабораторної перевірки їх якості) та направлення до лабораторії Державної інспекції (оформляється термінове повідомлення до територіальної державної інспекції з контролю якості ЛЗ)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81400" y="5486400"/>
            <a:ext cx="2133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100" dirty="0" smtClean="0">
                <a:latin typeface="+mj-lt"/>
              </a:rPr>
              <a:t>Заборона реалізації лікарських засобів до отримання результату перевірки</a:t>
            </a:r>
          </a:p>
          <a:p>
            <a:pPr algn="l" rtl="0"/>
            <a:r>
              <a:rPr lang="ru-RU" sz="1100" dirty="0" smtClean="0">
                <a:latin typeface="+mj-lt"/>
              </a:rPr>
              <a:t>Державної інспекції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24600" y="2667001"/>
            <a:ext cx="25908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Відбір необхідної кількості зразків лікарських засобів (оформляється акт відбору зразків лікарських засобів для лабораторної перевірки їх якості) та направлення до лабораторії Державної інспекції (оформляється термінове повідомлення до територіальної державної інспекції з контролю якості лікарського засобу)</a:t>
            </a:r>
          </a:p>
          <a:p>
            <a:pPr algn="ctr" rtl="0"/>
            <a:r>
              <a:rPr lang="ru-RU" sz="1100" dirty="0" smtClean="0">
                <a:latin typeface="+mj-lt"/>
              </a:rPr>
              <a:t> </a:t>
            </a:r>
          </a:p>
          <a:p>
            <a:pPr algn="ctr" rtl="0"/>
            <a:endParaRPr lang="ru-RU" sz="1100" dirty="0"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9400" y="5105400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1100" dirty="0" smtClean="0">
                <a:latin typeface="+mj-lt"/>
              </a:rPr>
              <a:t>Оформлення акта про невідповідність та вирішення питання про повернення серії лікарських засобів постачальнику</a:t>
            </a:r>
          </a:p>
          <a:p>
            <a:pPr algn="l" rtl="0"/>
            <a:endParaRPr lang="ru-RU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7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1143000"/>
          </a:xfrm>
        </p:spPr>
        <p:txBody>
          <a:bodyPr>
            <a:noAutofit/>
          </a:bodyPr>
          <a:lstStyle/>
          <a:p>
            <a:pPr algn="ctr" rtl="0"/>
            <a:r>
              <a:rPr lang="ru-RU" sz="2800" dirty="0" smtClean="0"/>
              <a:t>Наказ МОЗ №677 «</a:t>
            </a:r>
            <a:r>
              <a:rPr lang="ru-RU" sz="2800" b="1" dirty="0" smtClean="0"/>
              <a:t>Про</a:t>
            </a:r>
            <a:r>
              <a:rPr lang="ru-RU" sz="2800" b="1" dirty="0" err="1" smtClean="0"/>
              <a:t>затвердження</a:t>
            </a:r>
            <a:r>
              <a:rPr lang="ru-RU" sz="2800" b="1" dirty="0" smtClean="0"/>
              <a:t>Порядку контролю</a:t>
            </a:r>
            <a:r>
              <a:rPr lang="ru-RU" sz="2800" b="1" dirty="0" err="1" smtClean="0"/>
              <a:t>якості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лікарських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</a:t>
            </a:r>
            <a:r>
              <a:rPr lang="ru-RU" sz="2800" b="1" dirty="0" smtClean="0"/>
              <a:t>година</a:t>
            </a:r>
            <a:r>
              <a:rPr lang="ru-RU" sz="2800" b="1" dirty="0" err="1" smtClean="0"/>
              <a:t>оптової</a:t>
            </a:r>
            <a:r>
              <a:rPr lang="ru-RU" sz="2800" b="1" dirty="0" smtClean="0"/>
              <a:t>та</a:t>
            </a:r>
            <a:r>
              <a:rPr lang="ru-RU" sz="2800" b="1" dirty="0" err="1" smtClean="0"/>
              <a:t>роздрібної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торгівлі</a:t>
            </a:r>
            <a:r>
              <a:rPr lang="ru-RU" sz="2800" b="1" dirty="0" smtClean="0"/>
              <a:t>»</a:t>
            </a:r>
            <a:endParaRPr lang="ru-RU" sz="2800" dirty="0"/>
          </a:p>
        </p:txBody>
      </p:sp>
      <p:pic>
        <p:nvPicPr>
          <p:cNvPr id="17410" name="Picture 2" descr="Картинки по запросу уповноважена осо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2362200"/>
            <a:ext cx="3248025" cy="34004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81000" y="2133600"/>
            <a:ext cx="5105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 smtClean="0"/>
              <a:t>Порядок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вхідного</a:t>
            </a:r>
            <a:r>
              <a:rPr lang="ru-RU" dirty="0" smtClean="0"/>
              <a:t>контролю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,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надходять</a:t>
            </a:r>
            <a:r>
              <a:rPr lang="ru-RU" dirty="0" smtClean="0"/>
              <a:t>до</a:t>
            </a:r>
            <a:r>
              <a:rPr lang="ru-RU" dirty="0" err="1" smtClean="0"/>
              <a:t>суб'єкта</a:t>
            </a:r>
            <a:r>
              <a:rPr lang="ru-RU" dirty="0" smtClean="0"/>
              <a:t> </a:t>
            </a:r>
            <a:r>
              <a:rPr lang="ru-RU" dirty="0" err="1" smtClean="0"/>
              <a:t>господарювання</a:t>
            </a:r>
            <a:r>
              <a:rPr lang="ru-RU" dirty="0" smtClean="0"/>
              <a:t>,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проводити</a:t>
            </a:r>
            <a:r>
              <a:rPr lang="ru-RU" dirty="0" smtClean="0"/>
              <a:t> </a:t>
            </a:r>
            <a:r>
              <a:rPr lang="ru-RU" dirty="0" err="1" smtClean="0"/>
              <a:t>господарську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оптової</a:t>
            </a:r>
            <a:r>
              <a:rPr lang="ru-RU" dirty="0" smtClean="0"/>
              <a:t> </a:t>
            </a:r>
            <a:r>
              <a:rPr lang="ru-RU" dirty="0" err="1" smtClean="0"/>
              <a:t>торгівлі</a:t>
            </a:r>
            <a:r>
              <a:rPr lang="ru-RU" dirty="0" smtClean="0"/>
              <a:t> </a:t>
            </a:r>
            <a:r>
              <a:rPr lang="ru-RU" dirty="0" err="1" smtClean="0"/>
              <a:t>лікарськими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:</a:t>
            </a:r>
          </a:p>
          <a:p>
            <a:pPr algn="l" rtl="0"/>
            <a:r>
              <a:rPr lang="ru-RU" dirty="0" smtClean="0"/>
              <a:t>1)</a:t>
            </a:r>
            <a:r>
              <a:rPr lang="ru-RU" dirty="0" err="1" smtClean="0"/>
              <a:t>закуповувати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одержувати</a:t>
            </a:r>
            <a:r>
              <a:rPr lang="ru-RU" dirty="0" smtClean="0"/>
              <a:t> </a:t>
            </a:r>
            <a:r>
              <a:rPr lang="ru-RU" dirty="0" err="1" smtClean="0"/>
              <a:t>лікарські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в</a:t>
            </a:r>
            <a:r>
              <a:rPr lang="ru-RU" dirty="0" err="1" smtClean="0"/>
              <a:t>суб'єктів</a:t>
            </a:r>
            <a:r>
              <a:rPr lang="ru-RU" dirty="0" smtClean="0"/>
              <a:t> </a:t>
            </a:r>
            <a:r>
              <a:rPr lang="ru-RU" dirty="0" err="1" smtClean="0"/>
              <a:t>господарювання</a:t>
            </a:r>
            <a:r>
              <a:rPr lang="ru-RU" dirty="0" smtClean="0"/>
              <a:t>,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ліцензії</a:t>
            </a:r>
            <a:r>
              <a:rPr lang="ru-RU" dirty="0" smtClean="0"/>
              <a:t>на</a:t>
            </a:r>
            <a:r>
              <a:rPr lang="ru-RU" dirty="0" err="1" smtClean="0"/>
              <a:t>провадження</a:t>
            </a:r>
            <a:r>
              <a:rPr lang="ru-RU" dirty="0" smtClean="0"/>
              <a:t> </a:t>
            </a:r>
            <a:r>
              <a:rPr lang="ru-RU" dirty="0" err="1" smtClean="0"/>
              <a:t>господарської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,</a:t>
            </a:r>
            <a:r>
              <a:rPr lang="ru-RU" dirty="0" err="1" smtClean="0"/>
              <a:t>оптової</a:t>
            </a:r>
            <a:r>
              <a:rPr lang="ru-RU" dirty="0" smtClean="0"/>
              <a:t> </a:t>
            </a:r>
            <a:r>
              <a:rPr lang="ru-RU" dirty="0" err="1" smtClean="0"/>
              <a:t>торгівлі</a:t>
            </a:r>
            <a:r>
              <a:rPr lang="ru-RU" dirty="0" smtClean="0"/>
              <a:t> </a:t>
            </a:r>
            <a:r>
              <a:rPr lang="ru-RU" dirty="0" err="1" smtClean="0"/>
              <a:t>лікарськими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,</a:t>
            </a:r>
            <a:r>
              <a:rPr lang="ru-RU" dirty="0" err="1" smtClean="0"/>
              <a:t>імпорту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.</a:t>
            </a:r>
            <a:r>
              <a:rPr lang="ru-RU" dirty="0" err="1" smtClean="0"/>
              <a:t>Копія</a:t>
            </a:r>
            <a:r>
              <a:rPr lang="ru-RU" dirty="0" smtClean="0"/>
              <a:t>таких</a:t>
            </a:r>
            <a:r>
              <a:rPr lang="ru-RU" dirty="0" err="1" smtClean="0"/>
              <a:t>ліцензій</a:t>
            </a:r>
            <a:r>
              <a:rPr lang="ru-RU" dirty="0" smtClean="0"/>
              <a:t> </a:t>
            </a:r>
            <a:r>
              <a:rPr lang="ru-RU" dirty="0" err="1" smtClean="0"/>
              <a:t>додаються</a:t>
            </a:r>
            <a:r>
              <a:rPr lang="ru-RU" dirty="0" smtClean="0"/>
              <a:t>до</a:t>
            </a:r>
            <a:r>
              <a:rPr lang="ru-RU" dirty="0" err="1" smtClean="0"/>
              <a:t>договорів</a:t>
            </a:r>
            <a:r>
              <a:rPr lang="ru-RU" dirty="0" smtClean="0"/>
              <a:t>про</a:t>
            </a:r>
            <a:r>
              <a:rPr lang="ru-RU" dirty="0" err="1" smtClean="0"/>
              <a:t>постачання</a:t>
            </a:r>
            <a:r>
              <a:rPr lang="ru-RU" dirty="0" smtClean="0"/>
              <a:t>(для</a:t>
            </a:r>
            <a:r>
              <a:rPr lang="ru-RU" dirty="0" err="1" smtClean="0"/>
              <a:t>постачальників</a:t>
            </a:r>
            <a:r>
              <a:rPr lang="ru-RU" dirty="0" smtClean="0"/>
              <a:t>-</a:t>
            </a:r>
            <a:r>
              <a:rPr lang="ru-RU" dirty="0" err="1" smtClean="0"/>
              <a:t>резидентів</a:t>
            </a:r>
            <a:r>
              <a:rPr lang="ru-RU" dirty="0" smtClean="0"/>
              <a:t>)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зберігаються</a:t>
            </a:r>
            <a:r>
              <a:rPr lang="ru-RU" dirty="0" smtClean="0"/>
              <a:t>у</a:t>
            </a:r>
            <a:r>
              <a:rPr lang="ru-RU" dirty="0" err="1" smtClean="0"/>
              <a:t>суб'єкта</a:t>
            </a:r>
            <a:r>
              <a:rPr lang="ru-RU" dirty="0" smtClean="0"/>
              <a:t> </a:t>
            </a:r>
            <a:r>
              <a:rPr lang="ru-RU" dirty="0" err="1" smtClean="0"/>
              <a:t>господарювання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17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2400"/>
            <a:ext cx="5638800" cy="2971800"/>
          </a:xfrm>
        </p:spPr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ru-RU" dirty="0" smtClean="0"/>
              <a:t>2)</a:t>
            </a:r>
            <a:r>
              <a:rPr lang="ru-RU" dirty="0" err="1" smtClean="0"/>
              <a:t>вхідний</a:t>
            </a:r>
            <a:r>
              <a:rPr lang="ru-RU" dirty="0" smtClean="0"/>
              <a:t>контроль проводитися у</a:t>
            </a:r>
            <a:r>
              <a:rPr lang="ru-RU" dirty="0" err="1" smtClean="0"/>
              <a:t>місці</a:t>
            </a:r>
            <a:r>
              <a:rPr lang="ru-RU" dirty="0" smtClean="0"/>
              <a:t> </a:t>
            </a:r>
            <a:r>
              <a:rPr lang="ru-RU" dirty="0" err="1" smtClean="0"/>
              <a:t>приймання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.</a:t>
            </a:r>
            <a:r>
              <a:rPr lang="ru-RU" dirty="0" err="1" smtClean="0"/>
              <a:t>Отримані</a:t>
            </a:r>
            <a:r>
              <a:rPr lang="ru-RU" dirty="0" smtClean="0"/>
              <a:t> </a:t>
            </a:r>
            <a:r>
              <a:rPr lang="ru-RU" dirty="0" err="1" smtClean="0"/>
              <a:t>серії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повинні</a:t>
            </a:r>
            <a:r>
              <a:rPr lang="ru-RU" dirty="0" smtClean="0"/>
              <a:t>пройти</a:t>
            </a:r>
            <a:r>
              <a:rPr lang="ru-RU" dirty="0" err="1" smtClean="0"/>
              <a:t>вхідний</a:t>
            </a:r>
            <a:r>
              <a:rPr lang="ru-RU" dirty="0" smtClean="0"/>
              <a:t>контроль</a:t>
            </a:r>
            <a:r>
              <a:rPr lang="ru-RU" dirty="0" err="1" smtClean="0"/>
              <a:t>уповноваженою</a:t>
            </a:r>
            <a:r>
              <a:rPr lang="ru-RU" dirty="0" smtClean="0"/>
              <a:t>особою. До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вид</a:t>
            </a:r>
            <a:r>
              <a:rPr lang="ru-RU" dirty="0" smtClean="0"/>
              <a:t> </a:t>
            </a:r>
            <a:r>
              <a:rPr lang="ru-RU" dirty="0" err="1" smtClean="0"/>
              <a:t>уповноваженої</a:t>
            </a:r>
            <a:r>
              <a:rPr lang="ru-RU" dirty="0" smtClean="0"/>
              <a:t>особини</a:t>
            </a:r>
            <a:r>
              <a:rPr lang="ru-RU" dirty="0" err="1" smtClean="0"/>
              <a:t>письменного</a:t>
            </a:r>
            <a:r>
              <a:rPr lang="ru-RU" dirty="0" smtClean="0"/>
              <a:t> </a:t>
            </a:r>
            <a:r>
              <a:rPr lang="ru-RU" dirty="0" err="1" smtClean="0"/>
              <a:t>висновку</a:t>
            </a:r>
            <a:r>
              <a:rPr lang="ru-RU" dirty="0" smtClean="0"/>
              <a:t> </a:t>
            </a:r>
            <a:r>
              <a:rPr lang="ru-RU" dirty="0" err="1" smtClean="0"/>
              <a:t>вхідного</a:t>
            </a:r>
            <a:r>
              <a:rPr lang="ru-RU" dirty="0" smtClean="0"/>
              <a:t>контролю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торгівля</a:t>
            </a:r>
            <a:r>
              <a:rPr lang="ru-RU" dirty="0" smtClean="0"/>
              <a:t> </a:t>
            </a:r>
            <a:r>
              <a:rPr lang="ru-RU" dirty="0" err="1" smtClean="0"/>
              <a:t>отриманими</a:t>
            </a:r>
            <a:r>
              <a:rPr lang="ru-RU" dirty="0" smtClean="0"/>
              <a:t> </a:t>
            </a:r>
            <a:r>
              <a:rPr lang="ru-RU" dirty="0" err="1" smtClean="0"/>
              <a:t>лікарськими</a:t>
            </a:r>
            <a:r>
              <a:rPr lang="ru-RU" dirty="0" smtClean="0"/>
              <a:t> </a:t>
            </a:r>
            <a:r>
              <a:rPr lang="ru-RU" dirty="0" err="1" smtClean="0"/>
              <a:t>засобами</a:t>
            </a:r>
            <a:r>
              <a:rPr lang="ru-RU" dirty="0" smtClean="0"/>
              <a:t> </a:t>
            </a:r>
            <a:r>
              <a:rPr lang="ru-RU" dirty="0" err="1" smtClean="0"/>
              <a:t>забороняється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52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458200" cy="3581400"/>
          </a:xfrm>
        </p:spPr>
        <p:txBody>
          <a:bodyPr>
            <a:normAutofit fontScale="85000" lnSpcReduction="20000"/>
          </a:bodyPr>
          <a:lstStyle/>
          <a:p>
            <a:pPr algn="ctr" rtl="0">
              <a:buNone/>
            </a:pPr>
            <a:r>
              <a:rPr lang="ru-RU" dirty="0" smtClean="0"/>
              <a:t>3)</a:t>
            </a:r>
            <a:r>
              <a:rPr lang="ru-RU" dirty="0" err="1" smtClean="0"/>
              <a:t>уповноважена</a:t>
            </a:r>
            <a:r>
              <a:rPr lang="ru-RU" dirty="0" smtClean="0"/>
              <a:t>особа</a:t>
            </a:r>
            <a:r>
              <a:rPr lang="ru-RU" dirty="0" err="1" smtClean="0"/>
              <a:t>перевіряє</a:t>
            </a:r>
            <a:r>
              <a:rPr lang="ru-RU" dirty="0" smtClean="0"/>
              <a:t> </a:t>
            </a:r>
            <a:r>
              <a:rPr lang="ru-RU" dirty="0" err="1" smtClean="0"/>
              <a:t>відповідність</a:t>
            </a:r>
            <a:r>
              <a:rPr lang="ru-RU" dirty="0" smtClean="0"/>
              <a:t> </a:t>
            </a:r>
            <a:r>
              <a:rPr lang="ru-RU" dirty="0" err="1" smtClean="0"/>
              <a:t>здобутих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супровідним</a:t>
            </a:r>
            <a:r>
              <a:rPr lang="ru-RU" dirty="0" smtClean="0"/>
              <a:t>документам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,</a:t>
            </a:r>
            <a:r>
              <a:rPr lang="ru-RU" dirty="0" err="1" smtClean="0"/>
              <a:t>дозування</a:t>
            </a:r>
            <a:r>
              <a:rPr lang="ru-RU" dirty="0" smtClean="0"/>
              <a:t>,</a:t>
            </a:r>
            <a:r>
              <a:rPr lang="ru-RU" dirty="0" err="1" smtClean="0"/>
              <a:t>номерів</a:t>
            </a:r>
            <a:r>
              <a:rPr lang="ru-RU" dirty="0" smtClean="0"/>
              <a:t> </a:t>
            </a:r>
            <a:r>
              <a:rPr lang="ru-RU" dirty="0" err="1" smtClean="0"/>
              <a:t>серій</a:t>
            </a:r>
            <a:r>
              <a:rPr lang="ru-RU" dirty="0" smtClean="0"/>
              <a:t>,</a:t>
            </a:r>
            <a:r>
              <a:rPr lang="ru-RU" dirty="0" err="1" smtClean="0"/>
              <a:t>термінів</a:t>
            </a:r>
            <a:r>
              <a:rPr lang="ru-RU" dirty="0" smtClean="0"/>
              <a:t> </a:t>
            </a:r>
            <a:r>
              <a:rPr lang="ru-RU" dirty="0" err="1" smtClean="0"/>
              <a:t>придатності</a:t>
            </a:r>
            <a:r>
              <a:rPr lang="ru-RU" dirty="0" smtClean="0"/>
              <a:t>,</a:t>
            </a:r>
            <a:r>
              <a:rPr lang="ru-RU" dirty="0" err="1" smtClean="0"/>
              <a:t>реєстраційного</a:t>
            </a:r>
            <a:r>
              <a:rPr lang="ru-RU" dirty="0" smtClean="0"/>
              <a:t>статусу,</a:t>
            </a:r>
            <a:r>
              <a:rPr lang="ru-RU" dirty="0" err="1" smtClean="0"/>
              <a:t>найменування</a:t>
            </a:r>
            <a:r>
              <a:rPr lang="ru-RU" dirty="0" smtClean="0"/>
              <a:t>,</a:t>
            </a:r>
            <a:r>
              <a:rPr lang="ru-RU" dirty="0" err="1" smtClean="0"/>
              <a:t>лікарської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,</a:t>
            </a:r>
            <a:r>
              <a:rPr lang="ru-RU" dirty="0" err="1" smtClean="0"/>
              <a:t>виробника</a:t>
            </a:r>
            <a:r>
              <a:rPr lang="ru-RU" dirty="0" smtClean="0"/>
              <a:t>.</a:t>
            </a:r>
            <a:r>
              <a:rPr lang="ru-RU" dirty="0" err="1" smtClean="0"/>
              <a:t>Шкіра</a:t>
            </a:r>
            <a:r>
              <a:rPr lang="ru-RU" dirty="0" smtClean="0"/>
              <a:t> </a:t>
            </a:r>
            <a:r>
              <a:rPr lang="ru-RU" dirty="0" err="1" smtClean="0"/>
              <a:t>серія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винна</a:t>
            </a:r>
            <a:r>
              <a:rPr lang="ru-RU" dirty="0" err="1" smtClean="0"/>
              <a:t>супроводжуватися</a:t>
            </a:r>
            <a:r>
              <a:rPr lang="ru-RU" dirty="0" smtClean="0"/>
              <a:t> </a:t>
            </a:r>
            <a:r>
              <a:rPr lang="ru-RU" dirty="0" err="1" smtClean="0"/>
              <a:t>копіями</a:t>
            </a:r>
            <a:r>
              <a:rPr lang="ru-RU" dirty="0" smtClean="0"/>
              <a:t> </a:t>
            </a:r>
            <a:r>
              <a:rPr lang="ru-RU" dirty="0" err="1" smtClean="0"/>
              <a:t>сертифіката</a:t>
            </a:r>
            <a:r>
              <a:rPr lang="ru-RU" dirty="0" smtClean="0"/>
              <a:t> </a:t>
            </a:r>
            <a:r>
              <a:rPr lang="ru-RU" dirty="0" err="1" smtClean="0"/>
              <a:t>якості</a:t>
            </a:r>
            <a:r>
              <a:rPr lang="ru-RU" dirty="0" smtClean="0"/>
              <a:t>,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видається</a:t>
            </a:r>
            <a:r>
              <a:rPr lang="ru-RU" dirty="0" smtClean="0"/>
              <a:t> </a:t>
            </a:r>
            <a:r>
              <a:rPr lang="ru-RU" dirty="0" err="1" smtClean="0"/>
              <a:t>виробником</a:t>
            </a:r>
            <a:r>
              <a:rPr lang="ru-RU" dirty="0" smtClean="0"/>
              <a:t>,</a:t>
            </a:r>
            <a:r>
              <a:rPr lang="ru-RU" dirty="0" err="1" smtClean="0"/>
              <a:t>висновку</a:t>
            </a:r>
            <a:r>
              <a:rPr lang="ru-RU" dirty="0" smtClean="0"/>
              <a:t>про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ввезеного</a:t>
            </a:r>
            <a:r>
              <a:rPr lang="ru-RU" dirty="0" smtClean="0"/>
              <a:t>в</a:t>
            </a:r>
            <a:r>
              <a:rPr lang="ru-RU" dirty="0" err="1" smtClean="0"/>
              <a:t>Україна</a:t>
            </a:r>
            <a:r>
              <a:rPr lang="ru-RU" dirty="0" smtClean="0"/>
              <a:t> </a:t>
            </a:r>
            <a:r>
              <a:rPr lang="ru-RU" dirty="0" err="1" smtClean="0"/>
              <a:t>лікарського</a:t>
            </a:r>
            <a:r>
              <a:rPr lang="ru-RU" dirty="0" smtClean="0"/>
              <a:t> </a:t>
            </a:r>
            <a:r>
              <a:rPr lang="ru-RU" dirty="0" err="1" smtClean="0"/>
              <a:t>засобу</a:t>
            </a:r>
            <a:r>
              <a:rPr lang="ru-RU" dirty="0" smtClean="0"/>
              <a:t>(для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іноземної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),</a:t>
            </a:r>
            <a:r>
              <a:rPr lang="ru-RU" dirty="0" err="1" smtClean="0"/>
              <a:t>висновку</a:t>
            </a:r>
            <a:r>
              <a:rPr lang="ru-RU" dirty="0" smtClean="0"/>
              <a:t>про</a:t>
            </a:r>
            <a:r>
              <a:rPr lang="ru-RU" dirty="0" err="1" smtClean="0"/>
              <a:t>відповідність</a:t>
            </a:r>
            <a:r>
              <a:rPr lang="ru-RU" dirty="0" smtClean="0"/>
              <a:t>МІБП</a:t>
            </a:r>
            <a:r>
              <a:rPr lang="ru-RU" dirty="0" err="1" smtClean="0"/>
              <a:t>вимогам</a:t>
            </a:r>
            <a:r>
              <a:rPr lang="ru-RU" dirty="0" smtClean="0"/>
              <a:t> </a:t>
            </a:r>
            <a:r>
              <a:rPr lang="ru-RU" dirty="0" err="1" smtClean="0"/>
              <a:t>державних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державних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міжнародних</a:t>
            </a:r>
            <a:r>
              <a:rPr lang="ru-RU" dirty="0" smtClean="0"/>
              <a:t> </a:t>
            </a:r>
            <a:r>
              <a:rPr lang="ru-RU" dirty="0" err="1" smtClean="0"/>
              <a:t>стандартів</a:t>
            </a:r>
            <a:r>
              <a:rPr lang="ru-RU" dirty="0" smtClean="0"/>
              <a:t>(для</a:t>
            </a:r>
            <a:r>
              <a:rPr lang="ru-RU" dirty="0" err="1" smtClean="0"/>
              <a:t>медичних</a:t>
            </a:r>
            <a:r>
              <a:rPr lang="ru-RU" dirty="0" smtClean="0"/>
              <a:t> </a:t>
            </a:r>
            <a:r>
              <a:rPr lang="ru-RU" dirty="0" err="1" smtClean="0"/>
              <a:t>імунобіологічних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),</a:t>
            </a:r>
            <a:r>
              <a:rPr lang="ru-RU" dirty="0" err="1" smtClean="0"/>
              <a:t>завіреними</a:t>
            </a:r>
            <a:r>
              <a:rPr lang="ru-RU" dirty="0" smtClean="0"/>
              <a:t>печаткою</a:t>
            </a:r>
            <a:r>
              <a:rPr lang="ru-RU" dirty="0" err="1" smtClean="0"/>
              <a:t>останнього</a:t>
            </a:r>
            <a:r>
              <a:rPr lang="ru-RU" dirty="0" smtClean="0"/>
              <a:t> </a:t>
            </a:r>
            <a:r>
              <a:rPr lang="ru-RU" dirty="0" err="1" smtClean="0"/>
              <a:t>постачальника</a:t>
            </a:r>
            <a:r>
              <a:rPr lang="ru-RU" dirty="0" smtClean="0"/>
              <a:t>;</a:t>
            </a:r>
          </a:p>
        </p:txBody>
      </p:sp>
      <p:pic>
        <p:nvPicPr>
          <p:cNvPr id="4" name="Picture 2" descr="Картинки по запросу приемка товаров лекарст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962400"/>
            <a:ext cx="7772403" cy="2514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277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41960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 smtClean="0"/>
              <a:t>4)</a:t>
            </a:r>
            <a:r>
              <a:rPr lang="ru-RU" dirty="0" err="1" smtClean="0"/>
              <a:t>групова</a:t>
            </a:r>
            <a:r>
              <a:rPr lang="ru-RU" dirty="0" smtClean="0"/>
              <a:t>тара,</a:t>
            </a:r>
            <a:r>
              <a:rPr lang="ru-RU" dirty="0" err="1" smtClean="0"/>
              <a:t>зовнішня</a:t>
            </a:r>
            <a:r>
              <a:rPr lang="ru-RU" dirty="0" smtClean="0"/>
              <a:t>(</a:t>
            </a:r>
            <a:r>
              <a:rPr lang="ru-RU" dirty="0" err="1" smtClean="0"/>
              <a:t>вторинне</a:t>
            </a:r>
            <a:r>
              <a:rPr lang="ru-RU" dirty="0" smtClean="0"/>
              <a:t>) та</a:t>
            </a:r>
            <a:r>
              <a:rPr lang="ru-RU" dirty="0" err="1" smtClean="0"/>
              <a:t>внутрішня</a:t>
            </a:r>
            <a:r>
              <a:rPr lang="ru-RU" dirty="0" smtClean="0"/>
              <a:t>(</a:t>
            </a:r>
            <a:r>
              <a:rPr lang="ru-RU" dirty="0" err="1" smtClean="0"/>
              <a:t>первична</a:t>
            </a:r>
            <a:r>
              <a:rPr lang="ru-RU" dirty="0" smtClean="0"/>
              <a:t>) упаковки,</a:t>
            </a:r>
            <a:r>
              <a:rPr lang="ru-RU" dirty="0" err="1" smtClean="0"/>
              <a:t>маркування</a:t>
            </a:r>
            <a:r>
              <a:rPr lang="ru-RU" dirty="0" smtClean="0"/>
              <a:t>,</a:t>
            </a:r>
            <a:r>
              <a:rPr lang="ru-RU" dirty="0" err="1" smtClean="0"/>
              <a:t>інструкція</a:t>
            </a:r>
            <a:r>
              <a:rPr lang="ru-RU" dirty="0" smtClean="0"/>
              <a:t>для</a:t>
            </a:r>
            <a:r>
              <a:rPr lang="ru-RU" dirty="0" err="1" smtClean="0"/>
              <a:t>медичного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лікарського</a:t>
            </a:r>
            <a:r>
              <a:rPr lang="ru-RU" dirty="0" smtClean="0"/>
              <a:t> </a:t>
            </a:r>
            <a:r>
              <a:rPr lang="ru-RU" dirty="0" err="1" smtClean="0"/>
              <a:t>засобу</a:t>
            </a:r>
            <a:r>
              <a:rPr lang="ru-RU" dirty="0" smtClean="0"/>
              <a:t>,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вигляд</a:t>
            </a:r>
            <a:r>
              <a:rPr lang="ru-RU" dirty="0" smtClean="0"/>
              <a:t>без</a:t>
            </a:r>
            <a:r>
              <a:rPr lang="ru-RU" dirty="0" err="1" smtClean="0"/>
              <a:t>розкриття</a:t>
            </a:r>
            <a:r>
              <a:rPr lang="ru-RU" dirty="0" smtClean="0"/>
              <a:t>упаковки</a:t>
            </a:r>
            <a:r>
              <a:rPr lang="ru-RU" dirty="0" err="1" smtClean="0"/>
              <a:t>перевіряються</a:t>
            </a:r>
            <a:r>
              <a:rPr lang="ru-RU" dirty="0" smtClean="0"/>
              <a:t>на</a:t>
            </a:r>
            <a:r>
              <a:rPr lang="ru-RU" dirty="0" err="1" smtClean="0"/>
              <a:t>цілісність</a:t>
            </a:r>
            <a:r>
              <a:rPr lang="ru-RU" dirty="0" smtClean="0"/>
              <a:t>,</a:t>
            </a:r>
            <a:r>
              <a:rPr lang="ru-RU" dirty="0" err="1" smtClean="0"/>
              <a:t>однорідність</a:t>
            </a:r>
            <a:r>
              <a:rPr lang="ru-RU" dirty="0" smtClean="0"/>
              <a:t>,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пошкоджень</a:t>
            </a:r>
            <a:r>
              <a:rPr lang="ru-RU" dirty="0" smtClean="0"/>
              <a:t>,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пакувальних</a:t>
            </a:r>
            <a:r>
              <a:rPr lang="ru-RU" dirty="0" smtClean="0"/>
              <a:t> </a:t>
            </a:r>
            <a:r>
              <a:rPr lang="ru-RU" dirty="0" err="1" smtClean="0"/>
              <a:t>матеріалів</a:t>
            </a:r>
            <a:r>
              <a:rPr lang="ru-RU" dirty="0" smtClean="0"/>
              <a:t>. При</a:t>
            </a:r>
            <a:r>
              <a:rPr lang="ru-RU" dirty="0" err="1" smtClean="0"/>
              <a:t>потреби</a:t>
            </a:r>
            <a:r>
              <a:rPr lang="ru-RU" dirty="0" smtClean="0"/>
              <a:t> </a:t>
            </a:r>
            <a:r>
              <a:rPr lang="ru-RU" dirty="0" err="1" smtClean="0"/>
              <a:t>лікарські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</a:t>
            </a:r>
            <a:r>
              <a:rPr lang="ru-RU" dirty="0" err="1" smtClean="0"/>
              <a:t>перевіряються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розкриттям</a:t>
            </a:r>
            <a:r>
              <a:rPr lang="ru-RU" dirty="0" smtClean="0"/>
              <a:t>упаковок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,</a:t>
            </a:r>
            <a:r>
              <a:rPr lang="ru-RU" dirty="0" err="1" smtClean="0"/>
              <a:t>форми</a:t>
            </a:r>
            <a:r>
              <a:rPr lang="ru-RU" dirty="0" smtClean="0"/>
              <a:t>,</a:t>
            </a:r>
            <a:r>
              <a:rPr lang="ru-RU" dirty="0" err="1" smtClean="0"/>
              <a:t>кольору</a:t>
            </a:r>
            <a:r>
              <a:rPr lang="ru-RU" dirty="0" smtClean="0"/>
              <a:t>,</a:t>
            </a:r>
            <a:r>
              <a:rPr lang="ru-RU" dirty="0" err="1" smtClean="0"/>
              <a:t>однорідності</a:t>
            </a:r>
            <a:r>
              <a:rPr lang="ru-RU" dirty="0" smtClean="0"/>
              <a:t>,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одиниць</a:t>
            </a:r>
            <a:r>
              <a:rPr lang="ru-RU" dirty="0" smtClean="0"/>
              <a:t>в</a:t>
            </a:r>
            <a:r>
              <a:rPr lang="ru-RU" dirty="0" err="1" smtClean="0"/>
              <a:t>упаковці</a:t>
            </a:r>
            <a:r>
              <a:rPr lang="ru-RU" dirty="0" smtClean="0"/>
              <a:t>,</a:t>
            </a:r>
            <a:r>
              <a:rPr lang="ru-RU" dirty="0" err="1" smtClean="0"/>
              <a:t>наявності</a:t>
            </a:r>
            <a:r>
              <a:rPr lang="ru-RU" dirty="0" smtClean="0"/>
              <a:t> </a:t>
            </a:r>
            <a:r>
              <a:rPr lang="ru-RU" dirty="0" err="1" smtClean="0"/>
              <a:t>забруднень</a:t>
            </a:r>
            <a:r>
              <a:rPr lang="ru-RU" dirty="0" smtClean="0"/>
              <a:t>;</a:t>
            </a:r>
          </a:p>
        </p:txBody>
      </p:sp>
      <p:pic>
        <p:nvPicPr>
          <p:cNvPr id="16388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0"/>
            <a:ext cx="4075654" cy="2686051"/>
          </a:xfrm>
          <a:prstGeom prst="rect">
            <a:avLst/>
          </a:prstGeom>
          <a:noFill/>
        </p:spPr>
      </p:pic>
      <p:pic>
        <p:nvPicPr>
          <p:cNvPr id="16390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810000"/>
            <a:ext cx="4018759" cy="2676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34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762000"/>
            <a:ext cx="7772400" cy="4648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 rtl="0">
              <a:buNone/>
            </a:pPr>
            <a:r>
              <a:rPr lang="ru-RU" dirty="0" smtClean="0"/>
              <a:t>5) при позитивному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вхідного</a:t>
            </a:r>
            <a:r>
              <a:rPr lang="ru-RU" dirty="0" smtClean="0"/>
              <a:t>контролю</a:t>
            </a:r>
            <a:r>
              <a:rPr lang="ru-RU" dirty="0" err="1" smtClean="0"/>
              <a:t>уповноважена</a:t>
            </a:r>
            <a:r>
              <a:rPr lang="ru-RU" dirty="0" smtClean="0"/>
              <a:t>особа</a:t>
            </a:r>
            <a:r>
              <a:rPr lang="ru-RU" dirty="0" err="1" smtClean="0"/>
              <a:t>дає</a:t>
            </a:r>
            <a:r>
              <a:rPr lang="ru-RU" dirty="0" smtClean="0"/>
              <a:t> </a:t>
            </a:r>
            <a:r>
              <a:rPr lang="ru-RU" dirty="0" err="1" smtClean="0"/>
              <a:t>дозвіл</a:t>
            </a:r>
            <a:r>
              <a:rPr lang="ru-RU" dirty="0" smtClean="0"/>
              <a:t>на</a:t>
            </a:r>
            <a:r>
              <a:rPr lang="ru-RU" dirty="0" err="1" smtClean="0"/>
              <a:t>випуск</a:t>
            </a:r>
            <a:r>
              <a:rPr lang="ru-RU" dirty="0" smtClean="0"/>
              <a:t>(</a:t>
            </a:r>
            <a:r>
              <a:rPr lang="ru-RU" dirty="0" err="1" smtClean="0"/>
              <a:t>реалізацію</a:t>
            </a:r>
            <a:r>
              <a:rPr lang="ru-RU" dirty="0" smtClean="0"/>
              <a:t>)</a:t>
            </a:r>
            <a:r>
              <a:rPr lang="ru-RU" dirty="0" err="1" smtClean="0"/>
              <a:t>здобутих</a:t>
            </a:r>
            <a:r>
              <a:rPr lang="ru-RU" dirty="0" smtClean="0"/>
              <a:t> </a:t>
            </a:r>
            <a:r>
              <a:rPr lang="ru-RU" dirty="0" err="1" smtClean="0"/>
              <a:t>серій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;</a:t>
            </a:r>
          </a:p>
          <a:p>
            <a:pPr algn="ctr" rtl="0">
              <a:buNone/>
            </a:pPr>
            <a:r>
              <a:rPr lang="ru-RU" dirty="0" smtClean="0"/>
              <a:t>6) при негативному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уповноважена</a:t>
            </a:r>
            <a:r>
              <a:rPr lang="ru-RU" dirty="0" smtClean="0"/>
              <a:t>особа</a:t>
            </a:r>
            <a:r>
              <a:rPr lang="ru-RU" dirty="0" err="1" smtClean="0"/>
              <a:t>складає</a:t>
            </a:r>
            <a:r>
              <a:rPr lang="ru-RU" dirty="0" smtClean="0"/>
              <a:t>акт про</a:t>
            </a:r>
            <a:r>
              <a:rPr lang="ru-RU" dirty="0" err="1" smtClean="0"/>
              <a:t>виявлені</a:t>
            </a:r>
            <a:r>
              <a:rPr lang="ru-RU" dirty="0" smtClean="0"/>
              <a:t> </a:t>
            </a:r>
            <a:r>
              <a:rPr lang="ru-RU" dirty="0" err="1" smtClean="0"/>
              <a:t>дефекти</a:t>
            </a:r>
            <a:r>
              <a:rPr lang="ru-RU" dirty="0" smtClean="0"/>
              <a:t>,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підставою</a:t>
            </a:r>
            <a:r>
              <a:rPr lang="ru-RU" dirty="0" smtClean="0"/>
              <a:t>для</a:t>
            </a:r>
            <a:r>
              <a:rPr lang="ru-RU" dirty="0" err="1" smtClean="0"/>
              <a:t>повернення</a:t>
            </a:r>
            <a:r>
              <a:rPr lang="ru-RU" dirty="0" smtClean="0"/>
              <a:t> </a:t>
            </a:r>
            <a:r>
              <a:rPr lang="ru-RU" dirty="0" err="1" smtClean="0"/>
              <a:t>партії</a:t>
            </a:r>
            <a:r>
              <a:rPr lang="ru-RU" dirty="0" smtClean="0"/>
              <a:t> </a:t>
            </a:r>
            <a:r>
              <a:rPr lang="ru-RU" dirty="0" err="1" smtClean="0"/>
              <a:t>постачальнику</a:t>
            </a:r>
            <a:r>
              <a:rPr lang="ru-RU" dirty="0" smtClean="0"/>
              <a:t>;</a:t>
            </a:r>
          </a:p>
          <a:p>
            <a:pPr algn="ctr" rtl="0">
              <a:buNone/>
            </a:pPr>
            <a:r>
              <a:rPr lang="ru-RU" dirty="0" smtClean="0"/>
              <a:t>7) у</a:t>
            </a:r>
            <a:r>
              <a:rPr lang="ru-RU" dirty="0" err="1" smtClean="0"/>
              <a:t>випадку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сумніву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при</a:t>
            </a:r>
            <a:r>
              <a:rPr lang="ru-RU" dirty="0" err="1" smtClean="0"/>
              <a:t>виконанні</a:t>
            </a:r>
            <a:r>
              <a:rPr lang="ru-RU" dirty="0" smtClean="0"/>
              <a:t> </a:t>
            </a:r>
            <a:r>
              <a:rPr lang="ru-RU" dirty="0" err="1" smtClean="0"/>
              <a:t>візуального</a:t>
            </a:r>
            <a:r>
              <a:rPr lang="ru-RU" dirty="0" smtClean="0"/>
              <a:t>контролю</a:t>
            </a:r>
            <a:r>
              <a:rPr lang="ru-RU" dirty="0" err="1" smtClean="0"/>
              <a:t>уповноважена</a:t>
            </a:r>
            <a:r>
              <a:rPr lang="ru-RU" dirty="0" smtClean="0"/>
              <a:t>особа</a:t>
            </a:r>
            <a:r>
              <a:rPr lang="ru-RU" dirty="0" err="1" smtClean="0"/>
              <a:t>відбирає</a:t>
            </a:r>
            <a:r>
              <a:rPr lang="ru-RU" dirty="0" smtClean="0"/>
              <a:t> </a:t>
            </a:r>
            <a:r>
              <a:rPr lang="ru-RU" dirty="0" err="1" smtClean="0"/>
              <a:t>зразки</a:t>
            </a:r>
            <a:r>
              <a:rPr lang="ru-RU" dirty="0" smtClean="0"/>
              <a:t> </a:t>
            </a:r>
            <a:r>
              <a:rPr lang="ru-RU" dirty="0" err="1" smtClean="0"/>
              <a:t>сумнівних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та</a:t>
            </a:r>
            <a:r>
              <a:rPr lang="ru-RU" dirty="0" err="1" smtClean="0"/>
              <a:t>направляє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до</a:t>
            </a:r>
            <a:r>
              <a:rPr lang="ru-RU" dirty="0" err="1" smtClean="0"/>
              <a:t>територіального</a:t>
            </a:r>
            <a:r>
              <a:rPr lang="ru-RU" dirty="0" smtClean="0"/>
              <a:t>органу центрального органу</a:t>
            </a:r>
            <a:r>
              <a:rPr lang="ru-RU" dirty="0" err="1" smtClean="0"/>
              <a:t>виконавчої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,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реалізує</a:t>
            </a:r>
            <a:r>
              <a:rPr lang="ru-RU" dirty="0" smtClean="0"/>
              <a:t> </a:t>
            </a:r>
            <a:r>
              <a:rPr lang="ru-RU" dirty="0" err="1" smtClean="0"/>
              <a:t>державну</a:t>
            </a:r>
            <a:r>
              <a:rPr lang="ru-RU" dirty="0" smtClean="0"/>
              <a:t> </a:t>
            </a:r>
            <a:r>
              <a:rPr lang="ru-RU" dirty="0" err="1" smtClean="0"/>
              <a:t>політику</a:t>
            </a:r>
            <a:r>
              <a:rPr lang="ru-RU" dirty="0" smtClean="0"/>
              <a:t>у сферах контролю</a:t>
            </a:r>
            <a:r>
              <a:rPr lang="ru-RU" dirty="0" err="1" smtClean="0"/>
              <a:t>якості</a:t>
            </a:r>
            <a:r>
              <a:rPr lang="ru-RU" dirty="0" smtClean="0"/>
              <a:t>та</a:t>
            </a:r>
            <a:r>
              <a:rPr lang="ru-RU" dirty="0" err="1" smtClean="0"/>
              <a:t>безпеки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. На годину</a:t>
            </a:r>
            <a:r>
              <a:rPr lang="ru-RU" dirty="0" err="1" smtClean="0"/>
              <a:t>проведення</a:t>
            </a:r>
            <a:r>
              <a:rPr lang="ru-RU" dirty="0" smtClean="0"/>
              <a:t>таких</a:t>
            </a:r>
            <a:r>
              <a:rPr lang="ru-RU" dirty="0" err="1" smtClean="0"/>
              <a:t>досліджень</a:t>
            </a:r>
            <a:r>
              <a:rPr lang="ru-RU" dirty="0" smtClean="0"/>
              <a:t>до залишкового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про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 smtClean="0"/>
              <a:t>серії</a:t>
            </a:r>
            <a:r>
              <a:rPr lang="ru-RU" dirty="0" smtClean="0"/>
              <a:t> </a:t>
            </a:r>
            <a:r>
              <a:rPr lang="ru-RU" dirty="0" err="1" smtClean="0"/>
              <a:t>сумнівних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перебувають</a:t>
            </a:r>
            <a:r>
              <a:rPr lang="ru-RU" dirty="0" smtClean="0"/>
              <a:t>в</a:t>
            </a:r>
            <a:r>
              <a:rPr lang="ru-RU" dirty="0" err="1" smtClean="0"/>
              <a:t>спеціально</a:t>
            </a:r>
            <a:r>
              <a:rPr lang="ru-RU" dirty="0" smtClean="0"/>
              <a:t> </a:t>
            </a:r>
            <a:r>
              <a:rPr lang="ru-RU" dirty="0" err="1" smtClean="0"/>
              <a:t>відведеній</a:t>
            </a:r>
            <a:r>
              <a:rPr lang="ru-RU" dirty="0" smtClean="0"/>
              <a:t>,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визначеній</a:t>
            </a:r>
            <a:r>
              <a:rPr lang="ru-RU" dirty="0" smtClean="0"/>
              <a:t>,</a:t>
            </a:r>
            <a:r>
              <a:rPr lang="ru-RU" dirty="0" err="1" smtClean="0"/>
              <a:t>промаркованій</a:t>
            </a:r>
            <a:r>
              <a:rPr lang="ru-RU" dirty="0" smtClean="0"/>
              <a:t> </a:t>
            </a:r>
            <a:r>
              <a:rPr lang="ru-RU" dirty="0" err="1" smtClean="0"/>
              <a:t>карантинній</a:t>
            </a:r>
            <a:r>
              <a:rPr lang="ru-RU" dirty="0" smtClean="0"/>
              <a:t> </a:t>
            </a:r>
            <a:r>
              <a:rPr lang="ru-RU" dirty="0" err="1" smtClean="0"/>
              <a:t>зоні</a:t>
            </a:r>
            <a:r>
              <a:rPr lang="ru-RU" dirty="0" smtClean="0"/>
              <a:t>(</a:t>
            </a:r>
            <a:r>
              <a:rPr lang="ru-RU" dirty="0" err="1" smtClean="0"/>
              <a:t>приміщенні</a:t>
            </a:r>
            <a:r>
              <a:rPr lang="ru-RU" dirty="0" smtClean="0"/>
              <a:t>),</a:t>
            </a:r>
            <a:r>
              <a:rPr lang="ru-RU" dirty="0" err="1" smtClean="0"/>
              <a:t>окремо</a:t>
            </a:r>
            <a:r>
              <a:rPr lang="ru-RU" dirty="0" smtClean="0"/>
              <a:t> </a:t>
            </a:r>
            <a:r>
              <a:rPr lang="ru-RU" dirty="0" err="1" smtClean="0"/>
              <a:t>вид</a:t>
            </a:r>
            <a:r>
              <a:rPr lang="ru-RU" dirty="0" smtClean="0"/>
              <a:t> </a:t>
            </a:r>
            <a:r>
              <a:rPr lang="ru-RU" dirty="0" err="1" smtClean="0"/>
              <a:t>інший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,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позначенням</a:t>
            </a:r>
            <a:r>
              <a:rPr lang="ru-RU" dirty="0" smtClean="0"/>
              <a:t>«Карантин»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зазначенням</a:t>
            </a:r>
            <a:r>
              <a:rPr lang="ru-RU" dirty="0" smtClean="0"/>
              <a:t>причин</a:t>
            </a:r>
            <a:r>
              <a:rPr lang="ru-RU" dirty="0" err="1" smtClean="0"/>
              <a:t>вилучення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обороту</a:t>
            </a:r>
            <a:r>
              <a:rPr lang="ru-RU" dirty="0" smtClean="0"/>
              <a:t>та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переміщення</a:t>
            </a:r>
            <a:r>
              <a:rPr lang="ru-RU" dirty="0" smtClean="0"/>
              <a:t>.</a:t>
            </a:r>
          </a:p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129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895600"/>
            <a:ext cx="8382000" cy="1828800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dirty="0" smtClean="0"/>
              <a:t>Організація зберігання лікарських засобів та виробів медичного призначення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445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и по запросу склад лекарственных препарат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682865"/>
            <a:ext cx="4550816" cy="30322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4800" y="3276600"/>
            <a:ext cx="457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дотримання технологічних інструкцій;</a:t>
            </a:r>
          </a:p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дотримання інструкцій з упаковки;</a:t>
            </a:r>
          </a:p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забезпечення справності технологічного устаткування;</a:t>
            </a:r>
          </a:p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забезпечення точності приладів (калібрування та повірка).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990600"/>
            <a:ext cx="8610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ru-RU" sz="2000" dirty="0" smtClean="0"/>
              <a:t>Висока якість фармацевтичних товарів забезпечується суворим дотриманням вимог нормативної документації (АНД, регламенти,</a:t>
            </a:r>
            <a:r>
              <a:rPr lang="ru-RU" sz="2000" dirty="0" err="1" smtClean="0"/>
              <a:t>ГОСТи</a:t>
            </a:r>
            <a:r>
              <a:rPr lang="ru-RU" sz="2000" dirty="0" smtClean="0"/>
              <a:t>, ТУ, СОУ), виробничим контролем та виконанням запобіжних заходів:</a:t>
            </a:r>
          </a:p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належне зберігання сировини, напівфабрикатів, води очищеної готової продукції;</a:t>
            </a:r>
          </a:p>
          <a:p>
            <a:pPr algn="l" rtl="0">
              <a:buFont typeface="Arial" pitchFamily="34" charset="0"/>
              <a:buChar char="•"/>
            </a:pPr>
            <a:r>
              <a:rPr lang="ru-RU" sz="2000" dirty="0" smtClean="0"/>
              <a:t>дотримання інструкцій щодо санітарного режиму;</a:t>
            </a:r>
          </a:p>
          <a:p>
            <a:pPr algn="l" rtl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1085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0"/>
            <a:r>
              <a:rPr lang="ru-RU" dirty="0" smtClean="0"/>
              <a:t>Загальні вимоги до приміщень та обладнання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ru-RU" dirty="0" smtClean="0"/>
              <a:t>Аптечна база (склад) обов'язково повинна мати:</a:t>
            </a:r>
          </a:p>
          <a:p>
            <a:pPr algn="l" rtl="0"/>
            <a:r>
              <a:rPr lang="ru-RU" u="sng" dirty="0" smtClean="0"/>
              <a:t>виробничі приміщення для: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приймання лікарських засобів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зберігання різних груп лікарських засобів з урахуванням їх фізико-хімічних властивостей та дії на них різноманітних факторів зовнішнього середовища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тари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виробів медичного призначення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виробів фармацевтичного призначення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комплектації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відпустки продукції (експедиційна)</a:t>
            </a:r>
          </a:p>
          <a:p>
            <a:pPr marL="514350" indent="-514350" algn="l" rtl="0"/>
            <a:r>
              <a:rPr lang="ru-RU" dirty="0" smtClean="0"/>
              <a:t> </a:t>
            </a:r>
            <a:r>
              <a:rPr lang="ru-RU" u="sng" dirty="0" smtClean="0"/>
              <a:t>службово-побутові приміщення: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кімната персоналу, обладнана умивальником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приміщення для зберігання господарського інвентарю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dirty="0" smtClean="0"/>
              <a:t>туалет.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08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915400" cy="5181600"/>
          </a:xfrm>
        </p:spPr>
        <p:txBody>
          <a:bodyPr>
            <a:normAutofit/>
          </a:bodyPr>
          <a:lstStyle/>
          <a:p>
            <a:pPr algn="l" rtl="0"/>
            <a:r>
              <a:rPr lang="ru-RU" dirty="0" smtClean="0"/>
              <a:t>Установка стелажів та шаф для зберігання фармацевтичних товарів здійснюється таким чином, щоб вони розміщувалися на відстані:</a:t>
            </a:r>
          </a:p>
          <a:p>
            <a:pPr algn="l" rtl="0"/>
            <a:r>
              <a:rPr lang="ru-RU" dirty="0" smtClean="0"/>
              <a:t>від зовнішніх стін – 0,6-0,7 м</a:t>
            </a:r>
          </a:p>
          <a:p>
            <a:pPr algn="l" rtl="0"/>
            <a:r>
              <a:rPr lang="ru-RU" dirty="0" smtClean="0"/>
              <a:t>від стелі – не менше ніж 0,5 м</a:t>
            </a:r>
          </a:p>
          <a:p>
            <a:pPr algn="l" rtl="0"/>
            <a:r>
              <a:rPr lang="ru-RU" dirty="0" smtClean="0"/>
              <a:t>від підлоги – не менше ніж 0,25 м.</a:t>
            </a:r>
            <a:endParaRPr lang="ru-RU" dirty="0"/>
          </a:p>
        </p:txBody>
      </p:sp>
      <p:pic>
        <p:nvPicPr>
          <p:cNvPr id="2969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505200"/>
            <a:ext cx="4205817" cy="3154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104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4876800" cy="57150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ru-RU" dirty="0" smtClean="0"/>
              <a:t>Складські приміщення повинні бути забезпечені термометрами та гігрометрами, які кріпляться на внутрішніх стінах сховища від нагрівальних приладів на висоті 1,5-1,7 м від підлоги та відстані не менше 3 м від дверей. У кожному приміщенні (кімнаті) має бути заведена карта обліку температури та відносної вологості. Контролюючі прилади повинні пройти калібрування та перевірку.</a:t>
            </a:r>
            <a:endParaRPr lang="ru-RU" dirty="0"/>
          </a:p>
        </p:txBody>
      </p:sp>
      <p:pic>
        <p:nvPicPr>
          <p:cNvPr id="2867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914400"/>
            <a:ext cx="3743325" cy="4953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776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34000"/>
          </a:xfrm>
        </p:spPr>
        <p:txBody>
          <a:bodyPr/>
          <a:lstStyle/>
          <a:p>
            <a:pPr algn="ctr" rtl="0"/>
            <a:r>
              <a:rPr lang="ru-RU" dirty="0" smtClean="0"/>
              <a:t>Санітарний стан приміщень та обладнання аптечної бази (складу) має відповідати чинним вимогам. Підлога миється не рідше одного разу на день, стіни та двері – не рідше одного разу на тиждень із застосуванням дезінфікуючих засобів, стеля – один раз на місяць очищається від пилу. Обладнання підлягає щоденному збиранню.</a:t>
            </a:r>
            <a:endParaRPr lang="ru-RU" dirty="0"/>
          </a:p>
        </p:txBody>
      </p:sp>
      <p:pic>
        <p:nvPicPr>
          <p:cNvPr id="31746" name="Picture 2" descr="Картинки по запросу аптечный склад пл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962400"/>
            <a:ext cx="3829050" cy="2552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197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pic>
        <p:nvPicPr>
          <p:cNvPr id="34818" name="Picture 2" descr="Картинки по запросу лекарственные сред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819400"/>
            <a:ext cx="6400800" cy="37338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389120"/>
          </a:xfrm>
        </p:spPr>
        <p:txBody>
          <a:bodyPr/>
          <a:lstStyle/>
          <a:p>
            <a:pPr algn="ctr" rtl="0"/>
            <a:r>
              <a:rPr lang="ru-RU" dirty="0" smtClean="0"/>
              <a:t>Лікарські засоби слід зберігати окремо від інших товарів, за групами та в умовах, зазначених виробником, щоб уникнути псування внаслідок впливу світла, вологості чи невідповідної температури.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609600"/>
            <a:ext cx="8001000" cy="6019800"/>
          </a:xfrm>
        </p:spPr>
        <p:txBody>
          <a:bodyPr>
            <a:normAutofit fontScale="77500" lnSpcReduction="20000"/>
          </a:bodyPr>
          <a:lstStyle/>
          <a:p>
            <a:pPr algn="ctr" rtl="0">
              <a:buNone/>
            </a:pPr>
            <a:r>
              <a:rPr lang="ru-RU" dirty="0" smtClean="0"/>
              <a:t>У приміщеннях зберігання лікарські засоби рекомендується розміщувати окремо:</a:t>
            </a:r>
          </a:p>
          <a:p>
            <a:pPr marL="514350" indent="-514350" algn="ctr" rtl="0">
              <a:buNone/>
            </a:pPr>
            <a:r>
              <a:rPr lang="ru-RU" u="sng" dirty="0" smtClean="0"/>
              <a:t>у суворій відповідності до токсикологічних груп:</a:t>
            </a:r>
          </a:p>
          <a:p>
            <a:pPr marL="514350" indent="-514350" algn="ctr" rtl="0">
              <a:buFont typeface="+mj-lt"/>
              <a:buAutoNum type="arabicPeriod"/>
            </a:pPr>
            <a:r>
              <a:rPr lang="ru-RU" dirty="0" smtClean="0"/>
              <a:t>наркотичні та психотропні речовини,</a:t>
            </a:r>
          </a:p>
          <a:p>
            <a:pPr marL="514350" indent="-514350" algn="ctr" rtl="0">
              <a:buFont typeface="+mj-lt"/>
              <a:buAutoNum type="arabicPeriod"/>
            </a:pPr>
            <a:r>
              <a:rPr lang="ru-RU" dirty="0" smtClean="0"/>
              <a:t>отруйні речовини,</a:t>
            </a:r>
          </a:p>
          <a:p>
            <a:pPr marL="514350" indent="-514350" algn="ctr" rtl="0">
              <a:buFont typeface="+mj-lt"/>
              <a:buAutoNum type="arabicPeriod"/>
            </a:pPr>
            <a:r>
              <a:rPr lang="ru-RU" dirty="0" smtClean="0"/>
              <a:t>сильнодіючі речовини,</a:t>
            </a:r>
          </a:p>
          <a:p>
            <a:pPr marL="514350" indent="-514350" algn="ctr" rtl="0">
              <a:buFont typeface="+mj-lt"/>
              <a:buAutoNum type="arabicPeriod"/>
            </a:pPr>
            <a:r>
              <a:rPr lang="ru-RU" dirty="0" smtClean="0"/>
              <a:t>загальний список;</a:t>
            </a:r>
          </a:p>
          <a:p>
            <a:pPr marL="514350" indent="-514350" algn="ctr" rtl="0">
              <a:buNone/>
            </a:pPr>
            <a:r>
              <a:rPr lang="ru-RU" u="sng" dirty="0" smtClean="0"/>
              <a:t>відповідно до фармакологічних груп</a:t>
            </a:r>
            <a:r>
              <a:rPr lang="ru-RU" dirty="0" smtClean="0"/>
              <a:t>;</a:t>
            </a:r>
          </a:p>
          <a:p>
            <a:pPr marL="514350" indent="-514350" algn="ctr" rtl="0">
              <a:buNone/>
            </a:pPr>
            <a:r>
              <a:rPr lang="ru-RU" u="sng" dirty="0" smtClean="0"/>
              <a:t>в залежності від способу прийому</a:t>
            </a:r>
            <a:r>
              <a:rPr lang="ru-RU" dirty="0" smtClean="0"/>
              <a:t>(Внутрішнє, зовнішнє);</a:t>
            </a:r>
          </a:p>
          <a:p>
            <a:pPr marL="514350" indent="-514350" algn="ctr" rtl="0">
              <a:buNone/>
            </a:pPr>
            <a:r>
              <a:rPr lang="ru-RU" dirty="0" smtClean="0"/>
              <a:t> </a:t>
            </a:r>
            <a:r>
              <a:rPr lang="ru-RU" u="sng" dirty="0" smtClean="0"/>
              <a:t>за агрегатним станом</a:t>
            </a:r>
            <a:r>
              <a:rPr lang="ru-RU" dirty="0" smtClean="0"/>
              <a:t>(окремо рідкі, сипкі, газоподібні,</a:t>
            </a:r>
            <a:r>
              <a:rPr lang="ru-RU" dirty="0" err="1" smtClean="0"/>
              <a:t>мазеподібні</a:t>
            </a:r>
            <a:r>
              <a:rPr lang="ru-RU" dirty="0" smtClean="0"/>
              <a:t>і т.п.);</a:t>
            </a:r>
          </a:p>
          <a:p>
            <a:pPr marL="514350" indent="-514350" algn="ctr" rtl="0">
              <a:buNone/>
            </a:pPr>
            <a:r>
              <a:rPr lang="ru-RU" u="sng" dirty="0" smtClean="0"/>
              <a:t>відповідно до фізико-хімічних властивостей та впливу різних факторів зовнішнього середовища</a:t>
            </a:r>
            <a:r>
              <a:rPr lang="ru-RU" dirty="0" smtClean="0"/>
              <a:t>;</a:t>
            </a:r>
          </a:p>
          <a:p>
            <a:pPr marL="514350" indent="-514350" algn="ctr" rtl="0">
              <a:buNone/>
            </a:pPr>
            <a:r>
              <a:rPr lang="ru-RU" u="sng" dirty="0" smtClean="0"/>
              <a:t>з урахуванням термінів придатності</a:t>
            </a:r>
            <a:r>
              <a:rPr lang="ru-RU" dirty="0" smtClean="0"/>
              <a:t>та;</a:t>
            </a:r>
          </a:p>
          <a:p>
            <a:pPr marL="514350" indent="-514350" algn="ctr" rtl="0">
              <a:buNone/>
            </a:pPr>
            <a:r>
              <a:rPr lang="ru-RU" dirty="0" smtClean="0"/>
              <a:t> </a:t>
            </a:r>
            <a:r>
              <a:rPr lang="ru-RU" u="sng" dirty="0" smtClean="0"/>
              <a:t>з урахуванням характеру різноманітних лікарських форм.</a:t>
            </a:r>
            <a:endParaRPr lang="ru-RU" dirty="0" smtClean="0"/>
          </a:p>
          <a:p>
            <a:pPr marL="514350" indent="-514350" algn="ctr" rtl="0">
              <a:buNone/>
            </a:pPr>
            <a:endParaRPr lang="ru-RU" dirty="0" smtClean="0"/>
          </a:p>
          <a:p>
            <a:pPr marL="514350" indent="-514350" algn="ctr" rtl="0">
              <a:buNone/>
            </a:pPr>
            <a:r>
              <a:rPr lang="ru-RU" dirty="0" smtClean="0"/>
              <a:t>Отруйні лікарські засоби зберігають у сейфах чи металевих шафах під замком. Сильнодіючі лікарські засоби зберігають у металевих або дерев'яних шафах.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51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534400" cy="6248400"/>
          </a:xfrm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r>
              <a:rPr lang="ru-RU" dirty="0" smtClean="0"/>
              <a:t>Фармацевтичні товари та вироби медичного призначення зберігаються окремо за групами:</a:t>
            </a:r>
          </a:p>
          <a:p>
            <a:pPr algn="ctr" rtl="0"/>
            <a:r>
              <a:rPr lang="ru-RU" dirty="0" smtClean="0"/>
              <a:t>перев'язувальні матеріали та готові перев'язувальні засоби;</a:t>
            </a:r>
          </a:p>
          <a:p>
            <a:pPr algn="ctr" rtl="0"/>
            <a:r>
              <a:rPr lang="ru-RU" dirty="0" smtClean="0"/>
              <a:t>гумові вироби;</a:t>
            </a:r>
          </a:p>
          <a:p>
            <a:pPr algn="ctr" rtl="0"/>
            <a:r>
              <a:rPr lang="ru-RU" dirty="0" smtClean="0"/>
              <a:t>вироби із пластмас;</a:t>
            </a:r>
          </a:p>
          <a:p>
            <a:pPr algn="ctr" rtl="0"/>
            <a:r>
              <a:rPr lang="ru-RU" dirty="0" smtClean="0"/>
              <a:t>предмети санітарної гігієни та догляду за хворими;</a:t>
            </a:r>
          </a:p>
          <a:p>
            <a:pPr algn="ctr" rtl="0"/>
            <a:r>
              <a:rPr lang="ru-RU" dirty="0" smtClean="0"/>
              <a:t>лікарська рослинна сировина;</a:t>
            </a:r>
          </a:p>
          <a:p>
            <a:pPr algn="ctr" rtl="0"/>
            <a:r>
              <a:rPr lang="ru-RU" dirty="0" smtClean="0"/>
              <a:t>тара, закупорювальні засоби та пакувальні матеріали;</a:t>
            </a:r>
          </a:p>
          <a:p>
            <a:pPr algn="ctr" rtl="0"/>
            <a:r>
              <a:rPr lang="ru-RU" dirty="0" smtClean="0"/>
              <a:t>кисень та гіпс;</a:t>
            </a:r>
          </a:p>
          <a:p>
            <a:pPr algn="ctr" rtl="0"/>
            <a:r>
              <a:rPr lang="ru-RU" dirty="0" smtClean="0"/>
              <a:t>миючі та парфумерно-косметичні засоби;</a:t>
            </a:r>
          </a:p>
          <a:p>
            <a:pPr algn="ctr" rtl="0"/>
            <a:r>
              <a:rPr lang="ru-RU" dirty="0" smtClean="0"/>
              <a:t>дезінфекційні та дезінсекційні засоби;</a:t>
            </a:r>
          </a:p>
          <a:p>
            <a:pPr algn="ctr" rtl="0"/>
            <a:r>
              <a:rPr lang="ru-RU" dirty="0" smtClean="0"/>
              <a:t>хімічні реактиви;</a:t>
            </a:r>
          </a:p>
          <a:p>
            <a:pPr algn="ctr" rtl="0"/>
            <a:r>
              <a:rPr lang="ru-RU" dirty="0" smtClean="0"/>
              <a:t>аптечні та лабораторні меблі;</a:t>
            </a:r>
          </a:p>
          <a:p>
            <a:pPr algn="ctr" rtl="0"/>
            <a:r>
              <a:rPr lang="ru-RU" dirty="0" smtClean="0"/>
              <a:t>господарські предмети/обладнання та допоміжні матеріали для роботи аптечної/лікувальної установи;</a:t>
            </a:r>
          </a:p>
          <a:p>
            <a:pPr algn="ctr" rtl="0"/>
            <a:r>
              <a:rPr lang="ru-RU" dirty="0" smtClean="0"/>
              <a:t>обладнання та медична техніка.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5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/>
            <a:r>
              <a:rPr lang="ru-RU" sz="3200" dirty="0" smtClean="0"/>
              <a:t>Вимоги до тари для лікарських засобів та виробів медичного призначення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05400" y="1935480"/>
            <a:ext cx="3886200" cy="4617720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 smtClean="0"/>
              <a:t>Лікарські засоби та вироби медичного призначення слід зберігати та транспортувати у первинній, вторинній, груповій, транспортній тарі, передбаченій чинною нормативною документацією.</a:t>
            </a:r>
            <a:endParaRPr lang="ru-RU" dirty="0"/>
          </a:p>
        </p:txBody>
      </p:sp>
      <p:pic>
        <p:nvPicPr>
          <p:cNvPr id="35842" name="Picture 2" descr="Картинки по запросу препара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590800"/>
            <a:ext cx="5080000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60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0"/>
            <a:r>
              <a:rPr lang="ru-RU" dirty="0" smtClean="0"/>
              <a:t>Правила транспортування лікарських засобів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ru-RU" dirty="0" smtClean="0"/>
              <a:t>Лікарські засоби слід транспортувати таким чином, щоб:</a:t>
            </a:r>
          </a:p>
          <a:p>
            <a:pPr algn="l" rtl="0"/>
            <a:r>
              <a:rPr lang="ru-RU" dirty="0" smtClean="0"/>
              <a:t>а) не було втрачено можливості їх ідентифікації;</a:t>
            </a:r>
          </a:p>
          <a:p>
            <a:pPr algn="l" rtl="0"/>
            <a:r>
              <a:rPr lang="ru-RU" dirty="0" smtClean="0"/>
              <a:t>б) вони не були</a:t>
            </a:r>
            <a:r>
              <a:rPr lang="ru-RU" dirty="0" err="1" smtClean="0"/>
              <a:t>контаміновані</a:t>
            </a:r>
            <a:r>
              <a:rPr lang="ru-RU" dirty="0" smtClean="0"/>
              <a:t>іншими лікарськими засобами чи субстанціями і самі не</a:t>
            </a:r>
            <a:r>
              <a:rPr lang="ru-RU" dirty="0" err="1" smtClean="0"/>
              <a:t>контамінували</a:t>
            </a:r>
            <a:r>
              <a:rPr lang="ru-RU" dirty="0" smtClean="0"/>
              <a:t>їх;</a:t>
            </a:r>
          </a:p>
          <a:p>
            <a:pPr algn="l" rtl="0"/>
            <a:r>
              <a:rPr lang="ru-RU" dirty="0" smtClean="0"/>
              <a:t>в) були прийняті відповідні застереження для запобігання пошкодженням та крадіжкам;</a:t>
            </a:r>
          </a:p>
          <a:p>
            <a:pPr algn="l" rtl="0"/>
            <a:r>
              <a:rPr lang="ru-RU" dirty="0" smtClean="0"/>
              <a:t>г) вони були захищені і не зазнавали надмірного впливу таких факторів, як висока або низька температура, світло, вологість та інших негативних впливів, а також не ушкоджувалися мікроорганізмами або шкідливими комахами та тваринами.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57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611188" y="1773238"/>
            <a:ext cx="8075612" cy="1800225"/>
          </a:xfrm>
        </p:spPr>
        <p:txBody>
          <a:bodyPr/>
          <a:lstStyle/>
          <a:p>
            <a:pPr algn="ctr" rtl="0" eaLnBrk="1" hangingPunct="1"/>
            <a:r>
              <a:rPr lang="ru-RU" dirty="0" err="1" smtClean="0"/>
              <a:t>Дякую</a:t>
            </a:r>
            <a:r>
              <a:rPr lang="ru-RU" dirty="0" smtClean="0"/>
              <a:t>  </a:t>
            </a:r>
            <a:r>
              <a:rPr lang="ru-RU" dirty="0" smtClean="0"/>
              <a:t>за </a:t>
            </a:r>
            <a:r>
              <a:rPr lang="ru-RU" dirty="0" err="1" smtClean="0"/>
              <a:t>увагу</a:t>
            </a:r>
            <a:r>
              <a:rPr lang="ru-RU" dirty="0" smtClean="0"/>
              <a:t>!!!</a:t>
            </a:r>
          </a:p>
        </p:txBody>
      </p:sp>
      <p:sp>
        <p:nvSpPr>
          <p:cNvPr id="36866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1152128"/>
          </a:xfrm>
        </p:spPr>
        <p:txBody>
          <a:bodyPr/>
          <a:lstStyle/>
          <a:p>
            <a:pPr algn="ctr" rtl="0" eaLnBrk="1" hangingPunct="1"/>
            <a:r>
              <a:rPr lang="ru-RU" dirty="0" smtClean="0"/>
              <a:t>   </a:t>
            </a:r>
            <a:endParaRPr lang="ru-RU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1198</TotalTime>
  <Words>1920</Words>
  <Application>Microsoft Office PowerPoint</Application>
  <PresentationFormat>Экран (4:3)</PresentationFormat>
  <Paragraphs>174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Yu Gothic UI Semibold</vt:lpstr>
      <vt:lpstr>Arial</vt:lpstr>
      <vt:lpstr>Calibri</vt:lpstr>
      <vt:lpstr>Constantia</vt:lpstr>
      <vt:lpstr>Roboto</vt:lpstr>
      <vt:lpstr>Times New Roman</vt:lpstr>
      <vt:lpstr>Wingdings 2</vt:lpstr>
      <vt:lpstr>Поток</vt:lpstr>
      <vt:lpstr>Лекція№8 «Приймання товарів на аптечний склад.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ІІ. Завдання та функції аптечних складів (баз). </vt:lpstr>
      <vt:lpstr>Аптечні склади (бази) виконують дві функції:</vt:lpstr>
      <vt:lpstr>Структура аптечного складу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проведення візуального контролю упаковок ЛЗ та ГЛЗ уповноваженою особою без розкриття упаковки (1, 2, 3, 4) та з розкриттям упаковки (1, 2, 3, 4, 5)</vt:lpstr>
      <vt:lpstr>Презентация PowerPoint</vt:lpstr>
      <vt:lpstr>Наказ МОЗ №677 «ПрозатвердженняПорядку контролюякості лікарських засобів підгодинаоптовоїтароздрібної торгівлі»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зберігання лікарських засобів та виробів медичного призначення</vt:lpstr>
      <vt:lpstr>Презентация PowerPoint</vt:lpstr>
      <vt:lpstr>Загальні вимоги до приміщень та обладнання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Вимоги до тари для лікарських засобів та виробів медичного призначення</vt:lpstr>
      <vt:lpstr>Правила транспортування лікарських засобів</vt:lpstr>
      <vt:lpstr>Дякую 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№3 «Приймання товарів на аптечний склад».</dc:title>
  <dc:creator>Настя</dc:creator>
  <cp:lastModifiedBy>RePack by Diakov</cp:lastModifiedBy>
  <cp:revision>20</cp:revision>
  <dcterms:created xsi:type="dcterms:W3CDTF">2015-03-15T19:53:06Z</dcterms:created>
  <dcterms:modified xsi:type="dcterms:W3CDTF">2022-12-23T12:38:52Z</dcterms:modified>
</cp:coreProperties>
</file>