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79" r:id="rId4"/>
    <p:sldId id="265" r:id="rId5"/>
    <p:sldId id="261" r:id="rId6"/>
    <p:sldId id="263" r:id="rId7"/>
    <p:sldId id="264" r:id="rId8"/>
    <p:sldId id="266" r:id="rId9"/>
    <p:sldId id="274" r:id="rId10"/>
    <p:sldId id="275" r:id="rId11"/>
    <p:sldId id="301" r:id="rId12"/>
    <p:sldId id="267" r:id="rId13"/>
    <p:sldId id="300" r:id="rId14"/>
    <p:sldId id="282" r:id="rId15"/>
    <p:sldId id="302" r:id="rId16"/>
    <p:sldId id="280" r:id="rId17"/>
    <p:sldId id="268" r:id="rId18"/>
    <p:sldId id="269" r:id="rId19"/>
    <p:sldId id="270" r:id="rId20"/>
    <p:sldId id="303" r:id="rId21"/>
    <p:sldId id="304" r:id="rId22"/>
    <p:sldId id="305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FFFFFF"/>
    <a:srgbClr val="C6C2FE"/>
    <a:srgbClr val="DE00D9"/>
    <a:srgbClr val="5B9BD5"/>
    <a:srgbClr val="1E025E"/>
    <a:srgbClr val="71A2F3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FA4B4-F27A-41F8-88FC-00502BF7D0CC}" type="doc">
      <dgm:prSet loTypeId="urn:microsoft.com/office/officeart/2005/8/layout/h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3A8497-AA2C-4BEE-8CE9-24BC1019FDBD}">
      <dgm:prSet phldrT="[Текст]"/>
      <dgm:spPr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7000">
              <a:srgbClr val="002060"/>
            </a:gs>
          </a:gsLst>
          <a:lin ang="2700000" scaled="1"/>
        </a:gradFill>
      </dgm:spPr>
      <dgm:t>
        <a:bodyPr/>
        <a:lstStyle/>
        <a:p>
          <a:r>
            <a:rPr lang="ru-RU" dirty="0" err="1" smtClean="0"/>
            <a:t>тривалого</a:t>
          </a:r>
          <a:r>
            <a:rPr lang="ru-RU" dirty="0" smtClean="0"/>
            <a:t> </a:t>
          </a:r>
          <a:r>
            <a:rPr lang="ru-RU" dirty="0" err="1" smtClean="0"/>
            <a:t>користування</a:t>
          </a:r>
          <a:r>
            <a:rPr lang="ru-RU" dirty="0" smtClean="0"/>
            <a:t> </a:t>
          </a:r>
          <a:endParaRPr lang="ru-RU" dirty="0"/>
        </a:p>
      </dgm:t>
    </dgm:pt>
    <dgm:pt modelId="{F1DA4491-09C3-44C4-9147-E256D20967F5}" type="parTrans" cxnId="{6D167221-F71E-4823-9CEB-2974E688D1D1}">
      <dgm:prSet/>
      <dgm:spPr/>
      <dgm:t>
        <a:bodyPr/>
        <a:lstStyle/>
        <a:p>
          <a:endParaRPr lang="ru-RU"/>
        </a:p>
      </dgm:t>
    </dgm:pt>
    <dgm:pt modelId="{D75D1CCF-8336-42A2-A8F5-67784E39E76E}" type="sibTrans" cxnId="{6D167221-F71E-4823-9CEB-2974E688D1D1}">
      <dgm:prSet/>
      <dgm:spPr/>
      <dgm:t>
        <a:bodyPr/>
        <a:lstStyle/>
        <a:p>
          <a:endParaRPr lang="ru-RU"/>
        </a:p>
      </dgm:t>
    </dgm:pt>
    <dgm:pt modelId="{FEB3E8EE-8253-43DC-9679-E75049EEF684}">
      <dgm:prSet phldrT="[Текст]"/>
      <dgm:spPr/>
      <dgm:t>
        <a:bodyPr/>
        <a:lstStyle/>
        <a:p>
          <a:r>
            <a:rPr lang="uk-UA" noProof="0" dirty="0" smtClean="0"/>
            <a:t>купуються </a:t>
          </a:r>
          <a:r>
            <a:rPr lang="uk-UA" noProof="0" dirty="0" err="1" smtClean="0"/>
            <a:t>рідко</a:t>
          </a:r>
          <a:r>
            <a:rPr lang="uk-UA" noProof="0" dirty="0" smtClean="0"/>
            <a:t>, витримують багаторазове користування (телевізор, меблі, з медичних товарів - медична техніка, тонометри, предмети санітарії та гігієни: грілки, термометри і </a:t>
          </a:r>
          <a:r>
            <a:rPr lang="uk-UA" noProof="0" dirty="0" err="1" smtClean="0"/>
            <a:t>т.д</a:t>
          </a:r>
          <a:r>
            <a:rPr lang="uk-UA" noProof="0" dirty="0" smtClean="0"/>
            <a:t>.);</a:t>
          </a:r>
          <a:endParaRPr lang="uk-UA" noProof="0" dirty="0"/>
        </a:p>
      </dgm:t>
    </dgm:pt>
    <dgm:pt modelId="{FF7E9707-425E-4CD4-9D1D-356556755822}" type="parTrans" cxnId="{A8268A9E-1776-4C5C-9B00-AFD8912A5DAF}">
      <dgm:prSet/>
      <dgm:spPr/>
      <dgm:t>
        <a:bodyPr/>
        <a:lstStyle/>
        <a:p>
          <a:endParaRPr lang="ru-RU"/>
        </a:p>
      </dgm:t>
    </dgm:pt>
    <dgm:pt modelId="{BDF04103-BE00-426D-881A-5686C314309D}" type="sibTrans" cxnId="{A8268A9E-1776-4C5C-9B00-AFD8912A5DAF}">
      <dgm:prSet/>
      <dgm:spPr/>
      <dgm:t>
        <a:bodyPr/>
        <a:lstStyle/>
        <a:p>
          <a:endParaRPr lang="ru-RU"/>
        </a:p>
      </dgm:t>
    </dgm:pt>
    <dgm:pt modelId="{75EB7C4B-534C-4483-AC3D-2C3C1E139701}">
      <dgm:prSet phldrT="[Текст]"/>
      <dgm:spPr/>
      <dgm:t>
        <a:bodyPr/>
        <a:lstStyle/>
        <a:p>
          <a:endParaRPr lang="uk-UA" noProof="0" dirty="0"/>
        </a:p>
      </dgm:t>
    </dgm:pt>
    <dgm:pt modelId="{DDF8CDB6-FEAA-4740-8D57-855DC50685FC}" type="parTrans" cxnId="{86C3B9E4-03A8-42E5-A2AB-5C57D473A495}">
      <dgm:prSet/>
      <dgm:spPr/>
      <dgm:t>
        <a:bodyPr/>
        <a:lstStyle/>
        <a:p>
          <a:endParaRPr lang="ru-RU"/>
        </a:p>
      </dgm:t>
    </dgm:pt>
    <dgm:pt modelId="{74E5FEB9-153E-4C7C-8F4D-D636AB2E21E2}" type="sibTrans" cxnId="{86C3B9E4-03A8-42E5-A2AB-5C57D473A495}">
      <dgm:prSet/>
      <dgm:spPr/>
      <dgm:t>
        <a:bodyPr/>
        <a:lstStyle/>
        <a:p>
          <a:endParaRPr lang="ru-RU"/>
        </a:p>
      </dgm:t>
    </dgm:pt>
    <dgm:pt modelId="{29241D66-74CD-4DBC-A3A5-4D90024819D7}">
      <dgm:prSet/>
      <dgm:spPr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</dgm:spPr>
      <dgm:t>
        <a:bodyPr/>
        <a:lstStyle/>
        <a:p>
          <a:r>
            <a:rPr lang="ru-RU" dirty="0" err="1" smtClean="0"/>
            <a:t>короткострокового</a:t>
          </a:r>
          <a:r>
            <a:rPr lang="ru-RU" dirty="0" smtClean="0"/>
            <a:t> </a:t>
          </a:r>
          <a:r>
            <a:rPr lang="ru-RU" dirty="0" err="1" smtClean="0"/>
            <a:t>користування</a:t>
          </a:r>
          <a:r>
            <a:rPr lang="ru-RU" dirty="0" smtClean="0"/>
            <a:t> </a:t>
          </a:r>
          <a:endParaRPr lang="ru-RU" dirty="0"/>
        </a:p>
      </dgm:t>
    </dgm:pt>
    <dgm:pt modelId="{C40AC67D-333D-43B6-B310-DC0E8498163A}" type="parTrans" cxnId="{48EACEB5-76CA-465D-8D76-148174318882}">
      <dgm:prSet/>
      <dgm:spPr/>
      <dgm:t>
        <a:bodyPr/>
        <a:lstStyle/>
        <a:p>
          <a:endParaRPr lang="ru-RU"/>
        </a:p>
      </dgm:t>
    </dgm:pt>
    <dgm:pt modelId="{D3F16E41-0B24-4D7A-955E-130434D91A3F}" type="sibTrans" cxnId="{48EACEB5-76CA-465D-8D76-148174318882}">
      <dgm:prSet/>
      <dgm:spPr/>
      <dgm:t>
        <a:bodyPr/>
        <a:lstStyle/>
        <a:p>
          <a:endParaRPr lang="ru-RU"/>
        </a:p>
      </dgm:t>
    </dgm:pt>
    <dgm:pt modelId="{2C672A76-2C16-48C7-A1F4-3F02E9811D34}">
      <dgm:prSet/>
      <dgm:spPr/>
      <dgm:t>
        <a:bodyPr/>
        <a:lstStyle/>
        <a:p>
          <a:r>
            <a:rPr lang="uk-UA" noProof="0" dirty="0" smtClean="0"/>
            <a:t>купуються часто, споживаються за один або кілька циклів у використанні (продукти харчування, косметика, ліки, перев'язувальні матеріали);</a:t>
          </a:r>
          <a:endParaRPr lang="uk-UA" noProof="0" dirty="0"/>
        </a:p>
      </dgm:t>
    </dgm:pt>
    <dgm:pt modelId="{28619003-9317-45F8-AF8B-FF2CC4A40870}" type="parTrans" cxnId="{80E8AB0C-44FC-4485-B404-9122CABEABAC}">
      <dgm:prSet/>
      <dgm:spPr/>
      <dgm:t>
        <a:bodyPr/>
        <a:lstStyle/>
        <a:p>
          <a:endParaRPr lang="ru-RU"/>
        </a:p>
      </dgm:t>
    </dgm:pt>
    <dgm:pt modelId="{1571055D-5B1B-4970-B276-65B7AFD44220}" type="sibTrans" cxnId="{80E8AB0C-44FC-4485-B404-9122CABEABAC}">
      <dgm:prSet/>
      <dgm:spPr/>
      <dgm:t>
        <a:bodyPr/>
        <a:lstStyle/>
        <a:p>
          <a:endParaRPr lang="ru-RU"/>
        </a:p>
      </dgm:t>
    </dgm:pt>
    <dgm:pt modelId="{1BF3547A-3828-4BC7-A96D-B4EF46ED6582}">
      <dgm:prSet/>
      <dgm:spPr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</dgm:spPr>
      <dgm:t>
        <a:bodyPr/>
        <a:lstStyle/>
        <a:p>
          <a:r>
            <a:rPr lang="ru-RU" dirty="0" err="1" smtClean="0"/>
            <a:t>послуги</a:t>
          </a:r>
          <a:r>
            <a:rPr lang="ru-RU" dirty="0" smtClean="0"/>
            <a:t> </a:t>
          </a:r>
          <a:endParaRPr lang="ru-RU" dirty="0"/>
        </a:p>
      </dgm:t>
    </dgm:pt>
    <dgm:pt modelId="{52E6AC75-415E-465E-878D-4EB5183ACD78}" type="parTrans" cxnId="{8D56B2A5-50DA-49E6-B514-C00280E6A2D0}">
      <dgm:prSet/>
      <dgm:spPr/>
      <dgm:t>
        <a:bodyPr/>
        <a:lstStyle/>
        <a:p>
          <a:endParaRPr lang="ru-RU"/>
        </a:p>
      </dgm:t>
    </dgm:pt>
    <dgm:pt modelId="{5B6DC378-0302-44B5-8882-DF406578D5E8}" type="sibTrans" cxnId="{8D56B2A5-50DA-49E6-B514-C00280E6A2D0}">
      <dgm:prSet/>
      <dgm:spPr/>
      <dgm:t>
        <a:bodyPr/>
        <a:lstStyle/>
        <a:p>
          <a:endParaRPr lang="ru-RU"/>
        </a:p>
      </dgm:t>
    </dgm:pt>
    <dgm:pt modelId="{F268060B-174D-4CD5-9DA7-9BE9D5AB8806}">
      <dgm:prSet/>
      <dgm:spPr/>
      <dgm:t>
        <a:bodyPr/>
        <a:lstStyle/>
        <a:p>
          <a:r>
            <a:rPr lang="uk-UA" noProof="0" dirty="0" smtClean="0"/>
            <a:t>об'єкти продажу у вигляді дій, </a:t>
          </a:r>
          <a:r>
            <a:rPr lang="uk-UA" noProof="0" dirty="0" err="1" smtClean="0"/>
            <a:t>вигод</a:t>
          </a:r>
          <a:r>
            <a:rPr lang="uk-UA" noProof="0" dirty="0" smtClean="0"/>
            <a:t>. Послуги можуть бути пов'язані з товарами в їх матеріальному вигляді, а також можуть надаватися і в нематеріальній формі (наприклад, </a:t>
          </a:r>
          <a:r>
            <a:rPr lang="uk-UA" noProof="0" dirty="0" err="1" smtClean="0"/>
            <a:t>інформаціонні</a:t>
          </a:r>
          <a:r>
            <a:rPr lang="uk-UA" noProof="0" dirty="0" smtClean="0"/>
            <a:t> послуги); </a:t>
          </a:r>
          <a:br>
            <a:rPr lang="uk-UA" noProof="0" dirty="0" smtClean="0"/>
          </a:br>
          <a:endParaRPr lang="uk-UA" noProof="0" dirty="0"/>
        </a:p>
      </dgm:t>
    </dgm:pt>
    <dgm:pt modelId="{A26511AD-945A-4A61-8A6B-A8D7CB817931}" type="parTrans" cxnId="{F3C580C3-60F4-4059-90E9-508202F1A381}">
      <dgm:prSet/>
      <dgm:spPr/>
      <dgm:t>
        <a:bodyPr/>
        <a:lstStyle/>
        <a:p>
          <a:endParaRPr lang="ru-RU"/>
        </a:p>
      </dgm:t>
    </dgm:pt>
    <dgm:pt modelId="{C92B9177-525F-4B0A-9FDF-2CB18CCDB19A}" type="sibTrans" cxnId="{F3C580C3-60F4-4059-90E9-508202F1A381}">
      <dgm:prSet/>
      <dgm:spPr/>
      <dgm:t>
        <a:bodyPr/>
        <a:lstStyle/>
        <a:p>
          <a:endParaRPr lang="ru-RU"/>
        </a:p>
      </dgm:t>
    </dgm:pt>
    <dgm:pt modelId="{F8873168-8020-40A6-957A-C1D88DA5CBFD}">
      <dgm:prSet/>
      <dgm:spPr>
        <a:noFill/>
      </dgm:spPr>
      <dgm:t>
        <a:bodyPr/>
        <a:lstStyle/>
        <a:p>
          <a:r>
            <a:rPr lang="uk-UA" noProof="0" dirty="0" smtClean="0"/>
            <a:t>товари ексклюзивного асортименту</a:t>
          </a:r>
          <a:endParaRPr lang="uk-UA" noProof="0" dirty="0"/>
        </a:p>
      </dgm:t>
    </dgm:pt>
    <dgm:pt modelId="{9A46F868-0F68-4E38-9A91-D7ACD0DD4FB0}" type="parTrans" cxnId="{61D35552-358D-4A59-B5A6-9D078569C0F3}">
      <dgm:prSet/>
      <dgm:spPr/>
      <dgm:t>
        <a:bodyPr/>
        <a:lstStyle/>
        <a:p>
          <a:endParaRPr lang="ru-RU"/>
        </a:p>
      </dgm:t>
    </dgm:pt>
    <dgm:pt modelId="{F067A170-5F47-4622-8A7E-C3BF1ACC4867}" type="sibTrans" cxnId="{61D35552-358D-4A59-B5A6-9D078569C0F3}">
      <dgm:prSet/>
      <dgm:spPr/>
      <dgm:t>
        <a:bodyPr/>
        <a:lstStyle/>
        <a:p>
          <a:endParaRPr lang="ru-RU"/>
        </a:p>
      </dgm:t>
    </dgm:pt>
    <dgm:pt modelId="{9C755AB1-C533-4B9E-ACED-14D21AB09E02}">
      <dgm:prSet/>
      <dgm:spPr/>
      <dgm:t>
        <a:bodyPr/>
        <a:lstStyle/>
        <a:p>
          <a:r>
            <a:rPr lang="uk-UA" noProof="0" dirty="0" smtClean="0"/>
            <a:t>якщо товар відсутній, то покупець чекає, поки він не з'явиться на ринку</a:t>
          </a:r>
          <a:endParaRPr lang="uk-UA" noProof="0" dirty="0"/>
        </a:p>
      </dgm:t>
    </dgm:pt>
    <dgm:pt modelId="{47EF7A60-1FD9-45C3-BCBD-89CBE027439B}" type="parTrans" cxnId="{796D0A0C-12CB-4E8A-88F5-C7F4F78FA667}">
      <dgm:prSet/>
      <dgm:spPr/>
      <dgm:t>
        <a:bodyPr/>
        <a:lstStyle/>
        <a:p>
          <a:endParaRPr lang="ru-RU"/>
        </a:p>
      </dgm:t>
    </dgm:pt>
    <dgm:pt modelId="{12E8DB63-ED6A-47F2-9C1F-B3A32F2A2E0C}" type="sibTrans" cxnId="{796D0A0C-12CB-4E8A-88F5-C7F4F78FA667}">
      <dgm:prSet/>
      <dgm:spPr/>
      <dgm:t>
        <a:bodyPr/>
        <a:lstStyle/>
        <a:p>
          <a:endParaRPr lang="ru-RU"/>
        </a:p>
      </dgm:t>
    </dgm:pt>
    <dgm:pt modelId="{92948151-B529-46E0-9524-D4E0399BDF09}" type="pres">
      <dgm:prSet presAssocID="{546FA4B4-F27A-41F8-88FC-00502BF7D0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77E8E8-915A-4030-9671-0974A9C3C375}" type="pres">
      <dgm:prSet presAssocID="{543A8497-AA2C-4BEE-8CE9-24BC1019FDBD}" presName="composite" presStyleCnt="0"/>
      <dgm:spPr/>
    </dgm:pt>
    <dgm:pt modelId="{CB342CFD-6D8A-43BC-9440-F4BFA1D07E7B}" type="pres">
      <dgm:prSet presAssocID="{543A8497-AA2C-4BEE-8CE9-24BC1019FDBD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82BDB-28D6-4D6E-B4ED-E5DBDA55DD8E}" type="pres">
      <dgm:prSet presAssocID="{543A8497-AA2C-4BEE-8CE9-24BC1019FDBD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D3F70-1E9E-4A7D-BA4E-3945EA8F29BD}" type="pres">
      <dgm:prSet presAssocID="{D75D1CCF-8336-42A2-A8F5-67784E39E76E}" presName="space" presStyleCnt="0"/>
      <dgm:spPr/>
    </dgm:pt>
    <dgm:pt modelId="{FA90A5FE-2710-44CD-8D14-DCDED76EDFB0}" type="pres">
      <dgm:prSet presAssocID="{29241D66-74CD-4DBC-A3A5-4D90024819D7}" presName="composite" presStyleCnt="0"/>
      <dgm:spPr/>
    </dgm:pt>
    <dgm:pt modelId="{4630DED3-991B-47AA-BBFC-6BD503129817}" type="pres">
      <dgm:prSet presAssocID="{29241D66-74CD-4DBC-A3A5-4D90024819D7}" presName="parTx" presStyleLbl="alignNode1" presStyleIdx="1" presStyleCnt="4" custLinFactNeighborX="3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B73E7-3311-4055-8646-4B63830038CB}" type="pres">
      <dgm:prSet presAssocID="{29241D66-74CD-4DBC-A3A5-4D90024819D7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6F355-18FB-4698-AD4E-D6C84048C2F1}" type="pres">
      <dgm:prSet presAssocID="{D3F16E41-0B24-4D7A-955E-130434D91A3F}" presName="space" presStyleCnt="0"/>
      <dgm:spPr/>
    </dgm:pt>
    <dgm:pt modelId="{1026A38A-0799-4E34-ABAA-0620A80DEB90}" type="pres">
      <dgm:prSet presAssocID="{1BF3547A-3828-4BC7-A96D-B4EF46ED6582}" presName="composite" presStyleCnt="0"/>
      <dgm:spPr/>
    </dgm:pt>
    <dgm:pt modelId="{6A2F12C8-2E0F-4A44-A0B9-C9422A4B82DA}" type="pres">
      <dgm:prSet presAssocID="{1BF3547A-3828-4BC7-A96D-B4EF46ED658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2A3372-D360-473B-BAF4-58FDD0B1C5C6}" type="pres">
      <dgm:prSet presAssocID="{1BF3547A-3828-4BC7-A96D-B4EF46ED6582}" presName="desTx" presStyleLbl="alignAccFollowNode1" presStyleIdx="2" presStyleCnt="4" custLinFactNeighborX="459" custLinFactNeighborY="-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BDE2EC-561E-4158-8A02-8AF9052BC08C}" type="pres">
      <dgm:prSet presAssocID="{5B6DC378-0302-44B5-8882-DF406578D5E8}" presName="space" presStyleCnt="0"/>
      <dgm:spPr/>
    </dgm:pt>
    <dgm:pt modelId="{74C23A89-73E3-479E-8ED5-BF3B7B0450F2}" type="pres">
      <dgm:prSet presAssocID="{F8873168-8020-40A6-957A-C1D88DA5CBFD}" presName="composite" presStyleCnt="0"/>
      <dgm:spPr/>
    </dgm:pt>
    <dgm:pt modelId="{A18E33B0-8044-448D-A7CA-021CCED6C908}" type="pres">
      <dgm:prSet presAssocID="{F8873168-8020-40A6-957A-C1D88DA5CBFD}" presName="parTx" presStyleLbl="alignNode1" presStyleIdx="3" presStyleCnt="4" custLinFactNeighborX="459" custLinFactNeighborY="-7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1C0AF8-3223-4410-B511-10F6FA8C84BA}" type="pres">
      <dgm:prSet presAssocID="{F8873168-8020-40A6-957A-C1D88DA5CBFD}" presName="desTx" presStyleLbl="alignAccFollowNode1" presStyleIdx="3" presStyleCnt="4" custLinFactNeighborX="-11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EACEB5-76CA-465D-8D76-148174318882}" srcId="{546FA4B4-F27A-41F8-88FC-00502BF7D0CC}" destId="{29241D66-74CD-4DBC-A3A5-4D90024819D7}" srcOrd="1" destOrd="0" parTransId="{C40AC67D-333D-43B6-B310-DC0E8498163A}" sibTransId="{D3F16E41-0B24-4D7A-955E-130434D91A3F}"/>
    <dgm:cxn modelId="{9C67C49A-1DD8-4D55-9CDE-499605C859AB}" type="presOf" srcId="{2C672A76-2C16-48C7-A1F4-3F02E9811D34}" destId="{76FB73E7-3311-4055-8646-4B63830038CB}" srcOrd="0" destOrd="0" presId="urn:microsoft.com/office/officeart/2005/8/layout/hList1"/>
    <dgm:cxn modelId="{80E8AB0C-44FC-4485-B404-9122CABEABAC}" srcId="{29241D66-74CD-4DBC-A3A5-4D90024819D7}" destId="{2C672A76-2C16-48C7-A1F4-3F02E9811D34}" srcOrd="0" destOrd="0" parTransId="{28619003-9317-45F8-AF8B-FF2CC4A40870}" sibTransId="{1571055D-5B1B-4970-B276-65B7AFD44220}"/>
    <dgm:cxn modelId="{2003F894-4B94-4036-A4A1-0770860D5BC7}" type="presOf" srcId="{546FA4B4-F27A-41F8-88FC-00502BF7D0CC}" destId="{92948151-B529-46E0-9524-D4E0399BDF09}" srcOrd="0" destOrd="0" presId="urn:microsoft.com/office/officeart/2005/8/layout/hList1"/>
    <dgm:cxn modelId="{6D167221-F71E-4823-9CEB-2974E688D1D1}" srcId="{546FA4B4-F27A-41F8-88FC-00502BF7D0CC}" destId="{543A8497-AA2C-4BEE-8CE9-24BC1019FDBD}" srcOrd="0" destOrd="0" parTransId="{F1DA4491-09C3-44C4-9147-E256D20967F5}" sibTransId="{D75D1CCF-8336-42A2-A8F5-67784E39E76E}"/>
    <dgm:cxn modelId="{8D56B2A5-50DA-49E6-B514-C00280E6A2D0}" srcId="{546FA4B4-F27A-41F8-88FC-00502BF7D0CC}" destId="{1BF3547A-3828-4BC7-A96D-B4EF46ED6582}" srcOrd="2" destOrd="0" parTransId="{52E6AC75-415E-465E-878D-4EB5183ACD78}" sibTransId="{5B6DC378-0302-44B5-8882-DF406578D5E8}"/>
    <dgm:cxn modelId="{3A0F8224-6FD7-4E83-BE0E-0E4B68795C2F}" type="presOf" srcId="{75EB7C4B-534C-4483-AC3D-2C3C1E139701}" destId="{51382BDB-28D6-4D6E-B4ED-E5DBDA55DD8E}" srcOrd="0" destOrd="1" presId="urn:microsoft.com/office/officeart/2005/8/layout/hList1"/>
    <dgm:cxn modelId="{796D0A0C-12CB-4E8A-88F5-C7F4F78FA667}" srcId="{F8873168-8020-40A6-957A-C1D88DA5CBFD}" destId="{9C755AB1-C533-4B9E-ACED-14D21AB09E02}" srcOrd="0" destOrd="0" parTransId="{47EF7A60-1FD9-45C3-BCBD-89CBE027439B}" sibTransId="{12E8DB63-ED6A-47F2-9C1F-B3A32F2A2E0C}"/>
    <dgm:cxn modelId="{B9679561-4B8C-44BA-A26E-BC9E548C14D0}" type="presOf" srcId="{29241D66-74CD-4DBC-A3A5-4D90024819D7}" destId="{4630DED3-991B-47AA-BBFC-6BD503129817}" srcOrd="0" destOrd="0" presId="urn:microsoft.com/office/officeart/2005/8/layout/hList1"/>
    <dgm:cxn modelId="{A8268A9E-1776-4C5C-9B00-AFD8912A5DAF}" srcId="{543A8497-AA2C-4BEE-8CE9-24BC1019FDBD}" destId="{FEB3E8EE-8253-43DC-9679-E75049EEF684}" srcOrd="0" destOrd="0" parTransId="{FF7E9707-425E-4CD4-9D1D-356556755822}" sibTransId="{BDF04103-BE00-426D-881A-5686C314309D}"/>
    <dgm:cxn modelId="{61D35552-358D-4A59-B5A6-9D078569C0F3}" srcId="{546FA4B4-F27A-41F8-88FC-00502BF7D0CC}" destId="{F8873168-8020-40A6-957A-C1D88DA5CBFD}" srcOrd="3" destOrd="0" parTransId="{9A46F868-0F68-4E38-9A91-D7ACD0DD4FB0}" sibTransId="{F067A170-5F47-4622-8A7E-C3BF1ACC4867}"/>
    <dgm:cxn modelId="{B8D999CA-7402-4AE1-8837-83C204130734}" type="presOf" srcId="{FEB3E8EE-8253-43DC-9679-E75049EEF684}" destId="{51382BDB-28D6-4D6E-B4ED-E5DBDA55DD8E}" srcOrd="0" destOrd="0" presId="urn:microsoft.com/office/officeart/2005/8/layout/hList1"/>
    <dgm:cxn modelId="{3FBB6573-31E6-40CD-B1F5-5C150DA6AEE1}" type="presOf" srcId="{1BF3547A-3828-4BC7-A96D-B4EF46ED6582}" destId="{6A2F12C8-2E0F-4A44-A0B9-C9422A4B82DA}" srcOrd="0" destOrd="0" presId="urn:microsoft.com/office/officeart/2005/8/layout/hList1"/>
    <dgm:cxn modelId="{F3C580C3-60F4-4059-90E9-508202F1A381}" srcId="{1BF3547A-3828-4BC7-A96D-B4EF46ED6582}" destId="{F268060B-174D-4CD5-9DA7-9BE9D5AB8806}" srcOrd="0" destOrd="0" parTransId="{A26511AD-945A-4A61-8A6B-A8D7CB817931}" sibTransId="{C92B9177-525F-4B0A-9FDF-2CB18CCDB19A}"/>
    <dgm:cxn modelId="{8456D286-6F9E-4A42-BAEC-F6A344363BD6}" type="presOf" srcId="{F8873168-8020-40A6-957A-C1D88DA5CBFD}" destId="{A18E33B0-8044-448D-A7CA-021CCED6C908}" srcOrd="0" destOrd="0" presId="urn:microsoft.com/office/officeart/2005/8/layout/hList1"/>
    <dgm:cxn modelId="{86C3B9E4-03A8-42E5-A2AB-5C57D473A495}" srcId="{543A8497-AA2C-4BEE-8CE9-24BC1019FDBD}" destId="{75EB7C4B-534C-4483-AC3D-2C3C1E139701}" srcOrd="1" destOrd="0" parTransId="{DDF8CDB6-FEAA-4740-8D57-855DC50685FC}" sibTransId="{74E5FEB9-153E-4C7C-8F4D-D636AB2E21E2}"/>
    <dgm:cxn modelId="{A34170BF-56FC-45F5-AD46-674CD836486F}" type="presOf" srcId="{9C755AB1-C533-4B9E-ACED-14D21AB09E02}" destId="{381C0AF8-3223-4410-B511-10F6FA8C84BA}" srcOrd="0" destOrd="0" presId="urn:microsoft.com/office/officeart/2005/8/layout/hList1"/>
    <dgm:cxn modelId="{5CB8A2C1-11FE-48E5-96D3-45F5F46E7A9A}" type="presOf" srcId="{543A8497-AA2C-4BEE-8CE9-24BC1019FDBD}" destId="{CB342CFD-6D8A-43BC-9440-F4BFA1D07E7B}" srcOrd="0" destOrd="0" presId="urn:microsoft.com/office/officeart/2005/8/layout/hList1"/>
    <dgm:cxn modelId="{D3545ECE-F308-4E09-A297-1BFD33CC4555}" type="presOf" srcId="{F268060B-174D-4CD5-9DA7-9BE9D5AB8806}" destId="{162A3372-D360-473B-BAF4-58FDD0B1C5C6}" srcOrd="0" destOrd="0" presId="urn:microsoft.com/office/officeart/2005/8/layout/hList1"/>
    <dgm:cxn modelId="{D20B9355-5CFF-47C0-9C01-B2A845A57735}" type="presParOf" srcId="{92948151-B529-46E0-9524-D4E0399BDF09}" destId="{A377E8E8-915A-4030-9671-0974A9C3C375}" srcOrd="0" destOrd="0" presId="urn:microsoft.com/office/officeart/2005/8/layout/hList1"/>
    <dgm:cxn modelId="{5DD07146-271C-402B-A5FA-6B5DE3C1D046}" type="presParOf" srcId="{A377E8E8-915A-4030-9671-0974A9C3C375}" destId="{CB342CFD-6D8A-43BC-9440-F4BFA1D07E7B}" srcOrd="0" destOrd="0" presId="urn:microsoft.com/office/officeart/2005/8/layout/hList1"/>
    <dgm:cxn modelId="{8A3DBB3A-6B34-42CA-8215-280BFD8054AA}" type="presParOf" srcId="{A377E8E8-915A-4030-9671-0974A9C3C375}" destId="{51382BDB-28D6-4D6E-B4ED-E5DBDA55DD8E}" srcOrd="1" destOrd="0" presId="urn:microsoft.com/office/officeart/2005/8/layout/hList1"/>
    <dgm:cxn modelId="{F9B9EA71-3D92-4375-8C50-2F8E009997A1}" type="presParOf" srcId="{92948151-B529-46E0-9524-D4E0399BDF09}" destId="{CEAD3F70-1E9E-4A7D-BA4E-3945EA8F29BD}" srcOrd="1" destOrd="0" presId="urn:microsoft.com/office/officeart/2005/8/layout/hList1"/>
    <dgm:cxn modelId="{B030F3FC-7620-4AA0-9AC4-7438A20DD3AF}" type="presParOf" srcId="{92948151-B529-46E0-9524-D4E0399BDF09}" destId="{FA90A5FE-2710-44CD-8D14-DCDED76EDFB0}" srcOrd="2" destOrd="0" presId="urn:microsoft.com/office/officeart/2005/8/layout/hList1"/>
    <dgm:cxn modelId="{B5F21FA1-ECD3-4B61-9208-4B60C63B4937}" type="presParOf" srcId="{FA90A5FE-2710-44CD-8D14-DCDED76EDFB0}" destId="{4630DED3-991B-47AA-BBFC-6BD503129817}" srcOrd="0" destOrd="0" presId="urn:microsoft.com/office/officeart/2005/8/layout/hList1"/>
    <dgm:cxn modelId="{D579A3BC-DE58-49B4-A1A9-EA7E0EF4D801}" type="presParOf" srcId="{FA90A5FE-2710-44CD-8D14-DCDED76EDFB0}" destId="{76FB73E7-3311-4055-8646-4B63830038CB}" srcOrd="1" destOrd="0" presId="urn:microsoft.com/office/officeart/2005/8/layout/hList1"/>
    <dgm:cxn modelId="{DDEC43ED-46B0-4684-9008-FBA8EA41EF5F}" type="presParOf" srcId="{92948151-B529-46E0-9524-D4E0399BDF09}" destId="{73E6F355-18FB-4698-AD4E-D6C84048C2F1}" srcOrd="3" destOrd="0" presId="urn:microsoft.com/office/officeart/2005/8/layout/hList1"/>
    <dgm:cxn modelId="{F9610920-4C5D-42B5-A57C-D724E1B0B039}" type="presParOf" srcId="{92948151-B529-46E0-9524-D4E0399BDF09}" destId="{1026A38A-0799-4E34-ABAA-0620A80DEB90}" srcOrd="4" destOrd="0" presId="urn:microsoft.com/office/officeart/2005/8/layout/hList1"/>
    <dgm:cxn modelId="{82378980-F0C5-4BD3-B30D-AFA1A095A031}" type="presParOf" srcId="{1026A38A-0799-4E34-ABAA-0620A80DEB90}" destId="{6A2F12C8-2E0F-4A44-A0B9-C9422A4B82DA}" srcOrd="0" destOrd="0" presId="urn:microsoft.com/office/officeart/2005/8/layout/hList1"/>
    <dgm:cxn modelId="{0395718F-DB37-42D9-AEA7-F225705C99D0}" type="presParOf" srcId="{1026A38A-0799-4E34-ABAA-0620A80DEB90}" destId="{162A3372-D360-473B-BAF4-58FDD0B1C5C6}" srcOrd="1" destOrd="0" presId="urn:microsoft.com/office/officeart/2005/8/layout/hList1"/>
    <dgm:cxn modelId="{71583839-66FA-4DCD-B03B-AC308D308CAF}" type="presParOf" srcId="{92948151-B529-46E0-9524-D4E0399BDF09}" destId="{91BDE2EC-561E-4158-8A02-8AF9052BC08C}" srcOrd="5" destOrd="0" presId="urn:microsoft.com/office/officeart/2005/8/layout/hList1"/>
    <dgm:cxn modelId="{02644B6C-8744-4DC6-8F2F-8AF083EC164B}" type="presParOf" srcId="{92948151-B529-46E0-9524-D4E0399BDF09}" destId="{74C23A89-73E3-479E-8ED5-BF3B7B0450F2}" srcOrd="6" destOrd="0" presId="urn:microsoft.com/office/officeart/2005/8/layout/hList1"/>
    <dgm:cxn modelId="{584AA51B-59C5-49DB-B538-7BCA3617732E}" type="presParOf" srcId="{74C23A89-73E3-479E-8ED5-BF3B7B0450F2}" destId="{A18E33B0-8044-448D-A7CA-021CCED6C908}" srcOrd="0" destOrd="0" presId="urn:microsoft.com/office/officeart/2005/8/layout/hList1"/>
    <dgm:cxn modelId="{20230D29-E944-4B23-9690-4426871D57D8}" type="presParOf" srcId="{74C23A89-73E3-479E-8ED5-BF3B7B0450F2}" destId="{381C0AF8-3223-4410-B511-10F6FA8C84BA}" srcOrd="1" destOrd="0" presId="urn:microsoft.com/office/officeart/2005/8/layout/hList1"/>
  </dgm:cxnLst>
  <dgm:bg>
    <a:gradFill flip="none" rotWithShape="1">
      <a:gsLst>
        <a:gs pos="2000">
          <a:schemeClr val="accent5">
            <a:lumMod val="0"/>
            <a:lumOff val="100000"/>
          </a:schemeClr>
        </a:gs>
        <a:gs pos="20000">
          <a:srgbClr val="002060"/>
        </a:gs>
      </a:gsLst>
      <a:lin ang="2700000" scaled="1"/>
      <a:tileRect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8A22B6-B3C5-4B3A-932A-C36BD3E3E1C8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C6E9FC9D-7221-46D9-98DE-A5AD10A47E71}" type="pres">
      <dgm:prSet presAssocID="{1A8A22B6-B3C5-4B3A-932A-C36BD3E3E1C8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B3CD9B63-9C5C-4CA7-B83A-9546DE1D27BE}" type="presOf" srcId="{1A8A22B6-B3C5-4B3A-932A-C36BD3E3E1C8}" destId="{C6E9FC9D-7221-46D9-98DE-A5AD10A47E71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42A899-4748-4813-951D-A2E6856ABA8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13DD4D-7830-4740-A300-CC9A73EBAEA8}">
      <dgm:prSet phldrT="[Текст]"/>
      <dgm:spPr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i="1" dirty="0" err="1" smtClean="0">
              <a:solidFill>
                <a:srgbClr val="FFFF00"/>
              </a:solidFill>
            </a:rPr>
            <a:t>Міжнародний</a:t>
          </a:r>
          <a:r>
            <a:rPr lang="ru-RU" i="1" dirty="0" smtClean="0">
              <a:solidFill>
                <a:srgbClr val="FFFF00"/>
              </a:solidFill>
            </a:rPr>
            <a:t> стандарт</a:t>
          </a:r>
          <a:r>
            <a:rPr lang="ru-RU" dirty="0" smtClean="0">
              <a:solidFill>
                <a:srgbClr val="FFFF00"/>
              </a:solidFill>
            </a:rPr>
            <a:t> </a:t>
          </a:r>
          <a:r>
            <a:rPr lang="ru-RU" dirty="0" smtClean="0"/>
            <a:t>- стандарт, </a:t>
          </a:r>
          <a:r>
            <a:rPr lang="ru-RU" dirty="0" err="1" smtClean="0"/>
            <a:t>прийнятий</a:t>
          </a:r>
          <a:r>
            <a:rPr lang="ru-RU" dirty="0" smtClean="0"/>
            <a:t> </a:t>
          </a:r>
          <a:r>
            <a:rPr lang="ru-RU" dirty="0" err="1" smtClean="0"/>
            <a:t>міжнародною</a:t>
          </a:r>
          <a:r>
            <a:rPr lang="ru-RU" dirty="0" smtClean="0"/>
            <a:t> </a:t>
          </a:r>
          <a:r>
            <a:rPr lang="ru-RU" dirty="0" err="1" smtClean="0"/>
            <a:t>організацією</a:t>
          </a:r>
          <a:r>
            <a:rPr lang="ru-RU" dirty="0" smtClean="0"/>
            <a:t> по </a:t>
          </a:r>
          <a:r>
            <a:rPr lang="ru-RU" dirty="0" err="1" smtClean="0"/>
            <a:t>стандартизації</a:t>
          </a:r>
          <a:r>
            <a:rPr lang="ru-RU" dirty="0" smtClean="0"/>
            <a:t> і </a:t>
          </a:r>
          <a:r>
            <a:rPr lang="ru-RU" dirty="0" err="1" smtClean="0"/>
            <a:t>доступний</a:t>
          </a:r>
          <a:r>
            <a:rPr lang="ru-RU" dirty="0" smtClean="0"/>
            <a:t> широкому колу </a:t>
          </a:r>
          <a:r>
            <a:rPr lang="ru-RU" dirty="0" err="1" smtClean="0"/>
            <a:t>користувачів</a:t>
          </a:r>
          <a:r>
            <a:rPr lang="ru-RU" dirty="0" smtClean="0"/>
            <a:t>.</a:t>
          </a:r>
          <a:endParaRPr lang="ru-RU" dirty="0"/>
        </a:p>
      </dgm:t>
    </dgm:pt>
    <dgm:pt modelId="{71EDB9DB-7EFA-4AE7-A591-F1CF32F0396D}" type="parTrans" cxnId="{A05FB1A0-0DBF-402A-8B32-D91703B31253}">
      <dgm:prSet/>
      <dgm:spPr/>
      <dgm:t>
        <a:bodyPr/>
        <a:lstStyle/>
        <a:p>
          <a:endParaRPr lang="ru-RU"/>
        </a:p>
      </dgm:t>
    </dgm:pt>
    <dgm:pt modelId="{0485FC96-809E-4A3A-9709-C89050FD3919}" type="sibTrans" cxnId="{A05FB1A0-0DBF-402A-8B32-D91703B31253}">
      <dgm:prSet/>
      <dgm:spPr/>
      <dgm:t>
        <a:bodyPr/>
        <a:lstStyle/>
        <a:p>
          <a:endParaRPr lang="ru-RU"/>
        </a:p>
      </dgm:t>
    </dgm:pt>
    <dgm:pt modelId="{9F6B17DE-9AE0-45E5-A4EA-AD125643436E}">
      <dgm:prSet phldrT="[Текст]"/>
      <dgm:spPr/>
      <dgm:t>
        <a:bodyPr/>
        <a:lstStyle/>
        <a:p>
          <a:endParaRPr lang="ru-RU" dirty="0"/>
        </a:p>
      </dgm:t>
    </dgm:pt>
    <dgm:pt modelId="{1E440849-7D77-447C-A7BE-3F6FF223FE06}" type="parTrans" cxnId="{F4D78376-3A59-47F0-A10E-DC43DA43F50F}">
      <dgm:prSet/>
      <dgm:spPr/>
      <dgm:t>
        <a:bodyPr/>
        <a:lstStyle/>
        <a:p>
          <a:endParaRPr lang="ru-RU"/>
        </a:p>
      </dgm:t>
    </dgm:pt>
    <dgm:pt modelId="{A5681A37-30F0-4A0B-B9C2-D54121BC85A4}" type="sibTrans" cxnId="{F4D78376-3A59-47F0-A10E-DC43DA43F50F}">
      <dgm:prSet/>
      <dgm:spPr/>
      <dgm:t>
        <a:bodyPr/>
        <a:lstStyle/>
        <a:p>
          <a:endParaRPr lang="ru-RU"/>
        </a:p>
      </dgm:t>
    </dgm:pt>
    <dgm:pt modelId="{03D2AD61-C9E1-4C36-959B-29882621E044}">
      <dgm:prSet/>
      <dgm:spPr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i="1" dirty="0" err="1" smtClean="0">
              <a:solidFill>
                <a:srgbClr val="FFFF00"/>
              </a:solidFill>
            </a:rPr>
            <a:t>Регіональний</a:t>
          </a:r>
          <a:r>
            <a:rPr lang="ru-RU" i="1" dirty="0" smtClean="0">
              <a:solidFill>
                <a:srgbClr val="FFFF00"/>
              </a:solidFill>
            </a:rPr>
            <a:t> стандарт</a:t>
          </a:r>
          <a:r>
            <a:rPr lang="ru-RU" dirty="0" smtClean="0">
              <a:solidFill>
                <a:srgbClr val="FFFF00"/>
              </a:solidFill>
            </a:rPr>
            <a:t> </a:t>
          </a:r>
          <a:r>
            <a:rPr lang="ru-RU" dirty="0" smtClean="0"/>
            <a:t>- стандарт, </a:t>
          </a:r>
          <a:r>
            <a:rPr lang="ru-RU" dirty="0" err="1" smtClean="0"/>
            <a:t>прийнятий</a:t>
          </a:r>
          <a:r>
            <a:rPr lang="ru-RU" dirty="0" smtClean="0"/>
            <a:t> </a:t>
          </a:r>
          <a:r>
            <a:rPr lang="ru-RU" dirty="0" err="1" smtClean="0"/>
            <a:t>регіональною</a:t>
          </a:r>
          <a:r>
            <a:rPr lang="ru-RU" dirty="0" smtClean="0"/>
            <a:t> </a:t>
          </a:r>
          <a:r>
            <a:rPr lang="ru-RU" dirty="0" err="1" smtClean="0"/>
            <a:t>організацією</a:t>
          </a:r>
          <a:r>
            <a:rPr lang="ru-RU" dirty="0" smtClean="0"/>
            <a:t> </a:t>
          </a:r>
          <a:r>
            <a:rPr lang="ru-RU" dirty="0" err="1" smtClean="0"/>
            <a:t>зі</a:t>
          </a:r>
          <a:r>
            <a:rPr lang="ru-RU" dirty="0" smtClean="0"/>
            <a:t> </a:t>
          </a:r>
          <a:r>
            <a:rPr lang="ru-RU" dirty="0" err="1" smtClean="0"/>
            <a:t>стандартизації</a:t>
          </a:r>
          <a:r>
            <a:rPr lang="ru-RU" dirty="0" smtClean="0"/>
            <a:t> та </a:t>
          </a:r>
          <a:r>
            <a:rPr lang="ru-RU" dirty="0" err="1" smtClean="0"/>
            <a:t>доступний</a:t>
          </a:r>
          <a:r>
            <a:rPr lang="ru-RU" dirty="0" smtClean="0"/>
            <a:t> широкому колу </a:t>
          </a:r>
          <a:r>
            <a:rPr lang="ru-RU" dirty="0" err="1" smtClean="0"/>
            <a:t>користувачів</a:t>
          </a:r>
          <a:r>
            <a:rPr lang="ru-RU" dirty="0" smtClean="0"/>
            <a:t>.</a:t>
          </a:r>
          <a:endParaRPr lang="ru-RU" dirty="0"/>
        </a:p>
      </dgm:t>
    </dgm:pt>
    <dgm:pt modelId="{164A2D54-E4A3-4BF0-A2BC-0676B5A146C3}" type="parTrans" cxnId="{D2445CC6-C52C-4286-A24E-4715787B47A6}">
      <dgm:prSet/>
      <dgm:spPr/>
      <dgm:t>
        <a:bodyPr/>
        <a:lstStyle/>
        <a:p>
          <a:endParaRPr lang="ru-RU"/>
        </a:p>
      </dgm:t>
    </dgm:pt>
    <dgm:pt modelId="{6D105251-F94B-40EC-82E2-EEEE6E1CAD4E}" type="sibTrans" cxnId="{D2445CC6-C52C-4286-A24E-4715787B47A6}">
      <dgm:prSet/>
      <dgm:spPr/>
      <dgm:t>
        <a:bodyPr/>
        <a:lstStyle/>
        <a:p>
          <a:endParaRPr lang="ru-RU"/>
        </a:p>
      </dgm:t>
    </dgm:pt>
    <dgm:pt modelId="{9A2EA3E9-4B37-4918-BBE7-CB6D36F587E7}">
      <dgm:prSet/>
      <dgm:spPr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i="1" dirty="0" err="1" smtClean="0">
              <a:solidFill>
                <a:srgbClr val="FFFF00"/>
              </a:solidFill>
            </a:rPr>
            <a:t>Національний</a:t>
          </a:r>
          <a:r>
            <a:rPr lang="ru-RU" i="1" dirty="0" smtClean="0">
              <a:solidFill>
                <a:srgbClr val="FFFF00"/>
              </a:solidFill>
            </a:rPr>
            <a:t> стандарт</a:t>
          </a:r>
          <a:r>
            <a:rPr lang="ru-RU" dirty="0" smtClean="0">
              <a:solidFill>
                <a:srgbClr val="FFFF00"/>
              </a:solidFill>
            </a:rPr>
            <a:t> </a:t>
          </a:r>
          <a:r>
            <a:rPr lang="ru-RU" dirty="0" smtClean="0"/>
            <a:t>- стандарт, </a:t>
          </a:r>
          <a:r>
            <a:rPr lang="ru-RU" dirty="0" err="1" smtClean="0"/>
            <a:t>прийнятий</a:t>
          </a:r>
          <a:r>
            <a:rPr lang="ru-RU" dirty="0" smtClean="0"/>
            <a:t> </a:t>
          </a:r>
          <a:r>
            <a:rPr lang="ru-RU" dirty="0" err="1" smtClean="0"/>
            <a:t>національним</a:t>
          </a:r>
          <a:r>
            <a:rPr lang="ru-RU" dirty="0" smtClean="0"/>
            <a:t> органом по </a:t>
          </a:r>
          <a:r>
            <a:rPr lang="ru-RU" dirty="0" err="1" smtClean="0"/>
            <a:t>стандартизації</a:t>
          </a:r>
          <a:r>
            <a:rPr lang="ru-RU" dirty="0" smtClean="0"/>
            <a:t> і </a:t>
          </a:r>
          <a:r>
            <a:rPr lang="ru-RU" dirty="0" err="1" smtClean="0"/>
            <a:t>доступний</a:t>
          </a:r>
          <a:r>
            <a:rPr lang="ru-RU" dirty="0" smtClean="0"/>
            <a:t> широкому колу </a:t>
          </a:r>
          <a:r>
            <a:rPr lang="ru-RU" dirty="0" err="1" smtClean="0"/>
            <a:t>користувачів</a:t>
          </a:r>
          <a:r>
            <a:rPr lang="ru-RU" dirty="0" smtClean="0"/>
            <a:t>.</a:t>
          </a:r>
          <a:endParaRPr lang="ru-RU" dirty="0"/>
        </a:p>
      </dgm:t>
    </dgm:pt>
    <dgm:pt modelId="{6203C585-78A2-4A4E-9D3D-8927F881743C}" type="parTrans" cxnId="{947EB47E-7AA1-4BA2-B648-8DE57E9B3B3E}">
      <dgm:prSet/>
      <dgm:spPr/>
      <dgm:t>
        <a:bodyPr/>
        <a:lstStyle/>
        <a:p>
          <a:endParaRPr lang="ru-RU"/>
        </a:p>
      </dgm:t>
    </dgm:pt>
    <dgm:pt modelId="{11A66EDF-CA93-40E3-8F89-1E35CB78300E}" type="sibTrans" cxnId="{947EB47E-7AA1-4BA2-B648-8DE57E9B3B3E}">
      <dgm:prSet/>
      <dgm:spPr/>
      <dgm:t>
        <a:bodyPr/>
        <a:lstStyle/>
        <a:p>
          <a:endParaRPr lang="ru-RU"/>
        </a:p>
      </dgm:t>
    </dgm:pt>
    <dgm:pt modelId="{B3E2C784-40A4-400D-8F5D-BAE2C46EFB95}">
      <dgm:prSet/>
      <dgm:spPr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i="1" dirty="0" err="1" smtClean="0">
              <a:solidFill>
                <a:srgbClr val="FFFF00"/>
              </a:solidFill>
            </a:rPr>
            <a:t>Міждержавний</a:t>
          </a:r>
          <a:r>
            <a:rPr lang="ru-RU" i="1" dirty="0" smtClean="0">
              <a:solidFill>
                <a:srgbClr val="FFFF00"/>
              </a:solidFill>
            </a:rPr>
            <a:t> стандарт</a:t>
          </a:r>
          <a:r>
            <a:rPr lang="ru-RU" dirty="0" smtClean="0">
              <a:solidFill>
                <a:srgbClr val="FFFF00"/>
              </a:solidFill>
            </a:rPr>
            <a:t> </a:t>
          </a:r>
          <a:r>
            <a:rPr lang="ru-RU" dirty="0" smtClean="0"/>
            <a:t>- стандарт, </a:t>
          </a:r>
          <a:r>
            <a:rPr lang="ru-RU" dirty="0" err="1" smtClean="0"/>
            <a:t>прийнятий</a:t>
          </a:r>
          <a:r>
            <a:rPr lang="ru-RU" dirty="0" smtClean="0"/>
            <a:t> </a:t>
          </a:r>
          <a:r>
            <a:rPr lang="ru-RU" dirty="0" err="1" smtClean="0"/>
            <a:t>країнами</a:t>
          </a:r>
          <a:r>
            <a:rPr lang="ru-RU" dirty="0" smtClean="0"/>
            <a:t> СНД , </a:t>
          </a:r>
          <a:r>
            <a:rPr lang="ru-RU" dirty="0" err="1" smtClean="0"/>
            <a:t>що</a:t>
          </a:r>
          <a:r>
            <a:rPr lang="ru-RU" dirty="0" smtClean="0"/>
            <a:t> </a:t>
          </a:r>
          <a:r>
            <a:rPr lang="ru-RU" dirty="0" err="1" smtClean="0"/>
            <a:t>приєдналися</a:t>
          </a:r>
          <a:r>
            <a:rPr lang="ru-RU" dirty="0" smtClean="0"/>
            <a:t> до Угоди про </a:t>
          </a:r>
          <a:r>
            <a:rPr lang="ru-RU" dirty="0" err="1" smtClean="0"/>
            <a:t>проведення</a:t>
          </a:r>
          <a:r>
            <a:rPr lang="ru-RU" dirty="0" smtClean="0"/>
            <a:t> </a:t>
          </a:r>
          <a:r>
            <a:rPr lang="ru-RU" dirty="0" err="1" smtClean="0"/>
            <a:t>узгодженої</a:t>
          </a:r>
          <a:r>
            <a:rPr lang="ru-RU" dirty="0" smtClean="0"/>
            <a:t> </a:t>
          </a:r>
          <a:r>
            <a:rPr lang="ru-RU" dirty="0" err="1" smtClean="0"/>
            <a:t>політики</a:t>
          </a:r>
          <a:r>
            <a:rPr lang="ru-RU" dirty="0" smtClean="0"/>
            <a:t> в </a:t>
          </a:r>
          <a:r>
            <a:rPr lang="ru-RU" dirty="0" err="1" smtClean="0"/>
            <a:t>галузі</a:t>
          </a:r>
          <a:r>
            <a:rPr lang="ru-RU" dirty="0" smtClean="0"/>
            <a:t> </a:t>
          </a:r>
          <a:r>
            <a:rPr lang="ru-RU" dirty="0" err="1" smtClean="0"/>
            <a:t>стандартизації</a:t>
          </a:r>
          <a:r>
            <a:rPr lang="ru-RU" dirty="0" smtClean="0"/>
            <a:t>, </a:t>
          </a:r>
          <a:r>
            <a:rPr lang="ru-RU" dirty="0" err="1" smtClean="0"/>
            <a:t>метрології</a:t>
          </a:r>
          <a:r>
            <a:rPr lang="ru-RU" dirty="0" smtClean="0"/>
            <a:t> та </a:t>
          </a:r>
          <a:r>
            <a:rPr lang="ru-RU" dirty="0" err="1" smtClean="0"/>
            <a:t>сертифікації</a:t>
          </a:r>
          <a:r>
            <a:rPr lang="ru-RU" dirty="0" smtClean="0"/>
            <a:t> і </a:t>
          </a:r>
          <a:r>
            <a:rPr lang="ru-RU" dirty="0" err="1" smtClean="0"/>
            <a:t>який</a:t>
          </a:r>
          <a:r>
            <a:rPr lang="ru-RU" dirty="0" smtClean="0"/>
            <a:t> </a:t>
          </a:r>
          <a:r>
            <a:rPr lang="ru-RU" dirty="0" err="1" smtClean="0"/>
            <a:t>використовується</a:t>
          </a:r>
          <a:r>
            <a:rPr lang="ru-RU" dirty="0" smtClean="0"/>
            <a:t> ними </a:t>
          </a:r>
          <a:r>
            <a:rPr lang="ru-RU" dirty="0" err="1" smtClean="0"/>
            <a:t>безпосередньо</a:t>
          </a:r>
          <a:r>
            <a:rPr lang="ru-RU" dirty="0" smtClean="0"/>
            <a:t>.</a:t>
          </a:r>
          <a:endParaRPr lang="ru-RU" dirty="0"/>
        </a:p>
      </dgm:t>
    </dgm:pt>
    <dgm:pt modelId="{774DFF6C-F15B-4B6E-9B38-3EBB62A570AB}" type="parTrans" cxnId="{C16FCDF3-7AF7-4B3A-AFC8-20B74F674ED9}">
      <dgm:prSet/>
      <dgm:spPr/>
      <dgm:t>
        <a:bodyPr/>
        <a:lstStyle/>
        <a:p>
          <a:endParaRPr lang="ru-RU"/>
        </a:p>
      </dgm:t>
    </dgm:pt>
    <dgm:pt modelId="{F6D07722-2815-4E22-8DB2-D40C12A6CFCC}" type="sibTrans" cxnId="{C16FCDF3-7AF7-4B3A-AFC8-20B74F674ED9}">
      <dgm:prSet/>
      <dgm:spPr/>
      <dgm:t>
        <a:bodyPr/>
        <a:lstStyle/>
        <a:p>
          <a:endParaRPr lang="ru-RU"/>
        </a:p>
      </dgm:t>
    </dgm:pt>
    <dgm:pt modelId="{15FD5E6B-A015-460C-BB30-60929183F0DD}" type="pres">
      <dgm:prSet presAssocID="{EA42A899-4748-4813-951D-A2E6856ABA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973FC2-5EB3-488C-97A4-E67130CA1E81}" type="pres">
      <dgm:prSet presAssocID="{FB13DD4D-7830-4740-A300-CC9A73EBAEA8}" presName="parentText" presStyleLbl="node1" presStyleIdx="0" presStyleCnt="4" custLinFactNeighborX="191" custLinFactNeighborY="-93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35BD3-DB49-499F-B02F-F9F5E94119AC}" type="pres">
      <dgm:prSet presAssocID="{FB13DD4D-7830-4740-A300-CC9A73EBAEA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28EF4E-BBDE-4D6A-B31F-AE4D5438E766}" type="pres">
      <dgm:prSet presAssocID="{9A2EA3E9-4B37-4918-BBE7-CB6D36F587E7}" presName="parentText" presStyleLbl="node1" presStyleIdx="1" presStyleCnt="4" custLinFactY="-15924" custLinFactNeighborX="-114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D9A8BA-6293-4811-BE71-AE4A2FA5161C}" type="pres">
      <dgm:prSet presAssocID="{11A66EDF-CA93-40E3-8F89-1E35CB78300E}" presName="spacer" presStyleCnt="0"/>
      <dgm:spPr/>
    </dgm:pt>
    <dgm:pt modelId="{96DF44D5-FA88-4A53-BC4E-CD976BB762D6}" type="pres">
      <dgm:prSet presAssocID="{03D2AD61-C9E1-4C36-959B-29882621E044}" presName="parentText" presStyleLbl="node1" presStyleIdx="2" presStyleCnt="4" custLinFactY="-11758" custLinFactNeighborX="-117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D759C1-B775-4DE5-A991-6DDE4D6DE67F}" type="pres">
      <dgm:prSet presAssocID="{6D105251-F94B-40EC-82E2-EEEE6E1CAD4E}" presName="spacer" presStyleCnt="0"/>
      <dgm:spPr/>
    </dgm:pt>
    <dgm:pt modelId="{3C97A3F8-EE29-4062-9D68-29513D166507}" type="pres">
      <dgm:prSet presAssocID="{B3E2C784-40A4-400D-8F5D-BAE2C46EFB95}" presName="parentText" presStyleLbl="node1" presStyleIdx="3" presStyleCnt="4" custLinFactY="-11758" custLinFactNeighborX="-76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3BADA3-E988-4F3B-A33B-CB70318FA0C1}" type="presOf" srcId="{9F6B17DE-9AE0-45E5-A4EA-AD125643436E}" destId="{F4A35BD3-DB49-499F-B02F-F9F5E94119AC}" srcOrd="0" destOrd="0" presId="urn:microsoft.com/office/officeart/2005/8/layout/vList2"/>
    <dgm:cxn modelId="{B63B96C3-C948-498E-8F25-B59CFCC1D788}" type="presOf" srcId="{EA42A899-4748-4813-951D-A2E6856ABA8C}" destId="{15FD5E6B-A015-460C-BB30-60929183F0DD}" srcOrd="0" destOrd="0" presId="urn:microsoft.com/office/officeart/2005/8/layout/vList2"/>
    <dgm:cxn modelId="{EF3EA6F4-EEB2-4A2F-BFA5-300FAC99081E}" type="presOf" srcId="{03D2AD61-C9E1-4C36-959B-29882621E044}" destId="{96DF44D5-FA88-4A53-BC4E-CD976BB762D6}" srcOrd="0" destOrd="0" presId="urn:microsoft.com/office/officeart/2005/8/layout/vList2"/>
    <dgm:cxn modelId="{F4D78376-3A59-47F0-A10E-DC43DA43F50F}" srcId="{FB13DD4D-7830-4740-A300-CC9A73EBAEA8}" destId="{9F6B17DE-9AE0-45E5-A4EA-AD125643436E}" srcOrd="0" destOrd="0" parTransId="{1E440849-7D77-447C-A7BE-3F6FF223FE06}" sibTransId="{A5681A37-30F0-4A0B-B9C2-D54121BC85A4}"/>
    <dgm:cxn modelId="{27B7D7A2-6775-426A-87F4-21076BF2F8FB}" type="presOf" srcId="{FB13DD4D-7830-4740-A300-CC9A73EBAEA8}" destId="{F4973FC2-5EB3-488C-97A4-E67130CA1E81}" srcOrd="0" destOrd="0" presId="urn:microsoft.com/office/officeart/2005/8/layout/vList2"/>
    <dgm:cxn modelId="{C16FCDF3-7AF7-4B3A-AFC8-20B74F674ED9}" srcId="{EA42A899-4748-4813-951D-A2E6856ABA8C}" destId="{B3E2C784-40A4-400D-8F5D-BAE2C46EFB95}" srcOrd="3" destOrd="0" parTransId="{774DFF6C-F15B-4B6E-9B38-3EBB62A570AB}" sibTransId="{F6D07722-2815-4E22-8DB2-D40C12A6CFCC}"/>
    <dgm:cxn modelId="{A05FB1A0-0DBF-402A-8B32-D91703B31253}" srcId="{EA42A899-4748-4813-951D-A2E6856ABA8C}" destId="{FB13DD4D-7830-4740-A300-CC9A73EBAEA8}" srcOrd="0" destOrd="0" parTransId="{71EDB9DB-7EFA-4AE7-A591-F1CF32F0396D}" sibTransId="{0485FC96-809E-4A3A-9709-C89050FD3919}"/>
    <dgm:cxn modelId="{D2445CC6-C52C-4286-A24E-4715787B47A6}" srcId="{EA42A899-4748-4813-951D-A2E6856ABA8C}" destId="{03D2AD61-C9E1-4C36-959B-29882621E044}" srcOrd="2" destOrd="0" parTransId="{164A2D54-E4A3-4BF0-A2BC-0676B5A146C3}" sibTransId="{6D105251-F94B-40EC-82E2-EEEE6E1CAD4E}"/>
    <dgm:cxn modelId="{947EB47E-7AA1-4BA2-B648-8DE57E9B3B3E}" srcId="{EA42A899-4748-4813-951D-A2E6856ABA8C}" destId="{9A2EA3E9-4B37-4918-BBE7-CB6D36F587E7}" srcOrd="1" destOrd="0" parTransId="{6203C585-78A2-4A4E-9D3D-8927F881743C}" sibTransId="{11A66EDF-CA93-40E3-8F89-1E35CB78300E}"/>
    <dgm:cxn modelId="{1148A5A8-E910-4969-8F24-C157974D4499}" type="presOf" srcId="{B3E2C784-40A4-400D-8F5D-BAE2C46EFB95}" destId="{3C97A3F8-EE29-4062-9D68-29513D166507}" srcOrd="0" destOrd="0" presId="urn:microsoft.com/office/officeart/2005/8/layout/vList2"/>
    <dgm:cxn modelId="{38C2DB90-09A0-4F65-9BEE-00E223BAC70D}" type="presOf" srcId="{9A2EA3E9-4B37-4918-BBE7-CB6D36F587E7}" destId="{1528EF4E-BBDE-4D6A-B31F-AE4D5438E766}" srcOrd="0" destOrd="0" presId="urn:microsoft.com/office/officeart/2005/8/layout/vList2"/>
    <dgm:cxn modelId="{22032F3E-0195-4EF8-A51E-7BDD95AEDE0B}" type="presParOf" srcId="{15FD5E6B-A015-460C-BB30-60929183F0DD}" destId="{F4973FC2-5EB3-488C-97A4-E67130CA1E81}" srcOrd="0" destOrd="0" presId="urn:microsoft.com/office/officeart/2005/8/layout/vList2"/>
    <dgm:cxn modelId="{B1F17B52-E39E-4670-B3FB-7E0D86F49A87}" type="presParOf" srcId="{15FD5E6B-A015-460C-BB30-60929183F0DD}" destId="{F4A35BD3-DB49-499F-B02F-F9F5E94119AC}" srcOrd="1" destOrd="0" presId="urn:microsoft.com/office/officeart/2005/8/layout/vList2"/>
    <dgm:cxn modelId="{F814C04E-A7CB-4A60-944C-6267EE0FB663}" type="presParOf" srcId="{15FD5E6B-A015-460C-BB30-60929183F0DD}" destId="{1528EF4E-BBDE-4D6A-B31F-AE4D5438E766}" srcOrd="2" destOrd="0" presId="urn:microsoft.com/office/officeart/2005/8/layout/vList2"/>
    <dgm:cxn modelId="{1EAEC01C-30F3-49AF-869C-A63D64A42CBA}" type="presParOf" srcId="{15FD5E6B-A015-460C-BB30-60929183F0DD}" destId="{F0D9A8BA-6293-4811-BE71-AE4A2FA5161C}" srcOrd="3" destOrd="0" presId="urn:microsoft.com/office/officeart/2005/8/layout/vList2"/>
    <dgm:cxn modelId="{4CBD9B07-4C4D-4E1B-AB40-31546B569CF9}" type="presParOf" srcId="{15FD5E6B-A015-460C-BB30-60929183F0DD}" destId="{96DF44D5-FA88-4A53-BC4E-CD976BB762D6}" srcOrd="4" destOrd="0" presId="urn:microsoft.com/office/officeart/2005/8/layout/vList2"/>
    <dgm:cxn modelId="{E5CA79CB-F2AE-4E8C-A289-EA600C3EE974}" type="presParOf" srcId="{15FD5E6B-A015-460C-BB30-60929183F0DD}" destId="{DFD759C1-B775-4DE5-A991-6DDE4D6DE67F}" srcOrd="5" destOrd="0" presId="urn:microsoft.com/office/officeart/2005/8/layout/vList2"/>
    <dgm:cxn modelId="{3B411A4A-BC20-4507-A9D4-50213D7896D5}" type="presParOf" srcId="{15FD5E6B-A015-460C-BB30-60929183F0DD}" destId="{3C97A3F8-EE29-4062-9D68-29513D16650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42CFD-6D8A-43BC-9440-F4BFA1D07E7B}">
      <dsp:nvSpPr>
        <dsp:cNvPr id="0" name=""/>
        <dsp:cNvSpPr/>
      </dsp:nvSpPr>
      <dsp:spPr>
        <a:xfrm>
          <a:off x="3969" y="76489"/>
          <a:ext cx="2386702" cy="954681"/>
        </a:xfrm>
        <a:prstGeom prst="rect">
          <a:avLst/>
        </a:prstGeom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7000">
              <a:srgbClr val="002060"/>
            </a:gs>
          </a:gsLst>
          <a:lin ang="2700000" scaled="1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тривалого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користування</a:t>
          </a:r>
          <a:r>
            <a:rPr lang="ru-RU" sz="1900" kern="1200" dirty="0" smtClean="0"/>
            <a:t> </a:t>
          </a:r>
          <a:endParaRPr lang="ru-RU" sz="1900" kern="1200" dirty="0"/>
        </a:p>
      </dsp:txBody>
      <dsp:txXfrm>
        <a:off x="3969" y="76489"/>
        <a:ext cx="2386702" cy="954681"/>
      </dsp:txXfrm>
    </dsp:sp>
    <dsp:sp modelId="{51382BDB-28D6-4D6E-B4ED-E5DBDA55DD8E}">
      <dsp:nvSpPr>
        <dsp:cNvPr id="0" name=""/>
        <dsp:cNvSpPr/>
      </dsp:nvSpPr>
      <dsp:spPr>
        <a:xfrm>
          <a:off x="3969" y="1031170"/>
          <a:ext cx="2386702" cy="39898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noProof="0" dirty="0" smtClean="0"/>
            <a:t>купуються </a:t>
          </a:r>
          <a:r>
            <a:rPr lang="uk-UA" sz="1900" kern="1200" noProof="0" dirty="0" err="1" smtClean="0"/>
            <a:t>рідко</a:t>
          </a:r>
          <a:r>
            <a:rPr lang="uk-UA" sz="1900" kern="1200" noProof="0" dirty="0" smtClean="0"/>
            <a:t>, витримують багаторазове користування (телевізор, меблі, з медичних товарів - медична техніка, тонометри, предмети санітарії та гігієни: грілки, термометри і </a:t>
          </a:r>
          <a:r>
            <a:rPr lang="uk-UA" sz="1900" kern="1200" noProof="0" dirty="0" err="1" smtClean="0"/>
            <a:t>т.д</a:t>
          </a:r>
          <a:r>
            <a:rPr lang="uk-UA" sz="1900" kern="1200" noProof="0" dirty="0" smtClean="0"/>
            <a:t>.);</a:t>
          </a:r>
          <a:endParaRPr lang="uk-UA" sz="1900" kern="1200" noProof="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900" kern="1200" noProof="0" dirty="0"/>
        </a:p>
      </dsp:txBody>
      <dsp:txXfrm>
        <a:off x="3969" y="1031170"/>
        <a:ext cx="2386702" cy="3989857"/>
      </dsp:txXfrm>
    </dsp:sp>
    <dsp:sp modelId="{4630DED3-991B-47AA-BBFC-6BD503129817}">
      <dsp:nvSpPr>
        <dsp:cNvPr id="0" name=""/>
        <dsp:cNvSpPr/>
      </dsp:nvSpPr>
      <dsp:spPr>
        <a:xfrm>
          <a:off x="2733975" y="76489"/>
          <a:ext cx="2386702" cy="954681"/>
        </a:xfrm>
        <a:prstGeom prst="rect">
          <a:avLst/>
        </a:prstGeom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короткострокового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користування</a:t>
          </a:r>
          <a:r>
            <a:rPr lang="ru-RU" sz="1900" kern="1200" dirty="0" smtClean="0"/>
            <a:t> </a:t>
          </a:r>
          <a:endParaRPr lang="ru-RU" sz="1900" kern="1200" dirty="0"/>
        </a:p>
      </dsp:txBody>
      <dsp:txXfrm>
        <a:off x="2733975" y="76489"/>
        <a:ext cx="2386702" cy="954681"/>
      </dsp:txXfrm>
    </dsp:sp>
    <dsp:sp modelId="{76FB73E7-3311-4055-8646-4B63830038CB}">
      <dsp:nvSpPr>
        <dsp:cNvPr id="0" name=""/>
        <dsp:cNvSpPr/>
      </dsp:nvSpPr>
      <dsp:spPr>
        <a:xfrm>
          <a:off x="2724810" y="1031170"/>
          <a:ext cx="2386702" cy="39898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noProof="0" dirty="0" smtClean="0"/>
            <a:t>купуються часто, споживаються за один або кілька циклів у використанні (продукти харчування, косметика, ліки, перев'язувальні матеріали);</a:t>
          </a:r>
          <a:endParaRPr lang="uk-UA" sz="1900" kern="1200" noProof="0" dirty="0"/>
        </a:p>
      </dsp:txBody>
      <dsp:txXfrm>
        <a:off x="2724810" y="1031170"/>
        <a:ext cx="2386702" cy="3989857"/>
      </dsp:txXfrm>
    </dsp:sp>
    <dsp:sp modelId="{6A2F12C8-2E0F-4A44-A0B9-C9422A4B82DA}">
      <dsp:nvSpPr>
        <dsp:cNvPr id="0" name=""/>
        <dsp:cNvSpPr/>
      </dsp:nvSpPr>
      <dsp:spPr>
        <a:xfrm>
          <a:off x="5445651" y="76489"/>
          <a:ext cx="2386702" cy="954681"/>
        </a:xfrm>
        <a:prstGeom prst="rect">
          <a:avLst/>
        </a:prstGeom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послуги</a:t>
          </a:r>
          <a:r>
            <a:rPr lang="ru-RU" sz="1900" kern="1200" dirty="0" smtClean="0"/>
            <a:t> </a:t>
          </a:r>
          <a:endParaRPr lang="ru-RU" sz="1900" kern="1200" dirty="0"/>
        </a:p>
      </dsp:txBody>
      <dsp:txXfrm>
        <a:off x="5445651" y="76489"/>
        <a:ext cx="2386702" cy="954681"/>
      </dsp:txXfrm>
    </dsp:sp>
    <dsp:sp modelId="{162A3372-D360-473B-BAF4-58FDD0B1C5C6}">
      <dsp:nvSpPr>
        <dsp:cNvPr id="0" name=""/>
        <dsp:cNvSpPr/>
      </dsp:nvSpPr>
      <dsp:spPr>
        <a:xfrm>
          <a:off x="5456606" y="1002882"/>
          <a:ext cx="2386702" cy="39898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noProof="0" dirty="0" smtClean="0"/>
            <a:t>об'єкти продажу у вигляді дій, </a:t>
          </a:r>
          <a:r>
            <a:rPr lang="uk-UA" sz="1900" kern="1200" noProof="0" dirty="0" err="1" smtClean="0"/>
            <a:t>вигод</a:t>
          </a:r>
          <a:r>
            <a:rPr lang="uk-UA" sz="1900" kern="1200" noProof="0" dirty="0" smtClean="0"/>
            <a:t>. Послуги можуть бути пов'язані з товарами в їх матеріальному вигляді, а також можуть надаватися і в нематеріальній формі (наприклад, </a:t>
          </a:r>
          <a:r>
            <a:rPr lang="uk-UA" sz="1900" kern="1200" noProof="0" dirty="0" err="1" smtClean="0"/>
            <a:t>інформаціонні</a:t>
          </a:r>
          <a:r>
            <a:rPr lang="uk-UA" sz="1900" kern="1200" noProof="0" dirty="0" smtClean="0"/>
            <a:t> послуги); </a:t>
          </a:r>
          <a:br>
            <a:rPr lang="uk-UA" sz="1900" kern="1200" noProof="0" dirty="0" smtClean="0"/>
          </a:br>
          <a:endParaRPr lang="uk-UA" sz="1900" kern="1200" noProof="0" dirty="0"/>
        </a:p>
      </dsp:txBody>
      <dsp:txXfrm>
        <a:off x="5456606" y="1002882"/>
        <a:ext cx="2386702" cy="3989857"/>
      </dsp:txXfrm>
    </dsp:sp>
    <dsp:sp modelId="{A18E33B0-8044-448D-A7CA-021CCED6C908}">
      <dsp:nvSpPr>
        <dsp:cNvPr id="0" name=""/>
        <dsp:cNvSpPr/>
      </dsp:nvSpPr>
      <dsp:spPr>
        <a:xfrm>
          <a:off x="8170461" y="69720"/>
          <a:ext cx="2386702" cy="954681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noProof="0" dirty="0" smtClean="0"/>
            <a:t>товари ексклюзивного асортименту</a:t>
          </a:r>
          <a:endParaRPr lang="uk-UA" sz="1900" kern="1200" noProof="0" dirty="0"/>
        </a:p>
      </dsp:txBody>
      <dsp:txXfrm>
        <a:off x="8170461" y="69720"/>
        <a:ext cx="2386702" cy="954681"/>
      </dsp:txXfrm>
    </dsp:sp>
    <dsp:sp modelId="{381C0AF8-3223-4410-B511-10F6FA8C84BA}">
      <dsp:nvSpPr>
        <dsp:cNvPr id="0" name=""/>
        <dsp:cNvSpPr/>
      </dsp:nvSpPr>
      <dsp:spPr>
        <a:xfrm>
          <a:off x="8140190" y="1031170"/>
          <a:ext cx="2386702" cy="39898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noProof="0" dirty="0" smtClean="0"/>
            <a:t>якщо товар відсутній, то покупець чекає, поки він не з'явиться на ринку</a:t>
          </a:r>
          <a:endParaRPr lang="uk-UA" sz="1900" kern="1200" noProof="0" dirty="0"/>
        </a:p>
      </dsp:txBody>
      <dsp:txXfrm>
        <a:off x="8140190" y="1031170"/>
        <a:ext cx="2386702" cy="39898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73FC2-5EB3-488C-97A4-E67130CA1E81}">
      <dsp:nvSpPr>
        <dsp:cNvPr id="0" name=""/>
        <dsp:cNvSpPr/>
      </dsp:nvSpPr>
      <dsp:spPr>
        <a:xfrm>
          <a:off x="0" y="107576"/>
          <a:ext cx="9472773" cy="1118812"/>
        </a:xfrm>
        <a:prstGeom prst="roundRect">
          <a:avLst/>
        </a:prstGeom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err="1" smtClean="0">
              <a:solidFill>
                <a:srgbClr val="FFFF00"/>
              </a:solidFill>
            </a:rPr>
            <a:t>Міжнародний</a:t>
          </a:r>
          <a:r>
            <a:rPr lang="ru-RU" sz="2000" i="1" kern="1200" dirty="0" smtClean="0">
              <a:solidFill>
                <a:srgbClr val="FFFF00"/>
              </a:solidFill>
            </a:rPr>
            <a:t> стандарт</a:t>
          </a:r>
          <a:r>
            <a:rPr lang="ru-RU" sz="2000" kern="1200" dirty="0" smtClean="0">
              <a:solidFill>
                <a:srgbClr val="FFFF00"/>
              </a:solidFill>
            </a:rPr>
            <a:t> </a:t>
          </a:r>
          <a:r>
            <a:rPr lang="ru-RU" sz="2000" kern="1200" dirty="0" smtClean="0"/>
            <a:t>- стандарт, </a:t>
          </a:r>
          <a:r>
            <a:rPr lang="ru-RU" sz="2000" kern="1200" dirty="0" err="1" smtClean="0"/>
            <a:t>прийнятий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міжнародною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організацією</a:t>
          </a:r>
          <a:r>
            <a:rPr lang="ru-RU" sz="2000" kern="1200" dirty="0" smtClean="0"/>
            <a:t> по </a:t>
          </a:r>
          <a:r>
            <a:rPr lang="ru-RU" sz="2000" kern="1200" dirty="0" err="1" smtClean="0"/>
            <a:t>стандартизації</a:t>
          </a:r>
          <a:r>
            <a:rPr lang="ru-RU" sz="2000" kern="1200" dirty="0" smtClean="0"/>
            <a:t> і </a:t>
          </a:r>
          <a:r>
            <a:rPr lang="ru-RU" sz="2000" kern="1200" dirty="0" err="1" smtClean="0"/>
            <a:t>доступний</a:t>
          </a:r>
          <a:r>
            <a:rPr lang="ru-RU" sz="2000" kern="1200" dirty="0" smtClean="0"/>
            <a:t> широкому колу </a:t>
          </a:r>
          <a:r>
            <a:rPr lang="ru-RU" sz="2000" kern="1200" dirty="0" err="1" smtClean="0"/>
            <a:t>користувачів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54616" y="162192"/>
        <a:ext cx="9363541" cy="1009580"/>
      </dsp:txXfrm>
    </dsp:sp>
    <dsp:sp modelId="{F4A35BD3-DB49-499F-B02F-F9F5E94119AC}">
      <dsp:nvSpPr>
        <dsp:cNvPr id="0" name=""/>
        <dsp:cNvSpPr/>
      </dsp:nvSpPr>
      <dsp:spPr>
        <a:xfrm>
          <a:off x="0" y="1257349"/>
          <a:ext cx="9472773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761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 dirty="0"/>
        </a:p>
      </dsp:txBody>
      <dsp:txXfrm>
        <a:off x="0" y="1257349"/>
        <a:ext cx="9472773" cy="331200"/>
      </dsp:txXfrm>
    </dsp:sp>
    <dsp:sp modelId="{1528EF4E-BBDE-4D6A-B31F-AE4D5438E766}">
      <dsp:nvSpPr>
        <dsp:cNvPr id="0" name=""/>
        <dsp:cNvSpPr/>
      </dsp:nvSpPr>
      <dsp:spPr>
        <a:xfrm>
          <a:off x="0" y="1352789"/>
          <a:ext cx="9472773" cy="1118812"/>
        </a:xfrm>
        <a:prstGeom prst="roundRect">
          <a:avLst/>
        </a:prstGeom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err="1" smtClean="0">
              <a:solidFill>
                <a:srgbClr val="FFFF00"/>
              </a:solidFill>
            </a:rPr>
            <a:t>Національний</a:t>
          </a:r>
          <a:r>
            <a:rPr lang="ru-RU" sz="2000" i="1" kern="1200" dirty="0" smtClean="0">
              <a:solidFill>
                <a:srgbClr val="FFFF00"/>
              </a:solidFill>
            </a:rPr>
            <a:t> стандарт</a:t>
          </a:r>
          <a:r>
            <a:rPr lang="ru-RU" sz="2000" kern="1200" dirty="0" smtClean="0">
              <a:solidFill>
                <a:srgbClr val="FFFF00"/>
              </a:solidFill>
            </a:rPr>
            <a:t> </a:t>
          </a:r>
          <a:r>
            <a:rPr lang="ru-RU" sz="2000" kern="1200" dirty="0" smtClean="0"/>
            <a:t>- стандарт, </a:t>
          </a:r>
          <a:r>
            <a:rPr lang="ru-RU" sz="2000" kern="1200" dirty="0" err="1" smtClean="0"/>
            <a:t>прийнятий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національним</a:t>
          </a:r>
          <a:r>
            <a:rPr lang="ru-RU" sz="2000" kern="1200" dirty="0" smtClean="0"/>
            <a:t> органом по </a:t>
          </a:r>
          <a:r>
            <a:rPr lang="ru-RU" sz="2000" kern="1200" dirty="0" err="1" smtClean="0"/>
            <a:t>стандартизації</a:t>
          </a:r>
          <a:r>
            <a:rPr lang="ru-RU" sz="2000" kern="1200" dirty="0" smtClean="0"/>
            <a:t> і </a:t>
          </a:r>
          <a:r>
            <a:rPr lang="ru-RU" sz="2000" kern="1200" dirty="0" err="1" smtClean="0"/>
            <a:t>доступний</a:t>
          </a:r>
          <a:r>
            <a:rPr lang="ru-RU" sz="2000" kern="1200" dirty="0" smtClean="0"/>
            <a:t> широкому колу </a:t>
          </a:r>
          <a:r>
            <a:rPr lang="ru-RU" sz="2000" kern="1200" dirty="0" err="1" smtClean="0"/>
            <a:t>користувачів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54616" y="1407405"/>
        <a:ext cx="9363541" cy="1009580"/>
      </dsp:txXfrm>
    </dsp:sp>
    <dsp:sp modelId="{96DF44D5-FA88-4A53-BC4E-CD976BB762D6}">
      <dsp:nvSpPr>
        <dsp:cNvPr id="0" name=""/>
        <dsp:cNvSpPr/>
      </dsp:nvSpPr>
      <dsp:spPr>
        <a:xfrm>
          <a:off x="0" y="2575812"/>
          <a:ext cx="9472773" cy="1118812"/>
        </a:xfrm>
        <a:prstGeom prst="roundRect">
          <a:avLst/>
        </a:prstGeom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err="1" smtClean="0">
              <a:solidFill>
                <a:srgbClr val="FFFF00"/>
              </a:solidFill>
            </a:rPr>
            <a:t>Регіональний</a:t>
          </a:r>
          <a:r>
            <a:rPr lang="ru-RU" sz="2000" i="1" kern="1200" dirty="0" smtClean="0">
              <a:solidFill>
                <a:srgbClr val="FFFF00"/>
              </a:solidFill>
            </a:rPr>
            <a:t> стандарт</a:t>
          </a:r>
          <a:r>
            <a:rPr lang="ru-RU" sz="2000" kern="1200" dirty="0" smtClean="0">
              <a:solidFill>
                <a:srgbClr val="FFFF00"/>
              </a:solidFill>
            </a:rPr>
            <a:t> </a:t>
          </a:r>
          <a:r>
            <a:rPr lang="ru-RU" sz="2000" kern="1200" dirty="0" smtClean="0"/>
            <a:t>- стандарт, </a:t>
          </a:r>
          <a:r>
            <a:rPr lang="ru-RU" sz="2000" kern="1200" dirty="0" err="1" smtClean="0"/>
            <a:t>прийнятий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регіональною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організацією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зі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стандартизації</a:t>
          </a:r>
          <a:r>
            <a:rPr lang="ru-RU" sz="2000" kern="1200" dirty="0" smtClean="0"/>
            <a:t> та </a:t>
          </a:r>
          <a:r>
            <a:rPr lang="ru-RU" sz="2000" kern="1200" dirty="0" err="1" smtClean="0"/>
            <a:t>доступний</a:t>
          </a:r>
          <a:r>
            <a:rPr lang="ru-RU" sz="2000" kern="1200" dirty="0" smtClean="0"/>
            <a:t> широкому колу </a:t>
          </a:r>
          <a:r>
            <a:rPr lang="ru-RU" sz="2000" kern="1200" dirty="0" err="1" smtClean="0"/>
            <a:t>користувачів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54616" y="2630428"/>
        <a:ext cx="9363541" cy="1009580"/>
      </dsp:txXfrm>
    </dsp:sp>
    <dsp:sp modelId="{3C97A3F8-EE29-4062-9D68-29513D166507}">
      <dsp:nvSpPr>
        <dsp:cNvPr id="0" name=""/>
        <dsp:cNvSpPr/>
      </dsp:nvSpPr>
      <dsp:spPr>
        <a:xfrm>
          <a:off x="0" y="3752224"/>
          <a:ext cx="9472773" cy="1118812"/>
        </a:xfrm>
        <a:prstGeom prst="roundRect">
          <a:avLst/>
        </a:prstGeom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err="1" smtClean="0">
              <a:solidFill>
                <a:srgbClr val="FFFF00"/>
              </a:solidFill>
            </a:rPr>
            <a:t>Міждержавний</a:t>
          </a:r>
          <a:r>
            <a:rPr lang="ru-RU" sz="2000" i="1" kern="1200" dirty="0" smtClean="0">
              <a:solidFill>
                <a:srgbClr val="FFFF00"/>
              </a:solidFill>
            </a:rPr>
            <a:t> стандарт</a:t>
          </a:r>
          <a:r>
            <a:rPr lang="ru-RU" sz="2000" kern="1200" dirty="0" smtClean="0">
              <a:solidFill>
                <a:srgbClr val="FFFF00"/>
              </a:solidFill>
            </a:rPr>
            <a:t> </a:t>
          </a:r>
          <a:r>
            <a:rPr lang="ru-RU" sz="2000" kern="1200" dirty="0" smtClean="0"/>
            <a:t>- стандарт, </a:t>
          </a:r>
          <a:r>
            <a:rPr lang="ru-RU" sz="2000" kern="1200" dirty="0" err="1" smtClean="0"/>
            <a:t>прийнятий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країнами</a:t>
          </a:r>
          <a:r>
            <a:rPr lang="ru-RU" sz="2000" kern="1200" dirty="0" smtClean="0"/>
            <a:t> СНД , </a:t>
          </a:r>
          <a:r>
            <a:rPr lang="ru-RU" sz="2000" kern="1200" dirty="0" err="1" smtClean="0"/>
            <a:t>що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приєдналися</a:t>
          </a:r>
          <a:r>
            <a:rPr lang="ru-RU" sz="2000" kern="1200" dirty="0" smtClean="0"/>
            <a:t> до Угоди про </a:t>
          </a:r>
          <a:r>
            <a:rPr lang="ru-RU" sz="2000" kern="1200" dirty="0" err="1" smtClean="0"/>
            <a:t>проведення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узгодженої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політики</a:t>
          </a:r>
          <a:r>
            <a:rPr lang="ru-RU" sz="2000" kern="1200" dirty="0" smtClean="0"/>
            <a:t> в </a:t>
          </a:r>
          <a:r>
            <a:rPr lang="ru-RU" sz="2000" kern="1200" dirty="0" err="1" smtClean="0"/>
            <a:t>галузі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стандартизації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метрології</a:t>
          </a:r>
          <a:r>
            <a:rPr lang="ru-RU" sz="2000" kern="1200" dirty="0" smtClean="0"/>
            <a:t> та </a:t>
          </a:r>
          <a:r>
            <a:rPr lang="ru-RU" sz="2000" kern="1200" dirty="0" err="1" smtClean="0"/>
            <a:t>сертифікації</a:t>
          </a:r>
          <a:r>
            <a:rPr lang="ru-RU" sz="2000" kern="1200" dirty="0" smtClean="0"/>
            <a:t> і </a:t>
          </a:r>
          <a:r>
            <a:rPr lang="ru-RU" sz="2000" kern="1200" dirty="0" err="1" smtClean="0"/>
            <a:t>який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використовується</a:t>
          </a:r>
          <a:r>
            <a:rPr lang="ru-RU" sz="2000" kern="1200" dirty="0" smtClean="0"/>
            <a:t> ними </a:t>
          </a:r>
          <a:r>
            <a:rPr lang="ru-RU" sz="2000" kern="1200" dirty="0" err="1" smtClean="0"/>
            <a:t>безпосередньо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54616" y="3806840"/>
        <a:ext cx="9363541" cy="1009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59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49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65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974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91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816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44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13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51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703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1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chemeClr val="accent5">
                <a:lumMod val="0"/>
                <a:lumOff val="100000"/>
              </a:schemeClr>
            </a:gs>
            <a:gs pos="35000">
              <a:srgbClr val="00206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8110C-27D6-4B3E-AED4-B46CC2D4C3F7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18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06040" y="173736"/>
            <a:ext cx="6190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rgbClr val="FFC000"/>
                </a:solidFill>
              </a:rPr>
              <a:t>Одеський національний медичний університет</a:t>
            </a:r>
            <a:endParaRPr lang="ru-RU" dirty="0">
              <a:solidFill>
                <a:srgbClr val="FFC000"/>
              </a:solidFill>
            </a:endParaRPr>
          </a:p>
          <a:p>
            <a:pPr algn="ctr"/>
            <a:r>
              <a:rPr lang="uk-UA" dirty="0">
                <a:solidFill>
                  <a:srgbClr val="FFC000"/>
                </a:solidFill>
              </a:rPr>
              <a:t>Кафедра організації та економіки фармації</a:t>
            </a:r>
            <a:endParaRPr lang="ru-RU" dirty="0">
              <a:solidFill>
                <a:srgbClr val="FFC000"/>
              </a:solidFill>
            </a:endParaRPr>
          </a:p>
          <a:p>
            <a:pPr algn="ctr"/>
            <a:r>
              <a:rPr lang="uk-UA" dirty="0">
                <a:solidFill>
                  <a:srgbClr val="FFC000"/>
                </a:solidFill>
              </a:rPr>
              <a:t> 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290" y="1531815"/>
            <a:ext cx="9321491" cy="3883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813816" y="885484"/>
            <a:ext cx="10085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Теоретичні основи товарознавства. Нормативна документація у товарознавчому аналізі.</a:t>
            </a:r>
            <a:endParaRPr lang="uk-UA" b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40574" y="5738935"/>
            <a:ext cx="3205428" cy="646331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pPr algn="ctr"/>
            <a:r>
              <a:rPr lang="uk-UA" dirty="0">
                <a:solidFill>
                  <a:srgbClr val="FFC000"/>
                </a:solidFill>
              </a:rPr>
              <a:t>Лектор </a:t>
            </a:r>
            <a:endParaRPr lang="uk-UA" dirty="0" smtClean="0">
              <a:solidFill>
                <a:srgbClr val="FFC000"/>
              </a:solidFill>
            </a:endParaRPr>
          </a:p>
          <a:p>
            <a:pPr algn="ctr"/>
            <a:r>
              <a:rPr lang="uk-UA" dirty="0" smtClean="0">
                <a:solidFill>
                  <a:srgbClr val="FFC000"/>
                </a:solidFill>
              </a:rPr>
              <a:t>Степанова </a:t>
            </a:r>
            <a:r>
              <a:rPr lang="uk-UA" dirty="0">
                <a:solidFill>
                  <a:srgbClr val="FFC000"/>
                </a:solidFill>
              </a:rPr>
              <a:t>Оксана Анатоліївна 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97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93226" y="230580"/>
            <a:ext cx="2664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План </a:t>
            </a:r>
            <a:r>
              <a:rPr lang="ru-RU" sz="4000" dirty="0" err="1" smtClean="0">
                <a:solidFill>
                  <a:schemeClr val="bg1"/>
                </a:solidFill>
              </a:rPr>
              <a:t>лекції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12949">
            <a:off x="588579" y="1025521"/>
            <a:ext cx="2764221" cy="299817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93673" y="1692993"/>
            <a:ext cx="6096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План лекції:</a:t>
            </a:r>
          </a:p>
          <a:p>
            <a:r>
              <a:rPr lang="uk-UA" sz="2400" dirty="0">
                <a:solidFill>
                  <a:schemeClr val="bg1"/>
                </a:solidFill>
              </a:rPr>
              <a:t>1. Поняття про товар і товарознавство. Споживча вартість товару</a:t>
            </a:r>
          </a:p>
          <a:p>
            <a:r>
              <a:rPr lang="uk-UA" sz="2400" dirty="0">
                <a:solidFill>
                  <a:schemeClr val="bg1"/>
                </a:solidFill>
              </a:rPr>
              <a:t>2. Виникнення і розвиток товарознавства.</a:t>
            </a:r>
          </a:p>
          <a:p>
            <a:r>
              <a:rPr lang="uk-UA" sz="2400" dirty="0">
                <a:solidFill>
                  <a:schemeClr val="bg1"/>
                </a:solidFill>
              </a:rPr>
              <a:t>3.Нормативна документація. Стандартизація. Види </a:t>
            </a:r>
            <a:r>
              <a:rPr lang="uk-UA" sz="2400" dirty="0" err="1" smtClean="0">
                <a:solidFill>
                  <a:schemeClr val="bg1"/>
                </a:solidFill>
              </a:rPr>
              <a:t>стандартов</a:t>
            </a:r>
            <a:r>
              <a:rPr lang="uk-UA" sz="2400" dirty="0">
                <a:solidFill>
                  <a:schemeClr val="bg1"/>
                </a:solidFill>
              </a:rPr>
              <a:t>.</a:t>
            </a:r>
          </a:p>
          <a:p>
            <a:r>
              <a:rPr lang="uk-UA" sz="2400" dirty="0">
                <a:solidFill>
                  <a:schemeClr val="bg1"/>
                </a:solidFill>
              </a:rPr>
              <a:t>4. Сертифікація.</a:t>
            </a:r>
          </a:p>
          <a:p>
            <a:r>
              <a:rPr lang="uk-UA" sz="2400" dirty="0">
                <a:solidFill>
                  <a:schemeClr val="bg1"/>
                </a:solidFill>
              </a:rPr>
              <a:t>5. Органи з оцінки відповідності.</a:t>
            </a:r>
          </a:p>
          <a:p>
            <a:r>
              <a:rPr lang="uk-UA" sz="2400" dirty="0">
                <a:solidFill>
                  <a:schemeClr val="bg1"/>
                </a:solidFill>
              </a:rPr>
              <a:t>6. Реєстрація лікарських  засобів.</a:t>
            </a:r>
          </a:p>
        </p:txBody>
      </p:sp>
    </p:spTree>
    <p:extLst>
      <p:ext uri="{BB962C8B-B14F-4D97-AF65-F5344CB8AC3E}">
        <p14:creationId xmlns:p14="http://schemas.microsoft.com/office/powerpoint/2010/main" val="309866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96145" y="251113"/>
            <a:ext cx="704734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Фармацевтичне</a:t>
            </a:r>
            <a:r>
              <a:rPr lang="en-US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ru-RU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едичне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товарознавство є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профілюючою </a:t>
            </a:r>
            <a:r>
              <a:rPr lang="uk-UA" sz="20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дісциплиною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у  системі вищої фармацевтичної освіти, яка формує знання та навички, необхідні майбутньому  провізору для виконання професійних </a:t>
            </a:r>
            <a:r>
              <a:rPr lang="uk-UA" sz="20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обовя’зків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пов’язаних  із забезпеченням лікувально-профілактичних закладів і населення лікарськими засобами, медичними виробами та парафармацевтичними товарами.</a:t>
            </a:r>
          </a:p>
          <a:p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0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Товарознавство - цілеспрямована діяльність щодо вивчення товарів, як предметів споживання.  Спроможність товару задовольняти конкретну потребу визначає його споживчу вартість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4" y="157018"/>
            <a:ext cx="3322493" cy="436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9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8589" y="834369"/>
            <a:ext cx="105103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000" b="1" i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b="1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Фармацевтичне </a:t>
            </a:r>
            <a:r>
              <a:rPr lang="uk-UA" sz="2000" b="1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 медичне товарознавство </a:t>
            </a:r>
            <a:r>
              <a:rPr lang="uk-UA" sz="20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наукова дисципліна, яка вивчає споживчі властивості медичних і фармацевтичних товарів; їх класифікацію та кодування; стандартизацію і сертифікацію; чинників, що забезпечують якість товарів, його контроль і оцінку; закономірності формування асортименту товару і його структуру; правила пакування та маркування, товарознавчі операції, пов’язані з організацією їх транспортування та зберігання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Термін «товарознавство</a:t>
            </a:r>
            <a:r>
              <a:rPr lang="uk-UA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походить від слів “ товар ” і “ знати ” та </a:t>
            </a:r>
            <a:r>
              <a:rPr lang="uk-UA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означає цілеспрямовану діяльність по вивченню товарів як предметів споживання. Здатність товару </a:t>
            </a:r>
            <a:r>
              <a:rPr lang="uk-UA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задовольняти </a:t>
            </a:r>
            <a:r>
              <a:rPr lang="uk-UA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конкретні потреби визначає його споживчу вартість.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7222" y="4789485"/>
            <a:ext cx="2778090" cy="184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7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7109" y="930335"/>
            <a:ext cx="862467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ТОВАРУ СКЛАДАЄТЬСЯ</a:t>
            </a:r>
            <a:endParaRPr lang="en-US" sz="2000" b="1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n-US" sz="2000" b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ru-RU" sz="2000" b="1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наукових розробок товару;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розробки технології виробництва; вартість сировини і матеріалів;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капітальних витрат на знаряддя виробництва і його організацію;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трудових витрат на виробництві;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витрат енергії на виробництві;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витрат на просування товару від виробника до споживача і реалізацію.</a:t>
            </a:r>
            <a:endParaRPr lang="uk-UA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8018" y="691427"/>
            <a:ext cx="2590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5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89561" y="2827153"/>
            <a:ext cx="9494639" cy="1975757"/>
            <a:chOff x="612469" y="1543298"/>
            <a:chExt cx="10553860" cy="1914605"/>
          </a:xfrm>
        </p:grpSpPr>
        <p:sp>
          <p:nvSpPr>
            <p:cNvPr id="17" name="Трапеция 16"/>
            <p:cNvSpPr/>
            <p:nvPr/>
          </p:nvSpPr>
          <p:spPr>
            <a:xfrm>
              <a:off x="612469" y="1543299"/>
              <a:ext cx="4561790" cy="1914604"/>
            </a:xfrm>
            <a:prstGeom prst="trapezoid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dirty="0" smtClean="0">
                  <a:solidFill>
                    <a:srgbClr val="1E025E"/>
                  </a:solidFill>
                </a:rPr>
                <a:t>товари індивідуального (широкого)  споживання ; </a:t>
              </a:r>
              <a:endParaRPr lang="uk-UA" sz="3200" dirty="0">
                <a:solidFill>
                  <a:srgbClr val="1E025E"/>
                </a:solidFill>
              </a:endParaRPr>
            </a:p>
          </p:txBody>
        </p:sp>
        <p:sp>
          <p:nvSpPr>
            <p:cNvPr id="19" name="Трапеция 18"/>
            <p:cNvSpPr/>
            <p:nvPr/>
          </p:nvSpPr>
          <p:spPr>
            <a:xfrm>
              <a:off x="6262692" y="1543298"/>
              <a:ext cx="4903637" cy="1914604"/>
            </a:xfrm>
            <a:prstGeom prst="trapezoid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800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Товари</a:t>
              </a:r>
            </a:p>
            <a:p>
              <a:pPr algn="ctr"/>
              <a:r>
                <a:rPr lang="uk-UA" sz="2800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виробничого </a:t>
              </a:r>
              <a:r>
                <a:rPr lang="uk-UA" sz="28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(промислового) призначення.</a:t>
              </a:r>
            </a:p>
            <a:p>
              <a:pPr algn="ctr"/>
              <a:endParaRPr lang="uk-UA" sz="2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06400" y="243452"/>
            <a:ext cx="1126836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20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Споживча</a:t>
            </a:r>
            <a:r>
              <a:rPr lang="ru-RU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властивість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здатність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товару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задовольняти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ті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чи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інші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потреби людей або як предмета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особистого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споживання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або як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засіб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виробництва</a:t>
            </a:r>
            <a:r>
              <a:rPr lang="ru-RU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Всі</a:t>
            </a:r>
            <a:r>
              <a:rPr lang="ru-RU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товари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поділяються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 2 </a:t>
            </a:r>
            <a:r>
              <a:rPr lang="ru-RU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групи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</a:p>
          <a:p>
            <a:pPr algn="just"/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1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3418" y="795967"/>
            <a:ext cx="111667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Товари індивідуального або широкого споживання </a:t>
            </a:r>
            <a:r>
              <a:rPr lang="uk-UA" sz="24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призначені для задоволення особистих потреб людей (споживачів). У зв'язку з цим вони ще носять назву споживчих товарів.</a:t>
            </a:r>
          </a:p>
          <a:p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Товари виробничого або промислового призначення </a:t>
            </a:r>
            <a:r>
              <a:rPr lang="uk-UA" sz="24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класифікуються за ступенем їх участі у виробничому процесі на три групи: матеріали та деталі, капітальне будівництво, допоміжні матеріали і послуги.</a:t>
            </a:r>
            <a:endParaRPr lang="uk-UA" sz="2400" i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Блок-схема: узел 2"/>
          <p:cNvSpPr/>
          <p:nvPr/>
        </p:nvSpPr>
        <p:spPr>
          <a:xfrm>
            <a:off x="683490" y="795967"/>
            <a:ext cx="378692" cy="304800"/>
          </a:xfrm>
          <a:prstGeom prst="flowChartConnector">
            <a:avLst/>
          </a:prstGeom>
          <a:solidFill>
            <a:srgbClr val="C6C2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Блок-схема: узел 6"/>
          <p:cNvSpPr/>
          <p:nvPr/>
        </p:nvSpPr>
        <p:spPr>
          <a:xfrm>
            <a:off x="683490" y="2639633"/>
            <a:ext cx="378692" cy="304800"/>
          </a:xfrm>
          <a:prstGeom prst="flowChartConnector">
            <a:avLst/>
          </a:prstGeom>
          <a:solidFill>
            <a:srgbClr val="C6C2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457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304214201"/>
              </p:ext>
            </p:extLst>
          </p:nvPr>
        </p:nvGraphicFramePr>
        <p:xfrm>
          <a:off x="618836" y="873572"/>
          <a:ext cx="10557164" cy="5097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26266">
            <a:off x="10319717" y="4989538"/>
            <a:ext cx="1652026" cy="196310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88291" y="0"/>
            <a:ext cx="8460509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ctr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Товари індивідуального призначення в свою чергу поділяються за ступенем довговічності на чотири групи:</a:t>
            </a:r>
            <a:endParaRPr lang="uk-UA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0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2363" y="168763"/>
            <a:ext cx="1124989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Товарна інформація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– це зазначені для споживачів відомості про товар. Вона допомагає покупцям зорієнтуватися в численному і різноманітному асортименті товарів і зробити правильний вибір. </a:t>
            </a:r>
            <a:endParaRPr lang="uk-UA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Виділяють три види товарної інформації: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основоположну,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комерційну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 споживацьку.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Основоположна інформація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це основні відомості про товар, які мають вирішальне значення для ідентифікації товарів на ринку і призначені для всіх суб'єктів ринкових відносин (найменування товару, його сорт, маса </a:t>
            </a:r>
            <a:r>
              <a:rPr lang="uk-UA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нетто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виробник, термін придатності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Комерційна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відомості, які доповнюють основну інформацію і призначені для виробників і посередників, але малодоступні споживачам. </a:t>
            </a:r>
            <a:endParaRPr lang="uk-UA" sz="20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Споживацька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спеціальні відомості, призначені для утворення споживчих переваг. Несе інформацію споживачеві про вигоду, яку отримає споживач, у разі придбання товару.</a:t>
            </a:r>
          </a:p>
        </p:txBody>
      </p:sp>
    </p:spTree>
    <p:extLst>
      <p:ext uri="{BB962C8B-B14F-4D97-AF65-F5344CB8AC3E}">
        <p14:creationId xmlns:p14="http://schemas.microsoft.com/office/powerpoint/2010/main" val="349407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691" y="230909"/>
            <a:ext cx="11573163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ctr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Споживчі властивості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товару поділяються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indent="431800" algn="ctr">
              <a:lnSpc>
                <a:spcPct val="150000"/>
              </a:lnSpc>
              <a:spcAft>
                <a:spcPts val="0"/>
              </a:spcAft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фізичні; хімічні; фізико-хімічні;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біологічні.</a:t>
            </a:r>
            <a:endParaRPr lang="en-US" sz="20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lnSpc>
                <a:spcPct val="150000"/>
              </a:lnSpc>
              <a:spcAft>
                <a:spcPts val="0"/>
              </a:spcAft>
            </a:pPr>
            <a:endParaRPr lang="en-US" sz="2000" i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lnSpc>
                <a:spcPct val="150000"/>
              </a:lnSpc>
              <a:spcAft>
                <a:spcPts val="0"/>
              </a:spcAft>
            </a:pPr>
            <a:r>
              <a:rPr lang="uk-UA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</a:t>
            </a:r>
            <a:r>
              <a:rPr lang="uk-UA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фізичних властивостей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відносяться механічні (міцність, деформація, твердість, втома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тощо),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термічні (теплоємність, теплопровідність, вогнестійкість, термостійкість, термічне розширення та ін.), оптичні (колір, блиск, прозорість, відбиття променів і т. п.), акустичні (тембр, висота звуку, звуковий тиск і ін.), електричні, а також загальні фізичні властивості (маса, щільність, пористість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  <a:endParaRPr lang="en-US" sz="20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lnSpc>
                <a:spcPct val="150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lnSpc>
                <a:spcPct val="150000"/>
              </a:lnSpc>
              <a:spcAft>
                <a:spcPts val="0"/>
              </a:spcAft>
            </a:pPr>
            <a:r>
              <a:rPr lang="uk-UA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Хімічні властивості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характеризують відношення товарів до дії різних хімічних речовин і агресивних середовищ. Найбільш важливими з них є водостійкість, кислотостійкість, лугостійкість, відношення до дії органічних розчинників, світла, погодних умов.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75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092" y="711200"/>
            <a:ext cx="11176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lnSpc>
                <a:spcPct val="150000"/>
              </a:lnSpc>
            </a:pPr>
            <a:r>
              <a:rPr lang="ru-RU" sz="2000" i="1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Фізико-хімічні</a:t>
            </a:r>
            <a:r>
              <a:rPr lang="ru-RU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властивості</a:t>
            </a: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об'єднують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властивості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прояв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яких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супроводжується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фізичними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хімічними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явищами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одночасно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Найважливішими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фізико-хімічними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властивостями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є сорбційні,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адгезійні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властивості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проникності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повітряно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-,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паро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водо- і пило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проникнення</a:t>
            </a:r>
            <a:r>
              <a:rPr lang="ru-RU" sz="20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  <a:endParaRPr lang="en-US" sz="2000" i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lnSpc>
                <a:spcPct val="150000"/>
              </a:lnSpc>
            </a:pPr>
            <a:endParaRPr lang="en-US" sz="20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lnSpc>
                <a:spcPct val="150000"/>
              </a:lnSpc>
            </a:pPr>
            <a:r>
              <a:rPr lang="ru-RU" sz="2000" i="1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Біологічні</a:t>
            </a:r>
            <a:r>
              <a:rPr lang="ru-RU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властивості</a:t>
            </a: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характеризують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стійкість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товарів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до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дії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мікроорганізмів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бактерії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цвілеві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грибки,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дріжджі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), комах (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міль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таргани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.)</a:t>
            </a:r>
            <a:r>
              <a:rPr lang="uk-UA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гризунів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миші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щури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53207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0553" y="251752"/>
            <a:ext cx="6639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Виникнення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розвиток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товарознавства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0318" y="1047964"/>
            <a:ext cx="1135989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Основоположником сучасного товарознавства в Росії вважається професор Казанського і Московського університетів М.Я. </a:t>
            </a:r>
            <a:r>
              <a:rPr lang="uk-UA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Китарри</a:t>
            </a:r>
            <a:r>
              <a:rPr lang="uk-UA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(1825-1880 р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.). У книзі "Привселюдний курс товарознавства" він уперше сформулював концепцію товарознавства і розробив принципи класифікації товарів.</a:t>
            </a:r>
          </a:p>
          <a:p>
            <a:r>
              <a:rPr lang="uk-UA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Товарознавство </a:t>
            </a:r>
            <a:r>
              <a:rPr lang="uk-UA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початку </a:t>
            </a:r>
            <a:r>
              <a:rPr lang="pl-PL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XVI - </a:t>
            </a:r>
            <a:r>
              <a:rPr lang="uk-UA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середини </a:t>
            </a:r>
            <a:r>
              <a:rPr lang="pl-PL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XVIII </a:t>
            </a:r>
            <a:r>
              <a:rPr lang="uk-UA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століть мало суто описовий характер, і цей період його розвитку називають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товарознавчо-описовим: </a:t>
            </a:r>
            <a:r>
              <a:rPr lang="uk-UA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вказувалися зовнішні ознаки товарів, головним чином експортно-імпортних (хутра, льон та ін.), без будь-якої їх класифікації, частіше у алфавітному порядку</a:t>
            </a:r>
            <a:r>
              <a:rPr lang="uk-UA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sz="2000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uk-UA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період</a:t>
            </a:r>
            <a:r>
              <a:rPr lang="ru-RU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спочатку</a:t>
            </a:r>
            <a:r>
              <a:rPr lang="ru-RU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XVIII до </a:t>
            </a:r>
            <a:r>
              <a:rPr lang="ru-RU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початку 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XIX </a:t>
            </a:r>
            <a:r>
              <a:rPr lang="uk-UA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століть</a:t>
            </a:r>
            <a:r>
              <a:rPr lang="ru-RU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називають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2000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товарознавчо-</a:t>
            </a:r>
            <a:r>
              <a:rPr lang="ru-RU" sz="20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технологічним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так як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основну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увагу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приділяли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вивченню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споживчих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якостей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впливу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 них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технологічних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процесів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виробництва</a:t>
            </a:r>
            <a:r>
              <a:rPr lang="ru-RU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sz="2000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Третій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етап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розвитку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товарознавства</a:t>
            </a:r>
            <a:r>
              <a:rPr lang="ru-RU" sz="20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спочатку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XIX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століття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до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теперішнього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часу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називають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товарознавчо-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формуючим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так як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товарознавча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діяльність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стала активно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впливати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формування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асортименту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створення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якості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Більшу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увагу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стали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приділяти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розробці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теоретичних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основ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товарознавства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класифікації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їх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споживчих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властивостей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питанням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товарознавчої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оцінки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створення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управління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якостями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товарів</a:t>
            </a:r>
            <a:endParaRPr lang="uk-UA" sz="20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96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1890" y="1118370"/>
            <a:ext cx="117400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6724" y="352360"/>
            <a:ext cx="11352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Нормативна документація. Стандартизація. Види стандартів.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497" y="1251800"/>
            <a:ext cx="1134083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Стандартизація (від </a:t>
            </a:r>
            <a:r>
              <a:rPr lang="uk-UA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англ</a:t>
            </a:r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pl-PL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Standart - </a:t>
            </a:r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норма, зразок)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має на меті встановлення єдиних технічних вимог до продукції та норм, обов’язкових до застосування всіма організаціями та підприємствами країни</a:t>
            </a: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endParaRPr lang="uk-UA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Україні якість медичних і фармацевтичних товарів відповідають вимогам 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ДСТУ (ДСТУ / ISO, ДСТУ / EN), </a:t>
            </a:r>
            <a:r>
              <a:rPr lang="uk-UA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ГОСТів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ДСТУ, ТУ, СО, СТУ, якість готових лікарських засобів (ГЛЗ) вимогам – державної фармакопеї України (ДФУ), та методів контролю якості (МКЯ), </a:t>
            </a: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яких встановлюються норми, правила і вимоги, до об'єктів стандартизації. Уміння користуватися даною документацією з метою визначення якості лікарських засобів і виробів медичного призначення, є необхідним для практичної роботи провізора.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36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06858" y="711862"/>
            <a:ext cx="1090773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Aft>
                <a:spcPts val="0"/>
              </a:spcAft>
            </a:pP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Розрізняють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міжнародну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регіональну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національну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стандартизації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en-US" sz="2000" i="1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i="1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Міжнародна</a:t>
            </a:r>
            <a:r>
              <a:rPr lang="ru-RU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</a:t>
            </a:r>
            <a:r>
              <a:rPr lang="ru-RU" sz="2000" i="1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стандартизації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що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проводиться на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міжнародному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рівні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 участь, в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якій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відкрито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для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відповідних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усіх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країн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(ISO-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International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standard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organization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 algn="just">
              <a:spcAft>
                <a:spcPts val="0"/>
              </a:spcAft>
            </a:pPr>
            <a:endParaRPr lang="en-US" sz="2000" i="1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i="1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Регіональна</a:t>
            </a:r>
            <a:r>
              <a:rPr lang="ru-RU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</a:t>
            </a:r>
            <a:r>
              <a:rPr lang="ru-RU" sz="2000" i="1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стандартизації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що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проводиться на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відповідному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регіональному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рівні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та, участь в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якій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відкрито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для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відповідних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країн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певного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географічного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або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економічного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простору (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європейський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стандарт EN)</a:t>
            </a:r>
            <a:r>
              <a:rPr lang="uk-UA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u-RU" sz="20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endParaRPr lang="en-US" sz="2000" i="1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i="1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Національна</a:t>
            </a:r>
            <a:r>
              <a:rPr lang="ru-RU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</a:t>
            </a:r>
            <a:r>
              <a:rPr lang="ru-RU" sz="2000" i="1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стандартизації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яка проводиться на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рівні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однієї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країни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(ДСТУ).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Національна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спрямована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забезпечення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реалізації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єдиної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технічної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політики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сфері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метрології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сертифікації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захисту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інтересів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споживачів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продукції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послуг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взаємозамінності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сумісності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продукції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її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уніфікації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економії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всіх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ресурсів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449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9191" y="917345"/>
            <a:ext cx="1120910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Aft>
                <a:spcPts val="0"/>
              </a:spcAft>
            </a:pP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Функції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національного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органу по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стандартизації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виконує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Державне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підприємство "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Український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науково-дослідний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навчальний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центр проблем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стандартизації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сертифікації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якості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"(ДП "УкрНДНЦ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")</a:t>
            </a:r>
          </a:p>
          <a:p>
            <a:pPr indent="431800" algn="just">
              <a:spcAft>
                <a:spcPts val="0"/>
              </a:spcAft>
            </a:pPr>
            <a:endParaRPr lang="ru-RU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spcAft>
                <a:spcPts val="0"/>
              </a:spcAft>
            </a:pPr>
            <a:endParaRPr lang="uk-UA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spcAft>
                <a:spcPts val="0"/>
              </a:spcAft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Головним завданням стандартизації є створення нормативно-технічної документації (НТД), яка регламентує вимоги до розроблення і виробництва товарів, їх якості та застосування. До НТД належать стандарти, класифікатори, правила, керівні документи та ін.</a:t>
            </a:r>
            <a:endParaRPr lang="uk-UA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spcAft>
                <a:spcPts val="0"/>
              </a:spcAft>
            </a:pPr>
            <a:endParaRPr 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0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78545379"/>
              </p:ext>
            </p:extLst>
          </p:nvPr>
        </p:nvGraphicFramePr>
        <p:xfrm>
          <a:off x="6611006" y="3244334"/>
          <a:ext cx="5580994" cy="3951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2843279" y="63219"/>
            <a:ext cx="6773916" cy="796540"/>
          </a:xfrm>
          <a:prstGeom prst="roundRect">
            <a:avLst/>
          </a:prstGeom>
          <a:gradFill flip="none" rotWithShape="1">
            <a:gsLst>
              <a:gs pos="7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solidFill>
              <a:schemeClr val="bg1"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Види стандартів: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952080710"/>
              </p:ext>
            </p:extLst>
          </p:nvPr>
        </p:nvGraphicFramePr>
        <p:xfrm>
          <a:off x="955496" y="1417834"/>
          <a:ext cx="9472773" cy="5198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2150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Прямоугольник 4"/>
          <p:cNvSpPr/>
          <p:nvPr/>
        </p:nvSpPr>
        <p:spPr>
          <a:xfrm>
            <a:off x="832207" y="545970"/>
            <a:ext cx="108560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Нормативний документ-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документ, що встановлює правила, загальні принципи, або характеристики різних видів діяльності або їх результатів.</a:t>
            </a: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нормативних документів відносять: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технічна специфікація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керівництво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регламент</a:t>
            </a: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Позначення нормативного документа складається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 індексу, номера і року затвердження.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НД МОЗ України встановлюються такі індекси: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 МОЗУ» - стандарт МОЗ України; «СТ-Н МОЗУ» - керівництво (настанова) МОЗ України; «СТ-К-МОЗУ» - класифікатор МОЗ України.</a:t>
            </a:r>
          </a:p>
          <a:p>
            <a:endParaRPr lang="ru-RU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Реєстраційний номер включає в себе код МОЗ України (42), роз'єднаний дефісом від номера комплексу стандартів і порядкового номера стандарту в комплексі, який з'єднують точкою. 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Приклад: СТ МОЗУ 42-1.0: 2014 року, де 42 - код МОЗ України; 1.0 - НД, що регламентує систему стандартизації МОЗ України; 2014 року - рік прийняття стандарту.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5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78" y="0"/>
            <a:ext cx="6620830" cy="7925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7813" y="792549"/>
            <a:ext cx="11435257" cy="5755422"/>
          </a:xfrm>
          <a:prstGeom prst="rect">
            <a:avLst/>
          </a:prstGeom>
          <a:gradFill>
            <a:gsLst>
              <a:gs pos="2000">
                <a:srgbClr val="DE00D9"/>
              </a:gs>
              <a:gs pos="35000">
                <a:srgbClr val="002060"/>
              </a:gs>
            </a:gsLst>
            <a:path path="circle">
              <a:fillToRect l="100000" t="100000"/>
            </a:path>
          </a:gradFill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Нормативні</a:t>
            </a:r>
            <a:r>
              <a:rPr lang="ru-RU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документи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зі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стандартізації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Україні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класифікують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 такими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категоріями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endParaRPr lang="ru-R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державні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-ДСТУ; </a:t>
            </a:r>
            <a:endParaRPr lang="ru-RU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галузеві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ГСТУ; </a:t>
            </a:r>
            <a:endParaRPr lang="ru-RU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технічні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умови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України -ТУ У; </a:t>
            </a:r>
            <a:endParaRPr lang="ru-RU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підприємств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організацій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Украіни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СП, СО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наукових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науково-технічних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або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інженерних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товариств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спілок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Украіни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СТУ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Залежно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від статусу документа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прийняті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наступні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індекси</a:t>
            </a:r>
            <a:r>
              <a:rPr lang="ru-RU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Національного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рівня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ДСТУ; ДСТУ / ГОСТ; ДСТУ / </a:t>
            </a:r>
            <a:r>
              <a:rPr lang="pl-PL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ISO; 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ДСТУ / </a:t>
            </a:r>
            <a:r>
              <a:rPr lang="pl-PL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EN; 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ДК</a:t>
            </a:r>
          </a:p>
          <a:p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Іншого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рівня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pl-PL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ISO; 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ГОСТ; СТУ; ТУ У; СОУ; МКЯ.</a:t>
            </a:r>
          </a:p>
          <a:p>
            <a:endParaRPr lang="ru-RU" sz="32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46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0417" y="995101"/>
            <a:ext cx="114865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Розроблені національні стандарти, кодекси посиленою практики, національні класифікатори або зміни до них перевіряє і реєструє ДП «УкрНДНЦ».</a:t>
            </a:r>
          </a:p>
          <a:p>
            <a:endParaRPr lang="uk-UA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 на продукцію перевіряються не рідше 1 разу на 5 років.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28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0417" y="995101"/>
            <a:ext cx="1148650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Одними з 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найважливішими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основоположних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документів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що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регламентують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якість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ЛЗ, є </a:t>
            </a: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Державна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фармакопея </a:t>
            </a: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раїни(ДФУ) 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 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Методі контроля якості (М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КЯ)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ДФУ 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введена в дію з 1 жовтня 2001 і гармонізована з Європейською фармакопеєю, але містить національні вимоги, що враховують сучасний стан фармацевтичного виробництва в Україні</a:t>
            </a: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Наказом МОЗ України № 1178 від 20.06.2018 р. затверджено і введено в дію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Доповнення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№ 3 до ДФУ (II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видання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).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Розробником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ДФУ є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Державне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підприємство «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Український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науковий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фармакопейний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центр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якості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лікарських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засобів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Її вимоги є обов'язковими для всіх підприємств та установ, незалежно від форми власності, що займаються виготовленням, зберіганням, контролем, реалізацією та використанням лікарських засобів.</a:t>
            </a:r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0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0417" y="995101"/>
            <a:ext cx="1148650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Методи контролю якості (МКЯ) - </a:t>
            </a: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нормативні документи, які визначають якісні та кількісні характеристики лікарських засобів, методики проведення випробувань, встановлюють вимоги до упаковки, маркування, умов зберігання, транспортування, термінів придатності лікарських засобів.</a:t>
            </a:r>
          </a:p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Розглядає і погоджує МКЯ на лікарські засоби Державне підприємство «Державний експертний центр Міністерства охорони здоров'я України» (ДЕЦ).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ДЕЦ – державна установа у сфері реєстрації та контролю за обігом ЛЗ, яка займається реєстрацією лікарських препаратів, </a:t>
            </a:r>
            <a:r>
              <a:rPr lang="uk-UA" sz="2400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доклінічними</a:t>
            </a: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клінічними і </a:t>
            </a:r>
            <a:r>
              <a:rPr lang="uk-UA" sz="2400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постклінічними</a:t>
            </a: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дослідження, дає оцінку препаратам на предмет застосування, побічних дій. Органом уповноваженим затверджувати нормативні документи з виробництва лікарських засобів (МКЯ) є Міністерство охорони здоров'я України.</a:t>
            </a:r>
            <a:endParaRPr lang="uk-UA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46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0417" y="995101"/>
            <a:ext cx="114865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7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5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</TotalTime>
  <Words>1879</Words>
  <Application>Microsoft Office PowerPoint</Application>
  <PresentationFormat>Широкоэкранный</PresentationFormat>
  <Paragraphs>130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96</cp:revision>
  <dcterms:created xsi:type="dcterms:W3CDTF">2022-02-28T21:08:49Z</dcterms:created>
  <dcterms:modified xsi:type="dcterms:W3CDTF">2022-12-23T11:46:33Z</dcterms:modified>
</cp:coreProperties>
</file>