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>
      <p:cViewPr varScale="1">
        <p:scale>
          <a:sx n="76" d="100"/>
          <a:sy n="76" d="100"/>
        </p:scale>
        <p:origin x="996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109-2182-4969-AB7D-F7CFAA42DA2B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8F284F-D2A5-4E09-9E76-6BFE789BCD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38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6846C9-360B-46A3-B849-0664DAE2F0DA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7B410-F422-43BD-A5DA-E727D8A386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50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915F33-D6BF-4822-AEDD-0BCD3EBAEE5B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BB2442-C892-47F7-B0D5-162D278155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9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F48F9E-7BB7-43F3-8A83-8BDB71E3617E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1B8E4D-D949-4C84-A5C3-9DDB19CB23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558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C3338-D653-4D6B-94EA-F33E9BC410D7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D50C1-20FD-42DA-82A9-DD1533CC88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5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32FF61-A0D8-4951-9B1A-305C4F0A5A3E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05441-A7F3-4095-AC30-4FE5F2CDC2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20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CEDAFB-AD84-4A31-8575-DFBCD3C01201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300C1-4227-4563-95A5-FF8FCA3494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44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4318BE-EB5C-40D4-AEDB-C15E9D5BB193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21BE8-2F98-4E38-8F65-72C0B9DA8F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3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94576F-DC26-40A8-930A-DCD841539B57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8C541-FD7E-47E5-878D-10164BB82D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44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84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6679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41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767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33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859A48-56FF-4218-B600-A5B303D6AE6F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5DCB8-AE75-408F-BF38-BFEFBDA647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302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985C0-7F0A-4B8F-AD39-59BE70417792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7FC58-F63B-4C89-9FB4-B64238926D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9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00DA6445-86DC-4DA1-B505-7309280FBD35}" type="datetimeFigureOut">
              <a:rPr lang="ru-RU" smtClean="0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90D249-A442-4076-B8DD-5DDF4E7EA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653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38" y="2143125"/>
            <a:ext cx="7772400" cy="112713"/>
          </a:xfrm>
        </p:spPr>
        <p:txBody>
          <a:bodyPr wrap="square" t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100" i="1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100" i="1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41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1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100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100" dirty="0" smtClean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85873" y="2335114"/>
            <a:ext cx="6400800" cy="429047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uk-UA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7200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фармацевтичне та Медичне товарознавство»</a:t>
            </a:r>
            <a:endParaRPr lang="ru-RU" sz="7200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7200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uk-UA" sz="12800" dirty="0" smtClean="0">
              <a:solidFill>
                <a:schemeClr val="tx1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1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Лекція </a:t>
            </a:r>
            <a:r>
              <a:rPr lang="uk-UA" sz="128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№2</a:t>
            </a:r>
            <a:r>
              <a:rPr lang="uk-UA" sz="1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8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8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Класифікація </a:t>
            </a:r>
            <a:r>
              <a:rPr lang="ru-RU" sz="12800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та Кодування </a:t>
            </a:r>
            <a:r>
              <a:rPr lang="ru-RU" sz="128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товарів</a:t>
            </a:r>
            <a:r>
              <a:rPr lang="uk-UA" sz="128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.»</a:t>
            </a:r>
            <a:endParaRPr lang="ru-RU" sz="1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6400" dirty="0">
                <a:solidFill>
                  <a:schemeClr val="tx1"/>
                </a:solidFill>
              </a:rPr>
              <a:t> </a:t>
            </a:r>
            <a:endParaRPr lang="ru-RU" sz="6400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sz="6400" dirty="0">
                <a:solidFill>
                  <a:schemeClr val="tx1"/>
                </a:solidFill>
              </a:rPr>
              <a:t> </a:t>
            </a:r>
            <a:endParaRPr lang="ru-RU" sz="6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sz="6400" dirty="0"/>
              <a:t> </a:t>
            </a:r>
            <a:r>
              <a:rPr lang="uk-UA" sz="6600" dirty="0"/>
              <a:t> </a:t>
            </a:r>
            <a:r>
              <a:rPr lang="uk-UA" sz="6600" dirty="0" smtClean="0"/>
              <a:t>                   </a:t>
            </a:r>
            <a:r>
              <a:rPr lang="uk-UA" sz="6400" dirty="0"/>
              <a:t> </a:t>
            </a:r>
            <a:endParaRPr lang="ru-RU" sz="64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/>
              <a:t> 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dirty="0"/>
              <a:t> 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1" y="876259"/>
            <a:ext cx="8407113" cy="1152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41300" y="1694517"/>
            <a:ext cx="4489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uk-UA" u="sng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Організації та економіки фармації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5661248"/>
            <a:ext cx="33264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Підготувала старший викладач</a:t>
            </a:r>
            <a:endParaRPr lang="uk-UA" dirty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Степанова Оксана Анатоліївна </a:t>
            </a:r>
          </a:p>
          <a:p>
            <a:r>
              <a:rPr lang="uk-UA" dirty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ChangeArrowheads="1"/>
          </p:cNvSpPr>
          <p:nvPr/>
        </p:nvSpPr>
        <p:spPr bwMode="auto">
          <a:xfrm>
            <a:off x="1500188" y="500063"/>
            <a:ext cx="6024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Поняття про класифікацію товарів та її  категорії </a:t>
            </a:r>
          </a:p>
          <a:p>
            <a:pPr algn="ctr"/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785813" y="1071563"/>
            <a:ext cx="72866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(від лат. classic – розряд, група) – це розподіл множини об'єктів (предметів і явищ) на класи, групи й інші підрозділи в залежності від загальних ознак і має велике теоретичне і практичне значення. Іншими словами, класифікація – система упорядкованого розподілу товарів за поділами і більш дрібними підрозділами у логічній послідовності із супідрядністю за визначеними ознаками. </a:t>
            </a:r>
          </a:p>
          <a:p>
            <a:endParaRPr lang="ru-RU" sz="1600" dirty="0">
              <a:latin typeface="Verdana" pitchFamily="34" charset="0"/>
            </a:endParaRPr>
          </a:p>
        </p:txBody>
      </p:sp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785813" y="2714625"/>
            <a:ext cx="7215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Метою класифікації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 товарознавстві є полегшення вивчення споживчих властивостей, якості, асортименту товарів і управління ними.</a:t>
            </a:r>
          </a:p>
          <a:p>
            <a:endParaRPr lang="ru-RU" dirty="0">
              <a:latin typeface="Verdana" pitchFamily="34" charset="0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85813" y="3643313"/>
            <a:ext cx="7215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            Розрізняють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вищі, середні і нижчі категорії класифікації.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Вищі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категорії класифікації позначають терміном "розділ",     "підрозділ" або "клас", "підклас".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Середні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категорії – "група", "підгрупа", "вид".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Нижчі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категорії – "підвид". </a:t>
            </a:r>
          </a:p>
        </p:txBody>
      </p:sp>
      <p:pic>
        <p:nvPicPr>
          <p:cNvPr id="14341" name="Picture 2" descr="C:\Users\Василий\Desktop\header-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5000523"/>
            <a:ext cx="2377083" cy="124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50" y="571500"/>
            <a:ext cx="8143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2400" b="1" dirty="0">
                <a:ea typeface="Times New Roman" pitchFamily="18" charset="0"/>
                <a:cs typeface="Arial" charset="0"/>
              </a:rPr>
              <a:t>Приклад класифікації</a:t>
            </a:r>
          </a:p>
          <a:p>
            <a:pPr algn="just"/>
            <a:endParaRPr lang="uk-UA" sz="1400" dirty="0">
              <a:ea typeface="Times New Roman" pitchFamily="18" charset="0"/>
              <a:cs typeface="Arial" charset="0"/>
            </a:endParaRPr>
          </a:p>
          <a:p>
            <a:pPr algn="ctr"/>
            <a:r>
              <a:rPr lang="uk-UA" dirty="0">
                <a:ea typeface="Times New Roman" pitchFamily="18" charset="0"/>
                <a:cs typeface="Arial" charset="0"/>
              </a:rPr>
              <a:t>Наприклад, група ножі і скальпелі.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За призначенням</a:t>
            </a:r>
            <a:r>
              <a:rPr lang="uk-UA" dirty="0">
                <a:ea typeface="Times New Roman" pitchFamily="18" charset="0"/>
                <a:cs typeface="Arial" charset="0"/>
              </a:rPr>
              <a:t>: для розсічення м'яких і щільних тканин.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Області застосування </a:t>
            </a:r>
            <a:r>
              <a:rPr lang="uk-UA" dirty="0">
                <a:ea typeface="Times New Roman" pitchFamily="18" charset="0"/>
                <a:cs typeface="Arial" charset="0"/>
              </a:rPr>
              <a:t>– загальна хірургія, нейрохірургія, офтальмологія і т.п.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Вихідний матеріал </a:t>
            </a:r>
            <a:r>
              <a:rPr lang="uk-UA" dirty="0">
                <a:ea typeface="Times New Roman" pitchFamily="18" charset="0"/>
                <a:cs typeface="Arial" charset="0"/>
              </a:rPr>
              <a:t>– різноманітні марки сталей (вуглецеві В10А, В12А; що не іржавіють – 40 х 13; 10 х 13 і ін.).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За засобом виробництва</a:t>
            </a:r>
            <a:r>
              <a:rPr lang="uk-UA" dirty="0">
                <a:ea typeface="Times New Roman" pitchFamily="18" charset="0"/>
                <a:cs typeface="Arial" charset="0"/>
              </a:rPr>
              <a:t>: </a:t>
            </a:r>
            <a:r>
              <a:rPr lang="uk-UA" dirty="0" err="1">
                <a:ea typeface="Times New Roman" pitchFamily="18" charset="0"/>
                <a:cs typeface="Arial" charset="0"/>
              </a:rPr>
              <a:t>цільноштамповані</a:t>
            </a:r>
            <a:r>
              <a:rPr lang="uk-UA" dirty="0">
                <a:ea typeface="Times New Roman" pitchFamily="18" charset="0"/>
                <a:cs typeface="Arial" charset="0"/>
              </a:rPr>
              <a:t>, зварні.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За конструкцією</a:t>
            </a:r>
            <a:r>
              <a:rPr lang="uk-UA" dirty="0">
                <a:ea typeface="Times New Roman" pitchFamily="18" charset="0"/>
                <a:cs typeface="Arial" charset="0"/>
              </a:rPr>
              <a:t>: </a:t>
            </a:r>
            <a:r>
              <a:rPr lang="uk-UA" dirty="0" err="1">
                <a:ea typeface="Times New Roman" pitchFamily="18" charset="0"/>
                <a:cs typeface="Arial" charset="0"/>
              </a:rPr>
              <a:t>брюшисті</a:t>
            </a:r>
            <a:r>
              <a:rPr lang="uk-UA" dirty="0">
                <a:ea typeface="Times New Roman" pitchFamily="18" charset="0"/>
                <a:cs typeface="Arial" charset="0"/>
              </a:rPr>
              <a:t>, шпичасті, радіусні, серповидні, лінійні, списоподібні.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За розмірами</a:t>
            </a:r>
            <a:r>
              <a:rPr lang="uk-UA" dirty="0">
                <a:ea typeface="Times New Roman" pitchFamily="18" charset="0"/>
                <a:cs typeface="Arial" charset="0"/>
              </a:rPr>
              <a:t>: за довжиною леза або інструмента. </a:t>
            </a:r>
            <a:endParaRPr lang="ru-RU" dirty="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dirty="0">
                <a:ea typeface="Times New Roman" pitchFamily="18" charset="0"/>
                <a:cs typeface="Arial" charset="0"/>
              </a:rPr>
              <a:t>	</a:t>
            </a:r>
            <a:r>
              <a:rPr lang="uk-UA" i="1" dirty="0">
                <a:ea typeface="Times New Roman" pitchFamily="18" charset="0"/>
                <a:cs typeface="Arial" charset="0"/>
              </a:rPr>
              <a:t>За сферою обертання</a:t>
            </a:r>
            <a:r>
              <a:rPr lang="uk-UA" dirty="0">
                <a:ea typeface="Times New Roman" pitchFamily="18" charset="0"/>
                <a:cs typeface="Arial" charset="0"/>
              </a:rPr>
              <a:t>: багаторазового використання, одноразові. </a:t>
            </a:r>
          </a:p>
        </p:txBody>
      </p:sp>
      <p:pic>
        <p:nvPicPr>
          <p:cNvPr id="15362" name="Picture 2" descr="C:\Users\Василий\Desktop\instrumen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4500563"/>
            <a:ext cx="58578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2786063" y="428625"/>
            <a:ext cx="511968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3200" b="1">
                <a:latin typeface="Times New Roman" pitchFamily="18" charset="0"/>
                <a:cs typeface="Times New Roman" pitchFamily="18" charset="0"/>
              </a:rPr>
              <a:t>Види класифікації товарів</a:t>
            </a:r>
          </a:p>
          <a:p>
            <a:pPr algn="ctr"/>
            <a:endParaRPr lang="ru-RU">
              <a:latin typeface="Verdana" pitchFamily="34" charset="0"/>
            </a:endParaRPr>
          </a:p>
        </p:txBody>
      </p:sp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428625" y="285750"/>
            <a:ext cx="8072438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2000" b="1">
                <a:latin typeface="Times New Roman" pitchFamily="18" charset="0"/>
                <a:ea typeface="Times New Roman" pitchFamily="18" charset="0"/>
                <a:cs typeface="Arial" charset="0"/>
              </a:rPr>
              <a:t>Навчальні  класифікації  </a:t>
            </a: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створюються  з метою найбільш зручного, логічного і послідовного вивчення</a:t>
            </a:r>
          </a:p>
          <a:p>
            <a:pPr algn="ctr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 курсу в узагальненому виді з мінімальною витратою часу. При цьому вся увага зосереджується на вивченні загальних принципів формування цих властивостей. </a:t>
            </a:r>
          </a:p>
          <a:p>
            <a:pPr algn="ctr"/>
            <a:endParaRPr lang="uk-UA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571500" y="214313"/>
            <a:ext cx="821531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20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/>
            <a:r>
              <a:rPr lang="uk-UA" sz="2000" b="1">
                <a:latin typeface="Times New Roman" pitchFamily="18" charset="0"/>
                <a:ea typeface="Times New Roman" pitchFamily="18" charset="0"/>
                <a:cs typeface="Arial" charset="0"/>
              </a:rPr>
              <a:t>Торгова класифікація</a:t>
            </a: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 використовується в торгівельно-оперативному процесі. Її мета – удосконалення</a:t>
            </a:r>
          </a:p>
          <a:p>
            <a:pPr algn="just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 цього процесу. Ця класифікація традиційна, вона склалася на основі поділу товарів на групи відповіднодо існуючого галузевого розподілу промисловості, а також враховує особливості галузевих класифікацій продукції за чинними стандартами. </a:t>
            </a:r>
          </a:p>
          <a:p>
            <a:pPr algn="just"/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428625" y="0"/>
            <a:ext cx="8358188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ctr"/>
            <a:endParaRPr lang="uk-UA" sz="20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/>
            <a:endParaRPr lang="uk-UA" sz="20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/>
            <a:endParaRPr lang="uk-UA" sz="20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/>
            <a:r>
              <a:rPr lang="uk-UA" sz="2000" b="1">
                <a:latin typeface="Times New Roman" pitchFamily="18" charset="0"/>
                <a:ea typeface="Times New Roman" pitchFamily="18" charset="0"/>
                <a:cs typeface="Arial" charset="0"/>
              </a:rPr>
              <a:t>Економіко-статистична класифікація</a:t>
            </a: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 подана в класифікаторах і в класифікації ЦСУ України.</a:t>
            </a:r>
          </a:p>
          <a:p>
            <a:pPr algn="just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  Їх використовують при плануванні виробництва, постачання, для урахування продукції, що випускається. </a:t>
            </a:r>
          </a:p>
        </p:txBody>
      </p:sp>
      <p:pic>
        <p:nvPicPr>
          <p:cNvPr id="16389" name="Picture 2" descr="C:\Users\Василий\Desktop\depositphotos_8830375-Stack-of-color-boo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1650" y="5572125"/>
            <a:ext cx="22923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14375" y="357188"/>
            <a:ext cx="72866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 b="1">
              <a:ea typeface="Times New Roman" pitchFamily="18" charset="0"/>
              <a:cs typeface="Arial" charset="0"/>
            </a:endParaRPr>
          </a:p>
          <a:p>
            <a:pPr algn="ctr"/>
            <a:r>
              <a:rPr lang="uk-UA" b="1">
                <a:latin typeface="Times New Roman" pitchFamily="18" charset="0"/>
                <a:ea typeface="Times New Roman" pitchFamily="18" charset="0"/>
                <a:cs typeface="Arial" charset="0"/>
              </a:rPr>
              <a:t>Кодування товарів</a:t>
            </a:r>
            <a:endParaRPr lang="uk-UA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eaLnBrk="0" hangingPunct="0"/>
            <a:endParaRPr lang="uk-UA" sz="120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200">
                <a:latin typeface="Times New Roman" pitchFamily="18" charset="0"/>
                <a:ea typeface="Times New Roman" pitchFamily="18" charset="0"/>
                <a:cs typeface="Arial" charset="0"/>
              </a:rPr>
              <a:t>  </a:t>
            </a:r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Кодування товарів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– це технічний прийом, який дозволяє уявити об`єм, що класифікується, у вигляді знака або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групи знаків за правилами, установленими конкретною системою класифікації. </a:t>
            </a:r>
          </a:p>
          <a:p>
            <a:pPr eaLnBrk="0" hangingPunct="0"/>
            <a:endParaRPr lang="uk-UA" sz="1600">
              <a:ea typeface="Times New Roman" pitchFamily="18" charset="0"/>
              <a:cs typeface="Arial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71500" y="0"/>
            <a:ext cx="785177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just"/>
            <a:endParaRPr lang="uk-UA" sz="1400" b="1">
              <a:ea typeface="Times New Roman" pitchFamily="18" charset="0"/>
              <a:cs typeface="Arial" charset="0"/>
            </a:endParaRPr>
          </a:p>
          <a:p>
            <a:pPr algn="ctr"/>
            <a:endParaRPr lang="uk-UA" sz="16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КОД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– це система умовних символів, застосовуваних для  передачі повідомлень каналами зв'язку, включаючи канали зв'язку ЕОМ. </a:t>
            </a:r>
          </a:p>
          <a:p>
            <a:pPr algn="just"/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5750" y="0"/>
            <a:ext cx="8501063" cy="64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600" b="1"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   Структура коду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– умовне позначення складу і послідовності розташування знаків у ньому.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Структура коду складається з таких елементів: алфавіту, підстави, розряду і довжини.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Алфавіт коду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– це система знаків, прийнятих для утворення коду. Як алфавіт для кодів найбільше часто застосовують цифри, букви або їхні сполучення, штрихи. 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Розрізняють цифровий, буквений, буквено-цифровий і штриховий алфавіти коду.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       Цифровий алфавіт коду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– алфавіт коду, знаками якого  є цифри. </a:t>
            </a:r>
          </a:p>
          <a:p>
            <a:pPr eaLnBrk="0" hangingPunct="0"/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 Буквений алфавіт коду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– алфавіт коду, знаками якого є букви алфавітів природних мов. </a:t>
            </a:r>
          </a:p>
          <a:p>
            <a:pPr algn="ctr" eaLnBrk="0" hangingPunct="0"/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   Буквено-цифровий алфавіт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коду, знаками якого є букви алфавітів природних мов і цифри.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  Штриховий алфавіт коду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– алфавіт коду, знаками якого є штрихи і прогалини, ширина яких зчитується сканерами у вигляді цифр. </a:t>
            </a:r>
          </a:p>
        </p:txBody>
      </p:sp>
      <p:pic>
        <p:nvPicPr>
          <p:cNvPr id="17412" name="Picture 2" descr="C:\Users\Василий\Desktop\LIS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0"/>
            <a:ext cx="1295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1"/>
          <p:cNvSpPr>
            <a:spLocks noChangeArrowheads="1"/>
          </p:cNvSpPr>
          <p:nvPr/>
        </p:nvSpPr>
        <p:spPr bwMode="auto">
          <a:xfrm>
            <a:off x="3357563" y="571500"/>
            <a:ext cx="1841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b="1">
                <a:latin typeface="Times New Roman" pitchFamily="18" charset="0"/>
                <a:cs typeface="Times New Roman" pitchFamily="18" charset="0"/>
              </a:rPr>
              <a:t>Класифікатори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85750" y="0"/>
            <a:ext cx="8610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1600" b="1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– офіційний документ, що подає собою систематизоване з'єднання найменувань і кодів</a:t>
            </a:r>
          </a:p>
          <a:p>
            <a:pPr algn="ctr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класифікаційних угруповань і (або) об'єктів класифікації.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Структура класифікатора передбачає його позицію і ємність.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 b="1" i="1">
                <a:latin typeface="Times New Roman" pitchFamily="18" charset="0"/>
                <a:ea typeface="Times New Roman" pitchFamily="18" charset="0"/>
                <a:cs typeface="Arial" charset="0"/>
              </a:rPr>
              <a:t>Позиція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класифікатора – найменування і код класифікаційного угруповання або об'єкта класифікації. </a:t>
            </a:r>
          </a:p>
          <a:p>
            <a:pPr algn="ctr" eaLnBrk="0" hangingPunct="0"/>
            <a:r>
              <a:rPr lang="uk-UA" sz="1600" b="1" i="1">
                <a:latin typeface="Times New Roman" pitchFamily="18" charset="0"/>
                <a:ea typeface="Times New Roman" pitchFamily="18" charset="0"/>
                <a:cs typeface="Arial" charset="0"/>
              </a:rPr>
              <a:t>Ємність</a:t>
            </a:r>
            <a:r>
              <a:rPr lang="uk-UA" sz="1600" i="1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класифікатора – найбільше число позицій, котре може містити класифікатор.</a:t>
            </a:r>
            <a:r>
              <a:rPr lang="ru-RU" sz="1600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/>
            <a:endParaRPr lang="ru-RU" sz="140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214313" y="0"/>
            <a:ext cx="8643937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ru-RU" sz="700">
              <a:ea typeface="Times New Roman" pitchFamily="18" charset="0"/>
              <a:cs typeface="Arial" charset="0"/>
            </a:endParaRP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142875" y="2428875"/>
            <a:ext cx="8501063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uk-UA" b="1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>
                <a:latin typeface="Times New Roman" pitchFamily="18" charset="0"/>
                <a:cs typeface="Times New Roman" pitchFamily="18" charset="0"/>
              </a:rPr>
              <a:t>Категорії класифікатора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– це ознака, що вказує на приналежність класифікатора до визначеної групи в залежності від рівня його затвердження і сфери застосування. Розрізняють класифікатори державні, загальноросійські, галузеві і підприємств.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latin typeface="Times New Roman" pitchFamily="18" charset="0"/>
                <a:cs typeface="Times New Roman" pitchFamily="18" charset="0"/>
              </a:rPr>
              <a:t>Загальноросійський класифікатор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– державний класифікатор, затверджений Держстандартом </a:t>
            </a:r>
          </a:p>
          <a:p>
            <a:pPr algn="just" eaLnBrk="0" hangingPunct="0"/>
            <a:r>
              <a:rPr lang="uk-UA">
                <a:latin typeface="Times New Roman" pitchFamily="18" charset="0"/>
                <a:cs typeface="Times New Roman" pitchFamily="18" charset="0"/>
              </a:rPr>
              <a:t>Росії для застосування в автоматизованих системах управління (АСУ).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latin typeface="Times New Roman" pitchFamily="18" charset="0"/>
                <a:cs typeface="Times New Roman" pitchFamily="18" charset="0"/>
              </a:rPr>
              <a:t>Галузевий класифікатор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– класифікатор, введений у встановленому порядку для застосування в</a:t>
            </a:r>
          </a:p>
          <a:p>
            <a:pPr algn="just" eaLnBrk="0" hangingPunct="0"/>
            <a:r>
              <a:rPr lang="uk-UA">
                <a:latin typeface="Times New Roman" pitchFamily="18" charset="0"/>
                <a:cs typeface="Times New Roman" pitchFamily="18" charset="0"/>
              </a:rPr>
              <a:t> АСУ галузі.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latin typeface="Times New Roman" pitchFamily="18" charset="0"/>
                <a:cs typeface="Times New Roman" pitchFamily="18" charset="0"/>
              </a:rPr>
              <a:t>Класифікатор підприємства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– класифікатор, введений у встановленому порядку для застосування в АСУ підприємства. </a:t>
            </a:r>
          </a:p>
          <a:p>
            <a:endParaRPr lang="uk-UA">
              <a:latin typeface="Times New Roman" pitchFamily="18" charset="0"/>
              <a:cs typeface="Times New Roman" pitchFamily="18" charset="0"/>
            </a:endParaRPr>
          </a:p>
          <a:p>
            <a:r>
              <a:rPr lang="uk-UA">
                <a:latin typeface="Times New Roman" pitchFamily="18" charset="0"/>
                <a:cs typeface="Times New Roman" pitchFamily="18" charset="0"/>
              </a:rPr>
              <a:t>В Україні використовуються три види кодування: внутрішнє, зовнішнє (міжнародне) і штрихове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285750"/>
            <a:ext cx="8882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ctr"/>
            <a:r>
              <a:rPr lang="uk-UA" sz="1200">
                <a:latin typeface="Calibri" pitchFamily="34" charset="0"/>
                <a:ea typeface="Times New Roman" pitchFamily="18" charset="0"/>
                <a:cs typeface="Calibri" pitchFamily="34" charset="0"/>
              </a:rPr>
              <a:t>	</a:t>
            </a:r>
            <a:r>
              <a:rPr lang="uk-UA" b="1">
                <a:latin typeface="Calibri" pitchFamily="34" charset="0"/>
                <a:ea typeface="Times New Roman" pitchFamily="18" charset="0"/>
                <a:cs typeface="Calibri" pitchFamily="34" charset="0"/>
              </a:rPr>
              <a:t>Внутрішнє кодування здійснюється за галузевим класифікатором лікарських </a:t>
            </a:r>
          </a:p>
          <a:p>
            <a:pPr indent="449263" algn="ctr"/>
            <a:r>
              <a:rPr lang="uk-UA" b="1">
                <a:latin typeface="Calibri" pitchFamily="34" charset="0"/>
                <a:ea typeface="Times New Roman" pitchFamily="18" charset="0"/>
                <a:cs typeface="Calibri" pitchFamily="34" charset="0"/>
              </a:rPr>
              <a:t>засобів і виробів медичного призначення </a:t>
            </a:r>
          </a:p>
          <a:p>
            <a:pPr indent="449263" algn="ctr"/>
            <a:r>
              <a:rPr lang="uk-UA" b="1">
                <a:latin typeface="Calibri" pitchFamily="34" charset="0"/>
                <a:ea typeface="Times New Roman" pitchFamily="18" charset="0"/>
                <a:cs typeface="Calibri" pitchFamily="34" charset="0"/>
              </a:rPr>
              <a:t>(від КЛЗ ВМП). </a:t>
            </a:r>
          </a:p>
          <a:p>
            <a:pPr indent="449263"/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00063" y="428625"/>
            <a:ext cx="79914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r>
              <a:rPr lang="uk-UA">
                <a:ea typeface="Times New Roman" pitchFamily="18" charset="0"/>
                <a:cs typeface="Arial" charset="0"/>
              </a:rPr>
              <a:t>У ОтКЛЗВМП код продукції семизначний: 0 00000 0. Цифри "0" і "1" у першому знаку вказують на централізоване постачання, а цифри від "2" до "8" – децентралізоване постачання. </a:t>
            </a:r>
            <a:endParaRPr lang="ru-RU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ea typeface="Times New Roman" pitchFamily="18" charset="0"/>
                <a:cs typeface="Arial" charset="0"/>
              </a:rPr>
              <a:t>Цифри в другому і третьому знаках позначають номер групи. Цифри від "0" до "8" учетвертому знаку вказують, що товар вітчизняного в иробництва, а цифра "9" – імпортного. </a:t>
            </a:r>
            <a:endParaRPr lang="ru-RU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ea typeface="Times New Roman" pitchFamily="18" charset="0"/>
                <a:cs typeface="Arial" charset="0"/>
              </a:rPr>
              <a:t>Цифра в 5 і 6 знаку – порядковий номер у даній групі. </a:t>
            </a:r>
            <a:endParaRPr lang="ru-RU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ea typeface="Times New Roman" pitchFamily="18" charset="0"/>
                <a:cs typeface="Arial" charset="0"/>
              </a:rPr>
              <a:t>Цифра в сьомому знаку – захисний код товару, що здійснює ЕОМ, тобто це третя цифра після коми. </a:t>
            </a:r>
          </a:p>
          <a:p>
            <a:pPr algn="just" eaLnBrk="0" hangingPunct="0"/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00063" y="357188"/>
            <a:ext cx="7929562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b="1" i="1">
              <a:ea typeface="Times New Roman" pitchFamily="18" charset="0"/>
              <a:cs typeface="Arial" charset="0"/>
            </a:endParaRPr>
          </a:p>
          <a:p>
            <a:endParaRPr lang="uk-UA" b="1" i="1">
              <a:ea typeface="Times New Roman" pitchFamily="18" charset="0"/>
              <a:cs typeface="Arial" charset="0"/>
            </a:endParaRPr>
          </a:p>
          <a:p>
            <a:endParaRPr lang="uk-UA" b="1" i="1">
              <a:ea typeface="Times New Roman" pitchFamily="18" charset="0"/>
              <a:cs typeface="Arial" charset="0"/>
            </a:endParaRPr>
          </a:p>
          <a:p>
            <a:endParaRPr lang="uk-UA" b="1" i="1">
              <a:ea typeface="Times New Roman" pitchFamily="18" charset="0"/>
              <a:cs typeface="Arial" charset="0"/>
            </a:endParaRPr>
          </a:p>
          <a:p>
            <a:r>
              <a:rPr lang="uk-UA" b="1" i="1">
                <a:ea typeface="Times New Roman" pitchFamily="18" charset="0"/>
                <a:cs typeface="Arial" charset="0"/>
              </a:rPr>
              <a:t>Приклад 1.  </a:t>
            </a:r>
            <a:endParaRPr lang="ru-RU" b="1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 sz="1400">
                <a:ea typeface="Times New Roman" pitchFamily="18" charset="0"/>
                <a:cs typeface="Arial" charset="0"/>
              </a:rPr>
              <a:t>	</a:t>
            </a:r>
            <a:r>
              <a:rPr lang="uk-UA">
                <a:ea typeface="Times New Roman" pitchFamily="18" charset="0"/>
                <a:cs typeface="Arial" charset="0"/>
              </a:rPr>
              <a:t>Препарат "Ундевіт" драже №50 Код – 0 43016 3. </a:t>
            </a:r>
            <a:endParaRPr lang="ru-RU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>
                <a:ea typeface="Times New Roman" pitchFamily="18" charset="0"/>
                <a:cs typeface="Arial" charset="0"/>
              </a:rPr>
              <a:t>0   – централізоване постачання; </a:t>
            </a:r>
            <a:endParaRPr lang="ru-RU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>
                <a:ea typeface="Times New Roman" pitchFamily="18" charset="0"/>
                <a:cs typeface="Arial" charset="0"/>
              </a:rPr>
              <a:t>43 – номер групи (полівітамінні препарати в порошку, таблетках і драже); </a:t>
            </a:r>
            <a:endParaRPr lang="ru-RU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>
                <a:ea typeface="Times New Roman" pitchFamily="18" charset="0"/>
                <a:cs typeface="Arial" charset="0"/>
              </a:rPr>
              <a:t>0   – вітчизняний; </a:t>
            </a:r>
            <a:endParaRPr lang="ru-RU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>
                <a:ea typeface="Times New Roman" pitchFamily="18" charset="0"/>
                <a:cs typeface="Arial" charset="0"/>
              </a:rPr>
              <a:t>16 – порядковий номер в даній (43-й) групі; </a:t>
            </a:r>
            <a:endParaRPr lang="ru-RU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uk-UA">
                <a:ea typeface="Times New Roman" pitchFamily="18" charset="0"/>
                <a:cs typeface="Arial" charset="0"/>
              </a:rPr>
              <a:t>3   – захисний код. </a:t>
            </a:r>
          </a:p>
        </p:txBody>
      </p:sp>
      <p:pic>
        <p:nvPicPr>
          <p:cNvPr id="19460" name="Picture 2" descr="C:\Users\Василий\Desktop\barcod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38" y="5143500"/>
            <a:ext cx="29813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14375" y="500063"/>
            <a:ext cx="7500938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/>
            <a:endParaRPr lang="uk-UA" sz="1400" i="1">
              <a:ea typeface="Times New Roman" pitchFamily="18" charset="0"/>
              <a:cs typeface="Arial" charset="0"/>
            </a:endParaRPr>
          </a:p>
          <a:p>
            <a:pPr indent="457200"/>
            <a:endParaRPr lang="uk-UA" sz="1400" i="1">
              <a:ea typeface="Times New Roman" pitchFamily="18" charset="0"/>
              <a:cs typeface="Arial" charset="0"/>
            </a:endParaRPr>
          </a:p>
          <a:p>
            <a:pPr indent="457200" algn="ctr"/>
            <a:r>
              <a:rPr lang="uk-UA" sz="2000" i="1">
                <a:latin typeface="Times New Roman" pitchFamily="18" charset="0"/>
                <a:ea typeface="Times New Roman" pitchFamily="18" charset="0"/>
                <a:cs typeface="Arial" charset="0"/>
              </a:rPr>
              <a:t>Приклад 2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Препарат "Манініл" 0,0005 таблетки №120 Код – 0 49907 3.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0   – централізоване постачання;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49 – номер групи (препарати інсуліну й ін. протидіабетичні засоби);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9   – імпортний;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07 – порядковий номер в даній (49-й) групі;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indent="457200" algn="ctr" eaLnBrk="0" hangingPunct="0"/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3   – захисний код. </a:t>
            </a:r>
          </a:p>
        </p:txBody>
      </p:sp>
      <p:pic>
        <p:nvPicPr>
          <p:cNvPr id="20482" name="Picture 2" descr="C:\Users\Василий\Desktop\xl6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3643313"/>
            <a:ext cx="5286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1214438" y="571500"/>
            <a:ext cx="8429625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285750" y="0"/>
            <a:ext cx="1841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428625" y="642938"/>
            <a:ext cx="79295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uk-UA" b="1">
                <a:latin typeface="Times New Roman" pitchFamily="18" charset="0"/>
                <a:cs typeface="Times New Roman" pitchFamily="18" charset="0"/>
              </a:rPr>
              <a:t>Зовнішнє кодування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здійснюється за товарною номенклатурою зовнішньоекономічної діяльності (ТН ЗЕД), яка є</a:t>
            </a:r>
          </a:p>
          <a:p>
            <a:pPr indent="449263" algn="just"/>
            <a:r>
              <a:rPr lang="uk-UA">
                <a:latin typeface="Times New Roman" pitchFamily="18" charset="0"/>
                <a:cs typeface="Times New Roman" pitchFamily="18" charset="0"/>
              </a:rPr>
              <a:t> інструментом державного регулювання зовнішньоекономічної діяльності, що сприяє її удосконаленню і виконанню поточних </a:t>
            </a:r>
          </a:p>
          <a:p>
            <a:pPr indent="449263" algn="just"/>
            <a:r>
              <a:rPr lang="uk-UA">
                <a:latin typeface="Times New Roman" pitchFamily="18" charset="0"/>
                <a:cs typeface="Times New Roman" pitchFamily="18" charset="0"/>
              </a:rPr>
              <a:t>і перспективних завдань</a:t>
            </a:r>
            <a:r>
              <a:rPr lang="uk-UA">
                <a:latin typeface="Impact" pitchFamily="34" charset="0"/>
                <a:ea typeface="Times New Roman" pitchFamily="18" charset="0"/>
                <a:cs typeface="Arial" charset="0"/>
              </a:rPr>
              <a:t>. </a:t>
            </a:r>
          </a:p>
          <a:p>
            <a:pPr indent="449263" algn="just"/>
            <a:endParaRPr lang="uk-UA">
              <a:cs typeface="Arial" charset="0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57188" y="0"/>
            <a:ext cx="7786687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Приймаючи  до  уваги  той  факт, що ТН ЗЕД побудована на базі номенклатури гармонізованої системи </a:t>
            </a:r>
          </a:p>
          <a:p>
            <a:pPr algn="just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опису і кодування товарів (НГС), необхідно використання довідкових матеріалів Міжнародної конвенції про гармонізовану систему опису і кодування товарів. </a:t>
            </a:r>
          </a:p>
          <a:p>
            <a:pPr algn="just"/>
            <a:endParaRPr lang="uk-UA" sz="160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357188" y="0"/>
            <a:ext cx="814387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endParaRPr lang="uk-UA" sz="1400">
              <a:ea typeface="Times New Roman" pitchFamily="18" charset="0"/>
              <a:cs typeface="Arial" charset="0"/>
            </a:endParaRPr>
          </a:p>
          <a:p>
            <a:pPr algn="just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У Номенклатурі гармонізованої системи прийняте цифрове позначення, причому для поділів (їх 21) іпідгруп (їх 33) використовуються римські цифри, а для товарних груп (їх 96), товарних позицій (їх 1241), підпозицій (їх 3558) і субпозицій (їх 5019) – арабські.</a:t>
            </a:r>
          </a:p>
          <a:p>
            <a:pPr algn="just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</a:p>
        </p:txBody>
      </p:sp>
      <p:pic>
        <p:nvPicPr>
          <p:cNvPr id="21510" name="Picture 2" descr="C:\Users\Василий\Desktop\LIS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4714875"/>
            <a:ext cx="25812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3" descr="C:\Users\Василий\Desktop\1664_medicine_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4857750"/>
            <a:ext cx="357187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50" y="357188"/>
            <a:ext cx="8286750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endParaRPr lang="uk-UA" sz="1400"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2400">
                <a:latin typeface="Times New Roman" pitchFamily="18" charset="0"/>
                <a:ea typeface="Times New Roman" pitchFamily="18" charset="0"/>
                <a:cs typeface="Arial" charset="0"/>
              </a:rPr>
              <a:t>Наприклад: код по ТН ЗЕД - 30.04.20 100</a:t>
            </a:r>
            <a:r>
              <a:rPr lang="uk-UA" sz="1400">
                <a:latin typeface="Times New Roman" pitchFamily="18" charset="0"/>
                <a:ea typeface="Times New Roman" pitchFamily="18" charset="0"/>
                <a:cs typeface="Arial" charset="0"/>
              </a:rPr>
              <a:t>. </a:t>
            </a:r>
          </a:p>
          <a:p>
            <a:pPr algn="ctr"/>
            <a:endParaRPr lang="ru-RU" sz="7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30.        – номер групи ("Фармацевтичні товари");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AutoNum type="arabicPeriod" startAt="4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– номер позиції (медикаменти, що складаються зі змішаних і незмішаних сполук, які </a:t>
            </a:r>
          </a:p>
          <a:p>
            <a:pPr algn="ctr" eaLnBrk="0" hangingPunct="0">
              <a:buFontTx/>
              <a:buAutoNum type="arabicPeriod" startAt="4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використовуються у терапевтичній і профілактичній цілях, розфасовані й упаковані в </a:t>
            </a:r>
          </a:p>
          <a:p>
            <a:pPr algn="ctr" eaLnBrk="0" hangingPunct="0">
              <a:buFontTx/>
              <a:buAutoNum type="arabicPeriod" startAt="4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спеціальні форми для роздрібного продажу: препарати,  що містять пеніциліни або їх похідні,</a:t>
            </a:r>
          </a:p>
          <a:p>
            <a:pPr algn="ctr" eaLnBrk="0" hangingPunct="0">
              <a:buFontTx/>
              <a:buAutoNum type="arabicPeriod" startAt="4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що мають структуру пеніцилінової кислоти, і препарати, що  містять стрептоміцини або їх похідні);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20 100 – номер підсубпозиції (препарати, що містять інші антибіотики), де: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AutoNum type="arabicPlain" startAt="20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– номер підпозиції (антибіотики, що поставляються у формах або упаковках для роздрібного</a:t>
            </a:r>
          </a:p>
          <a:p>
            <a:pPr algn="ctr" eaLnBrk="0" hangingPunct="0">
              <a:buFontTx/>
              <a:buAutoNum type="arabicPlain" startAt="20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продажу); </a:t>
            </a:r>
          </a:p>
          <a:p>
            <a:pPr algn="ctr" eaLnBrk="0" hangingPunct="0">
              <a:buFontTx/>
              <a:buAutoNum type="arabicPlain" startAt="100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– номер субпозиції (конкретний препарат, відбитий в алфавітному покажчику на фармацевтичні</a:t>
            </a:r>
          </a:p>
          <a:p>
            <a:pPr algn="ctr" eaLnBrk="0" hangingPunct="0">
              <a:buFontTx/>
              <a:buAutoNum type="arabicPlain" startAt="100"/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продукти). </a:t>
            </a:r>
          </a:p>
        </p:txBody>
      </p:sp>
      <p:pic>
        <p:nvPicPr>
          <p:cNvPr id="22530" name="Picture 2" descr="C:\Users\Василий\Desktop\d9a357f5020326b888c4a409fc48133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63" y="5429250"/>
            <a:ext cx="1643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85750" y="642938"/>
            <a:ext cx="82153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ctr">
              <a:tabLst>
                <a:tab pos="228600" algn="l"/>
              </a:tabLst>
            </a:pPr>
            <a:r>
              <a:rPr lang="uk-UA" b="1">
                <a:latin typeface="Times New Roman" pitchFamily="18" charset="0"/>
                <a:ea typeface="Times New Roman" pitchFamily="18" charset="0"/>
                <a:cs typeface="Arial" charset="0"/>
              </a:rPr>
              <a:t>Для кодування підприємств, організацій, країн світу і  територій, заснувань митниці, митних режимів, </a:t>
            </a:r>
          </a:p>
          <a:p>
            <a:pPr algn="ctr">
              <a:tabLst>
                <a:tab pos="228600" algn="l"/>
              </a:tabLst>
            </a:pPr>
            <a:r>
              <a:rPr lang="uk-UA" b="1">
                <a:latin typeface="Times New Roman" pitchFamily="18" charset="0"/>
                <a:ea typeface="Times New Roman" pitchFamily="18" charset="0"/>
                <a:cs typeface="Arial" charset="0"/>
              </a:rPr>
              <a:t>валют країн, видів транспорту й ін. для заповнення митних декларацій, товаросупроводжувальних </a:t>
            </a:r>
          </a:p>
          <a:p>
            <a:pPr algn="ctr">
              <a:tabLst>
                <a:tab pos="228600" algn="l"/>
              </a:tabLst>
            </a:pPr>
            <a:r>
              <a:rPr lang="uk-UA" b="1">
                <a:latin typeface="Times New Roman" pitchFamily="18" charset="0"/>
                <a:ea typeface="Times New Roman" pitchFamily="18" charset="0"/>
                <a:cs typeface="Arial" charset="0"/>
              </a:rPr>
              <a:t>документів використовують різноманітні  класифікатори:</a:t>
            </a:r>
          </a:p>
          <a:p>
            <a:pPr algn="ctr">
              <a:tabLst>
                <a:tab pos="228600" algn="l"/>
              </a:tabLst>
            </a:pPr>
            <a:endParaRPr lang="ru-RU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підприємств і організацій (КПО) – код восьмизначний;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країн світу і територій (ККСТ) – код тризначний;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валют (КВ) – код тризначний;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видів транспорту (КВТ) – код двозначний; 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митних режимів (КМР) – код п'ятизначний;</a:t>
            </a:r>
            <a:endParaRPr lang="ru-RU" sz="20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 sz="2000">
                <a:latin typeface="Times New Roman" pitchFamily="18" charset="0"/>
                <a:ea typeface="Times New Roman" pitchFamily="18" charset="0"/>
                <a:cs typeface="Arial" charset="0"/>
              </a:rPr>
              <a:t>класифікатор митних заснувань (КМЗ) – код п'ятизначний</a:t>
            </a:r>
            <a:r>
              <a:rPr lang="uk-UA" sz="2000">
                <a:ea typeface="Times New Roman" pitchFamily="18" charset="0"/>
                <a:cs typeface="Arial" charset="0"/>
              </a:rPr>
              <a:t>.</a:t>
            </a:r>
          </a:p>
        </p:txBody>
      </p:sp>
      <p:pic>
        <p:nvPicPr>
          <p:cNvPr id="23554" name="Picture 2" descr="C:\Users\Василий\Desktop\98_1_980173_13879579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4500563"/>
            <a:ext cx="45720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8625" y="461963"/>
            <a:ext cx="81438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/>
            <a:r>
              <a:rPr lang="uk-UA" sz="12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>
                <a:latin typeface="Times New Roman" pitchFamily="18" charset="0"/>
                <a:cs typeface="Times New Roman" pitchFamily="18" charset="0"/>
              </a:rPr>
              <a:t>Штриховий код (ШК) – знак, призначений для  автоматизованих ідентифікацій і урахування інформації про товар, </a:t>
            </a:r>
          </a:p>
          <a:p>
            <a:pPr indent="228600" algn="ctr"/>
            <a:r>
              <a:rPr lang="uk-UA" b="1">
                <a:latin typeface="Times New Roman" pitchFamily="18" charset="0"/>
                <a:cs typeface="Times New Roman" pitchFamily="18" charset="0"/>
              </a:rPr>
              <a:t>закодований у виді  цифр і штрихів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28600" algn="ctr"/>
            <a:endParaRPr lang="uk-UA">
              <a:latin typeface="Times New Roman" pitchFamily="18" charset="0"/>
              <a:cs typeface="Times New Roman" pitchFamily="18" charset="0"/>
            </a:endParaRPr>
          </a:p>
          <a:p>
            <a:pPr indent="228600" algn="ctr"/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57188" y="214313"/>
            <a:ext cx="8429625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ctr">
              <a:tabLst>
                <a:tab pos="228600" algn="l"/>
              </a:tabLst>
            </a:pPr>
            <a:endParaRPr lang="uk-UA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Застосування ШК разом з комп'ютерами забезпечує оптимізацію таких процесів: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виготовлювачам – урахування кількості зробленої продукції, її сортування і роздільне складування різних</a:t>
            </a: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видів, найменувань, сортів, урахування товарних запасів, формування замовлень шляхом підбору </a:t>
            </a: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необхідних товарів у потрібній кількості і відправлення в торгівлю;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оптовим посередникам – приймання товарів за кількістю й асортиментом, урахування і контроль товарних </a:t>
            </a: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запасів на складі, відвантаження в роздрібну торгівлю;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транспортним організаціям – приймання решти товарів;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роздрібним продавцям – приймання товарів за кількістю й асортиментом, розміщення на складі, урахування</a:t>
            </a: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і контроль товарних запасів у магазині: на складі й у торгових залах, контроль за цілістю товарів, </a:t>
            </a:r>
          </a:p>
          <a:p>
            <a:pPr algn="ctr" eaLnBrk="0" hangingPunct="0">
              <a:buFontTx/>
              <a:buChar char="•"/>
              <a:tabLst>
                <a:tab pos="228600" algn="l"/>
              </a:tabLst>
            </a:pP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забезпечення ритмічного поповнення запасу в міру їхньої реалізації.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857250" y="642938"/>
            <a:ext cx="7358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latin typeface="Times New Roman" pitchFamily="18" charset="0"/>
                <a:cs typeface="Times New Roman" pitchFamily="18" charset="0"/>
              </a:rPr>
              <a:t>Класифікація ШК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>
                <a:latin typeface="Verdana" pitchFamily="34" charset="0"/>
              </a:rPr>
              <a:t>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ШК діляться на два види:  європейський – EAN і американський – UPC. </a:t>
            </a:r>
          </a:p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3000" y="1857375"/>
          <a:ext cx="6572250" cy="2428878"/>
        </p:xfrm>
        <a:graphic>
          <a:graphicData uri="http://schemas.openxmlformats.org/drawingml/2006/table">
            <a:tbl>
              <a:tblPr/>
              <a:tblGrid>
                <a:gridCol w="979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кодів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Порядкові номери знаків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Типи ШК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EAN - 8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EAN - 13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EAN - 14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itchFamily="34" charset="0"/>
                        <a:buAutoNum type="arabicPeriod"/>
                        <a:tabLst>
                          <a:tab pos="228600" algn="l"/>
                        </a:tabLst>
                      </a:pP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Країна, де знаходиться банк даних про ШК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(3)*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(3)*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(3)*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itchFamily="34" charset="0"/>
                        <a:buAutoNum type="arabicPeriod"/>
                        <a:tabLst>
                          <a:tab pos="228600" algn="l"/>
                        </a:tabLst>
                      </a:pP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Організація-виготовлювач або продавець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 (4-5)**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3-7 (4-7)**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3-7 (4-7)**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itchFamily="34" charset="0"/>
                        <a:buAutoNum type="arabicPeriod"/>
                        <a:tabLst>
                          <a:tab pos="228600" algn="l"/>
                        </a:tabLst>
                      </a:pP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Інформація про товар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itchFamily="34" charset="0"/>
                        <a:buAutoNum type="arabicPeriod"/>
                        <a:tabLst>
                          <a:tab pos="228600" algn="l"/>
                        </a:tabLst>
                      </a:pP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упаковування товару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9-13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Verdana" pitchFamily="34" charset="0"/>
                        <a:buAutoNum type="arabicPeriod"/>
                        <a:tabLst>
                          <a:tab pos="228600" algn="l"/>
                        </a:tabLst>
                      </a:pP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Контрольна цифра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78" marR="629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650" name="Line 21"/>
          <p:cNvSpPr>
            <a:spLocks noChangeShapeType="1"/>
          </p:cNvSpPr>
          <p:nvPr/>
        </p:nvSpPr>
        <p:spPr bwMode="auto">
          <a:xfrm>
            <a:off x="1354138" y="4605338"/>
            <a:ext cx="0" cy="2698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1" name="Line 5"/>
          <p:cNvSpPr>
            <a:spLocks noChangeShapeType="1"/>
          </p:cNvSpPr>
          <p:nvPr/>
        </p:nvSpPr>
        <p:spPr bwMode="auto">
          <a:xfrm>
            <a:off x="4000500" y="4929188"/>
            <a:ext cx="0" cy="269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2" name="Line 13"/>
          <p:cNvSpPr>
            <a:spLocks noChangeShapeType="1"/>
          </p:cNvSpPr>
          <p:nvPr/>
        </p:nvSpPr>
        <p:spPr bwMode="auto">
          <a:xfrm>
            <a:off x="2076450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3" name="Line 14"/>
          <p:cNvSpPr>
            <a:spLocks noChangeShapeType="1"/>
          </p:cNvSpPr>
          <p:nvPr/>
        </p:nvSpPr>
        <p:spPr bwMode="auto">
          <a:xfrm>
            <a:off x="1984375" y="4605338"/>
            <a:ext cx="0" cy="269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4" name="Line 15"/>
          <p:cNvSpPr>
            <a:spLocks noChangeShapeType="1"/>
          </p:cNvSpPr>
          <p:nvPr/>
        </p:nvSpPr>
        <p:spPr bwMode="auto">
          <a:xfrm>
            <a:off x="1893888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5" name="Line 16"/>
          <p:cNvSpPr>
            <a:spLocks noChangeShapeType="1"/>
          </p:cNvSpPr>
          <p:nvPr/>
        </p:nvSpPr>
        <p:spPr bwMode="auto">
          <a:xfrm>
            <a:off x="1804988" y="4605338"/>
            <a:ext cx="0" cy="4508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6" name="Line 17"/>
          <p:cNvSpPr>
            <a:spLocks noChangeShapeType="1"/>
          </p:cNvSpPr>
          <p:nvPr/>
        </p:nvSpPr>
        <p:spPr bwMode="auto">
          <a:xfrm>
            <a:off x="1714500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7" name="Line 18"/>
          <p:cNvSpPr>
            <a:spLocks noChangeShapeType="1"/>
          </p:cNvSpPr>
          <p:nvPr/>
        </p:nvSpPr>
        <p:spPr bwMode="auto">
          <a:xfrm>
            <a:off x="1625600" y="4605338"/>
            <a:ext cx="0" cy="2698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8" name="Line 19"/>
          <p:cNvSpPr>
            <a:spLocks noChangeShapeType="1"/>
          </p:cNvSpPr>
          <p:nvPr/>
        </p:nvSpPr>
        <p:spPr bwMode="auto">
          <a:xfrm>
            <a:off x="1535113" y="4605338"/>
            <a:ext cx="0" cy="269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59" name="Line 20"/>
          <p:cNvSpPr>
            <a:spLocks noChangeShapeType="1"/>
          </p:cNvSpPr>
          <p:nvPr/>
        </p:nvSpPr>
        <p:spPr bwMode="auto">
          <a:xfrm>
            <a:off x="1444625" y="4605338"/>
            <a:ext cx="0" cy="2698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0" name="Line 22"/>
          <p:cNvSpPr>
            <a:spLocks noChangeShapeType="1"/>
          </p:cNvSpPr>
          <p:nvPr/>
        </p:nvSpPr>
        <p:spPr bwMode="auto">
          <a:xfrm>
            <a:off x="1263650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1" name="Line 23"/>
          <p:cNvSpPr>
            <a:spLocks noChangeShapeType="1"/>
          </p:cNvSpPr>
          <p:nvPr/>
        </p:nvSpPr>
        <p:spPr bwMode="auto">
          <a:xfrm>
            <a:off x="1174750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2" name="Line 24"/>
          <p:cNvSpPr>
            <a:spLocks noChangeShapeType="1"/>
          </p:cNvSpPr>
          <p:nvPr/>
        </p:nvSpPr>
        <p:spPr bwMode="auto">
          <a:xfrm>
            <a:off x="1084263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3" name="Line 25"/>
          <p:cNvSpPr>
            <a:spLocks noChangeShapeType="1"/>
          </p:cNvSpPr>
          <p:nvPr/>
        </p:nvSpPr>
        <p:spPr bwMode="auto">
          <a:xfrm>
            <a:off x="993775" y="4605338"/>
            <a:ext cx="0" cy="2698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4" name="Line 26"/>
          <p:cNvSpPr>
            <a:spLocks noChangeShapeType="1"/>
          </p:cNvSpPr>
          <p:nvPr/>
        </p:nvSpPr>
        <p:spPr bwMode="auto">
          <a:xfrm>
            <a:off x="903288" y="4605338"/>
            <a:ext cx="0" cy="269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5" name="Line 27"/>
          <p:cNvSpPr>
            <a:spLocks noChangeShapeType="1"/>
          </p:cNvSpPr>
          <p:nvPr/>
        </p:nvSpPr>
        <p:spPr bwMode="auto">
          <a:xfrm>
            <a:off x="831850" y="4557713"/>
            <a:ext cx="0" cy="4508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66" name="Rectangle 28"/>
          <p:cNvSpPr>
            <a:spLocks noChangeArrowheads="1"/>
          </p:cNvSpPr>
          <p:nvPr/>
        </p:nvSpPr>
        <p:spPr bwMode="auto">
          <a:xfrm>
            <a:off x="428625" y="0"/>
            <a:ext cx="53165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>
              <a:tabLst>
                <a:tab pos="228600" algn="l"/>
              </a:tabLst>
            </a:pPr>
            <a:r>
              <a:rPr lang="ru-RU" sz="1400">
                <a:ea typeface="Times New Roman" pitchFamily="18" charset="0"/>
                <a:cs typeface="Arial" charset="0"/>
              </a:rPr>
              <a:t>                                    </a:t>
            </a:r>
            <a:r>
              <a:rPr lang="ru-RU" sz="1400" b="1">
                <a:latin typeface="Times New Roman" pitchFamily="18" charset="0"/>
                <a:ea typeface="Times New Roman" pitchFamily="18" charset="0"/>
                <a:cs typeface="Arial" charset="0"/>
              </a:rPr>
              <a:t>Структура штрихових кодів різних типів</a:t>
            </a:r>
            <a:endParaRPr lang="ru-RU" sz="700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uk-UA" sz="1400">
                <a:ea typeface="Times New Roman" pitchFamily="18" charset="0"/>
                <a:cs typeface="Arial" charset="0"/>
              </a:rPr>
              <a:t>. </a:t>
            </a:r>
            <a:endParaRPr lang="ru-RU" sz="700"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uk-UA" sz="1200">
                <a:ea typeface="Times New Roman" pitchFamily="18" charset="0"/>
                <a:cs typeface="Arial" charset="0"/>
              </a:rPr>
              <a:t>	</a:t>
            </a:r>
            <a:endParaRPr lang="uk-UA">
              <a:ea typeface="Times New Roman" pitchFamily="18" charset="0"/>
              <a:cs typeface="Arial" charset="0"/>
            </a:endParaRPr>
          </a:p>
        </p:txBody>
      </p:sp>
      <p:sp>
        <p:nvSpPr>
          <p:cNvPr id="25667" name="Rectangle 29"/>
          <p:cNvSpPr>
            <a:spLocks noChangeArrowheads="1"/>
          </p:cNvSpPr>
          <p:nvPr/>
        </p:nvSpPr>
        <p:spPr bwMode="auto">
          <a:xfrm>
            <a:off x="428625" y="457200"/>
            <a:ext cx="8243888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1400">
                <a:ea typeface="Times New Roman" pitchFamily="18" charset="0"/>
                <a:cs typeface="Arial" charset="0"/>
              </a:rPr>
              <a:t>		         	       	                                    </a:t>
            </a:r>
            <a:endParaRPr lang="ru-RU" sz="700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 sz="1400">
                <a:ea typeface="Times New Roman" pitchFamily="18" charset="0"/>
                <a:cs typeface="Arial" charset="0"/>
              </a:rPr>
              <a:t>	       </a:t>
            </a:r>
            <a:endParaRPr lang="ru-RU" sz="700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 sz="1400">
                <a:ea typeface="Times New Roman" pitchFamily="18" charset="0"/>
                <a:cs typeface="Arial" charset="0"/>
              </a:rPr>
              <a:t>               </a:t>
            </a: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endParaRPr lang="uk-UA" sz="1400"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 sz="1400">
                <a:ea typeface="Times New Roman" pitchFamily="18" charset="0"/>
                <a:cs typeface="Arial" charset="0"/>
              </a:rPr>
              <a:t> 4   82    2  3  45  6  78  9  1    4</a:t>
            </a:r>
            <a:endParaRPr lang="ru-RU" sz="70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400">
                <a:ea typeface="Times New Roman" pitchFamily="18" charset="0"/>
                <a:cs typeface="Arial" charset="0"/>
              </a:rPr>
              <a:t>	</a:t>
            </a:r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Примітка: * – країна, якій надана можливість деталізувати код країни на третьому розряді,</a:t>
            </a: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наприклад, країни СНД - 460-469;  </a:t>
            </a:r>
            <a:endParaRPr lang="ru-RU" sz="160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1600">
                <a:latin typeface="Times New Roman" pitchFamily="18" charset="0"/>
                <a:ea typeface="Times New Roman" pitchFamily="18" charset="0"/>
                <a:cs typeface="Arial" charset="0"/>
              </a:rPr>
              <a:t>              ** – у зазначеному вище випадку виготовлювач може використовувати тільки чотири розряди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571500"/>
          <a:ext cx="8143875" cy="6035040"/>
        </p:xfrm>
        <a:graphic>
          <a:graphicData uri="http://schemas.openxmlformats.org/drawingml/2006/table">
            <a:tbl>
              <a:tblPr/>
              <a:tblGrid>
                <a:gridCol w="298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0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Країна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Країна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Україна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Малайзія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США і Канада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00-09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Куба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30-37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Югославія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Болгарія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Туреччина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Німеччина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400-440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Нідерланди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460-469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Південна Корея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Гонконг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Сінгапур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Японія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45-49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Австрія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90-91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Великобританія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Австралія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Греція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Словенія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Кіпр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Хорватія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Ірландія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Латвія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Бельгія і Люксембург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Тайвань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Португалія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Естонія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Ісландія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Філіппіни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Польща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600, 601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Угорщина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Марокко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Фінляндія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Туніс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Китай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Гватемала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Зеландія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Сальвадор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Норвегія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Гондурас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Ізраїль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Панама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Швеція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Нікарагуа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Мексика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Коста-Ріка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740-745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Венесуела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Колумбія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Швейцарія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Уругвай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Аргентина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Чилі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Еквадор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Бразилія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Таїланд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Італія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80-83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Індонезія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04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Іспанія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584" marR="3958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26797" name="Rectangle 1"/>
          <p:cNvSpPr>
            <a:spLocks noChangeArrowheads="1"/>
          </p:cNvSpPr>
          <p:nvPr/>
        </p:nvSpPr>
        <p:spPr bwMode="auto">
          <a:xfrm>
            <a:off x="0" y="0"/>
            <a:ext cx="878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0" anchor="ctr">
            <a:spAutoFit/>
          </a:bodyPr>
          <a:lstStyle/>
          <a:p>
            <a:pPr algn="ctr"/>
            <a:r>
              <a:rPr lang="uk-UA" sz="2400" b="1">
                <a:latin typeface="Times New Roman" pitchFamily="18" charset="0"/>
                <a:cs typeface="Times New Roman" pitchFamily="18" charset="0"/>
              </a:rPr>
              <a:t>Коди країн місцезнаходження банку даних про штрихові коди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85750" y="285750"/>
            <a:ext cx="8358188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endParaRPr lang="uk-UA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228600" algn="l"/>
              </a:tabLst>
            </a:pPr>
            <a:r>
              <a:rPr lang="uk-UA" sz="1600" b="1">
                <a:ea typeface="Times New Roman" pitchFamily="18" charset="0"/>
                <a:cs typeface="Arial" charset="0"/>
              </a:rPr>
              <a:t>ознаки ШК, що дозволяють відрізнити справжні ШК від фальсифікаційних:</a:t>
            </a:r>
          </a:p>
          <a:p>
            <a:pPr algn="just">
              <a:tabLst>
                <a:tab pos="228600" algn="l"/>
              </a:tabLst>
            </a:pPr>
            <a:endParaRPr lang="ru-RU" sz="1600" b="1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розміри ШК (мінімально припустимі – 21,0(30,0 мм, максимально припустимі – 52,5(74,6 мм);</a:t>
            </a:r>
            <a:endParaRPr lang="ru-RU" sz="1600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колірне виконання окремих елементів ШК: колір штрихів повинен бути чорним, синім, темно-зеленим або 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темно-коричневим; колір прогалин, що співпадає за кольором з фоном, – білим, припускається жовтий, 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жовтогарячий, яскраво-коричневий; не припускається відтінків червоного і жовтого кольорів для штрихів,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 тому що вони не зчитуються сканером;</a:t>
            </a:r>
            <a:endParaRPr lang="ru-RU" sz="1600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місце нанесення ШК: на задню стінку пакування в правому нижньому куті, на відстані не менше 20 мм від 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країв; припускається нанесення на бічну стінку пакування, на етикетку в нижньому правому куті; на м'яких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 пакуваннях вибирають місце, де штрихи рівнобіжні дну пакування; </a:t>
            </a:r>
            <a:endParaRPr lang="ru-RU" sz="1600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ШК не повинен розміщатися там, де вже є інші елементи маркування (текст, малюнки, перфорація);</a:t>
            </a:r>
            <a:endParaRPr lang="ru-RU" sz="1600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нанесення на пакування тільки одного ШК EAN або UPС;</a:t>
            </a:r>
            <a:endParaRPr lang="ru-RU" sz="1600">
              <a:ea typeface="Times New Roman" pitchFamily="18" charset="0"/>
              <a:cs typeface="Arial" charset="0"/>
            </a:endParaRP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нанесення двох ШК – EAN і UPС – припускається, якщо товаровиробник зробив їхню реєстрацію в двох </a:t>
            </a:r>
          </a:p>
          <a:p>
            <a:pPr algn="just" eaLnBrk="0" hangingPunct="0">
              <a:buFontTx/>
              <a:buChar char="•"/>
              <a:tabLst>
                <a:tab pos="228600" algn="l"/>
              </a:tabLst>
            </a:pPr>
            <a:r>
              <a:rPr lang="uk-UA" sz="1600">
                <a:ea typeface="Times New Roman" pitchFamily="18" charset="0"/>
                <a:cs typeface="Arial" charset="0"/>
              </a:rPr>
              <a:t>асоціаціях, тоді ШК EAN і ШК UPС ставлять на протилежні кінці пакування.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1"/>
          <p:cNvSpPr>
            <a:spLocks noChangeShapeType="1"/>
          </p:cNvSpPr>
          <p:nvPr/>
        </p:nvSpPr>
        <p:spPr bwMode="auto">
          <a:xfrm>
            <a:off x="1588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182563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273050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542925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633413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723900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81280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903288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993775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1084263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117475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1263650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171450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804988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1895475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985963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207645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2346325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2436813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2255838" y="530225"/>
            <a:ext cx="0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252730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261620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2887663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2978150" y="5302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3643313" y="142875"/>
            <a:ext cx="323215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 sz="2000" b="1">
                <a:latin typeface="Times New Roman" pitchFamily="18" charset="0"/>
                <a:cs typeface="Times New Roman" pitchFamily="18" charset="0"/>
              </a:rPr>
              <a:t>Як читати штриховий код</a:t>
            </a:r>
            <a:endParaRPr lang="ru-RU" sz="2000">
              <a:cs typeface="Arial" charset="0"/>
            </a:endParaRPr>
          </a:p>
          <a:p>
            <a:pPr eaLnBrk="0" hangingPunct="0"/>
            <a:endParaRPr lang="ru-RU">
              <a:cs typeface="Arial" charset="0"/>
            </a:endParaRPr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285750" y="785813"/>
            <a:ext cx="8501063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uk-UA" sz="1400" u="sng">
              <a:ea typeface="Times New Roman" pitchFamily="18" charset="0"/>
              <a:cs typeface="Arial" charset="0"/>
            </a:endParaRPr>
          </a:p>
          <a:p>
            <a:pPr algn="just"/>
            <a:endParaRPr lang="uk-UA" sz="1400" u="sng">
              <a:ea typeface="Times New Roman" pitchFamily="18" charset="0"/>
              <a:cs typeface="Arial" charset="0"/>
            </a:endParaRPr>
          </a:p>
          <a:p>
            <a:pPr algn="just"/>
            <a:r>
              <a:rPr lang="uk-UA" u="sng">
                <a:latin typeface="Times New Roman" pitchFamily="18" charset="0"/>
                <a:ea typeface="Times New Roman" pitchFamily="18" charset="0"/>
                <a:cs typeface="Arial" charset="0"/>
              </a:rPr>
              <a:t>8 0</a:t>
            </a: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           </a:t>
            </a:r>
            <a:r>
              <a:rPr lang="uk-UA" u="sng">
                <a:latin typeface="Times New Roman" pitchFamily="18" charset="0"/>
                <a:ea typeface="Times New Roman" pitchFamily="18" charset="0"/>
                <a:cs typeface="Arial" charset="0"/>
              </a:rPr>
              <a:t>0 5 5 2 0</a:t>
            </a: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        </a:t>
            </a:r>
            <a:r>
              <a:rPr lang="uk-UA" u="sng">
                <a:latin typeface="Times New Roman" pitchFamily="18" charset="0"/>
                <a:ea typeface="Times New Roman" pitchFamily="18" charset="0"/>
                <a:cs typeface="Arial" charset="0"/>
              </a:rPr>
              <a:t>1  1   9 8  8 </a:t>
            </a: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    </a:t>
            </a:r>
            <a:r>
              <a:rPr lang="uk-UA" u="sng">
                <a:latin typeface="Times New Roman" pitchFamily="18" charset="0"/>
                <a:ea typeface="Times New Roman" pitchFamily="18" charset="0"/>
                <a:cs typeface="Arial" charset="0"/>
              </a:rPr>
              <a:t>1</a:t>
            </a:r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код            код                 код               контр.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країни       виготовн.      товару          цифра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48      	       Україна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80-83        Італія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00-09        США  Канада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30-37        Франція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38              Болгарія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ea typeface="Times New Roman" pitchFamily="18" charset="0"/>
                <a:cs typeface="Arial" charset="0"/>
              </a:rPr>
              <a:t>	</a:t>
            </a:r>
          </a:p>
          <a:p>
            <a:pPr algn="just" eaLnBrk="0" hangingPunct="0"/>
            <a:endParaRPr lang="uk-UA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Контрольна цифра, яка використовується для перевірки слушності зчитування штрихів спеціальним пристроєм (сканером).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	Порядок розрахунку контрольної цифри: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1.  Складаємо цифри, що на парних позиціях коду.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2.  Результат множимо на 3.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3.  Складаємо цифри, що на непарних позиціях коду.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4.  Складаємо результати 2-го і 3-го дій. </a:t>
            </a:r>
            <a:endParaRPr lang="ru-RU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uk-UA">
                <a:latin typeface="Times New Roman" pitchFamily="18" charset="0"/>
                <a:ea typeface="Times New Roman" pitchFamily="18" charset="0"/>
                <a:cs typeface="Arial" charset="0"/>
              </a:rPr>
              <a:t>	Контрольне число являє собою різницю між остаточною сумою і  найближчим до неї вищим числом, кратним 10.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643063" y="785813"/>
            <a:ext cx="492918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endParaRPr lang="uk-UA" sz="1400" i="1">
              <a:ea typeface="Times New Roman" pitchFamily="18" charset="0"/>
              <a:cs typeface="Arial" charset="0"/>
            </a:endParaRPr>
          </a:p>
          <a:p>
            <a:pPr algn="ctr"/>
            <a:r>
              <a:rPr lang="uk-UA" sz="2800" i="1">
                <a:ea typeface="Times New Roman" pitchFamily="18" charset="0"/>
                <a:cs typeface="Arial" charset="0"/>
              </a:rPr>
              <a:t>Приклад</a:t>
            </a:r>
            <a:r>
              <a:rPr lang="uk-UA" sz="2800">
                <a:ea typeface="Times New Roman" pitchFamily="18" charset="0"/>
                <a:cs typeface="Arial" charset="0"/>
              </a:rPr>
              <a:t>. </a:t>
            </a:r>
            <a:endParaRPr lang="ru-RU" sz="280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2800">
                <a:ea typeface="Times New Roman" pitchFamily="18" charset="0"/>
                <a:cs typeface="Arial" charset="0"/>
              </a:rPr>
              <a:t>Код: 4002823011207 (визначаємо останню цифру 7 – контрольне число) </a:t>
            </a:r>
            <a:endParaRPr lang="ru-RU" sz="280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2800">
                <a:ea typeface="Times New Roman" pitchFamily="18" charset="0"/>
                <a:cs typeface="Arial" charset="0"/>
              </a:rPr>
              <a:t>1)  0 + 2 + 2 + 0 + 1 + 0 = 5;</a:t>
            </a:r>
            <a:endParaRPr lang="ru-RU" sz="2800"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uk-UA" sz="2800">
                <a:ea typeface="Times New Roman" pitchFamily="18" charset="0"/>
                <a:cs typeface="Arial" charset="0"/>
              </a:rPr>
              <a:t>2)  5 </a:t>
            </a:r>
            <a:r>
              <a:rPr lang="uk-UA" sz="280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</a:t>
            </a:r>
            <a:r>
              <a:rPr lang="uk-UA" sz="2800">
                <a:ea typeface="Times New Roman" pitchFamily="18" charset="0"/>
                <a:cs typeface="Arial" charset="0"/>
              </a:rPr>
              <a:t> 3 = 15;</a:t>
            </a:r>
            <a:endParaRPr lang="ru-RU" sz="2800">
              <a:latin typeface="Times New Roman" pitchFamily="18" charset="0"/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algn="ctr" eaLnBrk="0" hangingPunct="0"/>
            <a:r>
              <a:rPr lang="uk-UA" sz="280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3)  4 + 0 + 8 + 3 + 1 + 2 = 18;</a:t>
            </a:r>
            <a:endParaRPr lang="ru-RU" sz="2800">
              <a:latin typeface="Times New Roman" pitchFamily="18" charset="0"/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algn="ctr" eaLnBrk="0" hangingPunct="0"/>
            <a:r>
              <a:rPr lang="uk-UA" sz="280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4)  15 + 18 = 33;</a:t>
            </a:r>
            <a:endParaRPr lang="ru-RU" sz="2800">
              <a:latin typeface="Times New Roman" pitchFamily="18" charset="0"/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algn="ctr" eaLnBrk="0" hangingPunct="0"/>
            <a:r>
              <a:rPr lang="uk-UA" sz="280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5)  40 – 33 = 7.</a:t>
            </a:r>
          </a:p>
        </p:txBody>
      </p:sp>
      <p:pic>
        <p:nvPicPr>
          <p:cNvPr id="29698" name="Picture 2" descr="C:\Users\Василий\Desktop\knigi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4643438"/>
            <a:ext cx="2989262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055380" cy="140053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ДЯКУЮ ЗА УВАГУ!!!</a:t>
            </a:r>
            <a:br>
              <a:rPr lang="ru-RU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231</TotalTime>
  <Words>1790</Words>
  <Application>Microsoft Office PowerPoint</Application>
  <PresentationFormat>Экран (4:3)</PresentationFormat>
  <Paragraphs>527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Century Gothic</vt:lpstr>
      <vt:lpstr>Impact</vt:lpstr>
      <vt:lpstr>Symbol</vt:lpstr>
      <vt:lpstr>Times New Roman</vt:lpstr>
      <vt:lpstr>Verdana</vt:lpstr>
      <vt:lpstr>Wingdings 2</vt:lpstr>
      <vt:lpstr>Wingdings 3</vt:lpstr>
      <vt:lpstr>Ион</vt:lpstr>
      <vt:lpstr>      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ДЯКУЮ ЗА УВАГУ!!!  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  Кафедра Організації, економіки фармації та фармакогнозії</dc:title>
  <dc:creator>Василий</dc:creator>
  <cp:lastModifiedBy>RePack by Diakov</cp:lastModifiedBy>
  <cp:revision>26</cp:revision>
  <dcterms:created xsi:type="dcterms:W3CDTF">2015-03-10T14:12:43Z</dcterms:created>
  <dcterms:modified xsi:type="dcterms:W3CDTF">2022-12-23T12:59:02Z</dcterms:modified>
</cp:coreProperties>
</file>