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sldIdLst>
    <p:sldId id="256" r:id="rId2"/>
    <p:sldId id="257" r:id="rId3"/>
    <p:sldId id="258" r:id="rId4"/>
    <p:sldId id="259" r:id="rId5"/>
    <p:sldId id="291" r:id="rId6"/>
    <p:sldId id="260" r:id="rId7"/>
    <p:sldId id="292" r:id="rId8"/>
    <p:sldId id="261" r:id="rId9"/>
    <p:sldId id="293" r:id="rId10"/>
    <p:sldId id="262" r:id="rId11"/>
    <p:sldId id="263" r:id="rId12"/>
    <p:sldId id="294" r:id="rId13"/>
    <p:sldId id="264" r:id="rId14"/>
    <p:sldId id="265" r:id="rId15"/>
    <p:sldId id="276" r:id="rId16"/>
    <p:sldId id="295" r:id="rId17"/>
    <p:sldId id="278" r:id="rId18"/>
    <p:sldId id="277" r:id="rId19"/>
    <p:sldId id="279" r:id="rId20"/>
    <p:sldId id="280" r:id="rId21"/>
    <p:sldId id="281" r:id="rId22"/>
    <p:sldId id="282" r:id="rId23"/>
    <p:sldId id="283" r:id="rId24"/>
    <p:sldId id="284" r:id="rId25"/>
    <p:sldId id="285" r:id="rId26"/>
    <p:sldId id="286" r:id="rId27"/>
    <p:sldId id="287" r:id="rId28"/>
    <p:sldId id="288" r:id="rId29"/>
    <p:sldId id="289" r:id="rId30"/>
    <p:sldId id="304" r:id="rId31"/>
    <p:sldId id="306" r:id="rId32"/>
    <p:sldId id="297" r:id="rId33"/>
    <p:sldId id="298" r:id="rId34"/>
    <p:sldId id="299" r:id="rId35"/>
    <p:sldId id="300" r:id="rId36"/>
    <p:sldId id="301" r:id="rId37"/>
    <p:sldId id="302" r:id="rId3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00" autoAdjust="0"/>
    <p:restoredTop sz="94660"/>
  </p:normalViewPr>
  <p:slideViewPr>
    <p:cSldViewPr>
      <p:cViewPr varScale="1">
        <p:scale>
          <a:sx n="65" d="100"/>
          <a:sy n="65" d="100"/>
        </p:scale>
        <p:origin x="1380"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179EFE77-5D6A-4E8B-ADEF-83AC87AF0112}" type="datetimeFigureOut">
              <a:rPr lang="ru-RU"/>
              <a:pPr>
                <a:defRPr/>
              </a:pPr>
              <a:t>23.12.2022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26E1DEAA-356F-4862-9577-055D2D6830B0}"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Образ слайда 1"/>
          <p:cNvSpPr>
            <a:spLocks noGrp="1" noRot="1" noChangeAspect="1"/>
          </p:cNvSpPr>
          <p:nvPr>
            <p:ph type="sldImg"/>
          </p:nvPr>
        </p:nvSpPr>
        <p:spPr bwMode="auto">
          <a:noFill/>
          <a:ln>
            <a:solidFill>
              <a:srgbClr val="000000"/>
            </a:solidFill>
            <a:miter lim="800000"/>
            <a:headEnd/>
            <a:tailEnd/>
          </a:ln>
        </p:spPr>
      </p:sp>
      <p:sp>
        <p:nvSpPr>
          <p:cNvPr id="20482" name="Заметки 2"/>
          <p:cNvSpPr>
            <a:spLocks noGrp="1"/>
          </p:cNvSpPr>
          <p:nvPr>
            <p:ph type="body" idx="1"/>
          </p:nvPr>
        </p:nvSpPr>
        <p:spPr bwMode="auto">
          <a:noFill/>
        </p:spPr>
        <p:txBody>
          <a:bodyPr wrap="square" numCol="1" anchor="t" anchorCtr="0" compatLnSpc="1">
            <a:prstTxWarp prst="textNoShape">
              <a:avLst/>
            </a:prstTxWarp>
          </a:bodyPr>
          <a:lstStyle/>
          <a:p>
            <a:pPr algn="l" rtl="0">
              <a:spcBef>
                <a:spcPct val="0"/>
              </a:spcBef>
            </a:pPr>
            <a:endParaRPr lang="ru-RU" smtClean="0"/>
          </a:p>
        </p:txBody>
      </p:sp>
      <p:sp>
        <p:nvSpPr>
          <p:cNvPr id="20483"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algn="l" rtl="0" fontAlgn="base">
              <a:spcBef>
                <a:spcPct val="0"/>
              </a:spcBef>
              <a:spcAft>
                <a:spcPct val="0"/>
              </a:spcAft>
            </a:pPr>
            <a:fld id="{13E8BF61-05FB-4B78-8351-439E589A75F7}" type="slidenum">
              <a:rPr lang="ru-RU"/>
              <a:pPr algn="l" rtl="0" fontAlgn="base">
                <a:spcBef>
                  <a:spcPct val="0"/>
                </a:spcBef>
                <a:spcAft>
                  <a:spcPct val="0"/>
                </a:spcAft>
              </a:pPr>
              <a:t>6</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fld id="{C82C037B-39ED-4267-B5AF-7F9312AC0AD9}" type="datetimeFigureOut">
              <a:rPr lang="ru-RU" smtClean="0"/>
              <a:pPr>
                <a:defRPr/>
              </a:pPr>
              <a:t>23.12.2022</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6B6738AB-1B3E-478E-8A5C-21049B30B01D}" type="slidenum">
              <a:rPr lang="ru-RU" smtClean="0"/>
              <a:pPr>
                <a:defRPr/>
              </a:pPr>
              <a:t>‹#›</a:t>
            </a:fld>
            <a:endParaRPr lang="ru-RU"/>
          </a:p>
        </p:txBody>
      </p:sp>
    </p:spTree>
    <p:extLst>
      <p:ext uri="{BB962C8B-B14F-4D97-AF65-F5344CB8AC3E}">
        <p14:creationId xmlns:p14="http://schemas.microsoft.com/office/powerpoint/2010/main" val="2363986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fld id="{36C4AA21-8767-4412-B986-48EA5C039BDD}" type="datetimeFigureOut">
              <a:rPr lang="ru-RU" smtClean="0"/>
              <a:pPr>
                <a:defRPr/>
              </a:pPr>
              <a:t>23.12.2022</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374685D6-E464-4F2E-901C-615A7C7EBCDD}" type="slidenum">
              <a:rPr lang="ru-RU" smtClean="0"/>
              <a:pPr>
                <a:defRPr/>
              </a:pPr>
              <a:t>‹#›</a:t>
            </a:fld>
            <a:endParaRPr lang="ru-RU"/>
          </a:p>
        </p:txBody>
      </p:sp>
    </p:spTree>
    <p:extLst>
      <p:ext uri="{BB962C8B-B14F-4D97-AF65-F5344CB8AC3E}">
        <p14:creationId xmlns:p14="http://schemas.microsoft.com/office/powerpoint/2010/main" val="3064596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99CA3BCF-F6BB-47CD-9C40-3332A51A2E29}" type="datetimeFigureOut">
              <a:rPr lang="ru-RU" smtClean="0"/>
              <a:pPr>
                <a:defRPr/>
              </a:pPr>
              <a:t>23.12.2022</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E53239C8-0142-4351-AB95-B96C290FAB09}" type="slidenum">
              <a:rPr lang="ru-RU" smtClean="0"/>
              <a:pPr>
                <a:defRPr/>
              </a:pPr>
              <a:t>‹#›</a:t>
            </a:fld>
            <a:endParaRPr lang="ru-RU"/>
          </a:p>
        </p:txBody>
      </p:sp>
    </p:spTree>
    <p:extLst>
      <p:ext uri="{BB962C8B-B14F-4D97-AF65-F5344CB8AC3E}">
        <p14:creationId xmlns:p14="http://schemas.microsoft.com/office/powerpoint/2010/main" val="562845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ru-RU" smtClean="0"/>
              <a:t>Образец заголовка</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pPr>
              <a:defRPr/>
            </a:pPr>
            <a:fld id="{E3000B41-8333-4A85-A90A-3E310F8CE886}" type="datetimeFigureOut">
              <a:rPr lang="ru-RU" smtClean="0"/>
              <a:pPr>
                <a:defRPr/>
              </a:pPr>
              <a:t>23.12.2022</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D4B1D6E2-F160-4695-BE9B-0CCC53ADC961}" type="slidenum">
              <a:rPr lang="ru-RU" smtClean="0"/>
              <a:pPr>
                <a:defRPr/>
              </a:pPr>
              <a:t>‹#›</a:t>
            </a:fld>
            <a:endParaRPr lang="ru-RU"/>
          </a:p>
        </p:txBody>
      </p:sp>
    </p:spTree>
    <p:extLst>
      <p:ext uri="{BB962C8B-B14F-4D97-AF65-F5344CB8AC3E}">
        <p14:creationId xmlns:p14="http://schemas.microsoft.com/office/powerpoint/2010/main" val="323004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ru-RU" smtClean="0"/>
              <a:t>Образец заголовка</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a:defRPr/>
            </a:pPr>
            <a:fld id="{6B76AB16-F1BC-4035-9D2D-908989CB85E1}" type="datetimeFigureOut">
              <a:rPr lang="ru-RU" smtClean="0"/>
              <a:pPr>
                <a:defRPr/>
              </a:pPr>
              <a:t>23.12.2022</a:t>
            </a:fld>
            <a:endParaRPr lang="ru-RU"/>
          </a:p>
        </p:txBody>
      </p:sp>
      <p:sp>
        <p:nvSpPr>
          <p:cNvPr id="8" name="Footer Placeholder 7"/>
          <p:cNvSpPr>
            <a:spLocks noGrp="1"/>
          </p:cNvSpPr>
          <p:nvPr>
            <p:ph type="ftr" sz="quarter" idx="11"/>
          </p:nvPr>
        </p:nvSpPr>
        <p:spPr/>
        <p:txBody>
          <a:bodyPr/>
          <a:lstStyle/>
          <a:p>
            <a:pPr>
              <a:defRPr/>
            </a:pPr>
            <a:endParaRPr lang="ru-RU"/>
          </a:p>
        </p:txBody>
      </p:sp>
      <p:sp>
        <p:nvSpPr>
          <p:cNvPr id="9" name="Slide Number Placeholder 8"/>
          <p:cNvSpPr>
            <a:spLocks noGrp="1"/>
          </p:cNvSpPr>
          <p:nvPr>
            <p:ph type="sldNum" sz="quarter" idx="12"/>
          </p:nvPr>
        </p:nvSpPr>
        <p:spPr/>
        <p:txBody>
          <a:bodyPr/>
          <a:lstStyle/>
          <a:p>
            <a:pPr>
              <a:defRPr/>
            </a:pPr>
            <a:fld id="{F803F81E-14EE-4985-89D3-0A52F6552F18}" type="slidenum">
              <a:rPr lang="ru-RU" smtClean="0"/>
              <a:pPr>
                <a:defRPr/>
              </a:pPr>
              <a:t>‹#›</a:t>
            </a:fld>
            <a:endParaRPr lang="ru-RU"/>
          </a:p>
        </p:txBody>
      </p:sp>
    </p:spTree>
    <p:extLst>
      <p:ext uri="{BB962C8B-B14F-4D97-AF65-F5344CB8AC3E}">
        <p14:creationId xmlns:p14="http://schemas.microsoft.com/office/powerpoint/2010/main" val="2745103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pPr>
              <a:defRPr/>
            </a:pPr>
            <a:fld id="{30911499-93C3-41AC-B7C0-2E1B80A4692F}" type="datetimeFigureOut">
              <a:rPr lang="ru-RU" smtClean="0"/>
              <a:pPr>
                <a:defRPr/>
              </a:pPr>
              <a:t>23.12.2022</a:t>
            </a:fld>
            <a:endParaRPr lang="ru-RU"/>
          </a:p>
        </p:txBody>
      </p:sp>
      <p:sp>
        <p:nvSpPr>
          <p:cNvPr id="4" name="Footer Placeholder 3"/>
          <p:cNvSpPr>
            <a:spLocks noGrp="1"/>
          </p:cNvSpPr>
          <p:nvPr>
            <p:ph type="ftr" sz="quarter" idx="11"/>
          </p:nvPr>
        </p:nvSpPr>
        <p:spPr/>
        <p:txBody>
          <a:bodyPr/>
          <a:lstStyle/>
          <a:p>
            <a:pPr>
              <a:defRPr/>
            </a:pPr>
            <a:endParaRPr lang="ru-RU"/>
          </a:p>
        </p:txBody>
      </p:sp>
      <p:sp>
        <p:nvSpPr>
          <p:cNvPr id="5" name="Slide Number Placeholder 4"/>
          <p:cNvSpPr>
            <a:spLocks noGrp="1"/>
          </p:cNvSpPr>
          <p:nvPr>
            <p:ph type="sldNum" sz="quarter" idx="12"/>
          </p:nvPr>
        </p:nvSpPr>
        <p:spPr/>
        <p:txBody>
          <a:bodyPr/>
          <a:lstStyle/>
          <a:p>
            <a:pPr>
              <a:defRPr/>
            </a:pPr>
            <a:fld id="{B386F658-F2FE-4FE4-A835-FA9306C3298B}" type="slidenum">
              <a:rPr lang="ru-RU" smtClean="0"/>
              <a:pPr>
                <a:defRPr/>
              </a:pPr>
              <a:t>‹#›</a:t>
            </a:fld>
            <a:endParaRPr lang="ru-RU"/>
          </a:p>
        </p:txBody>
      </p:sp>
    </p:spTree>
    <p:extLst>
      <p:ext uri="{BB962C8B-B14F-4D97-AF65-F5344CB8AC3E}">
        <p14:creationId xmlns:p14="http://schemas.microsoft.com/office/powerpoint/2010/main" val="3392903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88EFDD0-673A-4EAB-8A7D-0135A576AD91}" type="datetimeFigureOut">
              <a:rPr lang="ru-RU" smtClean="0"/>
              <a:pPr>
                <a:defRPr/>
              </a:pPr>
              <a:t>23.12.2022</a:t>
            </a:fld>
            <a:endParaRPr lang="ru-RU"/>
          </a:p>
        </p:txBody>
      </p:sp>
      <p:sp>
        <p:nvSpPr>
          <p:cNvPr id="3" name="Footer Placeholder 2"/>
          <p:cNvSpPr>
            <a:spLocks noGrp="1"/>
          </p:cNvSpPr>
          <p:nvPr>
            <p:ph type="ftr" sz="quarter" idx="11"/>
          </p:nvPr>
        </p:nvSpPr>
        <p:spPr/>
        <p:txBody>
          <a:bodyPr/>
          <a:lstStyle/>
          <a:p>
            <a:pPr>
              <a:defRPr/>
            </a:pPr>
            <a:endParaRPr lang="ru-RU"/>
          </a:p>
        </p:txBody>
      </p:sp>
      <p:sp>
        <p:nvSpPr>
          <p:cNvPr id="4" name="Slide Number Placeholder 3"/>
          <p:cNvSpPr>
            <a:spLocks noGrp="1"/>
          </p:cNvSpPr>
          <p:nvPr>
            <p:ph type="sldNum" sz="quarter" idx="12"/>
          </p:nvPr>
        </p:nvSpPr>
        <p:spPr/>
        <p:txBody>
          <a:bodyPr/>
          <a:lstStyle/>
          <a:p>
            <a:pPr>
              <a:defRPr/>
            </a:pPr>
            <a:fld id="{E76F8399-F0FE-4D76-B9C5-94EAFD8FADEA}" type="slidenum">
              <a:rPr lang="ru-RU" smtClean="0"/>
              <a:pPr>
                <a:defRPr/>
              </a:pPr>
              <a:t>‹#›</a:t>
            </a:fld>
            <a:endParaRPr lang="ru-RU"/>
          </a:p>
        </p:txBody>
      </p:sp>
    </p:spTree>
    <p:extLst>
      <p:ext uri="{BB962C8B-B14F-4D97-AF65-F5344CB8AC3E}">
        <p14:creationId xmlns:p14="http://schemas.microsoft.com/office/powerpoint/2010/main" val="543633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B765F58F-7B82-4897-8E81-2298BDE1D3F3}" type="datetimeFigureOut">
              <a:rPr lang="ru-RU" smtClean="0"/>
              <a:pPr>
                <a:defRPr/>
              </a:pPr>
              <a:t>23.12.2022</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B13C4FC3-76BE-44F8-BEC7-E2A1D37544D0}" type="slidenum">
              <a:rPr lang="ru-RU" smtClean="0"/>
              <a:pPr>
                <a:defRPr/>
              </a:pPr>
              <a:t>‹#›</a:t>
            </a:fld>
            <a:endParaRPr lang="ru-RU"/>
          </a:p>
        </p:txBody>
      </p:sp>
    </p:spTree>
    <p:extLst>
      <p:ext uri="{BB962C8B-B14F-4D97-AF65-F5344CB8AC3E}">
        <p14:creationId xmlns:p14="http://schemas.microsoft.com/office/powerpoint/2010/main" val="1307463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ru-RU" smtClean="0"/>
              <a:t>Образец заголовка</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E3000B41-8333-4A85-A90A-3E310F8CE886}" type="datetimeFigureOut">
              <a:rPr lang="ru-RU" smtClean="0"/>
              <a:pPr>
                <a:defRPr/>
              </a:pPr>
              <a:t>23.12.2022</a:t>
            </a:fld>
            <a:endParaRPr lang="ru-RU"/>
          </a:p>
        </p:txBody>
      </p:sp>
      <p:sp>
        <p:nvSpPr>
          <p:cNvPr id="6" name="Footer Placeholder 5"/>
          <p:cNvSpPr>
            <a:spLocks noGrp="1"/>
          </p:cNvSpPr>
          <p:nvPr>
            <p:ph type="ftr" sz="quarter" idx="11"/>
          </p:nvPr>
        </p:nvSpPr>
        <p:spPr>
          <a:xfrm>
            <a:off x="533400" y="6172200"/>
            <a:ext cx="5811724" cy="365125"/>
          </a:xfrm>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D4B1D6E2-F160-4695-BE9B-0CCC53ADC961}" type="slidenum">
              <a:rPr lang="ru-RU" smtClean="0"/>
              <a:pPr>
                <a:defRPr/>
              </a:pPr>
              <a:t>‹#›</a:t>
            </a:fld>
            <a:endParaRPr lang="ru-RU"/>
          </a:p>
        </p:txBody>
      </p:sp>
    </p:spTree>
    <p:extLst>
      <p:ext uri="{BB962C8B-B14F-4D97-AF65-F5344CB8AC3E}">
        <p14:creationId xmlns:p14="http://schemas.microsoft.com/office/powerpoint/2010/main" val="1941305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ru-RU" smtClean="0"/>
              <a:t>Образец заголовка</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Date Placeholder 2"/>
          <p:cNvSpPr>
            <a:spLocks noGrp="1"/>
          </p:cNvSpPr>
          <p:nvPr>
            <p:ph type="dt" sz="half" idx="10"/>
          </p:nvPr>
        </p:nvSpPr>
        <p:spPr/>
        <p:txBody>
          <a:bodyPr/>
          <a:lstStyle/>
          <a:p>
            <a:pPr>
              <a:defRPr/>
            </a:pPr>
            <a:fld id="{E3000B41-8333-4A85-A90A-3E310F8CE886}" type="datetimeFigureOut">
              <a:rPr lang="ru-RU" smtClean="0"/>
              <a:pPr>
                <a:defRPr/>
              </a:pPr>
              <a:t>23.12.2022</a:t>
            </a:fld>
            <a:endParaRPr lang="ru-RU"/>
          </a:p>
        </p:txBody>
      </p:sp>
      <p:sp>
        <p:nvSpPr>
          <p:cNvPr id="4" name="Footer Placeholder 3"/>
          <p:cNvSpPr>
            <a:spLocks noGrp="1"/>
          </p:cNvSpPr>
          <p:nvPr>
            <p:ph type="ftr" sz="quarter" idx="11"/>
          </p:nvPr>
        </p:nvSpPr>
        <p:spPr/>
        <p:txBody>
          <a:bodyPr/>
          <a:lstStyle/>
          <a:p>
            <a:pPr>
              <a:defRPr/>
            </a:pPr>
            <a:endParaRPr lang="ru-RU"/>
          </a:p>
        </p:txBody>
      </p:sp>
      <p:sp>
        <p:nvSpPr>
          <p:cNvPr id="5" name="Slide Number Placeholder 4"/>
          <p:cNvSpPr>
            <a:spLocks noGrp="1"/>
          </p:cNvSpPr>
          <p:nvPr>
            <p:ph type="sldNum" sz="quarter" idx="12"/>
          </p:nvPr>
        </p:nvSpPr>
        <p:spPr/>
        <p:txBody>
          <a:bodyPr/>
          <a:lstStyle/>
          <a:p>
            <a:pPr>
              <a:defRPr/>
            </a:pPr>
            <a:fld id="{D4B1D6E2-F160-4695-BE9B-0CCC53ADC961}" type="slidenum">
              <a:rPr lang="ru-RU" smtClean="0"/>
              <a:pPr>
                <a:defRPr/>
              </a:pPr>
              <a:t>‹#›</a:t>
            </a:fld>
            <a:endParaRPr lang="ru-RU"/>
          </a:p>
        </p:txBody>
      </p:sp>
    </p:spTree>
    <p:extLst>
      <p:ext uri="{BB962C8B-B14F-4D97-AF65-F5344CB8AC3E}">
        <p14:creationId xmlns:p14="http://schemas.microsoft.com/office/powerpoint/2010/main" val="4133933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E3000B41-8333-4A85-A90A-3E310F8CE886}" type="datetimeFigureOut">
              <a:rPr lang="ru-RU" smtClean="0"/>
              <a:pPr>
                <a:defRPr/>
              </a:pPr>
              <a:t>23.12.2022</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D4B1D6E2-F160-4695-BE9B-0CCC53ADC961}" type="slidenum">
              <a:rPr lang="ru-RU" smtClean="0"/>
              <a:pPr>
                <a:defRPr/>
              </a:pPr>
              <a:t>‹#›</a:t>
            </a:fld>
            <a:endParaRPr lang="ru-RU"/>
          </a:p>
        </p:txBody>
      </p:sp>
    </p:spTree>
    <p:extLst>
      <p:ext uri="{BB962C8B-B14F-4D97-AF65-F5344CB8AC3E}">
        <p14:creationId xmlns:p14="http://schemas.microsoft.com/office/powerpoint/2010/main" val="42699336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E3000B41-8333-4A85-A90A-3E310F8CE886}" type="datetimeFigureOut">
              <a:rPr lang="ru-RU" smtClean="0"/>
              <a:pPr>
                <a:defRPr/>
              </a:pPr>
              <a:t>23.12.2022</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D4B1D6E2-F160-4695-BE9B-0CCC53ADC961}" type="slidenum">
              <a:rPr lang="ru-RU" smtClean="0"/>
              <a:pPr>
                <a:defRPr/>
              </a:pPr>
              <a:t>‹#›</a:t>
            </a:fld>
            <a:endParaRPr lang="ru-RU"/>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995808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E3000B41-8333-4A85-A90A-3E310F8CE886}" type="datetimeFigureOut">
              <a:rPr lang="ru-RU" smtClean="0"/>
              <a:pPr>
                <a:defRPr/>
              </a:pPr>
              <a:t>23.12.2022</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D4B1D6E2-F160-4695-BE9B-0CCC53ADC961}" type="slidenum">
              <a:rPr lang="ru-RU" smtClean="0"/>
              <a:pPr>
                <a:defRPr/>
              </a:pPr>
              <a:t>‹#›</a:t>
            </a:fld>
            <a:endParaRPr lang="ru-RU"/>
          </a:p>
        </p:txBody>
      </p:sp>
    </p:spTree>
    <p:extLst>
      <p:ext uri="{BB962C8B-B14F-4D97-AF65-F5344CB8AC3E}">
        <p14:creationId xmlns:p14="http://schemas.microsoft.com/office/powerpoint/2010/main" val="4228182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E3000B41-8333-4A85-A90A-3E310F8CE886}" type="datetimeFigureOut">
              <a:rPr lang="ru-RU" smtClean="0"/>
              <a:pPr>
                <a:defRPr/>
              </a:pPr>
              <a:t>23.12.2022</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D4B1D6E2-F160-4695-BE9B-0CCC53ADC961}" type="slidenum">
              <a:rPr lang="ru-RU" smtClean="0"/>
              <a:pPr>
                <a:defRPr/>
              </a:pPr>
              <a:t>‹#›</a:t>
            </a:fld>
            <a:endParaRPr lang="ru-RU"/>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5674810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E3000B41-8333-4A85-A90A-3E310F8CE886}" type="datetimeFigureOut">
              <a:rPr lang="ru-RU" smtClean="0"/>
              <a:pPr>
                <a:defRPr/>
              </a:pPr>
              <a:t>23.12.2022</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D4B1D6E2-F160-4695-BE9B-0CCC53ADC961}" type="slidenum">
              <a:rPr lang="ru-RU" smtClean="0"/>
              <a:pPr>
                <a:defRPr/>
              </a:pPr>
              <a:t>‹#›</a:t>
            </a:fld>
            <a:endParaRPr lang="ru-RU"/>
          </a:p>
        </p:txBody>
      </p:sp>
    </p:spTree>
    <p:extLst>
      <p:ext uri="{BB962C8B-B14F-4D97-AF65-F5344CB8AC3E}">
        <p14:creationId xmlns:p14="http://schemas.microsoft.com/office/powerpoint/2010/main" val="28495941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fld id="{01CF9CF2-FDD6-47EF-9E5D-0F3CD612D6FE}" type="datetimeFigureOut">
              <a:rPr lang="ru-RU" smtClean="0"/>
              <a:pPr>
                <a:defRPr/>
              </a:pPr>
              <a:t>23.12.2022</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584E5946-805C-401F-B5E9-695323B0D16D}" type="slidenum">
              <a:rPr lang="ru-RU" smtClean="0"/>
              <a:pPr>
                <a:defRPr/>
              </a:pPr>
              <a:t>‹#›</a:t>
            </a:fld>
            <a:endParaRPr lang="ru-RU"/>
          </a:p>
        </p:txBody>
      </p:sp>
    </p:spTree>
    <p:extLst>
      <p:ext uri="{BB962C8B-B14F-4D97-AF65-F5344CB8AC3E}">
        <p14:creationId xmlns:p14="http://schemas.microsoft.com/office/powerpoint/2010/main" val="17615680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fld id="{E9F6434B-C216-4923-B5C3-C6F8DF587717}" type="datetimeFigureOut">
              <a:rPr lang="ru-RU" smtClean="0"/>
              <a:pPr>
                <a:defRPr/>
              </a:pPr>
              <a:t>23.12.2022</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EF262C45-B37F-493F-8208-9072A2472487}" type="slidenum">
              <a:rPr lang="ru-RU" smtClean="0"/>
              <a:pPr>
                <a:defRPr/>
              </a:pPr>
              <a:t>‹#›</a:t>
            </a:fld>
            <a:endParaRPr lang="ru-RU"/>
          </a:p>
        </p:txBody>
      </p:sp>
    </p:spTree>
    <p:extLst>
      <p:ext uri="{BB962C8B-B14F-4D97-AF65-F5344CB8AC3E}">
        <p14:creationId xmlns:p14="http://schemas.microsoft.com/office/powerpoint/2010/main" val="2841885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867" cy="1524000"/>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533400" y="533401"/>
            <a:ext cx="6554867" cy="3767670"/>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430245" y="6172203"/>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pPr>
              <a:defRPr/>
            </a:pPr>
            <a:fld id="{E3000B41-8333-4A85-A90A-3E310F8CE886}" type="datetimeFigureOut">
              <a:rPr lang="ru-RU" smtClean="0"/>
              <a:pPr>
                <a:defRPr/>
              </a:pPr>
              <a:t>23.12.2022</a:t>
            </a:fld>
            <a:endParaRPr lang="ru-RU"/>
          </a:p>
        </p:txBody>
      </p:sp>
      <p:sp>
        <p:nvSpPr>
          <p:cNvPr id="5" name="Footer Placeholder 4"/>
          <p:cNvSpPr>
            <a:spLocks noGrp="1"/>
          </p:cNvSpPr>
          <p:nvPr>
            <p:ph type="ftr" sz="quarter" idx="3"/>
          </p:nvPr>
        </p:nvSpPr>
        <p:spPr>
          <a:xfrm>
            <a:off x="533400" y="6172200"/>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pPr>
              <a:defRPr/>
            </a:pPr>
            <a:endParaRPr lang="ru-RU"/>
          </a:p>
        </p:txBody>
      </p:sp>
      <p:sp>
        <p:nvSpPr>
          <p:cNvPr id="6" name="Slide Number Placeholder 5"/>
          <p:cNvSpPr>
            <a:spLocks noGrp="1"/>
          </p:cNvSpPr>
          <p:nvPr>
            <p:ph type="sldNum" sz="quarter" idx="4"/>
          </p:nvPr>
        </p:nvSpPr>
        <p:spPr>
          <a:xfrm>
            <a:off x="7774426" y="5578478"/>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pPr>
              <a:defRPr/>
            </a:pPr>
            <a:fld id="{D4B1D6E2-F160-4695-BE9B-0CCC53ADC961}" type="slidenum">
              <a:rPr lang="ru-RU" smtClean="0"/>
              <a:pPr>
                <a:defRPr/>
              </a:pPr>
              <a:t>‹#›</a:t>
            </a:fld>
            <a:endParaRPr lang="ru-RU"/>
          </a:p>
        </p:txBody>
      </p:sp>
    </p:spTree>
    <p:extLst>
      <p:ext uri="{BB962C8B-B14F-4D97-AF65-F5344CB8AC3E}">
        <p14:creationId xmlns:p14="http://schemas.microsoft.com/office/powerpoint/2010/main" val="164388403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07604" y="1664009"/>
            <a:ext cx="7128792" cy="1030660"/>
          </a:xfrm>
        </p:spPr>
        <p:txBody>
          <a:bodyPr rtlCol="0">
            <a:normAutofit fontScale="90000"/>
          </a:bodyPr>
          <a:lstStyle/>
          <a:p>
            <a:pPr algn="ctr" rtl="0" fontAlgn="auto">
              <a:spcAft>
                <a:spcPts val="0"/>
              </a:spcAft>
              <a:defRPr/>
            </a:pPr>
            <a:r>
              <a:rPr lang="uk-UA" sz="2200" b="1" dirty="0" smtClean="0">
                <a:solidFill>
                  <a:schemeClr val="bg2">
                    <a:lumMod val="50000"/>
                  </a:schemeClr>
                </a:solidFill>
                <a:latin typeface="Times New Roman" pitchFamily="18" charset="0"/>
                <a:cs typeface="Times New Roman" pitchFamily="18" charset="0"/>
              </a:rPr>
              <a:t>ОДЕСЬКИЙ НАЦІОНАЛЬНИЙ МЕДИЧНИЙ УНІВЕРСИТЕТ</a:t>
            </a:r>
            <a:br>
              <a:rPr lang="uk-UA" sz="2200" b="1" dirty="0" smtClean="0">
                <a:solidFill>
                  <a:schemeClr val="bg2">
                    <a:lumMod val="50000"/>
                  </a:schemeClr>
                </a:solidFill>
                <a:latin typeface="Times New Roman" pitchFamily="18" charset="0"/>
                <a:cs typeface="Times New Roman" pitchFamily="18" charset="0"/>
              </a:rPr>
            </a:br>
            <a:r>
              <a:rPr lang="uk-UA" sz="2200" b="1" dirty="0" smtClean="0">
                <a:solidFill>
                  <a:schemeClr val="bg2">
                    <a:lumMod val="50000"/>
                  </a:schemeClr>
                </a:solidFill>
                <a:latin typeface="Times New Roman" pitchFamily="18" charset="0"/>
                <a:cs typeface="Times New Roman" pitchFamily="18" charset="0"/>
              </a:rPr>
              <a:t>Кафедра організації та економіки фармації</a:t>
            </a:r>
            <a:br>
              <a:rPr lang="uk-UA" sz="2200" b="1" dirty="0" smtClean="0">
                <a:solidFill>
                  <a:schemeClr val="bg2">
                    <a:lumMod val="50000"/>
                  </a:schemeClr>
                </a:solidFill>
                <a:latin typeface="Times New Roman" pitchFamily="18" charset="0"/>
                <a:cs typeface="Times New Roman" pitchFamily="18" charset="0"/>
              </a:rPr>
            </a:br>
            <a:r>
              <a:rPr lang="ru-RU" b="1" dirty="0" smtClean="0">
                <a:solidFill>
                  <a:schemeClr val="bg2">
                    <a:lumMod val="50000"/>
                  </a:schemeClr>
                </a:solidFill>
                <a:latin typeface="Times New Roman" pitchFamily="18" charset="0"/>
                <a:cs typeface="Times New Roman" pitchFamily="18" charset="0"/>
              </a:rPr>
              <a:t/>
            </a:r>
            <a:br>
              <a:rPr lang="ru-RU" b="1" dirty="0" smtClean="0">
                <a:solidFill>
                  <a:schemeClr val="bg2">
                    <a:lumMod val="50000"/>
                  </a:schemeClr>
                </a:solidFill>
                <a:latin typeface="Times New Roman" pitchFamily="18" charset="0"/>
                <a:cs typeface="Times New Roman" pitchFamily="18" charset="0"/>
              </a:rPr>
            </a:br>
            <a:endParaRPr lang="ru-RU" dirty="0">
              <a:solidFill>
                <a:schemeClr val="bg2">
                  <a:lumMod val="50000"/>
                </a:schemeClr>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395288" y="2565400"/>
            <a:ext cx="8497887" cy="1752600"/>
          </a:xfrm>
        </p:spPr>
        <p:txBody>
          <a:bodyPr rtlCol="0">
            <a:normAutofit/>
          </a:bodyPr>
          <a:lstStyle/>
          <a:p>
            <a:pPr algn="ctr" rtl="0" fontAlgn="auto">
              <a:spcAft>
                <a:spcPts val="0"/>
              </a:spcAft>
              <a:defRPr/>
            </a:pPr>
            <a:r>
              <a:rPr lang="ru-RU" b="1" cap="all" dirty="0" err="1">
                <a:ln w="3175" cmpd="sng">
                  <a:noFill/>
                </a:ln>
                <a:solidFill>
                  <a:schemeClr val="bg2">
                    <a:lumMod val="50000"/>
                  </a:schemeClr>
                </a:solidFill>
                <a:latin typeface="Times New Roman" pitchFamily="18" charset="0"/>
                <a:ea typeface="+mj-ea"/>
                <a:cs typeface="Times New Roman" pitchFamily="18" charset="0"/>
              </a:rPr>
              <a:t>Лекц</a:t>
            </a:r>
            <a:r>
              <a:rPr lang="uk-UA" b="1" cap="all" dirty="0">
                <a:ln w="3175" cmpd="sng">
                  <a:noFill/>
                </a:ln>
                <a:solidFill>
                  <a:schemeClr val="bg2">
                    <a:lumMod val="50000"/>
                  </a:schemeClr>
                </a:solidFill>
                <a:latin typeface="Times New Roman" pitchFamily="18" charset="0"/>
                <a:ea typeface="+mj-ea"/>
                <a:cs typeface="Times New Roman" pitchFamily="18" charset="0"/>
              </a:rPr>
              <a:t>ія №</a:t>
            </a:r>
            <a:r>
              <a:rPr lang="uk-UA" b="1" cap="all" dirty="0" smtClean="0">
                <a:ln w="3175" cmpd="sng">
                  <a:noFill/>
                </a:ln>
                <a:solidFill>
                  <a:schemeClr val="bg2">
                    <a:lumMod val="50000"/>
                  </a:schemeClr>
                </a:solidFill>
                <a:latin typeface="Times New Roman" pitchFamily="18" charset="0"/>
                <a:ea typeface="+mj-ea"/>
                <a:cs typeface="Times New Roman" pitchFamily="18" charset="0"/>
              </a:rPr>
              <a:t>5.</a:t>
            </a:r>
            <a:r>
              <a:rPr lang="ru-RU" b="1" cap="all" dirty="0">
                <a:ln w="3175" cmpd="sng">
                  <a:noFill/>
                </a:ln>
                <a:solidFill>
                  <a:schemeClr val="bg2">
                    <a:lumMod val="50000"/>
                  </a:schemeClr>
                </a:solidFill>
                <a:latin typeface="Times New Roman" pitchFamily="18" charset="0"/>
                <a:ea typeface="+mj-ea"/>
                <a:cs typeface="Times New Roman" pitchFamily="18" charset="0"/>
              </a:rPr>
              <a:t>Товарознавчийаналіз гумових виробів та предметів догляду за хворими. </a:t>
            </a:r>
          </a:p>
          <a:p>
            <a:pPr algn="l" rtl="0" fontAlgn="auto">
              <a:spcAft>
                <a:spcPts val="0"/>
              </a:spcAft>
              <a:buFont typeface="Arial" pitchFamily="34" charset="0"/>
              <a:buNone/>
              <a:defRPr/>
            </a:pPr>
            <a:endParaRPr lang="ru-RU" sz="2400" b="1" dirty="0">
              <a:solidFill>
                <a:srgbClr val="002060"/>
              </a:solidFill>
            </a:endParaRPr>
          </a:p>
        </p:txBody>
      </p:sp>
      <p:sp>
        <p:nvSpPr>
          <p:cNvPr id="14340" name="TextBox 4"/>
          <p:cNvSpPr txBox="1">
            <a:spLocks noChangeArrowheads="1"/>
          </p:cNvSpPr>
          <p:nvPr/>
        </p:nvSpPr>
        <p:spPr bwMode="auto">
          <a:xfrm>
            <a:off x="2987675" y="6308725"/>
            <a:ext cx="2301399" cy="369332"/>
          </a:xfrm>
          <a:prstGeom prst="rect">
            <a:avLst/>
          </a:prstGeom>
          <a:noFill/>
          <a:ln w="9525">
            <a:noFill/>
            <a:miter lim="800000"/>
            <a:headEnd/>
            <a:tailEnd/>
          </a:ln>
        </p:spPr>
        <p:txBody>
          <a:bodyPr wrap="none">
            <a:spAutoFit/>
          </a:bodyPr>
          <a:lstStyle/>
          <a:p>
            <a:pPr algn="l" rtl="0"/>
            <a:r>
              <a:rPr lang="uk-UA" dirty="0">
                <a:solidFill>
                  <a:srgbClr val="0070C0"/>
                </a:solidFill>
                <a:latin typeface="Calibri" pitchFamily="34" charset="0"/>
              </a:rPr>
              <a:t> </a:t>
            </a:r>
            <a:r>
              <a:rPr lang="uk-UA" b="1" dirty="0">
                <a:solidFill>
                  <a:schemeClr val="bg2">
                    <a:lumMod val="50000"/>
                  </a:schemeClr>
                </a:solidFill>
                <a:latin typeface="Calibri" pitchFamily="34" charset="0"/>
              </a:rPr>
              <a:t>Одеса –</a:t>
            </a:r>
            <a:r>
              <a:rPr lang="uk-UA" b="1" dirty="0" smtClean="0">
                <a:solidFill>
                  <a:schemeClr val="bg2">
                    <a:lumMod val="50000"/>
                  </a:schemeClr>
                </a:solidFill>
                <a:latin typeface="Calibri" pitchFamily="34" charset="0"/>
              </a:rPr>
              <a:t>2022р.</a:t>
            </a:r>
            <a:endParaRPr lang="ru-RU" b="1" dirty="0">
              <a:solidFill>
                <a:schemeClr val="bg2">
                  <a:lumMod val="50000"/>
                </a:schemeClr>
              </a:solidFill>
              <a:latin typeface="Calibri" pitchFamily="34" charset="0"/>
            </a:endParaRPr>
          </a:p>
        </p:txBody>
      </p:sp>
      <p:sp>
        <p:nvSpPr>
          <p:cNvPr id="5" name="Прямоугольник 4"/>
          <p:cNvSpPr/>
          <p:nvPr/>
        </p:nvSpPr>
        <p:spPr>
          <a:xfrm>
            <a:off x="5220072" y="5661248"/>
            <a:ext cx="3326423" cy="923330"/>
          </a:xfrm>
          <a:prstGeom prst="rect">
            <a:avLst/>
          </a:prstGeom>
        </p:spPr>
        <p:txBody>
          <a:bodyPr wrap="none">
            <a:spAutoFit/>
          </a:bodyPr>
          <a:lstStyle/>
          <a:p>
            <a:pPr algn="l" rtl="0"/>
            <a:r>
              <a:rPr lang="uk-UA" dirty="0" smtClean="0">
                <a:solidFill>
                  <a:srgbClr val="FF8D3E"/>
                </a:solidFill>
                <a:effectLst>
                  <a:outerShdw blurRad="38100" dist="38100" dir="2700000" algn="tl">
                    <a:srgbClr val="000000"/>
                  </a:outerShdw>
                </a:effectLst>
                <a:latin typeface="Times New Roman" pitchFamily="18" charset="0"/>
                <a:cs typeface="Times New Roman" pitchFamily="18" charset="0"/>
              </a:rPr>
              <a:t> </a:t>
            </a:r>
            <a:r>
              <a:rPr lang="uk-UA" dirty="0" smtClean="0">
                <a:solidFill>
                  <a:schemeClr val="bg2">
                    <a:lumMod val="50000"/>
                  </a:schemeClr>
                </a:solidFill>
                <a:effectLst>
                  <a:outerShdw blurRad="38100" dist="38100" dir="2700000" algn="tl">
                    <a:srgbClr val="000000"/>
                  </a:outerShdw>
                </a:effectLst>
                <a:latin typeface="Times New Roman" pitchFamily="18" charset="0"/>
                <a:cs typeface="Times New Roman" pitchFamily="18" charset="0"/>
              </a:rPr>
              <a:t>Лектор</a:t>
            </a:r>
            <a:endParaRPr lang="uk-UA" dirty="0">
              <a:solidFill>
                <a:schemeClr val="bg2">
                  <a:lumMod val="50000"/>
                </a:schemeClr>
              </a:solidFill>
              <a:effectLst>
                <a:outerShdw blurRad="38100" dist="38100" dir="2700000" algn="tl">
                  <a:srgbClr val="000000"/>
                </a:outerShdw>
              </a:effectLst>
              <a:latin typeface="Times New Roman" pitchFamily="18" charset="0"/>
              <a:cs typeface="Times New Roman" pitchFamily="18" charset="0"/>
            </a:endParaRPr>
          </a:p>
          <a:p>
            <a:pPr algn="l" rtl="0"/>
            <a:r>
              <a:rPr lang="uk-UA" dirty="0">
                <a:solidFill>
                  <a:schemeClr val="bg2">
                    <a:lumMod val="50000"/>
                  </a:schemeClr>
                </a:solidFill>
                <a:effectLst>
                  <a:outerShdw blurRad="38100" dist="38100" dir="2700000" algn="tl">
                    <a:srgbClr val="000000"/>
                  </a:outerShdw>
                </a:effectLst>
                <a:latin typeface="Times New Roman" pitchFamily="18" charset="0"/>
                <a:cs typeface="Times New Roman" pitchFamily="18" charset="0"/>
              </a:rPr>
              <a:t>Степанова Оксана Анатоліївна</a:t>
            </a:r>
          </a:p>
          <a:p>
            <a:pPr algn="l" rtl="0"/>
            <a:r>
              <a:rPr lang="uk-UA" dirty="0">
                <a:solidFill>
                  <a:srgbClr val="FF8D3E"/>
                </a:solidFill>
                <a:effectLst>
                  <a:outerShdw blurRad="38100" dist="38100" dir="2700000" algn="tl">
                    <a:srgbClr val="000000"/>
                  </a:outerShdw>
                </a:effectLst>
                <a:latin typeface="Times New Roman" pitchFamily="18" charset="0"/>
                <a:cs typeface="Times New Roman" pitchFamily="18" charset="0"/>
              </a:rPr>
              <a:t> </a:t>
            </a:r>
          </a:p>
        </p:txBody>
      </p:sp>
      <p:pic>
        <p:nvPicPr>
          <p:cNvPr id="1000100002" name="ODT_ATTR_LBL_LOGO">
            <a:extLst>
              <a:ext uri="{FF2B5EF4-FFF2-40B4-BE49-F238E27FC236}">
                <a16:creationId xmlns:a16="http://schemas.microsoft.com/office/drawing/2014/main" id="{B066AC4A-9A1C-4C10-800A-DAF9F2764385}"/>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0" y="36000"/>
            <a:ext cx="316230" cy="17970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15362" name="Rectangle 1"/>
          <p:cNvSpPr>
            <a:spLocks noChangeArrowheads="1"/>
          </p:cNvSpPr>
          <p:nvPr/>
        </p:nvSpPr>
        <p:spPr bwMode="auto">
          <a:xfrm>
            <a:off x="0" y="260350"/>
            <a:ext cx="9144000" cy="708025"/>
          </a:xfrm>
          <a:prstGeom prst="rect">
            <a:avLst/>
          </a:prstGeom>
          <a:noFill/>
          <a:ln w="9525">
            <a:noFill/>
            <a:miter lim="800000"/>
            <a:headEnd/>
            <a:tailEnd/>
          </a:ln>
        </p:spPr>
        <p:txBody>
          <a:bodyPr anchor="ctr">
            <a:spAutoFit/>
          </a:bodyPr>
          <a:lstStyle/>
          <a:p>
            <a:pPr algn="l" rtl="0">
              <a:tabLst>
                <a:tab pos="679450" algn="l"/>
              </a:tabLst>
            </a:pPr>
            <a:r>
              <a:rPr lang="uk-UA" sz="2000" b="1" dirty="0">
                <a:latin typeface="Times New Roman" pitchFamily="18" charset="0"/>
                <a:cs typeface="Times New Roman" pitchFamily="18" charset="0"/>
              </a:rPr>
              <a:t>Поняття про гуму, її класифікація</a:t>
            </a:r>
            <a:endParaRPr lang="ru-RU" sz="2000" dirty="0">
              <a:latin typeface="Times New Roman" pitchFamily="18" charset="0"/>
              <a:cs typeface="Times New Roman" pitchFamily="18" charset="0"/>
            </a:endParaRPr>
          </a:p>
          <a:p>
            <a:pPr algn="l" rtl="0" eaLnBrk="0" hangingPunct="0">
              <a:tabLst>
                <a:tab pos="679450" algn="l"/>
              </a:tabLst>
            </a:pPr>
            <a:endParaRPr lang="ru-RU" sz="2000" dirty="0">
              <a:latin typeface="Times New Roman" pitchFamily="18" charset="0"/>
              <a:cs typeface="Times New Roman" pitchFamily="18" charset="0"/>
            </a:endParaRPr>
          </a:p>
        </p:txBody>
      </p:sp>
      <p:sp>
        <p:nvSpPr>
          <p:cNvPr id="1026" name="Rectangle 2"/>
          <p:cNvSpPr>
            <a:spLocks noChangeArrowheads="1"/>
          </p:cNvSpPr>
          <p:nvPr/>
        </p:nvSpPr>
        <p:spPr bwMode="auto">
          <a:xfrm>
            <a:off x="0" y="811213"/>
            <a:ext cx="9144000" cy="6308725"/>
          </a:xfrm>
          <a:prstGeom prst="rect">
            <a:avLst/>
          </a:prstGeom>
          <a:noFill/>
          <a:ln w="9525">
            <a:noFill/>
            <a:miter lim="800000"/>
            <a:headEnd/>
            <a:tailEnd/>
          </a:ln>
          <a:effectLst/>
        </p:spPr>
        <p:txBody>
          <a:bodyPr anchor="ctr">
            <a:spAutoFit/>
          </a:bodyPr>
          <a:lstStyle/>
          <a:p>
            <a:pPr indent="450850" algn="l" rtl="0"/>
            <a:r>
              <a:rPr lang="uk-UA" sz="1600" b="1" dirty="0">
                <a:latin typeface="Times New Roman" pitchFamily="18" charset="0"/>
                <a:cs typeface="Times New Roman" pitchFamily="18" charset="0"/>
              </a:rPr>
              <a:t>Гума</a:t>
            </a:r>
            <a:r>
              <a:rPr lang="uk-UA" sz="1600" dirty="0">
                <a:latin typeface="Times New Roman" pitchFamily="18" charset="0"/>
                <a:cs typeface="Times New Roman" pitchFamily="18" charset="0"/>
              </a:rPr>
              <a:t>(лат. Resina-смола) - продукт вулканізації каучуку, який є композиційним матеріалом - гумову суміш, з вмістом до 15-20 інгредієнтів, що виконують різноманітні функції.</a:t>
            </a:r>
          </a:p>
          <a:p>
            <a:pPr indent="450850" algn="l" rtl="0"/>
            <a:r>
              <a:rPr lang="ru-RU" sz="1600" b="1" dirty="0">
                <a:latin typeface="Times New Roman" pitchFamily="18" charset="0"/>
                <a:cs typeface="Times New Roman" pitchFamily="18" charset="0"/>
              </a:rPr>
              <a:t>З гуми виготовляється велика номенклатура виробів медичного</a:t>
            </a:r>
            <a:r>
              <a:rPr lang="ru-RU" sz="1600" b="1" dirty="0" err="1">
                <a:latin typeface="Times New Roman" pitchFamily="18" charset="0"/>
                <a:cs typeface="Times New Roman" pitchFamily="18" charset="0"/>
              </a:rPr>
              <a:t>призначення</a:t>
            </a:r>
            <a:r>
              <a:rPr lang="ru-RU" sz="1600" b="1" dirty="0">
                <a:latin typeface="Times New Roman" pitchFamily="18" charset="0"/>
                <a:cs typeface="Times New Roman" pitchFamily="18" charset="0"/>
              </a:rPr>
              <a:t>:</a:t>
            </a:r>
          </a:p>
          <a:p>
            <a:pPr indent="450850" algn="l" rtl="0"/>
            <a:r>
              <a:rPr lang="ru-RU" sz="1600" dirty="0">
                <a:latin typeface="Times New Roman" pitchFamily="18" charset="0"/>
                <a:cs typeface="Times New Roman" pitchFamily="18" charset="0"/>
              </a:rPr>
              <a:t>-</a:t>
            </a:r>
            <a:r>
              <a:rPr lang="ru-RU" sz="1600" dirty="0" err="1">
                <a:latin typeface="Times New Roman" pitchFamily="18" charset="0"/>
                <a:cs typeface="Times New Roman" pitchFamily="18" charset="0"/>
              </a:rPr>
              <a:t>предмети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санітарії</a:t>
            </a:r>
            <a:r>
              <a:rPr lang="ru-RU" sz="1600" dirty="0">
                <a:latin typeface="Times New Roman" pitchFamily="18" charset="0"/>
                <a:cs typeface="Times New Roman" pitchFamily="18" charset="0"/>
              </a:rPr>
              <a:t>та</a:t>
            </a:r>
            <a:r>
              <a:rPr lang="ru-RU" sz="1600" dirty="0" err="1">
                <a:latin typeface="Times New Roman" pitchFamily="18" charset="0"/>
                <a:cs typeface="Times New Roman" pitchFamily="18" charset="0"/>
              </a:rPr>
              <a:t>гігієні</a:t>
            </a:r>
            <a:r>
              <a:rPr lang="ru-RU" sz="1600" dirty="0">
                <a:latin typeface="Times New Roman" pitchFamily="18" charset="0"/>
                <a:cs typeface="Times New Roman" pitchFamily="18" charset="0"/>
              </a:rPr>
              <a:t>;</a:t>
            </a:r>
          </a:p>
          <a:p>
            <a:pPr indent="450850" algn="l" rtl="0"/>
            <a:r>
              <a:rPr lang="ru-RU" sz="1600" dirty="0">
                <a:latin typeface="Times New Roman" pitchFamily="18" charset="0"/>
                <a:cs typeface="Times New Roman" pitchFamily="18" charset="0"/>
              </a:rPr>
              <a:t>- догляду за хворими4</a:t>
            </a:r>
          </a:p>
          <a:p>
            <a:pPr indent="450850" algn="l" rtl="0"/>
            <a:r>
              <a:rPr lang="ru-RU" sz="1600" dirty="0">
                <a:latin typeface="Times New Roman" pitchFamily="18" charset="0"/>
                <a:cs typeface="Times New Roman" pitchFamily="18" charset="0"/>
              </a:rPr>
              <a:t>-</a:t>
            </a:r>
            <a:r>
              <a:rPr lang="ru-RU" sz="1600" dirty="0" err="1">
                <a:latin typeface="Times New Roman" pitchFamily="18" charset="0"/>
                <a:cs typeface="Times New Roman" pitchFamily="18" charset="0"/>
              </a:rPr>
              <a:t>закупорювальні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засоби</a:t>
            </a:r>
            <a:r>
              <a:rPr lang="ru-RU" sz="1600" dirty="0">
                <a:latin typeface="Times New Roman" pitchFamily="18" charset="0"/>
                <a:cs typeface="Times New Roman" pitchFamily="18" charset="0"/>
              </a:rPr>
              <a:t>;</a:t>
            </a:r>
          </a:p>
          <a:p>
            <a:pPr indent="450850" algn="l" rtl="0"/>
            <a:r>
              <a:rPr lang="ru-RU" sz="1600" dirty="0">
                <a:latin typeface="Times New Roman" pitchFamily="18" charset="0"/>
                <a:cs typeface="Times New Roman" pitchFamily="18" charset="0"/>
              </a:rPr>
              <a:t>-</a:t>
            </a:r>
            <a:r>
              <a:rPr lang="ru-RU" sz="1600" dirty="0" err="1">
                <a:latin typeface="Times New Roman" pitchFamily="18" charset="0"/>
                <a:cs typeface="Times New Roman" pitchFamily="18" charset="0"/>
              </a:rPr>
              <a:t>засоби</a:t>
            </a:r>
            <a:r>
              <a:rPr lang="ru-RU" sz="1600" dirty="0">
                <a:latin typeface="Times New Roman" pitchFamily="18" charset="0"/>
                <a:cs typeface="Times New Roman" pitchFamily="18" charset="0"/>
              </a:rPr>
              <a:t>для</a:t>
            </a:r>
            <a:r>
              <a:rPr lang="ru-RU" sz="1600" dirty="0" err="1">
                <a:latin typeface="Times New Roman" pitchFamily="18" charset="0"/>
                <a:cs typeface="Times New Roman" pitchFamily="18" charset="0"/>
              </a:rPr>
              <a:t>захисту</a:t>
            </a:r>
            <a:r>
              <a:rPr lang="ru-RU" sz="1600" dirty="0">
                <a:latin typeface="Times New Roman" pitchFamily="18" charset="0"/>
                <a:cs typeface="Times New Roman" pitchFamily="18" charset="0"/>
              </a:rPr>
              <a:t>вид</a:t>
            </a:r>
            <a:r>
              <a:rPr lang="ru-RU" sz="1600" dirty="0" err="1">
                <a:latin typeface="Times New Roman" pitchFamily="18" charset="0"/>
                <a:cs typeface="Times New Roman" pitchFamily="18" charset="0"/>
              </a:rPr>
              <a:t>рентгенівських</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променів</a:t>
            </a:r>
            <a:r>
              <a:rPr lang="ru-RU" sz="1600" dirty="0">
                <a:latin typeface="Times New Roman" pitchFamily="18" charset="0"/>
                <a:cs typeface="Times New Roman" pitchFamily="18" charset="0"/>
              </a:rPr>
              <a:t>і</a:t>
            </a:r>
            <a:r>
              <a:rPr lang="ru-RU" sz="1600" dirty="0" err="1">
                <a:latin typeface="Times New Roman" pitchFamily="18" charset="0"/>
                <a:cs typeface="Times New Roman" pitchFamily="18" charset="0"/>
              </a:rPr>
              <a:t>багато</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іншого</a:t>
            </a:r>
            <a:r>
              <a:rPr lang="ru-RU" sz="1600" dirty="0">
                <a:latin typeface="Times New Roman" pitchFamily="18" charset="0"/>
                <a:cs typeface="Times New Roman" pitchFamily="18" charset="0"/>
              </a:rPr>
              <a:t>.</a:t>
            </a:r>
          </a:p>
          <a:p>
            <a:pPr indent="450850" algn="l" rtl="0"/>
            <a:endParaRPr lang="uk-UA" sz="1600" dirty="0">
              <a:latin typeface="Times New Roman" pitchFamily="18" charset="0"/>
              <a:cs typeface="Times New Roman" pitchFamily="18" charset="0"/>
            </a:endParaRPr>
          </a:p>
          <a:p>
            <a:pPr indent="450850" algn="l" rtl="0"/>
            <a:r>
              <a:rPr lang="uk-UA" sz="1600" dirty="0">
                <a:latin typeface="Times New Roman" pitchFamily="18" charset="0"/>
                <a:cs typeface="Times New Roman" pitchFamily="18" charset="0"/>
              </a:rPr>
              <a:t>Основні технічні характеристики будь-яких видів натурального та синтетичного каучуку включають їх експлуатаційні властивості, що виявляються в процесі виготовлення гумових виробів.</a:t>
            </a:r>
            <a:endParaRPr lang="ru-RU" sz="1600" dirty="0">
              <a:latin typeface="Times New Roman" pitchFamily="18" charset="0"/>
              <a:cs typeface="Times New Roman" pitchFamily="18" charset="0"/>
            </a:endParaRPr>
          </a:p>
          <a:p>
            <a:pPr indent="450850" algn="l" rtl="0"/>
            <a:r>
              <a:rPr lang="uk-UA" sz="1600" b="1" dirty="0">
                <a:latin typeface="Times New Roman" pitchFamily="18" charset="0"/>
                <a:cs typeface="Times New Roman" pitchFamily="18" charset="0"/>
              </a:rPr>
              <a:t>До експлуатаційних властивостей каучуку належать:</a:t>
            </a:r>
            <a:endParaRPr lang="ru-RU" sz="1600" b="1" dirty="0">
              <a:latin typeface="Times New Roman" pitchFamily="18" charset="0"/>
              <a:cs typeface="Times New Roman" pitchFamily="18" charset="0"/>
            </a:endParaRPr>
          </a:p>
          <a:p>
            <a:pPr indent="450850" algn="l" rtl="0"/>
            <a:r>
              <a:rPr lang="uk-UA" sz="1600" b="1" dirty="0">
                <a:latin typeface="Times New Roman" pitchFamily="18" charset="0"/>
                <a:cs typeface="Times New Roman" pitchFamily="18" charset="0"/>
              </a:rPr>
              <a:t>механічні властивості</a:t>
            </a:r>
            <a:r>
              <a:rPr lang="uk-UA" sz="1600" dirty="0">
                <a:latin typeface="Times New Roman" pitchFamily="18" charset="0"/>
                <a:cs typeface="Times New Roman" pitchFamily="18" charset="0"/>
              </a:rPr>
              <a:t>- межа міцності при розтягуванні, стійкість до зношування, опір розриву;</a:t>
            </a:r>
            <a:endParaRPr lang="ru-RU" sz="1600" dirty="0">
              <a:latin typeface="Times New Roman" pitchFamily="18" charset="0"/>
              <a:cs typeface="Times New Roman" pitchFamily="18" charset="0"/>
            </a:endParaRPr>
          </a:p>
          <a:p>
            <a:pPr indent="450850" algn="l" rtl="0"/>
            <a:r>
              <a:rPr lang="uk-UA" sz="1600" dirty="0">
                <a:latin typeface="Times New Roman" pitchFamily="18" charset="0"/>
                <a:cs typeface="Times New Roman" pitchFamily="18" charset="0"/>
              </a:rPr>
              <a:t>комплекс характеристик пластичності;</a:t>
            </a:r>
            <a:endParaRPr lang="ru-RU" sz="1600" dirty="0">
              <a:latin typeface="Times New Roman" pitchFamily="18" charset="0"/>
              <a:cs typeface="Times New Roman" pitchFamily="18" charset="0"/>
            </a:endParaRPr>
          </a:p>
          <a:p>
            <a:pPr indent="450850" algn="l" rtl="0"/>
            <a:r>
              <a:rPr lang="uk-UA" sz="1600" dirty="0">
                <a:latin typeface="Times New Roman" pitchFamily="18" charset="0"/>
                <a:cs typeface="Times New Roman" pitchFamily="18" charset="0"/>
              </a:rPr>
              <a:t> </a:t>
            </a:r>
            <a:r>
              <a:rPr lang="uk-UA" sz="1600" b="1" dirty="0">
                <a:latin typeface="Times New Roman" pitchFamily="18" charset="0"/>
                <a:cs typeface="Times New Roman" pitchFamily="18" charset="0"/>
              </a:rPr>
              <a:t>фізичні та хімічні властивості:</a:t>
            </a:r>
            <a:r>
              <a:rPr lang="uk-UA" sz="1600" dirty="0">
                <a:latin typeface="Times New Roman" pitchFamily="18" charset="0"/>
                <a:cs typeface="Times New Roman" pitchFamily="18" charset="0"/>
              </a:rPr>
              <a:t>тепло - і морозостійкість, світло -,</a:t>
            </a:r>
            <a:r>
              <a:rPr lang="uk-UA" sz="1600" dirty="0" err="1">
                <a:latin typeface="Times New Roman" pitchFamily="18" charset="0"/>
                <a:cs typeface="Times New Roman" pitchFamily="18" charset="0"/>
              </a:rPr>
              <a:t>озоно</a:t>
            </a:r>
            <a:r>
              <a:rPr lang="uk-UA" sz="1600" dirty="0">
                <a:latin typeface="Times New Roman" pitchFamily="18" charset="0"/>
                <a:cs typeface="Times New Roman" pitchFamily="18" charset="0"/>
              </a:rPr>
              <a:t>-, масло - і бензостійкість, газонепроникність, стійкість до дії агресивних сред, до старіння, діелектричні властивості, питома вага тощо.</a:t>
            </a:r>
            <a:r>
              <a:rPr lang="uk-UA" sz="1600" b="1" dirty="0">
                <a:latin typeface="Times New Roman" pitchFamily="18" charset="0"/>
                <a:cs typeface="Times New Roman" pitchFamily="18" charset="0"/>
              </a:rPr>
              <a:t> </a:t>
            </a:r>
          </a:p>
          <a:p>
            <a:pPr indent="450850" algn="l" rtl="0"/>
            <a:r>
              <a:rPr lang="uk-UA" sz="1600" b="1" dirty="0">
                <a:latin typeface="Times New Roman" pitchFamily="18" charset="0"/>
                <a:cs typeface="Times New Roman" pitchFamily="18" charset="0"/>
              </a:rPr>
              <a:t>Групи гум:</a:t>
            </a:r>
            <a:endParaRPr lang="ru-RU" sz="1600" b="1" dirty="0">
              <a:latin typeface="Times New Roman" pitchFamily="18" charset="0"/>
              <a:cs typeface="Times New Roman" pitchFamily="18" charset="0"/>
            </a:endParaRPr>
          </a:p>
          <a:p>
            <a:pPr indent="450850" algn="l" rtl="0"/>
            <a:r>
              <a:rPr lang="uk-UA" sz="1600" dirty="0">
                <a:latin typeface="Times New Roman" pitchFamily="18" charset="0"/>
                <a:cs typeface="Times New Roman" pitchFamily="18" charset="0"/>
              </a:rPr>
              <a:t>- загального призначення, що експлуатуються при температурах від 50 до 150</a:t>
            </a:r>
            <a:r>
              <a:rPr lang="uk-UA" sz="1600" baseline="30000" dirty="0">
                <a:latin typeface="Times New Roman" pitchFamily="18" charset="0"/>
                <a:cs typeface="Times New Roman" pitchFamily="18" charset="0"/>
              </a:rPr>
              <a:t>0</a:t>
            </a:r>
            <a:r>
              <a:rPr lang="uk-UA" sz="1600" dirty="0">
                <a:latin typeface="Times New Roman" pitchFamily="18" charset="0"/>
                <a:cs typeface="Times New Roman" pitchFamily="18" charset="0"/>
              </a:rPr>
              <a:t>З;</a:t>
            </a:r>
            <a:endParaRPr lang="ru-RU" sz="1600" dirty="0">
              <a:latin typeface="Times New Roman" pitchFamily="18" charset="0"/>
              <a:cs typeface="Times New Roman" pitchFamily="18" charset="0"/>
            </a:endParaRPr>
          </a:p>
          <a:p>
            <a:pPr indent="450850" algn="l" rtl="0"/>
            <a:r>
              <a:rPr lang="uk-UA" sz="1600" dirty="0">
                <a:latin typeface="Times New Roman" pitchFamily="18" charset="0"/>
                <a:cs typeface="Times New Roman" pitchFamily="18" charset="0"/>
              </a:rPr>
              <a:t>- теплостійкі, призначені для довгострокової експлуатації при 150-200</a:t>
            </a:r>
            <a:r>
              <a:rPr lang="uk-UA" sz="1600" baseline="30000" dirty="0">
                <a:latin typeface="Times New Roman" pitchFamily="18" charset="0"/>
                <a:cs typeface="Times New Roman" pitchFamily="18" charset="0"/>
              </a:rPr>
              <a:t>0</a:t>
            </a:r>
            <a:r>
              <a:rPr lang="uk-UA" sz="1600" dirty="0">
                <a:latin typeface="Times New Roman" pitchFamily="18" charset="0"/>
                <a:cs typeface="Times New Roman" pitchFamily="18" charset="0"/>
              </a:rPr>
              <a:t>З;</a:t>
            </a:r>
            <a:endParaRPr lang="ru-RU" sz="1600" dirty="0">
              <a:latin typeface="Times New Roman" pitchFamily="18" charset="0"/>
              <a:cs typeface="Times New Roman" pitchFamily="18" charset="0"/>
            </a:endParaRPr>
          </a:p>
          <a:p>
            <a:pPr indent="450850" algn="l" rtl="0"/>
            <a:r>
              <a:rPr lang="uk-UA" sz="1600" dirty="0">
                <a:latin typeface="Times New Roman" pitchFamily="18" charset="0"/>
                <a:cs typeface="Times New Roman" pitchFamily="18" charset="0"/>
              </a:rPr>
              <a:t>- морозостійкі, придатні для довгострокової експлуатації за температури нижче -50</a:t>
            </a:r>
            <a:r>
              <a:rPr lang="uk-UA" sz="1600" baseline="30000" dirty="0">
                <a:latin typeface="Times New Roman" pitchFamily="18" charset="0"/>
                <a:cs typeface="Times New Roman" pitchFamily="18" charset="0"/>
              </a:rPr>
              <a:t>0</a:t>
            </a:r>
            <a:r>
              <a:rPr lang="uk-UA" sz="1600" dirty="0">
                <a:latin typeface="Times New Roman" pitchFamily="18" charset="0"/>
                <a:cs typeface="Times New Roman" pitchFamily="18" charset="0"/>
              </a:rPr>
              <a:t>З;</a:t>
            </a:r>
            <a:endParaRPr lang="ru-RU" sz="1600" dirty="0">
              <a:latin typeface="Times New Roman" pitchFamily="18" charset="0"/>
              <a:cs typeface="Times New Roman" pitchFamily="18" charset="0"/>
            </a:endParaRPr>
          </a:p>
          <a:p>
            <a:pPr indent="450850" algn="l" rtl="0"/>
            <a:r>
              <a:rPr lang="uk-UA" sz="1600" dirty="0">
                <a:latin typeface="Times New Roman" pitchFamily="18" charset="0"/>
                <a:cs typeface="Times New Roman" pitchFamily="18" charset="0"/>
              </a:rPr>
              <a:t>- олія - ​​і бензостійкі;</a:t>
            </a:r>
            <a:endParaRPr lang="ru-RU" sz="1600" dirty="0">
              <a:latin typeface="Times New Roman" pitchFamily="18" charset="0"/>
              <a:cs typeface="Times New Roman" pitchFamily="18" charset="0"/>
            </a:endParaRPr>
          </a:p>
          <a:p>
            <a:pPr indent="450850" algn="l" rtl="0"/>
            <a:r>
              <a:rPr lang="uk-UA" sz="1600" dirty="0">
                <a:latin typeface="Times New Roman" pitchFamily="18" charset="0"/>
                <a:cs typeface="Times New Roman" pitchFamily="18" charset="0"/>
              </a:rPr>
              <a:t>- стійкі до дії агресивних середовищ;</a:t>
            </a:r>
            <a:endParaRPr lang="ru-RU" sz="1600" dirty="0">
              <a:latin typeface="Times New Roman" pitchFamily="18" charset="0"/>
              <a:cs typeface="Times New Roman" pitchFamily="18" charset="0"/>
            </a:endParaRPr>
          </a:p>
          <a:p>
            <a:pPr indent="450850" algn="l" rtl="0"/>
            <a:r>
              <a:rPr lang="uk-UA" sz="1600" dirty="0">
                <a:latin typeface="Times New Roman" pitchFamily="18" charset="0"/>
                <a:cs typeface="Times New Roman" pitchFamily="18" charset="0"/>
              </a:rPr>
              <a:t>- радіаційностійкі (рентгенозахисні).</a:t>
            </a:r>
            <a:endParaRPr lang="ru-RU" sz="1600" dirty="0">
              <a:latin typeface="Times New Roman" pitchFamily="18" charset="0"/>
              <a:cs typeface="Times New Roman" pitchFamily="18" charset="0"/>
            </a:endParaRPr>
          </a:p>
          <a:p>
            <a:pPr indent="450850" algn="l" rtl="0"/>
            <a:endParaRPr lang="ru-RU" dirty="0">
              <a:latin typeface="Times New Roman" pitchFamily="18" charset="0"/>
              <a:cs typeface="Times New Roman" pitchFamily="18" charset="0"/>
            </a:endParaRPr>
          </a:p>
          <a:p>
            <a:pPr indent="450850" algn="l" rtl="0"/>
            <a:endParaRPr lang="uk-UA"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16386" name="Rectangle 1"/>
          <p:cNvSpPr>
            <a:spLocks noChangeArrowheads="1"/>
          </p:cNvSpPr>
          <p:nvPr/>
        </p:nvSpPr>
        <p:spPr bwMode="auto">
          <a:xfrm>
            <a:off x="0" y="280988"/>
            <a:ext cx="9144000" cy="708025"/>
          </a:xfrm>
          <a:prstGeom prst="rect">
            <a:avLst/>
          </a:prstGeom>
          <a:noFill/>
          <a:ln w="9525">
            <a:noFill/>
            <a:miter lim="800000"/>
            <a:headEnd/>
            <a:tailEnd/>
          </a:ln>
        </p:spPr>
        <p:txBody>
          <a:bodyPr anchor="ctr">
            <a:spAutoFit/>
          </a:bodyPr>
          <a:lstStyle/>
          <a:p>
            <a:pPr algn="l" rtl="0">
              <a:tabLst>
                <a:tab pos="679450" algn="l"/>
              </a:tabLst>
            </a:pPr>
            <a:r>
              <a:rPr lang="uk-UA" sz="2000" b="1">
                <a:latin typeface="Times New Roman" pitchFamily="18" charset="0"/>
                <a:cs typeface="Times New Roman" pitchFamily="18" charset="0"/>
              </a:rPr>
              <a:t>Отримання каучуку та поняття про технологічний процес</a:t>
            </a:r>
          </a:p>
          <a:p>
            <a:pPr algn="l" rtl="0" eaLnBrk="0" hangingPunct="0">
              <a:tabLst>
                <a:tab pos="679450" algn="l"/>
              </a:tabLst>
            </a:pPr>
            <a:r>
              <a:rPr lang="uk-UA" sz="2000" b="1">
                <a:latin typeface="Times New Roman" pitchFamily="18" charset="0"/>
                <a:cs typeface="Times New Roman" pitchFamily="18" charset="0"/>
              </a:rPr>
              <a:t>виготовлення гумових виробів</a:t>
            </a:r>
            <a:r>
              <a:rPr lang="ru-RU" sz="2000">
                <a:latin typeface="Times New Roman" pitchFamily="18" charset="0"/>
                <a:cs typeface="Times New Roman" pitchFamily="18" charset="0"/>
              </a:rPr>
              <a:t> </a:t>
            </a:r>
          </a:p>
        </p:txBody>
      </p:sp>
      <p:sp>
        <p:nvSpPr>
          <p:cNvPr id="15362" name="Rectangle 2"/>
          <p:cNvSpPr>
            <a:spLocks noChangeArrowheads="1"/>
          </p:cNvSpPr>
          <p:nvPr/>
        </p:nvSpPr>
        <p:spPr bwMode="auto">
          <a:xfrm>
            <a:off x="0" y="890588"/>
            <a:ext cx="9144000" cy="2584450"/>
          </a:xfrm>
          <a:prstGeom prst="rect">
            <a:avLst/>
          </a:prstGeom>
          <a:noFill/>
          <a:ln w="9525">
            <a:noFill/>
            <a:miter lim="800000"/>
            <a:headEnd/>
            <a:tailEnd/>
          </a:ln>
          <a:effectLst/>
        </p:spPr>
        <p:txBody>
          <a:bodyPr anchor="ctr">
            <a:spAutoFit/>
          </a:bodyPr>
          <a:lstStyle/>
          <a:p>
            <a:pPr indent="449263" algn="l" rtl="0"/>
            <a:r>
              <a:rPr lang="uk-UA" b="1">
                <a:latin typeface="Times New Roman" pitchFamily="18" charset="0"/>
                <a:cs typeface="Times New Roman" pitchFamily="18" charset="0"/>
              </a:rPr>
              <a:t>Натуральний каучук</a:t>
            </a:r>
            <a:r>
              <a:rPr lang="uk-UA">
                <a:latin typeface="Times New Roman" pitchFamily="18" charset="0"/>
                <a:cs typeface="Times New Roman" pitchFamily="18" charset="0"/>
              </a:rPr>
              <a:t>- полімер рослинного походження, вулканізацією якого отримують гуму. Товарний каучук отримують з молочного соку - латексу гевеї бразильської, яка росте на плантаціях в Індонезії, Індокитаї, Цейлоні та деяких країнах Африки.</a:t>
            </a:r>
            <a:endParaRPr lang="ru-RU">
              <a:latin typeface="Times New Roman" pitchFamily="18" charset="0"/>
              <a:cs typeface="Times New Roman" pitchFamily="18" charset="0"/>
            </a:endParaRPr>
          </a:p>
          <a:p>
            <a:pPr indent="449263" algn="l" rtl="0" eaLnBrk="0" hangingPunct="0"/>
            <a:endParaRPr lang="uk-UA" b="1">
              <a:latin typeface="Times New Roman" pitchFamily="18" charset="0"/>
              <a:cs typeface="Times New Roman" pitchFamily="18" charset="0"/>
            </a:endParaRPr>
          </a:p>
          <a:p>
            <a:pPr indent="449263" algn="l" rtl="0" eaLnBrk="0" hangingPunct="0"/>
            <a:r>
              <a:rPr lang="uk-UA" b="1">
                <a:latin typeface="Times New Roman" pitchFamily="18" charset="0"/>
                <a:cs typeface="Times New Roman" pitchFamily="18" charset="0"/>
              </a:rPr>
              <a:t>Латекс</a:t>
            </a:r>
            <a:r>
              <a:rPr lang="uk-UA">
                <a:latin typeface="Times New Roman" pitchFamily="18" charset="0"/>
                <a:cs typeface="Times New Roman" pitchFamily="18" charset="0"/>
              </a:rPr>
              <a:t>- молочно-біла рідина, що є полідисперсною колоїдною системою, що містить 34-37% каучуку, 52-60% води, 2-2,7% білків, 1,65-3,4% смол, 1,5-4 ,2% цукру та 0,2-0,7% мінеральних солей. Склад латексу залежить від віку дерева, кліматичних умов, часу добування.</a:t>
            </a:r>
          </a:p>
        </p:txBody>
      </p:sp>
      <p:sp>
        <p:nvSpPr>
          <p:cNvPr id="16388" name="Rectangle 3"/>
          <p:cNvSpPr>
            <a:spLocks noChangeArrowheads="1"/>
          </p:cNvSpPr>
          <p:nvPr/>
        </p:nvSpPr>
        <p:spPr bwMode="auto">
          <a:xfrm>
            <a:off x="0" y="3455988"/>
            <a:ext cx="9323388" cy="2030412"/>
          </a:xfrm>
          <a:prstGeom prst="rect">
            <a:avLst/>
          </a:prstGeom>
          <a:noFill/>
          <a:ln w="9525">
            <a:noFill/>
            <a:miter lim="800000"/>
            <a:headEnd/>
            <a:tailEnd/>
          </a:ln>
        </p:spPr>
        <p:txBody>
          <a:bodyPr anchor="ctr">
            <a:spAutoFit/>
          </a:bodyPr>
          <a:lstStyle/>
          <a:p>
            <a:pPr indent="450850" algn="l" rtl="0">
              <a:tabLst>
                <a:tab pos="679450" algn="l"/>
              </a:tabLst>
            </a:pPr>
            <a:endParaRPr lang="uk-UA">
              <a:latin typeface="Times New Roman" pitchFamily="18" charset="0"/>
              <a:cs typeface="Times New Roman" pitchFamily="18" charset="0"/>
            </a:endParaRPr>
          </a:p>
          <a:p>
            <a:pPr indent="450850" algn="l" rtl="0">
              <a:tabLst>
                <a:tab pos="679450" algn="l"/>
              </a:tabLst>
            </a:pPr>
            <a:endParaRPr lang="uk-UA">
              <a:latin typeface="Times New Roman" pitchFamily="18" charset="0"/>
              <a:cs typeface="Times New Roman" pitchFamily="18" charset="0"/>
            </a:endParaRPr>
          </a:p>
          <a:p>
            <a:pPr indent="450850" algn="l" rtl="0">
              <a:tabLst>
                <a:tab pos="679450" algn="l"/>
              </a:tabLst>
            </a:pPr>
            <a:endParaRPr lang="uk-UA">
              <a:latin typeface="Times New Roman" pitchFamily="18" charset="0"/>
              <a:cs typeface="Times New Roman" pitchFamily="18" charset="0"/>
            </a:endParaRPr>
          </a:p>
          <a:p>
            <a:pPr indent="450850" algn="l" rtl="0">
              <a:tabLst>
                <a:tab pos="679450" algn="l"/>
              </a:tabLst>
            </a:pPr>
            <a:endParaRPr lang="uk-UA">
              <a:latin typeface="Times New Roman" pitchFamily="18" charset="0"/>
              <a:cs typeface="Times New Roman" pitchFamily="18" charset="0"/>
            </a:endParaRPr>
          </a:p>
          <a:p>
            <a:pPr indent="450850" algn="l" rtl="0">
              <a:tabLst>
                <a:tab pos="679450" algn="l"/>
              </a:tabLst>
            </a:pPr>
            <a:endParaRPr lang="uk-UA">
              <a:latin typeface="Times New Roman" pitchFamily="18" charset="0"/>
              <a:cs typeface="Times New Roman" pitchFamily="18" charset="0"/>
            </a:endParaRPr>
          </a:p>
          <a:p>
            <a:pPr indent="450850" algn="l" rtl="0">
              <a:tabLst>
                <a:tab pos="679450" algn="l"/>
              </a:tabLst>
            </a:pPr>
            <a:endParaRPr lang="uk-UA">
              <a:latin typeface="Times New Roman" pitchFamily="18" charset="0"/>
              <a:cs typeface="Times New Roman" pitchFamily="18" charset="0"/>
            </a:endParaRPr>
          </a:p>
          <a:p>
            <a:pPr indent="450850" algn="l" rtl="0">
              <a:tabLst>
                <a:tab pos="679450" algn="l"/>
              </a:tabLst>
            </a:pPr>
            <a:endParaRPr lang="uk-UA">
              <a:latin typeface="Times New Roman" pitchFamily="18" charset="0"/>
              <a:cs typeface="Times New Roman" pitchFamily="18" charset="0"/>
            </a:endParaRPr>
          </a:p>
        </p:txBody>
      </p:sp>
      <p:pic>
        <p:nvPicPr>
          <p:cNvPr id="16389" name="Picture 3" descr="C:\Users\Ноутик\Desktop\ГОМЕОПАТИЯ\17567225.jpg"/>
          <p:cNvPicPr>
            <a:picLocks noChangeAspect="1" noChangeArrowheads="1"/>
          </p:cNvPicPr>
          <p:nvPr/>
        </p:nvPicPr>
        <p:blipFill>
          <a:blip r:embed="rId2"/>
          <a:srcRect/>
          <a:stretch>
            <a:fillRect/>
          </a:stretch>
        </p:blipFill>
        <p:spPr bwMode="auto">
          <a:xfrm>
            <a:off x="2843213" y="3141663"/>
            <a:ext cx="5041900" cy="35004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0" y="0"/>
            <a:ext cx="9144000" cy="3232150"/>
          </a:xfrm>
          <a:prstGeom prst="rect">
            <a:avLst/>
          </a:prstGeom>
          <a:noFill/>
          <a:ln w="9525">
            <a:noFill/>
            <a:miter lim="800000"/>
            <a:headEnd/>
            <a:tailEnd/>
          </a:ln>
          <a:effectLst/>
        </p:spPr>
        <p:txBody>
          <a:bodyPr anchor="ctr">
            <a:spAutoFit/>
          </a:bodyPr>
          <a:lstStyle/>
          <a:p>
            <a:pPr algn="l" rtl="0" fontAlgn="auto">
              <a:spcBef>
                <a:spcPts val="0"/>
              </a:spcBef>
              <a:spcAft>
                <a:spcPts val="0"/>
              </a:spcAft>
              <a:defRPr/>
            </a:pPr>
            <a:r>
              <a:rPr lang="uk-UA" b="1" dirty="0">
                <a:latin typeface="Times New Roman" pitchFamily="18" charset="0"/>
                <a:cs typeface="Times New Roman" pitchFamily="18" charset="0"/>
              </a:rPr>
              <a:t>Технологічний процес виробництва гумових виробів включає три стадії:</a:t>
            </a:r>
            <a:endParaRPr lang="ru-RU" b="1" dirty="0">
              <a:latin typeface="Times New Roman" pitchFamily="18" charset="0"/>
              <a:cs typeface="Times New Roman" pitchFamily="18" charset="0"/>
            </a:endParaRPr>
          </a:p>
          <a:p>
            <a:pPr algn="l" rtl="0" fontAlgn="auto">
              <a:spcBef>
                <a:spcPts val="0"/>
              </a:spcBef>
              <a:spcAft>
                <a:spcPts val="0"/>
              </a:spcAft>
              <a:defRPr/>
            </a:pPr>
            <a:r>
              <a:rPr lang="uk-UA" dirty="0">
                <a:latin typeface="Times New Roman" pitchFamily="18" charset="0"/>
                <a:cs typeface="Times New Roman" pitchFamily="18" charset="0"/>
              </a:rPr>
              <a:t> </a:t>
            </a:r>
            <a:r>
              <a:rPr lang="uk-UA" b="1" dirty="0">
                <a:latin typeface="Times New Roman" pitchFamily="18" charset="0"/>
                <a:cs typeface="Times New Roman" pitchFamily="18" charset="0"/>
              </a:rPr>
              <a:t>1.</a:t>
            </a:r>
            <a:r>
              <a:rPr lang="uk-UA" dirty="0">
                <a:latin typeface="Times New Roman" pitchFamily="18" charset="0"/>
                <a:cs typeface="Times New Roman" pitchFamily="18" charset="0"/>
              </a:rPr>
              <a:t>підготовка сировини (інгредієнтів);</a:t>
            </a:r>
            <a:endParaRPr lang="ru-RU" dirty="0">
              <a:latin typeface="Times New Roman" pitchFamily="18" charset="0"/>
              <a:cs typeface="Times New Roman" pitchFamily="18" charset="0"/>
            </a:endParaRPr>
          </a:p>
          <a:p>
            <a:pPr algn="l" rtl="0" fontAlgn="auto">
              <a:spcBef>
                <a:spcPts val="0"/>
              </a:spcBef>
              <a:spcAft>
                <a:spcPts val="0"/>
              </a:spcAft>
              <a:defRPr/>
            </a:pPr>
            <a:r>
              <a:rPr lang="uk-UA" dirty="0">
                <a:latin typeface="Times New Roman" pitchFamily="18" charset="0"/>
                <a:cs typeface="Times New Roman" pitchFamily="18" charset="0"/>
              </a:rPr>
              <a:t> </a:t>
            </a:r>
            <a:r>
              <a:rPr lang="uk-UA" b="1" dirty="0">
                <a:latin typeface="Times New Roman" pitchFamily="18" charset="0"/>
                <a:cs typeface="Times New Roman" pitchFamily="18" charset="0"/>
              </a:rPr>
              <a:t>2</a:t>
            </a:r>
            <a:r>
              <a:rPr lang="uk-UA" dirty="0">
                <a:latin typeface="Times New Roman" pitchFamily="18" charset="0"/>
                <a:cs typeface="Times New Roman" pitchFamily="18" charset="0"/>
              </a:rPr>
              <a:t>. виготовлення гумової суміші;</a:t>
            </a:r>
            <a:endParaRPr lang="ru-RU" dirty="0">
              <a:latin typeface="Times New Roman" pitchFamily="18" charset="0"/>
              <a:cs typeface="Times New Roman" pitchFamily="18" charset="0"/>
            </a:endParaRPr>
          </a:p>
          <a:p>
            <a:pPr algn="l" rtl="0" fontAlgn="auto">
              <a:spcBef>
                <a:spcPts val="0"/>
              </a:spcBef>
              <a:spcAft>
                <a:spcPts val="0"/>
              </a:spcAft>
              <a:defRPr/>
            </a:pPr>
            <a:r>
              <a:rPr lang="uk-UA" dirty="0">
                <a:latin typeface="Times New Roman" pitchFamily="18" charset="0"/>
                <a:cs typeface="Times New Roman" pitchFamily="18" charset="0"/>
              </a:rPr>
              <a:t> </a:t>
            </a:r>
            <a:r>
              <a:rPr lang="uk-UA" b="1" dirty="0">
                <a:latin typeface="Times New Roman" pitchFamily="18" charset="0"/>
                <a:cs typeface="Times New Roman" pitchFamily="18" charset="0"/>
              </a:rPr>
              <a:t>3</a:t>
            </a:r>
            <a:r>
              <a:rPr lang="uk-UA" dirty="0">
                <a:latin typeface="Times New Roman" pitchFamily="18" charset="0"/>
                <a:cs typeface="Times New Roman" pitchFamily="18" charset="0"/>
              </a:rPr>
              <a:t>. отримання гумових виробів (вулканізація напівфабрикатів)</a:t>
            </a:r>
            <a:endParaRPr lang="ru-RU" dirty="0">
              <a:latin typeface="Times New Roman" pitchFamily="18" charset="0"/>
              <a:cs typeface="Times New Roman" pitchFamily="18" charset="0"/>
            </a:endParaRPr>
          </a:p>
          <a:p>
            <a:pPr algn="l" rtl="0" fontAlgn="auto">
              <a:spcBef>
                <a:spcPts val="0"/>
              </a:spcBef>
              <a:spcAft>
                <a:spcPts val="0"/>
              </a:spcAft>
              <a:defRPr/>
            </a:pPr>
            <a:r>
              <a:rPr lang="uk-UA" dirty="0">
                <a:latin typeface="Times New Roman" pitchFamily="18" charset="0"/>
                <a:cs typeface="Times New Roman" pitchFamily="18" charset="0"/>
              </a:rPr>
              <a:t> </a:t>
            </a:r>
            <a:r>
              <a:rPr lang="uk-UA" b="1" dirty="0">
                <a:latin typeface="Times New Roman" pitchFamily="18" charset="0"/>
                <a:cs typeface="Times New Roman" pitchFamily="18" charset="0"/>
              </a:rPr>
              <a:t>4</a:t>
            </a:r>
            <a:r>
              <a:rPr lang="uk-UA" dirty="0">
                <a:latin typeface="Times New Roman" pitchFamily="18" charset="0"/>
                <a:cs typeface="Times New Roman" pitchFamily="18" charset="0"/>
              </a:rPr>
              <a:t>. підготовка інгредієнтів</a:t>
            </a:r>
          </a:p>
          <a:p>
            <a:pPr algn="l" rtl="0" fontAlgn="auto">
              <a:spcBef>
                <a:spcPts val="0"/>
              </a:spcBef>
              <a:spcAft>
                <a:spcPts val="0"/>
              </a:spcAft>
              <a:defRPr/>
            </a:pPr>
            <a:endParaRPr lang="ru-RU" dirty="0">
              <a:latin typeface="Times New Roman" pitchFamily="18" charset="0"/>
              <a:cs typeface="Times New Roman" pitchFamily="18" charset="0"/>
            </a:endParaRPr>
          </a:p>
          <a:p>
            <a:pPr algn="l" rtl="0" fontAlgn="auto">
              <a:spcBef>
                <a:spcPts val="0"/>
              </a:spcBef>
              <a:spcAft>
                <a:spcPts val="0"/>
              </a:spcAft>
              <a:defRPr/>
            </a:pPr>
            <a:r>
              <a:rPr lang="uk-UA" dirty="0">
                <a:latin typeface="Times New Roman" pitchFamily="18" charset="0"/>
                <a:cs typeface="Times New Roman" pitchFamily="18" charset="0"/>
              </a:rPr>
              <a:t> </a:t>
            </a:r>
            <a:endParaRPr lang="ru-RU" dirty="0">
              <a:latin typeface="Times New Roman" pitchFamily="18" charset="0"/>
              <a:cs typeface="Times New Roman" pitchFamily="18" charset="0"/>
            </a:endParaRPr>
          </a:p>
          <a:p>
            <a:pPr algn="l" rtl="0" fontAlgn="auto">
              <a:spcBef>
                <a:spcPts val="0"/>
              </a:spcBef>
              <a:spcAft>
                <a:spcPts val="0"/>
              </a:spcAft>
              <a:defRPr/>
            </a:pPr>
            <a:r>
              <a:rPr lang="uk-UA" sz="2000" dirty="0">
                <a:latin typeface="+mn-lt"/>
              </a:rPr>
              <a:t> </a:t>
            </a:r>
            <a:endParaRPr lang="ru-RU" sz="2000" dirty="0">
              <a:latin typeface="+mn-lt"/>
            </a:endParaRPr>
          </a:p>
          <a:p>
            <a:pPr algn="l" rtl="0" fontAlgn="auto">
              <a:spcBef>
                <a:spcPts val="0"/>
              </a:spcBef>
              <a:spcAft>
                <a:spcPts val="0"/>
              </a:spcAft>
              <a:defRPr/>
            </a:pPr>
            <a:endParaRPr lang="ru-RU" sz="2000" dirty="0">
              <a:latin typeface="Times New Roman" pitchFamily="18" charset="0"/>
              <a:cs typeface="Times New Roman" pitchFamily="18" charset="0"/>
            </a:endParaRPr>
          </a:p>
          <a:p>
            <a:pPr algn="l" rtl="0" fontAlgn="auto">
              <a:spcBef>
                <a:spcPts val="0"/>
              </a:spcBef>
              <a:spcAft>
                <a:spcPts val="0"/>
              </a:spcAft>
              <a:defRPr/>
            </a:pPr>
            <a:endParaRPr lang="ru-RU" sz="2000" dirty="0">
              <a:latin typeface="Times New Roman" pitchFamily="18" charset="0"/>
              <a:cs typeface="Times New Roman" pitchFamily="18" charset="0"/>
            </a:endParaRPr>
          </a:p>
          <a:p>
            <a:pPr indent="450850" algn="l" rtl="0">
              <a:defRPr/>
            </a:pPr>
            <a:endParaRPr lang="uk-UA" dirty="0">
              <a:latin typeface="Times New Roman" pitchFamily="18" charset="0"/>
              <a:cs typeface="Times New Roman" pitchFamily="18" charset="0"/>
            </a:endParaRPr>
          </a:p>
        </p:txBody>
      </p:sp>
      <p:pic>
        <p:nvPicPr>
          <p:cNvPr id="17411" name="Picture 2" descr="C:\Users\Ноутик\Desktop\ГОМЕОПАТИЯ\1123463.jpg"/>
          <p:cNvPicPr>
            <a:picLocks noChangeAspect="1" noChangeArrowheads="1"/>
          </p:cNvPicPr>
          <p:nvPr/>
        </p:nvPicPr>
        <p:blipFill>
          <a:blip r:embed="rId2"/>
          <a:srcRect/>
          <a:stretch>
            <a:fillRect/>
          </a:stretch>
        </p:blipFill>
        <p:spPr bwMode="auto">
          <a:xfrm>
            <a:off x="250825" y="1557338"/>
            <a:ext cx="8713788" cy="5111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18434" name="Прямоугольник 1"/>
          <p:cNvSpPr>
            <a:spLocks noChangeArrowheads="1"/>
          </p:cNvSpPr>
          <p:nvPr/>
        </p:nvSpPr>
        <p:spPr bwMode="auto">
          <a:xfrm>
            <a:off x="323850" y="692150"/>
            <a:ext cx="8820150" cy="4802188"/>
          </a:xfrm>
          <a:prstGeom prst="rect">
            <a:avLst/>
          </a:prstGeom>
          <a:noFill/>
          <a:ln w="9525">
            <a:noFill/>
            <a:miter lim="800000"/>
            <a:headEnd/>
            <a:tailEnd/>
          </a:ln>
        </p:spPr>
        <p:txBody>
          <a:bodyPr>
            <a:spAutoFit/>
          </a:bodyPr>
          <a:lstStyle/>
          <a:p>
            <a:pPr algn="l" rtl="0"/>
            <a:r>
              <a:rPr lang="uk-UA" b="1">
                <a:latin typeface="Times New Roman" pitchFamily="18" charset="0"/>
                <a:cs typeface="Times New Roman" pitchFamily="18" charset="0"/>
              </a:rPr>
              <a:t>Основні компоненти гумових сумішей наступні:</a:t>
            </a:r>
            <a:endParaRPr lang="ru-RU" b="1">
              <a:latin typeface="Times New Roman" pitchFamily="18" charset="0"/>
              <a:cs typeface="Times New Roman" pitchFamily="18" charset="0"/>
            </a:endParaRPr>
          </a:p>
          <a:p>
            <a:pPr algn="l" rtl="0"/>
            <a:r>
              <a:rPr lang="uk-UA" b="1">
                <a:latin typeface="Times New Roman" pitchFamily="18" charset="0"/>
                <a:cs typeface="Times New Roman" pitchFamily="18" charset="0"/>
              </a:rPr>
              <a:t>Каучук.</a:t>
            </a:r>
            <a:r>
              <a:rPr lang="uk-UA">
                <a:latin typeface="Times New Roman" pitchFamily="18" charset="0"/>
                <a:cs typeface="Times New Roman" pitchFamily="18" charset="0"/>
              </a:rPr>
              <a:t>Для медичних гум використовують наступні каучуки: натуральний, бутилкаучук (СКВ), бутадієновий (СКВ), бутадієннітрильний (СКН), силиконовий з вінільними групами (СКТВ), ізопреновий (СКІ), бутадієнстирольний (СКС), бутадієнметил.</a:t>
            </a:r>
          </a:p>
          <a:p>
            <a:pPr algn="l" rtl="0"/>
            <a:r>
              <a:rPr lang="uk-UA" b="1">
                <a:latin typeface="Times New Roman" pitchFamily="18" charset="0"/>
                <a:cs typeface="Times New Roman" pitchFamily="18" charset="0"/>
              </a:rPr>
              <a:t>Вулканізуючі речовини.</a:t>
            </a:r>
            <a:r>
              <a:rPr lang="uk-UA">
                <a:latin typeface="Times New Roman" pitchFamily="18" charset="0"/>
                <a:cs typeface="Times New Roman" pitchFamily="18" charset="0"/>
              </a:rPr>
              <a:t>Для утворення полімерів просторової будови (гуми), тобто для зшивання макромолекул поперечними зв'язками, проводять основний процес гумового виробництва – вулканізацію.</a:t>
            </a:r>
          </a:p>
          <a:p>
            <a:pPr algn="l" rtl="0"/>
            <a:r>
              <a:rPr lang="uk-UA" b="1">
                <a:latin typeface="Times New Roman" pitchFamily="18" charset="0"/>
                <a:cs typeface="Times New Roman" pitchFamily="18" charset="0"/>
              </a:rPr>
              <a:t>3.Прискорювачі вулканізації.</a:t>
            </a:r>
            <a:r>
              <a:rPr lang="uk-UA">
                <a:latin typeface="Times New Roman" pitchFamily="18" charset="0"/>
                <a:cs typeface="Times New Roman" pitchFamily="18" charset="0"/>
              </a:rPr>
              <a:t>Поряд із сіркою та іншими вулканізуючими речовинами, до гумової суміші в невеликих кількостях (від 0,5-2%) вводять прискорювачі вулканізації, що за своєю природою поділяються на неорганічні та органічні.</a:t>
            </a:r>
            <a:endParaRPr lang="ru-RU">
              <a:latin typeface="Times New Roman" pitchFamily="18" charset="0"/>
              <a:cs typeface="Times New Roman" pitchFamily="18" charset="0"/>
            </a:endParaRPr>
          </a:p>
          <a:p>
            <a:pPr algn="l" rtl="0"/>
            <a:r>
              <a:rPr lang="uk-UA">
                <a:latin typeface="Times New Roman" pitchFamily="18" charset="0"/>
                <a:cs typeface="Times New Roman" pitchFamily="18" charset="0"/>
              </a:rPr>
              <a:t>З неорганічних прискорювачів вулканізації широко застосовуються окисли магнію, цинку, барію тощо. З органічних прискорювачів - прискорювачі групи тіазолу (каптакс, альтакс, сульфенаміди), тіурами тощо. Прискорювачі повинні бути рівномірно розподілені у гумовій суміші і не розпорошуватися при змішуванні, для цього їх вводять у вигляді дисперсних паст у вазеліновому або парафіновому маслі.</a:t>
            </a:r>
            <a:endParaRPr lang="ru-RU">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19458" name="Rectangle 1"/>
          <p:cNvSpPr>
            <a:spLocks noChangeArrowheads="1"/>
          </p:cNvSpPr>
          <p:nvPr/>
        </p:nvSpPr>
        <p:spPr bwMode="auto">
          <a:xfrm>
            <a:off x="0" y="0"/>
            <a:ext cx="9144000" cy="2862263"/>
          </a:xfrm>
          <a:prstGeom prst="rect">
            <a:avLst/>
          </a:prstGeom>
          <a:noFill/>
          <a:ln w="9525">
            <a:noFill/>
            <a:miter lim="800000"/>
            <a:headEnd/>
            <a:tailEnd/>
          </a:ln>
        </p:spPr>
        <p:txBody>
          <a:bodyPr anchor="ctr">
            <a:spAutoFit/>
          </a:bodyPr>
          <a:lstStyle/>
          <a:p>
            <a:pPr indent="450850" algn="l" rtl="0"/>
            <a:r>
              <a:rPr lang="uk-UA" b="1">
                <a:latin typeface="Times New Roman" pitchFamily="18" charset="0"/>
                <a:cs typeface="Times New Roman" pitchFamily="18" charset="0"/>
              </a:rPr>
              <a:t>4.Наповнювачі</a:t>
            </a:r>
            <a:r>
              <a:rPr lang="uk-UA" i="1">
                <a:latin typeface="Times New Roman" pitchFamily="18" charset="0"/>
                <a:cs typeface="Times New Roman" pitchFamily="18" charset="0"/>
              </a:rPr>
              <a:t>.</a:t>
            </a:r>
            <a:r>
              <a:rPr lang="uk-UA">
                <a:latin typeface="Times New Roman" pitchFamily="18" charset="0"/>
                <a:cs typeface="Times New Roman" pitchFamily="18" charset="0"/>
              </a:rPr>
              <a:t>Більшість каучуків як у сирому, так і у вулканізованому вигляді мають малу міцність при деформаціях та зношуваність. Тому в гумову суміш вводять спеціальні наповнювачі, які поділяються на</a:t>
            </a:r>
            <a:r>
              <a:rPr lang="uk-UA" b="1">
                <a:latin typeface="Times New Roman" pitchFamily="18" charset="0"/>
                <a:cs typeface="Times New Roman" pitchFamily="18" charset="0"/>
              </a:rPr>
              <a:t>активні (посилювачі) та неактивні (розріджувачі).</a:t>
            </a:r>
            <a:endParaRPr lang="ru-RU" b="1">
              <a:latin typeface="Times New Roman" pitchFamily="18" charset="0"/>
              <a:cs typeface="Times New Roman" pitchFamily="18" charset="0"/>
            </a:endParaRPr>
          </a:p>
          <a:p>
            <a:pPr indent="450850" algn="l" rtl="0" eaLnBrk="0" hangingPunct="0"/>
            <a:r>
              <a:rPr lang="uk-UA" b="1">
                <a:latin typeface="Times New Roman" pitchFamily="18" charset="0"/>
                <a:cs typeface="Times New Roman" pitchFamily="18" charset="0"/>
              </a:rPr>
              <a:t>До посилювачів</a:t>
            </a:r>
            <a:r>
              <a:rPr lang="uk-UA">
                <a:latin typeface="Times New Roman" pitchFamily="18" charset="0"/>
                <a:cs typeface="Times New Roman" pitchFamily="18" charset="0"/>
              </a:rPr>
              <a:t>відносяться сажа, каолін, окиси цинку та інші, введення яких у гумову суміш підвищують міцність гуми та збільшують її стійкість до зношування. Крім того, їх введення покращує технологію переробки гумових сумішей.</a:t>
            </a:r>
            <a:r>
              <a:rPr lang="uk-UA" b="1">
                <a:latin typeface="Times New Roman" pitchFamily="18" charset="0"/>
                <a:cs typeface="Times New Roman" pitchFamily="18" charset="0"/>
              </a:rPr>
              <a:t>До розріджувачів</a:t>
            </a:r>
            <a:r>
              <a:rPr lang="uk-UA">
                <a:latin typeface="Times New Roman" pitchFamily="18" charset="0"/>
                <a:cs typeface="Times New Roman" pitchFamily="18" charset="0"/>
              </a:rPr>
              <a:t>відносяться мел, талій, барій та ін., які є інертними наповнювачами і тому не змінюють хімічних властивостей, однак покращують механічні та фізичні властивості гуми та збільшують об'єм.</a:t>
            </a:r>
            <a:endParaRPr lang="ru-RU">
              <a:latin typeface="Times New Roman" pitchFamily="18" charset="0"/>
              <a:cs typeface="Times New Roman" pitchFamily="18" charset="0"/>
            </a:endParaRPr>
          </a:p>
        </p:txBody>
      </p:sp>
      <p:pic>
        <p:nvPicPr>
          <p:cNvPr id="19459" name="Picture 2" descr="C:\Users\Ноутик\Desktop\ГОМЕОПАТИЯ\bea5c60a-7e5f-41db-8086-bebc7a56456e.jpg"/>
          <p:cNvPicPr>
            <a:picLocks noChangeAspect="1" noChangeArrowheads="1"/>
          </p:cNvPicPr>
          <p:nvPr/>
        </p:nvPicPr>
        <p:blipFill>
          <a:blip r:embed="rId3"/>
          <a:srcRect/>
          <a:stretch>
            <a:fillRect/>
          </a:stretch>
        </p:blipFill>
        <p:spPr bwMode="auto">
          <a:xfrm>
            <a:off x="250825" y="2997200"/>
            <a:ext cx="4779963" cy="3068638"/>
          </a:xfrm>
          <a:prstGeom prst="rect">
            <a:avLst/>
          </a:prstGeom>
          <a:noFill/>
          <a:ln w="9525">
            <a:noFill/>
            <a:miter lim="800000"/>
            <a:headEnd/>
            <a:tailEnd/>
          </a:ln>
        </p:spPr>
      </p:pic>
      <p:sp>
        <p:nvSpPr>
          <p:cNvPr id="19460" name="TextBox 3"/>
          <p:cNvSpPr txBox="1">
            <a:spLocks noChangeArrowheads="1"/>
          </p:cNvSpPr>
          <p:nvPr/>
        </p:nvSpPr>
        <p:spPr bwMode="auto">
          <a:xfrm>
            <a:off x="1835150" y="6165850"/>
            <a:ext cx="1123950" cy="368300"/>
          </a:xfrm>
          <a:prstGeom prst="rect">
            <a:avLst/>
          </a:prstGeom>
          <a:noFill/>
          <a:ln w="9525">
            <a:noFill/>
            <a:miter lim="800000"/>
            <a:headEnd/>
            <a:tailEnd/>
          </a:ln>
        </p:spPr>
        <p:txBody>
          <a:bodyPr wrap="none">
            <a:spAutoFit/>
          </a:bodyPr>
          <a:lstStyle/>
          <a:p>
            <a:pPr algn="l" rtl="0"/>
            <a:r>
              <a:rPr lang="ru-RU" b="1">
                <a:latin typeface="Calibri" pitchFamily="34" charset="0"/>
              </a:rPr>
              <a:t> </a:t>
            </a:r>
            <a:r>
              <a:rPr lang="ru-RU" b="1">
                <a:solidFill>
                  <a:srgbClr val="FF0000"/>
                </a:solidFill>
                <a:latin typeface="Calibri" pitchFamily="34" charset="0"/>
              </a:rPr>
              <a:t>Сажа</a:t>
            </a:r>
          </a:p>
        </p:txBody>
      </p:sp>
      <p:pic>
        <p:nvPicPr>
          <p:cNvPr id="19461" name="Picture 3" descr="C:\Users\Ноутик\Desktop\ГОМЕОПАТИЯ\voron_b_21150.jpg"/>
          <p:cNvPicPr>
            <a:picLocks noChangeAspect="1" noChangeArrowheads="1"/>
          </p:cNvPicPr>
          <p:nvPr/>
        </p:nvPicPr>
        <p:blipFill>
          <a:blip r:embed="rId4"/>
          <a:srcRect/>
          <a:stretch>
            <a:fillRect/>
          </a:stretch>
        </p:blipFill>
        <p:spPr bwMode="auto">
          <a:xfrm>
            <a:off x="5219700" y="2924175"/>
            <a:ext cx="3695700" cy="2687638"/>
          </a:xfrm>
          <a:prstGeom prst="rect">
            <a:avLst/>
          </a:prstGeom>
          <a:noFill/>
          <a:ln w="9525">
            <a:noFill/>
            <a:miter lim="800000"/>
            <a:headEnd/>
            <a:tailEnd/>
          </a:ln>
        </p:spPr>
      </p:pic>
      <p:sp>
        <p:nvSpPr>
          <p:cNvPr id="19462" name="TextBox 5"/>
          <p:cNvSpPr txBox="1">
            <a:spLocks noChangeArrowheads="1"/>
          </p:cNvSpPr>
          <p:nvPr/>
        </p:nvSpPr>
        <p:spPr bwMode="auto">
          <a:xfrm>
            <a:off x="6588125" y="5732463"/>
            <a:ext cx="930275" cy="369887"/>
          </a:xfrm>
          <a:prstGeom prst="rect">
            <a:avLst/>
          </a:prstGeom>
          <a:noFill/>
          <a:ln w="9525">
            <a:noFill/>
            <a:miter lim="800000"/>
            <a:headEnd/>
            <a:tailEnd/>
          </a:ln>
        </p:spPr>
        <p:txBody>
          <a:bodyPr wrap="none">
            <a:spAutoFit/>
          </a:bodyPr>
          <a:lstStyle/>
          <a:p>
            <a:pPr algn="l" rtl="0"/>
            <a:r>
              <a:rPr lang="ru-RU" b="1">
                <a:solidFill>
                  <a:srgbClr val="FF0000"/>
                </a:solidFill>
                <a:latin typeface="Calibri" pitchFamily="34" charset="0"/>
              </a:rPr>
              <a:t>Мел</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1506" name="Прямоугольник 1"/>
          <p:cNvSpPr>
            <a:spLocks noChangeArrowheads="1"/>
          </p:cNvSpPr>
          <p:nvPr/>
        </p:nvSpPr>
        <p:spPr bwMode="auto">
          <a:xfrm>
            <a:off x="250825" y="612775"/>
            <a:ext cx="8893175" cy="1477963"/>
          </a:xfrm>
          <a:prstGeom prst="rect">
            <a:avLst/>
          </a:prstGeom>
          <a:noFill/>
          <a:ln w="9525">
            <a:noFill/>
            <a:miter lim="800000"/>
            <a:headEnd/>
            <a:tailEnd/>
          </a:ln>
        </p:spPr>
        <p:txBody>
          <a:bodyPr>
            <a:spAutoFit/>
          </a:bodyPr>
          <a:lstStyle/>
          <a:p>
            <a:pPr indent="450850" algn="l" rtl="0" eaLnBrk="0" hangingPunct="0"/>
            <a:r>
              <a:rPr lang="uk-UA" b="1">
                <a:latin typeface="Times New Roman" pitchFamily="18" charset="0"/>
                <a:cs typeface="Times New Roman" pitchFamily="18" charset="0"/>
              </a:rPr>
              <a:t>5.Пластифікатори.(м'якшувачі).</a:t>
            </a:r>
            <a:r>
              <a:rPr lang="uk-UA">
                <a:latin typeface="Times New Roman" pitchFamily="18" charset="0"/>
                <a:cs typeface="Times New Roman" pitchFamily="18" charset="0"/>
              </a:rPr>
              <a:t>Для збільшення пластичності каучуків, полегшення формування виробів, а також для підвищення склеювання гумових сумішей, зменшення горючості, підвищення морозостійкості у гумову суміш вводять пластифікатори. Пластифікатори дещо знижують міцність гуми, але підвищують її стійкість до деформації.</a:t>
            </a:r>
            <a:endParaRPr lang="ru-RU">
              <a:latin typeface="Times New Roman" pitchFamily="18" charset="0"/>
              <a:cs typeface="Times New Roman" pitchFamily="18" charset="0"/>
            </a:endParaRPr>
          </a:p>
        </p:txBody>
      </p:sp>
      <p:pic>
        <p:nvPicPr>
          <p:cNvPr id="21507" name="Picture 2" descr="C:\Users\Ноутик\Desktop\ГОМЕОПАТИЯ\3582870_3f8af233.jpg"/>
          <p:cNvPicPr>
            <a:picLocks noChangeAspect="1" noChangeArrowheads="1"/>
          </p:cNvPicPr>
          <p:nvPr/>
        </p:nvPicPr>
        <p:blipFill>
          <a:blip r:embed="rId2"/>
          <a:srcRect/>
          <a:stretch>
            <a:fillRect/>
          </a:stretch>
        </p:blipFill>
        <p:spPr bwMode="auto">
          <a:xfrm>
            <a:off x="2987675" y="2133600"/>
            <a:ext cx="5086350" cy="2447925"/>
          </a:xfrm>
          <a:prstGeom prst="rect">
            <a:avLst/>
          </a:prstGeom>
          <a:noFill/>
          <a:ln w="9525">
            <a:noFill/>
            <a:miter lim="800000"/>
            <a:headEnd/>
            <a:tailEnd/>
          </a:ln>
        </p:spPr>
      </p:pic>
      <p:sp>
        <p:nvSpPr>
          <p:cNvPr id="21508" name="TextBox 5"/>
          <p:cNvSpPr txBox="1">
            <a:spLocks noChangeArrowheads="1"/>
          </p:cNvSpPr>
          <p:nvPr/>
        </p:nvSpPr>
        <p:spPr bwMode="auto">
          <a:xfrm>
            <a:off x="5724525" y="1773238"/>
            <a:ext cx="1725613" cy="368300"/>
          </a:xfrm>
          <a:prstGeom prst="rect">
            <a:avLst/>
          </a:prstGeom>
          <a:noFill/>
          <a:ln w="9525">
            <a:noFill/>
            <a:miter lim="800000"/>
            <a:headEnd/>
            <a:tailEnd/>
          </a:ln>
        </p:spPr>
        <p:txBody>
          <a:bodyPr wrap="none">
            <a:spAutoFit/>
          </a:bodyPr>
          <a:lstStyle/>
          <a:p>
            <a:pPr algn="l" rtl="0"/>
            <a:r>
              <a:rPr lang="ru-RU" b="1">
                <a:solidFill>
                  <a:srgbClr val="FF0000"/>
                </a:solidFill>
                <a:latin typeface="Calibri" pitchFamily="34" charset="0"/>
              </a:rPr>
              <a:t>Соснова смола</a:t>
            </a:r>
          </a:p>
        </p:txBody>
      </p:sp>
      <p:sp>
        <p:nvSpPr>
          <p:cNvPr id="21509" name="Прямоугольник 6"/>
          <p:cNvSpPr>
            <a:spLocks noChangeArrowheads="1"/>
          </p:cNvSpPr>
          <p:nvPr/>
        </p:nvSpPr>
        <p:spPr bwMode="auto">
          <a:xfrm>
            <a:off x="250825" y="4826000"/>
            <a:ext cx="8893175" cy="1755775"/>
          </a:xfrm>
          <a:prstGeom prst="rect">
            <a:avLst/>
          </a:prstGeom>
          <a:noFill/>
          <a:ln w="9525">
            <a:noFill/>
            <a:miter lim="800000"/>
            <a:headEnd/>
            <a:tailEnd/>
          </a:ln>
        </p:spPr>
        <p:txBody>
          <a:bodyPr>
            <a:spAutoFit/>
          </a:bodyPr>
          <a:lstStyle/>
          <a:p>
            <a:pPr indent="450850" algn="l" rtl="0" eaLnBrk="0" hangingPunct="0"/>
            <a:r>
              <a:rPr lang="uk-UA">
                <a:latin typeface="Times New Roman" pitchFamily="18" charset="0"/>
                <a:cs typeface="Times New Roman" pitchFamily="18" charset="0"/>
              </a:rPr>
              <a:t>У якості пластифікаторів використовують вищі жирні кислоти, продукти нафтового та кам'яновугільного походження (олії, парафіни марки А, смолі, складні жири), речовини рослинного походження (каніфоль, віск, соснову смолу), синтетичні речовини (дибутилфталат, трикрезил-фосфат) та ін. Кількість пластифікаторів, що вводяться до суміші, залежить від властивостей компонентів гумової суміші та коливається від 5 до 8%.</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0" y="161925"/>
            <a:ext cx="9144000" cy="7572375"/>
          </a:xfrm>
          <a:prstGeom prst="rect">
            <a:avLst/>
          </a:prstGeom>
          <a:noFill/>
          <a:ln w="9525">
            <a:noFill/>
            <a:miter lim="800000"/>
            <a:headEnd/>
            <a:tailEnd/>
          </a:ln>
          <a:effectLst/>
        </p:spPr>
        <p:txBody>
          <a:bodyPr anchor="ctr">
            <a:spAutoFit/>
          </a:bodyPr>
          <a:lstStyle/>
          <a:p>
            <a:pPr indent="450850" algn="l" rtl="0"/>
            <a:r>
              <a:rPr lang="uk-UA" b="1">
                <a:latin typeface="Times New Roman" pitchFamily="18" charset="0"/>
                <a:cs typeface="Times New Roman" pitchFamily="18" charset="0"/>
              </a:rPr>
              <a:t>6.Прискорювачі пластифікації.</a:t>
            </a:r>
            <a:endParaRPr lang="ru-RU" b="1">
              <a:latin typeface="Times New Roman" pitchFamily="18" charset="0"/>
              <a:cs typeface="Times New Roman" pitchFamily="18" charset="0"/>
            </a:endParaRPr>
          </a:p>
          <a:p>
            <a:pPr indent="450850" algn="l" rtl="0" eaLnBrk="0" hangingPunct="0"/>
            <a:r>
              <a:rPr lang="uk-UA">
                <a:latin typeface="Times New Roman" pitchFamily="18" charset="0"/>
                <a:cs typeface="Times New Roman" pitchFamily="18" charset="0"/>
              </a:rPr>
              <a:t>Деякі каучуки (натуральний, СКС-10, СКС-30) мають недостатню пластичність і потребують попереднього пом'якшення перед обробкою, що досягається шляхом окислювальної деструкції, що проводять при додаванні органічних речовин (тіонафтол, профінолі, ренацити, пентолі та ін.).</a:t>
            </a:r>
            <a:endParaRPr lang="ru-RU">
              <a:latin typeface="Times New Roman" pitchFamily="18" charset="0"/>
              <a:cs typeface="Times New Roman" pitchFamily="18" charset="0"/>
            </a:endParaRPr>
          </a:p>
          <a:p>
            <a:pPr indent="450850" algn="l" rtl="0" eaLnBrk="0" hangingPunct="0"/>
            <a:endParaRPr lang="uk-UA" b="1">
              <a:latin typeface="Times New Roman" pitchFamily="18" charset="0"/>
              <a:cs typeface="Times New Roman" pitchFamily="18" charset="0"/>
            </a:endParaRPr>
          </a:p>
          <a:p>
            <a:pPr indent="450850" algn="l" rtl="0" eaLnBrk="0" hangingPunct="0"/>
            <a:endParaRPr lang="uk-UA" b="1">
              <a:latin typeface="Times New Roman" pitchFamily="18" charset="0"/>
              <a:cs typeface="Times New Roman" pitchFamily="18" charset="0"/>
            </a:endParaRPr>
          </a:p>
          <a:p>
            <a:pPr indent="450850" algn="l" rtl="0" eaLnBrk="0" hangingPunct="0"/>
            <a:endParaRPr lang="uk-UA" b="1">
              <a:latin typeface="Times New Roman" pitchFamily="18" charset="0"/>
              <a:cs typeface="Times New Roman" pitchFamily="18" charset="0"/>
            </a:endParaRPr>
          </a:p>
          <a:p>
            <a:pPr indent="450850" algn="l" rtl="0" eaLnBrk="0" hangingPunct="0"/>
            <a:endParaRPr lang="uk-UA" b="1">
              <a:latin typeface="Times New Roman" pitchFamily="18" charset="0"/>
              <a:cs typeface="Times New Roman" pitchFamily="18" charset="0"/>
            </a:endParaRPr>
          </a:p>
          <a:p>
            <a:pPr indent="450850" algn="l" rtl="0" eaLnBrk="0" hangingPunct="0"/>
            <a:endParaRPr lang="uk-UA" b="1">
              <a:latin typeface="Times New Roman" pitchFamily="18" charset="0"/>
              <a:cs typeface="Times New Roman" pitchFamily="18" charset="0"/>
            </a:endParaRPr>
          </a:p>
          <a:p>
            <a:pPr indent="450850" algn="l" rtl="0" eaLnBrk="0" hangingPunct="0"/>
            <a:endParaRPr lang="uk-UA" b="1">
              <a:latin typeface="Times New Roman" pitchFamily="18" charset="0"/>
              <a:cs typeface="Times New Roman" pitchFamily="18" charset="0"/>
            </a:endParaRPr>
          </a:p>
          <a:p>
            <a:pPr indent="450850" algn="l" rtl="0" eaLnBrk="0" hangingPunct="0"/>
            <a:endParaRPr lang="uk-UA" b="1">
              <a:latin typeface="Times New Roman" pitchFamily="18" charset="0"/>
              <a:cs typeface="Times New Roman" pitchFamily="18" charset="0"/>
            </a:endParaRPr>
          </a:p>
          <a:p>
            <a:pPr indent="450850" algn="l" rtl="0" eaLnBrk="0" hangingPunct="0"/>
            <a:endParaRPr lang="uk-UA" b="1">
              <a:latin typeface="Times New Roman" pitchFamily="18" charset="0"/>
              <a:cs typeface="Times New Roman" pitchFamily="18" charset="0"/>
            </a:endParaRPr>
          </a:p>
          <a:p>
            <a:pPr indent="450850" algn="l" rtl="0" eaLnBrk="0" hangingPunct="0"/>
            <a:r>
              <a:rPr lang="uk-UA" b="1">
                <a:solidFill>
                  <a:srgbClr val="FF0000"/>
                </a:solidFill>
                <a:latin typeface="Times New Roman" pitchFamily="18" charset="0"/>
                <a:cs typeface="Times New Roman" pitchFamily="18" charset="0"/>
              </a:rPr>
              <a:t>Парафін</a:t>
            </a:r>
          </a:p>
          <a:p>
            <a:pPr indent="450850" algn="l" rtl="0" eaLnBrk="0" hangingPunct="0"/>
            <a:r>
              <a:rPr lang="uk-UA" b="1">
                <a:latin typeface="Times New Roman" pitchFamily="18" charset="0"/>
                <a:cs typeface="Times New Roman" pitchFamily="18" charset="0"/>
              </a:rPr>
              <a:t>7.Речовини які запобігають старінню</a:t>
            </a:r>
            <a:r>
              <a:rPr lang="uk-UA" b="1">
                <a:solidFill>
                  <a:srgbClr val="FF0000"/>
                </a:solidFill>
                <a:latin typeface="Times New Roman" pitchFamily="18" charset="0"/>
                <a:cs typeface="Times New Roman" pitchFamily="18" charset="0"/>
              </a:rPr>
              <a:t>. Озокерит</a:t>
            </a:r>
          </a:p>
          <a:p>
            <a:pPr indent="450850" algn="l" rtl="0" eaLnBrk="0" hangingPunct="0"/>
            <a:r>
              <a:rPr lang="uk-UA">
                <a:latin typeface="Times New Roman" pitchFamily="18" charset="0"/>
                <a:cs typeface="Times New Roman" pitchFamily="18" charset="0"/>
              </a:rPr>
              <a:t>З плином години каучук і гума покриваються тріщинами, твердіють, стають ламкими і крихкими, втрачають еластичність та міцність, тобто старіють. Старіння гуми відбувається в результаті деструкції молекул полімеру під дією кислорода, особливо при опроміненні, нагріванні тощо</a:t>
            </a:r>
            <a:r>
              <a:rPr lang="ru-RU">
                <a:latin typeface="Times New Roman" pitchFamily="18" charset="0"/>
                <a:cs typeface="Times New Roman" pitchFamily="18" charset="0"/>
              </a:rPr>
              <a:t>.</a:t>
            </a:r>
            <a:r>
              <a:rPr lang="uk-UA">
                <a:latin typeface="Times New Roman" pitchFamily="18" charset="0"/>
                <a:cs typeface="Times New Roman" pitchFamily="18" charset="0"/>
              </a:rPr>
              <a:t>До речовин, що запобігають старінню, належать такі речовини, що мають так звану фізичну дію (віск, парафін,</a:t>
            </a:r>
            <a:r>
              <a:rPr lang="uk-UA" b="1">
                <a:latin typeface="Times New Roman" pitchFamily="18" charset="0"/>
                <a:cs typeface="Times New Roman" pitchFamily="18" charset="0"/>
              </a:rPr>
              <a:t>озокерит</a:t>
            </a:r>
            <a:r>
              <a:rPr lang="uk-UA">
                <a:latin typeface="Times New Roman" pitchFamily="18" charset="0"/>
                <a:cs typeface="Times New Roman" pitchFamily="18" charset="0"/>
              </a:rPr>
              <a:t>), які створюють на поверхні гуми захисну кулю, чим запобігають пошкодженню гуми від шкідливого впливу і хімічну дію (неозон Д, ароматичні аміни), які реагують з кислородом повітря з більшою швидкістю, ніж каучук, і тим самим запобігають старінню.</a:t>
            </a:r>
          </a:p>
          <a:p>
            <a:pPr indent="450850" algn="l" rtl="0"/>
            <a:endParaRPr lang="ru-RU" b="1">
              <a:latin typeface="Times New Roman" pitchFamily="18" charset="0"/>
              <a:cs typeface="Times New Roman" pitchFamily="18" charset="0"/>
            </a:endParaRPr>
          </a:p>
          <a:p>
            <a:pPr indent="450850" algn="l" rtl="0"/>
            <a:endParaRPr lang="ru-RU">
              <a:latin typeface="Times New Roman" pitchFamily="18" charset="0"/>
              <a:cs typeface="Times New Roman" pitchFamily="18" charset="0"/>
            </a:endParaRPr>
          </a:p>
          <a:p>
            <a:pPr indent="450850" algn="l" rtl="0" eaLnBrk="0" hangingPunct="0"/>
            <a:endParaRPr lang="ru-RU">
              <a:latin typeface="Times New Roman" pitchFamily="18" charset="0"/>
              <a:cs typeface="Times New Roman" pitchFamily="18" charset="0"/>
            </a:endParaRPr>
          </a:p>
          <a:p>
            <a:pPr indent="450850" algn="l" rtl="0" eaLnBrk="0" hangingPunct="0"/>
            <a:endParaRPr lang="ru-RU">
              <a:latin typeface="Times New Roman" pitchFamily="18" charset="0"/>
              <a:cs typeface="Times New Roman" pitchFamily="18" charset="0"/>
            </a:endParaRPr>
          </a:p>
        </p:txBody>
      </p:sp>
      <p:pic>
        <p:nvPicPr>
          <p:cNvPr id="22531" name="Picture 2" descr="C:\Users\Ноутик\Desktop\ГОМЕОПАТИЯ\Ozokerit1.jpg"/>
          <p:cNvPicPr>
            <a:picLocks noChangeAspect="1" noChangeArrowheads="1"/>
          </p:cNvPicPr>
          <p:nvPr/>
        </p:nvPicPr>
        <p:blipFill>
          <a:blip r:embed="rId2"/>
          <a:srcRect/>
          <a:stretch>
            <a:fillRect/>
          </a:stretch>
        </p:blipFill>
        <p:spPr bwMode="auto">
          <a:xfrm>
            <a:off x="3851275" y="1412875"/>
            <a:ext cx="3960813" cy="2686050"/>
          </a:xfrm>
          <a:prstGeom prst="rect">
            <a:avLst/>
          </a:prstGeom>
          <a:noFill/>
          <a:ln w="9525">
            <a:noFill/>
            <a:miter lim="800000"/>
            <a:headEnd/>
            <a:tailEnd/>
          </a:ln>
        </p:spPr>
      </p:pic>
      <p:pic>
        <p:nvPicPr>
          <p:cNvPr id="22532" name="Picture 3" descr="C:\Users\Ноутик\Desktop\ГОМЕОПАТИЯ\image-9.jpg"/>
          <p:cNvPicPr>
            <a:picLocks noChangeAspect="1" noChangeArrowheads="1"/>
          </p:cNvPicPr>
          <p:nvPr/>
        </p:nvPicPr>
        <p:blipFill>
          <a:blip r:embed="rId3"/>
          <a:srcRect/>
          <a:stretch>
            <a:fillRect/>
          </a:stretch>
        </p:blipFill>
        <p:spPr bwMode="auto">
          <a:xfrm>
            <a:off x="468313" y="1773238"/>
            <a:ext cx="2990850" cy="18716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3554" name="Прямоугольник 1"/>
          <p:cNvSpPr>
            <a:spLocks noChangeArrowheads="1"/>
          </p:cNvSpPr>
          <p:nvPr/>
        </p:nvSpPr>
        <p:spPr bwMode="auto">
          <a:xfrm>
            <a:off x="0" y="188913"/>
            <a:ext cx="8712200" cy="2584450"/>
          </a:xfrm>
          <a:prstGeom prst="rect">
            <a:avLst/>
          </a:prstGeom>
          <a:noFill/>
          <a:ln w="9525">
            <a:noFill/>
            <a:miter lim="800000"/>
            <a:headEnd/>
            <a:tailEnd/>
          </a:ln>
        </p:spPr>
        <p:txBody>
          <a:bodyPr>
            <a:spAutoFit/>
          </a:bodyPr>
          <a:lstStyle/>
          <a:p>
            <a:pPr algn="l" rtl="0"/>
            <a:r>
              <a:rPr lang="uk-UA" b="1">
                <a:latin typeface="Times New Roman" pitchFamily="18" charset="0"/>
                <a:cs typeface="Times New Roman" pitchFamily="18" charset="0"/>
              </a:rPr>
              <a:t>8.Барвники</a:t>
            </a:r>
            <a:r>
              <a:rPr lang="uk-UA" i="1">
                <a:latin typeface="Times New Roman" pitchFamily="18" charset="0"/>
                <a:cs typeface="Times New Roman" pitchFamily="18" charset="0"/>
              </a:rPr>
              <a:t> </a:t>
            </a:r>
            <a:r>
              <a:rPr lang="uk-UA">
                <a:latin typeface="Times New Roman" pitchFamily="18" charset="0"/>
                <a:cs typeface="Times New Roman" pitchFamily="18" charset="0"/>
              </a:rPr>
              <a:t>- органічні пігменти та лаки – берлінська блакит (синій, блакитний колір), окис заліза (колір кирпича), окису хрому (зелений колір), ультрамарин (блакитний та синій колір), сурик (червоний колір).</a:t>
            </a:r>
            <a:endParaRPr lang="ru-RU">
              <a:latin typeface="Times New Roman" pitchFamily="18" charset="0"/>
              <a:cs typeface="Times New Roman" pitchFamily="18" charset="0"/>
            </a:endParaRPr>
          </a:p>
          <a:p>
            <a:pPr algn="l" rtl="0"/>
            <a:r>
              <a:rPr lang="uk-UA" b="1">
                <a:latin typeface="Times New Roman" pitchFamily="18" charset="0"/>
                <a:cs typeface="Times New Roman" pitchFamily="18" charset="0"/>
              </a:rPr>
              <a:t>9.Пароутворювачі</a:t>
            </a:r>
            <a:r>
              <a:rPr lang="uk-UA">
                <a:latin typeface="Times New Roman" pitchFamily="18" charset="0"/>
                <a:cs typeface="Times New Roman" pitchFamily="18" charset="0"/>
              </a:rPr>
              <a:t>- Оцтова кислота, вуглекислий амоній, бікарбонат натрію.</a:t>
            </a:r>
            <a:endParaRPr lang="ru-RU">
              <a:latin typeface="Times New Roman" pitchFamily="18" charset="0"/>
              <a:cs typeface="Times New Roman" pitchFamily="18" charset="0"/>
            </a:endParaRPr>
          </a:p>
          <a:p>
            <a:pPr algn="l" rtl="0"/>
            <a:r>
              <a:rPr lang="uk-UA" b="1">
                <a:latin typeface="Times New Roman" pitchFamily="18" charset="0"/>
                <a:cs typeface="Times New Roman" pitchFamily="18" charset="0"/>
              </a:rPr>
              <a:t>10.Спеціальні інгредієнти</a:t>
            </a:r>
            <a:r>
              <a:rPr lang="uk-UA">
                <a:latin typeface="Times New Roman" pitchFamily="18" charset="0"/>
                <a:cs typeface="Times New Roman" pitchFamily="18" charset="0"/>
              </a:rPr>
              <a:t>– в рентгенозахисну гуму вводять окиси свинцю, що є непроникними для рентгенівського проміння.</a:t>
            </a:r>
            <a:endParaRPr lang="ru-RU">
              <a:latin typeface="Times New Roman" pitchFamily="18" charset="0"/>
              <a:cs typeface="Times New Roman" pitchFamily="18" charset="0"/>
            </a:endParaRPr>
          </a:p>
          <a:p>
            <a:pPr algn="l" rtl="0"/>
            <a:r>
              <a:rPr lang="uk-UA" b="1">
                <a:latin typeface="Times New Roman" pitchFamily="18" charset="0"/>
                <a:cs typeface="Times New Roman" pitchFamily="18" charset="0"/>
              </a:rPr>
              <a:t>Інгредієнти латексних сумішей:</a:t>
            </a:r>
            <a:endParaRPr lang="ru-RU" b="1">
              <a:latin typeface="Times New Roman" pitchFamily="18" charset="0"/>
              <a:cs typeface="Times New Roman" pitchFamily="18" charset="0"/>
            </a:endParaRPr>
          </a:p>
          <a:p>
            <a:pPr algn="l" rtl="0"/>
            <a:r>
              <a:rPr lang="uk-UA">
                <a:latin typeface="Times New Roman" pitchFamily="18" charset="0"/>
                <a:cs typeface="Times New Roman" pitchFamily="18" charset="0"/>
              </a:rPr>
              <a:t>емульгатори та стабілізатори – олеат калію, мила: калій-каніфольні, каніфольно-аміачне мило; загусники – казеїнат амонію, альгінат натрію.</a:t>
            </a:r>
            <a:endParaRPr lang="ru-RU">
              <a:latin typeface="Calibri" pitchFamily="34" charset="0"/>
            </a:endParaRPr>
          </a:p>
        </p:txBody>
      </p:sp>
      <p:sp>
        <p:nvSpPr>
          <p:cNvPr id="23555" name="Прямоугольник 2"/>
          <p:cNvSpPr>
            <a:spLocks noChangeArrowheads="1"/>
          </p:cNvSpPr>
          <p:nvPr/>
        </p:nvSpPr>
        <p:spPr bwMode="auto">
          <a:xfrm>
            <a:off x="611188" y="2708275"/>
            <a:ext cx="7921625" cy="1477963"/>
          </a:xfrm>
          <a:prstGeom prst="rect">
            <a:avLst/>
          </a:prstGeom>
          <a:noFill/>
          <a:ln w="9525">
            <a:noFill/>
            <a:miter lim="800000"/>
            <a:headEnd/>
            <a:tailEnd/>
          </a:ln>
        </p:spPr>
        <p:txBody>
          <a:bodyPr>
            <a:spAutoFit/>
          </a:bodyPr>
          <a:lstStyle/>
          <a:p>
            <a:pPr indent="450850" algn="l" rtl="0">
              <a:tabLst>
                <a:tab pos="768350" algn="l"/>
              </a:tabLst>
            </a:pPr>
            <a:r>
              <a:rPr lang="uk-UA" b="1">
                <a:latin typeface="Times New Roman" pitchFamily="18" charset="0"/>
                <a:cs typeface="Times New Roman" pitchFamily="18" charset="0"/>
              </a:rPr>
              <a:t>Виготовлення гумових виробів</a:t>
            </a:r>
          </a:p>
          <a:p>
            <a:pPr indent="450850" algn="l" rtl="0" eaLnBrk="0" hangingPunct="0">
              <a:tabLst>
                <a:tab pos="768350" algn="l"/>
              </a:tabLst>
            </a:pPr>
            <a:r>
              <a:rPr lang="uk-UA" b="1">
                <a:latin typeface="Times New Roman" pitchFamily="18" charset="0"/>
                <a:cs typeface="Times New Roman" pitchFamily="18" charset="0"/>
              </a:rPr>
              <a:t>За методами виготовлення гумові вироби прийнято розділяти на:</a:t>
            </a:r>
            <a:endParaRPr lang="ru-RU" b="1">
              <a:latin typeface="Times New Roman" pitchFamily="18" charset="0"/>
              <a:cs typeface="Times New Roman" pitchFamily="18" charset="0"/>
            </a:endParaRPr>
          </a:p>
          <a:p>
            <a:pPr indent="450850" algn="l" rtl="0" eaLnBrk="0" hangingPunct="0">
              <a:buFontTx/>
              <a:buChar char="•"/>
              <a:tabLst>
                <a:tab pos="768350" algn="l"/>
              </a:tabLst>
            </a:pPr>
            <a:r>
              <a:rPr lang="uk-UA">
                <a:latin typeface="Times New Roman" pitchFamily="18" charset="0"/>
                <a:cs typeface="Times New Roman" pitchFamily="18" charset="0"/>
              </a:rPr>
              <a:t>не формові (методом ручного склеювання);</a:t>
            </a:r>
            <a:endParaRPr lang="ru-RU">
              <a:latin typeface="Times New Roman" pitchFamily="18" charset="0"/>
              <a:cs typeface="Times New Roman" pitchFamily="18" charset="0"/>
            </a:endParaRPr>
          </a:p>
          <a:p>
            <a:pPr indent="450850" algn="l" rtl="0" eaLnBrk="0" hangingPunct="0">
              <a:buFontTx/>
              <a:buChar char="•"/>
              <a:tabLst>
                <a:tab pos="768350" algn="l"/>
              </a:tabLst>
            </a:pPr>
            <a:r>
              <a:rPr lang="uk-UA">
                <a:latin typeface="Times New Roman" pitchFamily="18" charset="0"/>
                <a:cs typeface="Times New Roman" pitchFamily="18" charset="0"/>
              </a:rPr>
              <a:t>безшовні (методом екструзії та мочання);</a:t>
            </a:r>
            <a:endParaRPr lang="ru-RU">
              <a:latin typeface="Times New Roman" pitchFamily="18" charset="0"/>
              <a:cs typeface="Times New Roman" pitchFamily="18" charset="0"/>
            </a:endParaRPr>
          </a:p>
          <a:p>
            <a:pPr indent="450850" algn="l" rtl="0" eaLnBrk="0" hangingPunct="0">
              <a:buFontTx/>
              <a:buChar char="•"/>
              <a:tabLst>
                <a:tab pos="768350" algn="l"/>
              </a:tabLst>
            </a:pPr>
            <a:r>
              <a:rPr lang="uk-UA">
                <a:latin typeface="Times New Roman" pitchFamily="18" charset="0"/>
                <a:cs typeface="Times New Roman" pitchFamily="18" charset="0"/>
              </a:rPr>
              <a:t>формові (пресування, лиття під тиском).</a:t>
            </a:r>
            <a:endParaRPr lang="ru-RU">
              <a:latin typeface="Calibri" pitchFamily="34" charset="0"/>
            </a:endParaRPr>
          </a:p>
        </p:txBody>
      </p:sp>
      <p:pic>
        <p:nvPicPr>
          <p:cNvPr id="23556" name="Picture 2" descr="C:\Users\Ноутик\Desktop\ГОМЕОПАТИЯ\3 (9).jpg"/>
          <p:cNvPicPr>
            <a:picLocks noChangeAspect="1" noChangeArrowheads="1"/>
          </p:cNvPicPr>
          <p:nvPr/>
        </p:nvPicPr>
        <p:blipFill>
          <a:blip r:embed="rId2"/>
          <a:srcRect/>
          <a:stretch>
            <a:fillRect/>
          </a:stretch>
        </p:blipFill>
        <p:spPr bwMode="auto">
          <a:xfrm>
            <a:off x="2051050" y="4149725"/>
            <a:ext cx="4076700" cy="2466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4578" name="Rectangle 1"/>
          <p:cNvSpPr>
            <a:spLocks noChangeArrowheads="1"/>
          </p:cNvSpPr>
          <p:nvPr/>
        </p:nvSpPr>
        <p:spPr bwMode="auto">
          <a:xfrm>
            <a:off x="0" y="0"/>
            <a:ext cx="9144000" cy="4478338"/>
          </a:xfrm>
          <a:prstGeom prst="rect">
            <a:avLst/>
          </a:prstGeom>
          <a:noFill/>
          <a:ln w="9525">
            <a:noFill/>
            <a:miter lim="800000"/>
            <a:headEnd/>
            <a:tailEnd/>
          </a:ln>
        </p:spPr>
        <p:txBody>
          <a:bodyPr bIns="0" anchor="ctr">
            <a:spAutoFit/>
          </a:bodyPr>
          <a:lstStyle/>
          <a:p>
            <a:pPr indent="450850" algn="l" rtl="0" eaLnBrk="0" hangingPunct="0">
              <a:tabLst>
                <a:tab pos="768350" algn="l"/>
              </a:tabLst>
            </a:pPr>
            <a:r>
              <a:rPr lang="uk-UA" b="1">
                <a:latin typeface="Times New Roman" pitchFamily="18" charset="0"/>
                <a:cs typeface="Times New Roman" pitchFamily="18" charset="0"/>
              </a:rPr>
              <a:t>Метод ручного склеювання</a:t>
            </a:r>
            <a:r>
              <a:rPr lang="uk-UA">
                <a:latin typeface="Times New Roman" pitchFamily="18" charset="0"/>
                <a:cs typeface="Times New Roman" pitchFamily="18" charset="0"/>
              </a:rPr>
              <a:t>. Полягає у отриманні виробів шляхом склеювання окремих, вирізаних за шаблонами шматків гуми. Для цього гумову суміш із змішувача пропускають через каландри – машини, що мають велику кількість валків. Швидкість обертання та температура валків регулюються. На виході з каландру гума має форму листів різної товщини. Для отримання рельєфного малюнку останній валок каландру має гравіровану поверхню. З метою запобігання злипання листів гуму пересипають тальком.</a:t>
            </a:r>
            <a:endParaRPr lang="ru-RU">
              <a:latin typeface="Times New Roman" pitchFamily="18" charset="0"/>
              <a:cs typeface="Times New Roman" pitchFamily="18" charset="0"/>
            </a:endParaRPr>
          </a:p>
          <a:p>
            <a:pPr indent="450850" algn="l" rtl="0" eaLnBrk="0" hangingPunct="0">
              <a:tabLst>
                <a:tab pos="768350" algn="l"/>
              </a:tabLst>
            </a:pPr>
            <a:r>
              <a:rPr lang="uk-UA">
                <a:latin typeface="Times New Roman" pitchFamily="18" charset="0"/>
                <a:cs typeface="Times New Roman" pitchFamily="18" charset="0"/>
              </a:rPr>
              <a:t>У якості клею застосовують каучук, який входити до складу гумі, розчиненій у розчиннику.</a:t>
            </a:r>
            <a:endParaRPr lang="ru-RU">
              <a:latin typeface="Times New Roman" pitchFamily="18" charset="0"/>
              <a:cs typeface="Times New Roman" pitchFamily="18" charset="0"/>
            </a:endParaRPr>
          </a:p>
          <a:p>
            <a:pPr indent="450850" algn="l" rtl="0" eaLnBrk="0" hangingPunct="0">
              <a:tabLst>
                <a:tab pos="768350" algn="l"/>
              </a:tabLst>
            </a:pPr>
            <a:endParaRPr lang="uk-UA" b="1">
              <a:latin typeface="Times New Roman" pitchFamily="18" charset="0"/>
              <a:cs typeface="Times New Roman" pitchFamily="18" charset="0"/>
            </a:endParaRPr>
          </a:p>
          <a:p>
            <a:pPr indent="450850" algn="l" rtl="0" eaLnBrk="0" hangingPunct="0">
              <a:tabLst>
                <a:tab pos="768350" algn="l"/>
              </a:tabLst>
            </a:pPr>
            <a:r>
              <a:rPr lang="uk-UA" b="1">
                <a:latin typeface="Times New Roman" pitchFamily="18" charset="0"/>
                <a:cs typeface="Times New Roman" pitchFamily="18" charset="0"/>
              </a:rPr>
              <a:t>Метод екструзії (шрицювання, видавлювання)</a:t>
            </a:r>
            <a:r>
              <a:rPr lang="uk-UA">
                <a:latin typeface="Times New Roman" pitchFamily="18" charset="0"/>
                <a:cs typeface="Times New Roman" pitchFamily="18" charset="0"/>
              </a:rPr>
              <a:t>застосовують для виготовлення медичних трубок, джгутів, зондів тощо.</a:t>
            </a:r>
            <a:endParaRPr lang="ru-RU">
              <a:latin typeface="Times New Roman" pitchFamily="18" charset="0"/>
              <a:cs typeface="Times New Roman" pitchFamily="18" charset="0"/>
            </a:endParaRPr>
          </a:p>
          <a:p>
            <a:pPr indent="450850" algn="l" rtl="0" eaLnBrk="0" hangingPunct="0">
              <a:tabLst>
                <a:tab pos="768350" algn="l"/>
              </a:tabLst>
            </a:pPr>
            <a:r>
              <a:rPr lang="uk-UA">
                <a:latin typeface="Times New Roman" pitchFamily="18" charset="0"/>
                <a:cs typeface="Times New Roman" pitchFamily="18" charset="0"/>
              </a:rPr>
              <a:t>Принцип методу полягає в тому, що гумова суміш потрапляє до завантажувального бункеру (екструдера або шприц-машини), що нагрівається та забирається червоподібним валом, що обертається, до мундштука, який має відвір необхідного профілю. Потім гумова суміш обтікає сердечник мундштука, що знаходиться на виході.</a:t>
            </a:r>
            <a:endParaRPr lang="ru-RU">
              <a:latin typeface="Times New Roman" pitchFamily="18" charset="0"/>
              <a:cs typeface="Times New Roman" pitchFamily="18" charset="0"/>
            </a:endParaRPr>
          </a:p>
          <a:p>
            <a:pPr indent="450850" algn="l" rtl="0" eaLnBrk="0" hangingPunct="0">
              <a:tabLst>
                <a:tab pos="768350" algn="l"/>
              </a:tabLst>
            </a:pPr>
            <a:endParaRPr lang="uk-UA">
              <a:latin typeface="Times New Roman" pitchFamily="18" charset="0"/>
              <a:cs typeface="Times New Roman" pitchFamily="18" charset="0"/>
            </a:endParaRPr>
          </a:p>
        </p:txBody>
      </p:sp>
      <p:pic>
        <p:nvPicPr>
          <p:cNvPr id="24579" name="Picture 2" descr="C:\Users\Ноутик\Desktop\ГОМЕОПАТИЯ\Фото-№14-300x224.jpg"/>
          <p:cNvPicPr>
            <a:picLocks noChangeAspect="1" noChangeArrowheads="1"/>
          </p:cNvPicPr>
          <p:nvPr/>
        </p:nvPicPr>
        <p:blipFill>
          <a:blip r:embed="rId2"/>
          <a:srcRect/>
          <a:stretch>
            <a:fillRect/>
          </a:stretch>
        </p:blipFill>
        <p:spPr bwMode="auto">
          <a:xfrm>
            <a:off x="2771775" y="4292600"/>
            <a:ext cx="4370388" cy="2376488"/>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5602" name="Rectangle 1"/>
          <p:cNvSpPr>
            <a:spLocks noChangeArrowheads="1"/>
          </p:cNvSpPr>
          <p:nvPr/>
        </p:nvSpPr>
        <p:spPr bwMode="auto">
          <a:xfrm>
            <a:off x="0" y="3441700"/>
            <a:ext cx="9144000" cy="3416300"/>
          </a:xfrm>
          <a:prstGeom prst="rect">
            <a:avLst/>
          </a:prstGeom>
          <a:noFill/>
          <a:ln w="9525">
            <a:noFill/>
            <a:miter lim="800000"/>
            <a:headEnd/>
            <a:tailEnd/>
          </a:ln>
        </p:spPr>
        <p:txBody>
          <a:bodyPr anchor="ctr">
            <a:spAutoFit/>
          </a:bodyPr>
          <a:lstStyle/>
          <a:p>
            <a:pPr indent="450850" algn="l" rtl="0"/>
            <a:r>
              <a:rPr lang="uk-UA" b="1">
                <a:latin typeface="Times New Roman" pitchFamily="18" charset="0"/>
                <a:cs typeface="Times New Roman" pitchFamily="18" charset="0"/>
              </a:rPr>
              <a:t>Вулканізація гумі</a:t>
            </a:r>
            <a:r>
              <a:rPr lang="uk-UA">
                <a:latin typeface="Times New Roman" pitchFamily="18" charset="0"/>
                <a:cs typeface="Times New Roman" pitchFamily="18" charset="0"/>
              </a:rPr>
              <a:t>– це перетворення сирої гумової суміші у готову гуму – вулканізат.</a:t>
            </a:r>
            <a:endParaRPr lang="ru-RU">
              <a:latin typeface="Times New Roman" pitchFamily="18" charset="0"/>
              <a:cs typeface="Times New Roman" pitchFamily="18" charset="0"/>
            </a:endParaRPr>
          </a:p>
          <a:p>
            <a:pPr indent="450850" algn="l" rtl="0" eaLnBrk="0" hangingPunct="0"/>
            <a:r>
              <a:rPr lang="uk-UA">
                <a:latin typeface="Times New Roman" pitchFamily="18" charset="0"/>
                <a:cs typeface="Times New Roman" pitchFamily="18" charset="0"/>
              </a:rPr>
              <a:t>Розрізняють два види вулканізації: гарячу та холодну.</a:t>
            </a:r>
            <a:endParaRPr lang="ru-RU">
              <a:latin typeface="Times New Roman" pitchFamily="18" charset="0"/>
              <a:cs typeface="Times New Roman" pitchFamily="18" charset="0"/>
            </a:endParaRPr>
          </a:p>
          <a:p>
            <a:pPr indent="450850" algn="l" rtl="0" eaLnBrk="0" hangingPunct="0"/>
            <a:r>
              <a:rPr lang="uk-UA" b="1">
                <a:latin typeface="Times New Roman" pitchFamily="18" charset="0"/>
                <a:cs typeface="Times New Roman" pitchFamily="18" charset="0"/>
              </a:rPr>
              <a:t>Гаряча вулканізація</a:t>
            </a:r>
            <a:r>
              <a:rPr lang="uk-UA">
                <a:latin typeface="Times New Roman" pitchFamily="18" charset="0"/>
                <a:cs typeface="Times New Roman" pitchFamily="18" charset="0"/>
              </a:rPr>
              <a:t>– обробка гумової суміші, яка вміщує вулканізуючий агент, шляхом нагрівання до температури 130-180</a:t>
            </a:r>
            <a:r>
              <a:rPr lang="uk-UA" baseline="30000">
                <a:latin typeface="Times New Roman" pitchFamily="18" charset="0"/>
                <a:cs typeface="Times New Roman" pitchFamily="18" charset="0"/>
              </a:rPr>
              <a:t>0</a:t>
            </a:r>
            <a:r>
              <a:rPr lang="uk-UA">
                <a:latin typeface="Times New Roman" pitchFamily="18" charset="0"/>
                <a:cs typeface="Times New Roman" pitchFamily="18" charset="0"/>
              </a:rPr>
              <a:t>При цьому між молекулами каучуку проходить зшивання з утворенням просторової тримірної сітки, яка змінює структуру каучуку і надає гумі ряд цінних властивостей, наприклад, підвищену механічну міцність, еластичність, пружність, стійкість до температур, дії хімічних реагентів тощо.</a:t>
            </a:r>
            <a:endParaRPr lang="ru-RU">
              <a:latin typeface="Times New Roman" pitchFamily="18" charset="0"/>
              <a:cs typeface="Times New Roman" pitchFamily="18" charset="0"/>
            </a:endParaRPr>
          </a:p>
          <a:p>
            <a:pPr indent="450850" algn="l" rtl="0" eaLnBrk="0" hangingPunct="0"/>
            <a:r>
              <a:rPr lang="uk-UA" b="1">
                <a:latin typeface="Times New Roman" pitchFamily="18" charset="0"/>
                <a:cs typeface="Times New Roman" pitchFamily="18" charset="0"/>
              </a:rPr>
              <a:t>Холодна вулканізація</a:t>
            </a:r>
            <a:r>
              <a:rPr lang="uk-UA" i="1">
                <a:latin typeface="Times New Roman" pitchFamily="18" charset="0"/>
                <a:cs typeface="Times New Roman" pitchFamily="18" charset="0"/>
              </a:rPr>
              <a:t>-</a:t>
            </a:r>
            <a:r>
              <a:rPr lang="uk-UA">
                <a:latin typeface="Times New Roman" pitchFamily="18" charset="0"/>
                <a:cs typeface="Times New Roman" pitchFamily="18" charset="0"/>
              </a:rPr>
              <a:t>здійснюється шляхом занурювання виробів у слабкий розчин хлористої сірки в сірковуглеці з наступним висушуванням виробу гарячим повітрям. Процес цей дорожчий, малоефективний, трудомісткий, шкідливий і тому майже не находить широкого застосування.</a:t>
            </a:r>
            <a:r>
              <a:rPr lang="ru-RU">
                <a:latin typeface="Times New Roman" pitchFamily="18" charset="0"/>
                <a:cs typeface="Times New Roman" pitchFamily="18" charset="0"/>
              </a:rPr>
              <a:t>.</a:t>
            </a:r>
          </a:p>
          <a:p>
            <a:pPr indent="450850" algn="l" rtl="0" eaLnBrk="0" hangingPunct="0"/>
            <a:endParaRPr lang="ru-RU">
              <a:latin typeface="Calibri" pitchFamily="34" charset="0"/>
            </a:endParaRPr>
          </a:p>
        </p:txBody>
      </p:sp>
      <p:sp>
        <p:nvSpPr>
          <p:cNvPr id="25603" name="Прямоугольник 2"/>
          <p:cNvSpPr>
            <a:spLocks noChangeArrowheads="1"/>
          </p:cNvSpPr>
          <p:nvPr/>
        </p:nvSpPr>
        <p:spPr bwMode="auto">
          <a:xfrm>
            <a:off x="0" y="404813"/>
            <a:ext cx="8893175" cy="1754187"/>
          </a:xfrm>
          <a:prstGeom prst="rect">
            <a:avLst/>
          </a:prstGeom>
          <a:noFill/>
          <a:ln w="9525">
            <a:noFill/>
            <a:miter lim="800000"/>
            <a:headEnd/>
            <a:tailEnd/>
          </a:ln>
        </p:spPr>
        <p:txBody>
          <a:bodyPr>
            <a:spAutoFit/>
          </a:bodyPr>
          <a:lstStyle/>
          <a:p>
            <a:pPr indent="450850" algn="l" rtl="0" eaLnBrk="0" hangingPunct="0">
              <a:tabLst>
                <a:tab pos="768350" algn="l"/>
              </a:tabLst>
            </a:pPr>
            <a:r>
              <a:rPr lang="uk-UA" b="1">
                <a:latin typeface="Times New Roman" pitchFamily="18" charset="0"/>
                <a:cs typeface="Times New Roman" pitchFamily="18" charset="0"/>
              </a:rPr>
              <a:t>Метод мочання</a:t>
            </a:r>
            <a:r>
              <a:rPr lang="uk-UA">
                <a:latin typeface="Times New Roman" pitchFamily="18" charset="0"/>
                <a:cs typeface="Times New Roman" pitchFamily="18" charset="0"/>
              </a:rPr>
              <a:t>застосовують для отримання таких безшовних виробів, як рукавички хірургічні та анатомічні, напальчники, соски тощо. При цьому зроблену із дерева, фарфору, скла та іншого матеріалу форму, що імітує виріб, занурюють у латекс.</a:t>
            </a:r>
            <a:endParaRPr lang="ru-RU">
              <a:latin typeface="Times New Roman" pitchFamily="18" charset="0"/>
              <a:cs typeface="Times New Roman" pitchFamily="18" charset="0"/>
            </a:endParaRPr>
          </a:p>
          <a:p>
            <a:pPr indent="450850" algn="l" rtl="0" eaLnBrk="0" hangingPunct="0">
              <a:tabLst>
                <a:tab pos="768350" algn="l"/>
              </a:tabLst>
            </a:pPr>
            <a:r>
              <a:rPr lang="uk-UA" b="1">
                <a:latin typeface="Times New Roman" pitchFamily="18" charset="0"/>
                <a:cs typeface="Times New Roman" pitchFamily="18" charset="0"/>
              </a:rPr>
              <a:t>Формовий метод</a:t>
            </a:r>
            <a:r>
              <a:rPr lang="uk-UA" i="1">
                <a:latin typeface="Times New Roman" pitchFamily="18" charset="0"/>
                <a:cs typeface="Times New Roman" pitchFamily="18" charset="0"/>
              </a:rPr>
              <a:t>.</a:t>
            </a:r>
            <a:r>
              <a:rPr lang="uk-UA">
                <a:latin typeface="Times New Roman" pitchFamily="18" charset="0"/>
                <a:cs typeface="Times New Roman" pitchFamily="18" charset="0"/>
              </a:rPr>
              <a:t>Цей метод використовують для отримання гумових виробів, які мають внутрішню порожнину (грілки, спринцівки, пухир для льоду, балоні, катетери тощо) або складну конфігурацію різної товщини.</a:t>
            </a:r>
          </a:p>
        </p:txBody>
      </p:sp>
      <p:pic>
        <p:nvPicPr>
          <p:cNvPr id="25604" name="Picture 2" descr="C:\Users\Ноутик\Desktop\ГОМЕОПАТИЯ\4663-01_small.jpg"/>
          <p:cNvPicPr>
            <a:picLocks noChangeAspect="1" noChangeArrowheads="1"/>
          </p:cNvPicPr>
          <p:nvPr/>
        </p:nvPicPr>
        <p:blipFill>
          <a:blip r:embed="rId2"/>
          <a:srcRect/>
          <a:stretch>
            <a:fillRect/>
          </a:stretch>
        </p:blipFill>
        <p:spPr bwMode="auto">
          <a:xfrm>
            <a:off x="6659563" y="1989138"/>
            <a:ext cx="1512887" cy="1511300"/>
          </a:xfrm>
          <a:prstGeom prst="rect">
            <a:avLst/>
          </a:prstGeom>
          <a:noFill/>
          <a:ln w="9525">
            <a:noFill/>
            <a:miter lim="800000"/>
            <a:headEnd/>
            <a:tailEnd/>
          </a:ln>
        </p:spPr>
      </p:pic>
      <p:pic>
        <p:nvPicPr>
          <p:cNvPr id="25605" name="Picture 3" descr="C:\Users\Ноутик\Desktop\ГОМЕОПАТИЯ\i.jpg"/>
          <p:cNvPicPr>
            <a:picLocks noChangeAspect="1" noChangeArrowheads="1"/>
          </p:cNvPicPr>
          <p:nvPr/>
        </p:nvPicPr>
        <p:blipFill>
          <a:blip r:embed="rId3"/>
          <a:srcRect/>
          <a:stretch>
            <a:fillRect/>
          </a:stretch>
        </p:blipFill>
        <p:spPr bwMode="auto">
          <a:xfrm>
            <a:off x="4356100" y="2205038"/>
            <a:ext cx="1362075" cy="1223962"/>
          </a:xfrm>
          <a:prstGeom prst="rect">
            <a:avLst/>
          </a:prstGeom>
          <a:noFill/>
          <a:ln w="9525">
            <a:noFill/>
            <a:miter lim="800000"/>
            <a:headEnd/>
            <a:tailEnd/>
          </a:ln>
        </p:spPr>
      </p:pic>
      <p:pic>
        <p:nvPicPr>
          <p:cNvPr id="25606" name="Picture 4" descr="C:\Users\Ноутик\Desktop\ГОМЕОПАТИЯ\a948a4bc1b94d38a9ba51105bc96e6b8.jpg"/>
          <p:cNvPicPr>
            <a:picLocks noChangeAspect="1" noChangeArrowheads="1"/>
          </p:cNvPicPr>
          <p:nvPr/>
        </p:nvPicPr>
        <p:blipFill>
          <a:blip r:embed="rId4"/>
          <a:srcRect/>
          <a:stretch>
            <a:fillRect/>
          </a:stretch>
        </p:blipFill>
        <p:spPr bwMode="auto">
          <a:xfrm>
            <a:off x="1116013" y="2205038"/>
            <a:ext cx="2187575" cy="11668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Прямоугольник 1"/>
          <p:cNvSpPr/>
          <p:nvPr/>
        </p:nvSpPr>
        <p:spPr>
          <a:xfrm>
            <a:off x="0" y="404813"/>
            <a:ext cx="9144000" cy="2308225"/>
          </a:xfrm>
          <a:prstGeom prst="rect">
            <a:avLst/>
          </a:prstGeom>
        </p:spPr>
        <p:txBody>
          <a:bodyPr>
            <a:spAutoFit/>
          </a:bodyPr>
          <a:lstStyle/>
          <a:p>
            <a:pPr indent="450850" algn="l" rtl="0" eaLnBrk="0" hangingPunct="0">
              <a:defRPr/>
            </a:pPr>
            <a:r>
              <a:rPr lang="uk-UA" b="1" dirty="0">
                <a:latin typeface="+mn-lt"/>
              </a:rPr>
              <a:t>3. Старіння гуми та особливості зберігання та відновлення гумових виробів</a:t>
            </a:r>
            <a:endParaRPr lang="ru-RU" dirty="0">
              <a:latin typeface="Times New Roman" pitchFamily="18" charset="0"/>
              <a:cs typeface="Times New Roman" pitchFamily="18" charset="0"/>
            </a:endParaRPr>
          </a:p>
          <a:p>
            <a:pPr algn="l" rtl="0" fontAlgn="auto">
              <a:spcBef>
                <a:spcPts val="0"/>
              </a:spcBef>
              <a:spcAft>
                <a:spcPts val="0"/>
              </a:spcAft>
              <a:defRPr/>
            </a:pPr>
            <a:r>
              <a:rPr lang="uk-UA" dirty="0">
                <a:latin typeface="Times New Roman" pitchFamily="18" charset="0"/>
                <a:cs typeface="Times New Roman" pitchFamily="18" charset="0"/>
              </a:rPr>
              <a:t>Старіння гуми – це природний процес, при якому вироби втрачають пружні механічні властивості, який виявляється деяким її ущільненням та затвердінням. Надалі вона робиться сухою, ламкою, крихкою. Ззовні на поверхні виробу з'являється ряд дрібних морщин, а потім неглибоких тріщин, через які в подальшому проходить руйнування.</a:t>
            </a:r>
            <a:endParaRPr lang="ru-RU" dirty="0">
              <a:latin typeface="Times New Roman" pitchFamily="18" charset="0"/>
              <a:cs typeface="Times New Roman" pitchFamily="18" charset="0"/>
            </a:endParaRPr>
          </a:p>
          <a:p>
            <a:pPr algn="l" rtl="0" fontAlgn="auto">
              <a:spcBef>
                <a:spcPts val="0"/>
              </a:spcBef>
              <a:spcAft>
                <a:spcPts val="0"/>
              </a:spcAft>
              <a:defRPr/>
            </a:pPr>
            <a:r>
              <a:rPr lang="uk-UA" dirty="0">
                <a:latin typeface="Times New Roman" pitchFamily="18" charset="0"/>
                <a:cs typeface="Times New Roman" pitchFamily="18" charset="0"/>
              </a:rPr>
              <a:t>Псування гумових виробів викликають кисень повітря, особливо озон, дія сонячного світла (головним чином УФ-променів), температура тощо. Ці агенти зумовлюють окислення та інші процеси, які змінюють фізико-механічні властивості гуми.</a:t>
            </a:r>
            <a:endParaRPr lang="ru-RU" dirty="0">
              <a:latin typeface="Times New Roman" pitchFamily="18" charset="0"/>
              <a:cs typeface="Times New Roman" pitchFamily="18" charset="0"/>
            </a:endParaRPr>
          </a:p>
        </p:txBody>
      </p:sp>
      <p:pic>
        <p:nvPicPr>
          <p:cNvPr id="26627" name="Picture 2" descr="C:\Users\Ноутик\Desktop\ГОМЕОПАТИЯ\pmnogie_avtoljubiteli_v_nachale_zimi_pomenjav_letnie_pokrishki_na_zimnie_ne_vspominajut_bolshe_o_let_6.jpg"/>
          <p:cNvPicPr>
            <a:picLocks noChangeAspect="1" noChangeArrowheads="1"/>
          </p:cNvPicPr>
          <p:nvPr/>
        </p:nvPicPr>
        <p:blipFill>
          <a:blip r:embed="rId2"/>
          <a:srcRect/>
          <a:stretch>
            <a:fillRect/>
          </a:stretch>
        </p:blipFill>
        <p:spPr bwMode="auto">
          <a:xfrm>
            <a:off x="250825" y="3284538"/>
            <a:ext cx="8713788" cy="3209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0" y="-77788"/>
            <a:ext cx="9144000" cy="6935788"/>
          </a:xfrm>
          <a:prstGeom prst="rect">
            <a:avLst/>
          </a:prstGeom>
          <a:noFill/>
          <a:ln w="9525">
            <a:noFill/>
            <a:miter lim="800000"/>
            <a:headEnd/>
            <a:tailEnd/>
          </a:ln>
          <a:effectLst/>
        </p:spPr>
        <p:txBody>
          <a:bodyPr anchor="ctr">
            <a:spAutoFit/>
          </a:bodyPr>
          <a:lstStyle/>
          <a:p>
            <a:pPr indent="450850" algn="l" rtl="0">
              <a:tabLst>
                <a:tab pos="768350" algn="l"/>
              </a:tabLst>
            </a:pPr>
            <a:r>
              <a:rPr lang="uk-UA" b="1">
                <a:latin typeface="Times New Roman" pitchFamily="18" charset="0"/>
                <a:cs typeface="Times New Roman" pitchFamily="18" charset="0"/>
              </a:rPr>
              <a:t>При зберіганні гумових виробів необхідно дотримуватись наступних правил:</a:t>
            </a:r>
            <a:endParaRPr lang="ru-RU" b="1">
              <a:latin typeface="Times New Roman" pitchFamily="18" charset="0"/>
              <a:cs typeface="Times New Roman" pitchFamily="18" charset="0"/>
            </a:endParaRPr>
          </a:p>
          <a:p>
            <a:pPr indent="450850" algn="l" rtl="0" eaLnBrk="0" hangingPunct="0">
              <a:buFontTx/>
              <a:buChar char="•"/>
              <a:tabLst>
                <a:tab pos="768350" algn="l"/>
              </a:tabLst>
            </a:pPr>
            <a:r>
              <a:rPr lang="uk-UA">
                <a:latin typeface="Times New Roman" pitchFamily="18" charset="0"/>
                <a:cs typeface="Times New Roman" pitchFamily="18" charset="0"/>
              </a:rPr>
              <a:t>обмежити доступ кислорода біля приміщення, не провітрювати його та максимально заповнити виробами. Зменшити окислення можна також шляхом насичення повітря вуглекислотою та аміаком, для чого біля шафи та ящики, де лежать гумові вироби, поміщують мішечки з вуглекислим амонієм з розрахунку 5 г на 1 дм3 повітря.</a:t>
            </a:r>
            <a:endParaRPr lang="ru-RU">
              <a:latin typeface="Times New Roman" pitchFamily="18" charset="0"/>
              <a:cs typeface="Times New Roman" pitchFamily="18" charset="0"/>
            </a:endParaRPr>
          </a:p>
          <a:p>
            <a:pPr indent="450850" algn="l" rtl="0" eaLnBrk="0" hangingPunct="0">
              <a:buFontTx/>
              <a:buChar char="•"/>
              <a:tabLst>
                <a:tab pos="768350" algn="l"/>
              </a:tabLst>
            </a:pPr>
            <a:r>
              <a:rPr lang="uk-UA">
                <a:latin typeface="Times New Roman" pitchFamily="18" charset="0"/>
                <a:cs typeface="Times New Roman" pitchFamily="18" charset="0"/>
              </a:rPr>
              <a:t>захистити гумові вироби від прямої дії сонячного світла, шляхом затемнення приміщення;</a:t>
            </a:r>
            <a:endParaRPr lang="ru-RU">
              <a:latin typeface="Times New Roman" pitchFamily="18" charset="0"/>
              <a:cs typeface="Times New Roman" pitchFamily="18" charset="0"/>
            </a:endParaRPr>
          </a:p>
          <a:p>
            <a:pPr indent="450850" algn="l" rtl="0" eaLnBrk="0" hangingPunct="0">
              <a:buFontTx/>
              <a:buChar char="•"/>
              <a:tabLst>
                <a:tab pos="768350" algn="l"/>
              </a:tabLst>
            </a:pPr>
            <a:r>
              <a:rPr lang="uk-UA">
                <a:latin typeface="Times New Roman" pitchFamily="18" charset="0"/>
                <a:cs typeface="Times New Roman" pitchFamily="18" charset="0"/>
              </a:rPr>
              <a:t>забезпечити підтримування постійної температури в межах 8-120С та вологості 50-60%.</a:t>
            </a:r>
            <a:endParaRPr lang="ru-RU">
              <a:latin typeface="Times New Roman" pitchFamily="18" charset="0"/>
              <a:cs typeface="Times New Roman" pitchFamily="18" charset="0"/>
            </a:endParaRPr>
          </a:p>
          <a:p>
            <a:pPr indent="450850" algn="l" rtl="0" eaLnBrk="0" hangingPunct="0">
              <a:tabLst>
                <a:tab pos="768350" algn="l"/>
              </a:tabLst>
            </a:pPr>
            <a:r>
              <a:rPr lang="uk-UA">
                <a:latin typeface="Times New Roman" pitchFamily="18" charset="0"/>
                <a:cs typeface="Times New Roman" pitchFamily="18" charset="0"/>
              </a:rPr>
              <a:t>Таким чином, найкращим приміщенням для зберігання гумових виробів є підвальне приміщення, повітря в якому можна увлажнити розбризкуючи воду або зберігаючи її у відкритій тарі. Підлогу на складі потрібно робити з плиток або асфальту, але не земляну.</a:t>
            </a:r>
            <a:endParaRPr lang="ru-RU">
              <a:latin typeface="Times New Roman" pitchFamily="18" charset="0"/>
              <a:cs typeface="Times New Roman" pitchFamily="18" charset="0"/>
            </a:endParaRPr>
          </a:p>
          <a:p>
            <a:pPr indent="450850" algn="l" rtl="0" eaLnBrk="0" hangingPunct="0">
              <a:tabLst>
                <a:tab pos="768350" algn="l"/>
              </a:tabLst>
            </a:pPr>
            <a:r>
              <a:rPr lang="uk-UA">
                <a:latin typeface="Times New Roman" pitchFamily="18" charset="0"/>
                <a:cs typeface="Times New Roman" pitchFamily="18" charset="0"/>
              </a:rPr>
              <a:t>Гумові вироби необхідно зберігати на відстані не менше 5 м від опалювальних приладів і не більше 1 м від батарей. При зберіганні гумові вироби не можна перегинати, стискати і взагалі піддавати будь-якій деформації. У приміщенні повинні бути відсутні кислоти, органічні розчинники, олії та ін.</a:t>
            </a:r>
            <a:endParaRPr lang="ru-RU">
              <a:latin typeface="Times New Roman" pitchFamily="18" charset="0"/>
              <a:cs typeface="Times New Roman" pitchFamily="18" charset="0"/>
            </a:endParaRPr>
          </a:p>
          <a:p>
            <a:pPr indent="450850" algn="l" rtl="0" eaLnBrk="0" hangingPunct="0">
              <a:tabLst>
                <a:tab pos="768350" algn="l"/>
              </a:tabLst>
            </a:pPr>
            <a:r>
              <a:rPr lang="uk-UA" b="1">
                <a:latin typeface="Times New Roman" pitchFamily="18" charset="0"/>
                <a:cs typeface="Times New Roman" pitchFamily="18" charset="0"/>
              </a:rPr>
              <a:t>Відновлення гумових виробів.</a:t>
            </a:r>
            <a:endParaRPr lang="ru-RU" b="1">
              <a:latin typeface="Times New Roman" pitchFamily="18" charset="0"/>
              <a:cs typeface="Times New Roman" pitchFamily="18" charset="0"/>
            </a:endParaRPr>
          </a:p>
          <a:p>
            <a:pPr indent="450850" algn="l" rtl="0" eaLnBrk="0" hangingPunct="0">
              <a:tabLst>
                <a:tab pos="768350" algn="l"/>
              </a:tabLst>
            </a:pPr>
            <a:r>
              <a:rPr lang="uk-UA" b="1">
                <a:latin typeface="Times New Roman" pitchFamily="18" charset="0"/>
                <a:cs typeface="Times New Roman" pitchFamily="18" charset="0"/>
              </a:rPr>
              <a:t>Товстостінні вироби</a:t>
            </a:r>
            <a:r>
              <a:rPr lang="uk-UA">
                <a:latin typeface="Times New Roman" pitchFamily="18" charset="0"/>
                <a:cs typeface="Times New Roman" pitchFamily="18" charset="0"/>
              </a:rPr>
              <a:t>(наприклад, грілки, пузирі та ін.) рекомендується відновлювати шляхом занурення їх на 15-20 хв. у киплячій вазелінове масло. Після розм'якшення проводять масаж виробу. Можна проводити відновлення і при кімнатній температурі у вазеліновому маслі, при цьому година значно збільшується (більше за добу).</a:t>
            </a:r>
            <a:endParaRPr lang="ru-RU">
              <a:latin typeface="Times New Roman" pitchFamily="18" charset="0"/>
              <a:cs typeface="Times New Roman" pitchFamily="18" charset="0"/>
            </a:endParaRPr>
          </a:p>
          <a:p>
            <a:pPr indent="450850" algn="l" rtl="0" eaLnBrk="0" hangingPunct="0">
              <a:tabLst>
                <a:tab pos="768350" algn="l"/>
              </a:tabLst>
            </a:pPr>
            <a:r>
              <a:rPr lang="uk-UA" b="1">
                <a:latin typeface="Times New Roman" pitchFamily="18" charset="0"/>
                <a:cs typeface="Times New Roman" pitchFamily="18" charset="0"/>
              </a:rPr>
              <a:t>Тонкостінні гумові вироби</a:t>
            </a:r>
            <a:r>
              <a:rPr lang="uk-UA">
                <a:latin typeface="Times New Roman" pitchFamily="18" charset="0"/>
                <a:cs typeface="Times New Roman" pitchFamily="18" charset="0"/>
              </a:rPr>
              <a:t>(рукавички та ін.) за наявності перших ознак старіння можуть підлягати відновленню таким чином: поміщають на 15-20 хв. у теплий 5% розчин нашатирного спирту з наступним зануренням на 15-20 хв. воду з 5% гліцерину при температурі 400С.</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0" y="260350"/>
            <a:ext cx="9144000" cy="3370263"/>
          </a:xfrm>
          <a:prstGeom prst="rect">
            <a:avLst/>
          </a:prstGeom>
          <a:noFill/>
          <a:ln w="9525">
            <a:noFill/>
            <a:miter lim="800000"/>
            <a:headEnd/>
            <a:tailEnd/>
          </a:ln>
          <a:effectLst/>
        </p:spPr>
        <p:txBody>
          <a:bodyPr bIns="0" anchor="ctr">
            <a:spAutoFit/>
          </a:bodyPr>
          <a:lstStyle/>
          <a:p>
            <a:pPr indent="474663" algn="l" rtl="0">
              <a:tabLst>
                <a:tab pos="768350" algn="l"/>
              </a:tabLst>
            </a:pPr>
            <a:r>
              <a:rPr lang="uk-UA" b="1">
                <a:latin typeface="Times New Roman" pitchFamily="18" charset="0"/>
                <a:cs typeface="Times New Roman" pitchFamily="18" charset="0"/>
              </a:rPr>
              <a:t>Маркування гумових виробів</a:t>
            </a:r>
            <a:r>
              <a:rPr lang="uk-UA">
                <a:latin typeface="Times New Roman" pitchFamily="18" charset="0"/>
                <a:cs typeface="Times New Roman" pitchFamily="18" charset="0"/>
              </a:rPr>
              <a:t>На кожному гумовому виробі відбитком від прес-форми або фарбою, яка не змивається, нанесені товарний знак заводу-виробнику, сорт, розмір, номер виробу та дата виготовлення. На ярлику коробки, в якій вони запаковані, крім того, вказано найменування виробу, кількість і вага виробів у коробці, номер пакувальника і номер ДСТ або ТУ.</a:t>
            </a:r>
            <a:endParaRPr lang="uk-UA" b="1">
              <a:latin typeface="Times New Roman" pitchFamily="18" charset="0"/>
              <a:cs typeface="Times New Roman" pitchFamily="18" charset="0"/>
            </a:endParaRPr>
          </a:p>
          <a:p>
            <a:pPr indent="474663" algn="l" rtl="0" eaLnBrk="0" hangingPunct="0">
              <a:tabLst>
                <a:tab pos="768350" algn="l"/>
              </a:tabLst>
            </a:pPr>
            <a:r>
              <a:rPr lang="uk-UA" b="1">
                <a:latin typeface="Times New Roman" pitchFamily="18" charset="0"/>
                <a:cs typeface="Times New Roman" pitchFamily="18" charset="0"/>
              </a:rPr>
              <a:t>Стерилізація та дезінфекція.</a:t>
            </a:r>
            <a:r>
              <a:rPr lang="uk-UA">
                <a:latin typeface="Times New Roman" pitchFamily="18" charset="0"/>
                <a:cs typeface="Times New Roman" pitchFamily="18" charset="0"/>
              </a:rPr>
              <a:t>Такі гумові вироби, як рукавички, катетери, зонди, наконечники у медичних установах повинні підлягати стерилізації або дезінфекції, яка здійснюється кип'ятінням у стерилізаторі протягом 15 хв. Після остигання кип'ятіння повторюють ще двічі.</a:t>
            </a:r>
            <a:endParaRPr lang="uk-UA" b="1">
              <a:latin typeface="Times New Roman" pitchFamily="18" charset="0"/>
              <a:cs typeface="Times New Roman" pitchFamily="18" charset="0"/>
            </a:endParaRPr>
          </a:p>
          <a:p>
            <a:pPr indent="474663" algn="l" rtl="0" eaLnBrk="0" hangingPunct="0">
              <a:tabLst>
                <a:tab pos="768350" algn="l"/>
              </a:tabLst>
            </a:pPr>
            <a:r>
              <a:rPr lang="uk-UA">
                <a:latin typeface="Times New Roman" pitchFamily="18" charset="0"/>
                <a:cs typeface="Times New Roman" pitchFamily="18" charset="0"/>
              </a:rPr>
              <a:t>Стерилізацію здійснюють також зберіганням гумових виробів у 5% карболової води з гліцерином.</a:t>
            </a:r>
            <a:endParaRPr lang="ru-RU">
              <a:latin typeface="Times New Roman" pitchFamily="18" charset="0"/>
              <a:cs typeface="Times New Roman" pitchFamily="18" charset="0"/>
            </a:endParaRPr>
          </a:p>
          <a:p>
            <a:pPr indent="474663" algn="l" rtl="0" eaLnBrk="0" hangingPunct="0">
              <a:tabLst>
                <a:tab pos="768350" algn="l"/>
              </a:tabLst>
            </a:pPr>
            <a:r>
              <a:rPr lang="uk-UA">
                <a:latin typeface="Times New Roman" pitchFamily="18" charset="0"/>
                <a:cs typeface="Times New Roman" pitchFamily="18" charset="0"/>
              </a:rPr>
              <a:t>Після використання гумові вироби необхідно відразу промити теплою водою.</a:t>
            </a:r>
            <a:endParaRPr lang="uk-UA" b="1">
              <a:latin typeface="Times New Roman" pitchFamily="18" charset="0"/>
              <a:cs typeface="Times New Roman" pitchFamily="18" charset="0"/>
            </a:endParaRPr>
          </a:p>
        </p:txBody>
      </p:sp>
      <p:pic>
        <p:nvPicPr>
          <p:cNvPr id="28675" name="Picture 2" descr="C:\Users\Ноутик\Desktop\ГОМЕОПАТИЯ\04-2-500x500.jpg"/>
          <p:cNvPicPr>
            <a:picLocks noChangeAspect="1" noChangeArrowheads="1"/>
          </p:cNvPicPr>
          <p:nvPr/>
        </p:nvPicPr>
        <p:blipFill>
          <a:blip r:embed="rId2"/>
          <a:srcRect/>
          <a:stretch>
            <a:fillRect/>
          </a:stretch>
        </p:blipFill>
        <p:spPr bwMode="auto">
          <a:xfrm>
            <a:off x="1835150" y="3644900"/>
            <a:ext cx="4537075" cy="3051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9698" name="Rectangle 1"/>
          <p:cNvSpPr>
            <a:spLocks noChangeArrowheads="1"/>
          </p:cNvSpPr>
          <p:nvPr/>
        </p:nvSpPr>
        <p:spPr bwMode="auto">
          <a:xfrm>
            <a:off x="0" y="333375"/>
            <a:ext cx="9144000" cy="3692525"/>
          </a:xfrm>
          <a:prstGeom prst="rect">
            <a:avLst/>
          </a:prstGeom>
          <a:noFill/>
          <a:ln w="9525">
            <a:noFill/>
            <a:miter lim="800000"/>
            <a:headEnd/>
            <a:tailEnd/>
          </a:ln>
        </p:spPr>
        <p:txBody>
          <a:bodyPr anchor="ctr">
            <a:spAutoFit/>
          </a:bodyPr>
          <a:lstStyle/>
          <a:p>
            <a:pPr indent="342900" algn="l" rtl="0"/>
            <a:r>
              <a:rPr lang="uk-UA" b="1">
                <a:solidFill>
                  <a:srgbClr val="000000"/>
                </a:solidFill>
                <a:latin typeface="Times New Roman" pitchFamily="18" charset="0"/>
                <a:cs typeface="Times New Roman" pitchFamily="18" charset="0"/>
              </a:rPr>
              <a:t>Грилки гумові.</a:t>
            </a:r>
            <a:endParaRPr lang="uk-UA">
              <a:latin typeface="Times New Roman" pitchFamily="18" charset="0"/>
              <a:cs typeface="Times New Roman" pitchFamily="18" charset="0"/>
            </a:endParaRPr>
          </a:p>
          <a:p>
            <a:pPr indent="342900" algn="l" rtl="0" eaLnBrk="0" hangingPunct="0"/>
            <a:r>
              <a:rPr lang="uk-UA" b="1">
                <a:solidFill>
                  <a:srgbClr val="000000"/>
                </a:solidFill>
                <a:latin typeface="Times New Roman" pitchFamily="18" charset="0"/>
                <a:cs typeface="Times New Roman" pitchFamily="18" charset="0"/>
              </a:rPr>
              <a:t>Випускаються два типи: А і Б.</a:t>
            </a:r>
            <a:endParaRPr lang="uk-UA" b="1">
              <a:latin typeface="Times New Roman" pitchFamily="18" charset="0"/>
              <a:cs typeface="Times New Roman" pitchFamily="18" charset="0"/>
            </a:endParaRPr>
          </a:p>
          <a:p>
            <a:pPr indent="342900" algn="l" rtl="0" eaLnBrk="0" hangingPunct="0"/>
            <a:r>
              <a:rPr lang="uk-UA">
                <a:solidFill>
                  <a:srgbClr val="000000"/>
                </a:solidFill>
                <a:latin typeface="Times New Roman" pitchFamily="18" charset="0"/>
                <a:cs typeface="Times New Roman" pitchFamily="18" charset="0"/>
              </a:rPr>
              <a:t>Грілка типу А призначена для місцевого зігрівання тіла.</a:t>
            </a:r>
            <a:endParaRPr lang="uk-UA">
              <a:latin typeface="Times New Roman" pitchFamily="18" charset="0"/>
              <a:cs typeface="Times New Roman" pitchFamily="18" charset="0"/>
            </a:endParaRPr>
          </a:p>
          <a:p>
            <a:pPr indent="342900" algn="l" rtl="0" eaLnBrk="0" hangingPunct="0"/>
            <a:r>
              <a:rPr lang="uk-UA">
                <a:solidFill>
                  <a:srgbClr val="000000"/>
                </a:solidFill>
                <a:latin typeface="Times New Roman" pitchFamily="18" charset="0"/>
                <a:cs typeface="Times New Roman" pitchFamily="18" charset="0"/>
              </a:rPr>
              <a:t>Грілка Б - комбінована, застосовується і як грілка, і як іригаторна кружка.</a:t>
            </a:r>
            <a:endParaRPr lang="uk-UA">
              <a:latin typeface="Times New Roman" pitchFamily="18" charset="0"/>
              <a:cs typeface="Times New Roman" pitchFamily="18" charset="0"/>
            </a:endParaRPr>
          </a:p>
          <a:p>
            <a:pPr indent="342900" algn="l" rtl="0" eaLnBrk="0" hangingPunct="0"/>
            <a:r>
              <a:rPr lang="uk-UA">
                <a:solidFill>
                  <a:srgbClr val="000000"/>
                </a:solidFill>
                <a:latin typeface="Times New Roman" pitchFamily="18" charset="0"/>
                <a:cs typeface="Times New Roman" pitchFamily="18" charset="0"/>
              </a:rPr>
              <a:t>Відрізняється від грілки типу А наявністю гумової трубки з краном, двох клістерних наконечників (для дітей та дорослих) та одного наконечника з ебоніту або пластмаси для маткового спринцювання.</a:t>
            </a:r>
            <a:endParaRPr lang="uk-UA">
              <a:latin typeface="Times New Roman" pitchFamily="18" charset="0"/>
              <a:cs typeface="Times New Roman" pitchFamily="18" charset="0"/>
            </a:endParaRPr>
          </a:p>
          <a:p>
            <a:pPr indent="342900" algn="l" rtl="0" eaLnBrk="0" hangingPunct="0"/>
            <a:endParaRPr lang="uk-UA">
              <a:solidFill>
                <a:srgbClr val="000000"/>
              </a:solidFill>
              <a:latin typeface="Times New Roman" pitchFamily="18" charset="0"/>
              <a:cs typeface="Times New Roman" pitchFamily="18" charset="0"/>
            </a:endParaRPr>
          </a:p>
          <a:p>
            <a:pPr indent="342900" algn="l" rtl="0" eaLnBrk="0" hangingPunct="0"/>
            <a:endParaRPr lang="uk-UA">
              <a:solidFill>
                <a:srgbClr val="000000"/>
              </a:solidFill>
              <a:latin typeface="Times New Roman" pitchFamily="18" charset="0"/>
              <a:cs typeface="Times New Roman" pitchFamily="18" charset="0"/>
            </a:endParaRPr>
          </a:p>
          <a:p>
            <a:pPr indent="342900" algn="l" rtl="0" eaLnBrk="0" hangingPunct="0"/>
            <a:endParaRPr lang="uk-UA">
              <a:solidFill>
                <a:srgbClr val="000000"/>
              </a:solidFill>
              <a:latin typeface="Times New Roman" pitchFamily="18" charset="0"/>
              <a:cs typeface="Times New Roman" pitchFamily="18" charset="0"/>
            </a:endParaRPr>
          </a:p>
          <a:p>
            <a:pPr indent="342900" algn="l" rtl="0" eaLnBrk="0" hangingPunct="0"/>
            <a:endParaRPr lang="uk-UA">
              <a:solidFill>
                <a:srgbClr val="000000"/>
              </a:solidFill>
              <a:latin typeface="Times New Roman" pitchFamily="18" charset="0"/>
              <a:cs typeface="Times New Roman" pitchFamily="18" charset="0"/>
            </a:endParaRPr>
          </a:p>
          <a:p>
            <a:pPr indent="342900" algn="l" rtl="0" eaLnBrk="0" hangingPunct="0"/>
            <a:r>
              <a:rPr lang="uk-UA">
                <a:latin typeface="Times New Roman" pitchFamily="18" charset="0"/>
                <a:cs typeface="Times New Roman" pitchFamily="18" charset="0"/>
              </a:rPr>
              <a:t/>
            </a:r>
            <a:br>
              <a:rPr lang="uk-UA">
                <a:latin typeface="Times New Roman" pitchFamily="18" charset="0"/>
                <a:cs typeface="Times New Roman" pitchFamily="18" charset="0"/>
              </a:rPr>
            </a:br>
            <a:endParaRPr lang="uk-UA">
              <a:latin typeface="Times New Roman" pitchFamily="18" charset="0"/>
              <a:cs typeface="Times New Roman" pitchFamily="18" charset="0"/>
            </a:endParaRPr>
          </a:p>
        </p:txBody>
      </p:sp>
      <p:pic>
        <p:nvPicPr>
          <p:cNvPr id="29699" name="Picture 2" descr="C:\Users\Ноутик\Desktop\ГОМЕОПАТИЯ\3011800.jpg"/>
          <p:cNvPicPr>
            <a:picLocks noChangeAspect="1" noChangeArrowheads="1"/>
          </p:cNvPicPr>
          <p:nvPr/>
        </p:nvPicPr>
        <p:blipFill>
          <a:blip r:embed="rId2"/>
          <a:srcRect/>
          <a:stretch>
            <a:fillRect/>
          </a:stretch>
        </p:blipFill>
        <p:spPr bwMode="auto">
          <a:xfrm>
            <a:off x="395288" y="2492375"/>
            <a:ext cx="2736850" cy="3297238"/>
          </a:xfrm>
          <a:prstGeom prst="rect">
            <a:avLst/>
          </a:prstGeom>
          <a:noFill/>
          <a:ln w="9525">
            <a:noFill/>
            <a:miter lim="800000"/>
            <a:headEnd/>
            <a:tailEnd/>
          </a:ln>
        </p:spPr>
      </p:pic>
      <p:pic>
        <p:nvPicPr>
          <p:cNvPr id="29700" name="Picture 3" descr="C:\Users\Ноутик\Desktop\ГОМЕОПАТИЯ\1781.jpg"/>
          <p:cNvPicPr>
            <a:picLocks noChangeAspect="1" noChangeArrowheads="1"/>
          </p:cNvPicPr>
          <p:nvPr/>
        </p:nvPicPr>
        <p:blipFill>
          <a:blip r:embed="rId3"/>
          <a:srcRect/>
          <a:stretch>
            <a:fillRect/>
          </a:stretch>
        </p:blipFill>
        <p:spPr bwMode="auto">
          <a:xfrm>
            <a:off x="3419475" y="2276475"/>
            <a:ext cx="2481263" cy="3994150"/>
          </a:xfrm>
          <a:prstGeom prst="rect">
            <a:avLst/>
          </a:prstGeom>
          <a:noFill/>
          <a:ln w="9525">
            <a:noFill/>
            <a:miter lim="800000"/>
            <a:headEnd/>
            <a:tailEnd/>
          </a:ln>
        </p:spPr>
      </p:pic>
      <p:pic>
        <p:nvPicPr>
          <p:cNvPr id="29701" name="Picture 4" descr="C:\Users\Ноутик\Desktop\ГОМЕОПАТИЯ\66121bc28c9d23f8a6cd26cc53117b58_Generic.jpg"/>
          <p:cNvPicPr>
            <a:picLocks noChangeAspect="1" noChangeArrowheads="1"/>
          </p:cNvPicPr>
          <p:nvPr/>
        </p:nvPicPr>
        <p:blipFill>
          <a:blip r:embed="rId4"/>
          <a:srcRect/>
          <a:stretch>
            <a:fillRect/>
          </a:stretch>
        </p:blipFill>
        <p:spPr bwMode="auto">
          <a:xfrm>
            <a:off x="6227763" y="3141663"/>
            <a:ext cx="2736850" cy="27352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30722" name="Прямоугольник 1"/>
          <p:cNvSpPr>
            <a:spLocks noChangeArrowheads="1"/>
          </p:cNvSpPr>
          <p:nvPr/>
        </p:nvSpPr>
        <p:spPr bwMode="auto">
          <a:xfrm>
            <a:off x="179388" y="908050"/>
            <a:ext cx="8964612" cy="4802188"/>
          </a:xfrm>
          <a:prstGeom prst="rect">
            <a:avLst/>
          </a:prstGeom>
          <a:noFill/>
          <a:ln w="9525">
            <a:noFill/>
            <a:miter lim="800000"/>
            <a:headEnd/>
            <a:tailEnd/>
          </a:ln>
        </p:spPr>
        <p:txBody>
          <a:bodyPr>
            <a:spAutoFit/>
          </a:bodyPr>
          <a:lstStyle/>
          <a:p>
            <a:pPr indent="342900" algn="l" rtl="0" eaLnBrk="0" hangingPunct="0"/>
            <a:r>
              <a:rPr lang="uk-UA">
                <a:solidFill>
                  <a:srgbClr val="000000"/>
                </a:solidFill>
                <a:latin typeface="Times New Roman" pitchFamily="18" charset="0"/>
                <a:cs typeface="Times New Roman" pitchFamily="18" charset="0"/>
              </a:rPr>
              <a:t>Гума, з якого виготовляють грілки, може бути різного кольору, крім чорного.</a:t>
            </a:r>
            <a:endParaRPr lang="uk-UA">
              <a:latin typeface="Times New Roman" pitchFamily="18" charset="0"/>
              <a:cs typeface="Times New Roman" pitchFamily="18" charset="0"/>
            </a:endParaRPr>
          </a:p>
          <a:p>
            <a:pPr indent="342900" algn="l" rtl="0" eaLnBrk="0" hangingPunct="0"/>
            <a:endParaRPr lang="uk-UA">
              <a:solidFill>
                <a:srgbClr val="000000"/>
              </a:solidFill>
              <a:latin typeface="Times New Roman" pitchFamily="18" charset="0"/>
              <a:cs typeface="Times New Roman" pitchFamily="18" charset="0"/>
            </a:endParaRPr>
          </a:p>
          <a:p>
            <a:pPr indent="342900" algn="l" rtl="0" eaLnBrk="0" hangingPunct="0"/>
            <a:endParaRPr lang="uk-UA">
              <a:solidFill>
                <a:srgbClr val="000000"/>
              </a:solidFill>
              <a:latin typeface="Times New Roman" pitchFamily="18" charset="0"/>
              <a:cs typeface="Times New Roman" pitchFamily="18" charset="0"/>
            </a:endParaRPr>
          </a:p>
          <a:p>
            <a:pPr indent="342900" algn="l" rtl="0" eaLnBrk="0" hangingPunct="0"/>
            <a:endParaRPr lang="uk-UA">
              <a:solidFill>
                <a:srgbClr val="000000"/>
              </a:solidFill>
              <a:latin typeface="Times New Roman" pitchFamily="18" charset="0"/>
              <a:cs typeface="Times New Roman" pitchFamily="18" charset="0"/>
            </a:endParaRPr>
          </a:p>
          <a:p>
            <a:pPr indent="342900" algn="l" rtl="0" eaLnBrk="0" hangingPunct="0"/>
            <a:endParaRPr lang="uk-UA">
              <a:solidFill>
                <a:srgbClr val="000000"/>
              </a:solidFill>
              <a:latin typeface="Times New Roman" pitchFamily="18" charset="0"/>
              <a:cs typeface="Times New Roman" pitchFamily="18" charset="0"/>
            </a:endParaRPr>
          </a:p>
          <a:p>
            <a:pPr indent="342900" algn="l" rtl="0" eaLnBrk="0" hangingPunct="0"/>
            <a:endParaRPr lang="uk-UA">
              <a:solidFill>
                <a:srgbClr val="000000"/>
              </a:solidFill>
              <a:latin typeface="Times New Roman" pitchFamily="18" charset="0"/>
              <a:cs typeface="Times New Roman" pitchFamily="18" charset="0"/>
            </a:endParaRPr>
          </a:p>
          <a:p>
            <a:pPr indent="342900" algn="l" rtl="0" eaLnBrk="0" hangingPunct="0"/>
            <a:endParaRPr lang="uk-UA">
              <a:solidFill>
                <a:srgbClr val="000000"/>
              </a:solidFill>
              <a:latin typeface="Times New Roman" pitchFamily="18" charset="0"/>
              <a:cs typeface="Times New Roman" pitchFamily="18" charset="0"/>
            </a:endParaRPr>
          </a:p>
          <a:p>
            <a:pPr indent="342900" algn="l" rtl="0" eaLnBrk="0" hangingPunct="0"/>
            <a:endParaRPr lang="uk-UA">
              <a:solidFill>
                <a:srgbClr val="000000"/>
              </a:solidFill>
              <a:latin typeface="Times New Roman" pitchFamily="18" charset="0"/>
              <a:cs typeface="Times New Roman" pitchFamily="18" charset="0"/>
            </a:endParaRPr>
          </a:p>
          <a:p>
            <a:pPr indent="342900" algn="l" rtl="0" eaLnBrk="0" hangingPunct="0"/>
            <a:r>
              <a:rPr lang="uk-UA">
                <a:solidFill>
                  <a:srgbClr val="000000"/>
                </a:solidFill>
                <a:latin typeface="Times New Roman" pitchFamily="18" charset="0"/>
                <a:cs typeface="Times New Roman" pitchFamily="18" charset="0"/>
              </a:rPr>
              <a:t>Поверхня грілки може бути гладкою або з графуванням.</a:t>
            </a:r>
            <a:endParaRPr lang="uk-UA">
              <a:latin typeface="Times New Roman" pitchFamily="18" charset="0"/>
              <a:cs typeface="Times New Roman" pitchFamily="18" charset="0"/>
            </a:endParaRPr>
          </a:p>
          <a:p>
            <a:pPr indent="342900" algn="l" rtl="0" eaLnBrk="0" hangingPunct="0"/>
            <a:r>
              <a:rPr lang="uk-UA">
                <a:solidFill>
                  <a:srgbClr val="000000"/>
                </a:solidFill>
                <a:latin typeface="Times New Roman" pitchFamily="18" charset="0"/>
                <a:cs typeface="Times New Roman" pitchFamily="18" charset="0"/>
              </a:rPr>
              <a:t>Випускаються грілки місткістю по 1, 2 і 3 л, які мають наступні розміри:</a:t>
            </a:r>
          </a:p>
          <a:p>
            <a:pPr indent="342900" algn="l" rtl="0" eaLnBrk="0" hangingPunct="0"/>
            <a:r>
              <a:rPr lang="uk-UA">
                <a:solidFill>
                  <a:srgbClr val="000000"/>
                </a:solidFill>
                <a:latin typeface="Times New Roman" pitchFamily="18" charset="0"/>
                <a:cs typeface="Times New Roman" pitchFamily="18" charset="0"/>
              </a:rPr>
              <a:t>- 1 л грілка має довжину 195 мм і ширину 155 мм;</a:t>
            </a:r>
            <a:endParaRPr lang="uk-UA">
              <a:latin typeface="Times New Roman" pitchFamily="18" charset="0"/>
              <a:cs typeface="Times New Roman" pitchFamily="18" charset="0"/>
            </a:endParaRPr>
          </a:p>
          <a:p>
            <a:pPr indent="342900" algn="l" rtl="0" eaLnBrk="0" hangingPunct="0"/>
            <a:r>
              <a:rPr lang="uk-UA">
                <a:solidFill>
                  <a:srgbClr val="000000"/>
                </a:solidFill>
                <a:latin typeface="Times New Roman" pitchFamily="18" charset="0"/>
                <a:cs typeface="Times New Roman" pitchFamily="18" charset="0"/>
              </a:rPr>
              <a:t>- 2 л грілка – відповідно 260 мм та 185 мм;</a:t>
            </a:r>
            <a:endParaRPr lang="uk-UA">
              <a:latin typeface="Times New Roman" pitchFamily="18" charset="0"/>
              <a:cs typeface="Times New Roman" pitchFamily="18" charset="0"/>
            </a:endParaRPr>
          </a:p>
          <a:p>
            <a:pPr indent="342900" algn="l" rtl="0" eaLnBrk="0" hangingPunct="0"/>
            <a:r>
              <a:rPr lang="uk-UA">
                <a:solidFill>
                  <a:srgbClr val="000000"/>
                </a:solidFill>
                <a:latin typeface="Times New Roman" pitchFamily="18" charset="0"/>
                <a:cs typeface="Times New Roman" pitchFamily="18" charset="0"/>
              </a:rPr>
              <a:t>- 3 л – довжина 295 мм і ширина 200 мм.</a:t>
            </a:r>
            <a:endParaRPr lang="uk-UA">
              <a:latin typeface="Times New Roman" pitchFamily="18" charset="0"/>
              <a:cs typeface="Times New Roman" pitchFamily="18" charset="0"/>
            </a:endParaRPr>
          </a:p>
          <a:p>
            <a:pPr indent="342900" algn="l" rtl="0" eaLnBrk="0" hangingPunct="0"/>
            <a:r>
              <a:rPr lang="uk-UA">
                <a:solidFill>
                  <a:srgbClr val="000000"/>
                </a:solidFill>
                <a:latin typeface="Times New Roman" pitchFamily="18" charset="0"/>
                <a:cs typeface="Times New Roman" pitchFamily="18" charset="0"/>
              </a:rPr>
              <a:t>При перевірці якості грілки визначають її герметичність.</a:t>
            </a:r>
            <a:endParaRPr lang="uk-UA">
              <a:latin typeface="Times New Roman" pitchFamily="18" charset="0"/>
              <a:cs typeface="Times New Roman" pitchFamily="18" charset="0"/>
            </a:endParaRPr>
          </a:p>
          <a:p>
            <a:pPr indent="342900" algn="l" rtl="0" eaLnBrk="0" hangingPunct="0"/>
            <a:r>
              <a:rPr lang="uk-UA">
                <a:solidFill>
                  <a:srgbClr val="000000"/>
                </a:solidFill>
                <a:latin typeface="Times New Roman" pitchFamily="18" charset="0"/>
                <a:cs typeface="Times New Roman" pitchFamily="18" charset="0"/>
              </a:rPr>
              <a:t>Для цього у грілку наливають воду, заповнюючи її на ¾ об'єму, щільно закривають, зверху кладуть дошку з вантажем масою 25 кг на 3 години.</a:t>
            </a:r>
            <a:endParaRPr lang="uk-UA">
              <a:latin typeface="Times New Roman" pitchFamily="18" charset="0"/>
              <a:cs typeface="Times New Roman" pitchFamily="18" charset="0"/>
            </a:endParaRPr>
          </a:p>
          <a:p>
            <a:pPr indent="342900" algn="l" rtl="0" eaLnBrk="0" hangingPunct="0"/>
            <a:r>
              <a:rPr lang="uk-UA">
                <a:solidFill>
                  <a:srgbClr val="000000"/>
                </a:solidFill>
                <a:latin typeface="Times New Roman" pitchFamily="18" charset="0"/>
                <a:cs typeface="Times New Roman" pitchFamily="18" charset="0"/>
              </a:rPr>
              <a:t>При цьому грілка не повинна давати течі. Виготовляють грілки формовим методом</a:t>
            </a:r>
            <a:endParaRPr lang="ru-RU">
              <a:latin typeface="Calibri" pitchFamily="34" charset="0"/>
            </a:endParaRPr>
          </a:p>
        </p:txBody>
      </p:sp>
      <p:pic>
        <p:nvPicPr>
          <p:cNvPr id="30723" name="Picture 2" descr="C:\Users\Ноутик\Desktop\ГОМЕОПАТИЯ\ЗТЛ\КРОК\image001.jpg"/>
          <p:cNvPicPr>
            <a:picLocks noChangeAspect="1" noChangeArrowheads="1"/>
          </p:cNvPicPr>
          <p:nvPr/>
        </p:nvPicPr>
        <p:blipFill>
          <a:blip r:embed="rId2"/>
          <a:srcRect/>
          <a:stretch>
            <a:fillRect/>
          </a:stretch>
        </p:blipFill>
        <p:spPr bwMode="auto">
          <a:xfrm>
            <a:off x="3132138" y="1484313"/>
            <a:ext cx="3117850" cy="1657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31746" name="Rectangle 1"/>
          <p:cNvSpPr>
            <a:spLocks noChangeArrowheads="1"/>
          </p:cNvSpPr>
          <p:nvPr/>
        </p:nvSpPr>
        <p:spPr bwMode="auto">
          <a:xfrm>
            <a:off x="0" y="188913"/>
            <a:ext cx="9144000" cy="646112"/>
          </a:xfrm>
          <a:prstGeom prst="rect">
            <a:avLst/>
          </a:prstGeom>
          <a:noFill/>
          <a:ln w="9525">
            <a:noFill/>
            <a:miter lim="800000"/>
            <a:headEnd/>
            <a:tailEnd/>
          </a:ln>
        </p:spPr>
        <p:txBody>
          <a:bodyPr anchor="ctr">
            <a:spAutoFit/>
          </a:bodyPr>
          <a:lstStyle/>
          <a:p>
            <a:pPr indent="342900" algn="l" rtl="0"/>
            <a:r>
              <a:rPr lang="uk-UA" b="1">
                <a:solidFill>
                  <a:srgbClr val="000000"/>
                </a:solidFill>
                <a:latin typeface="Times New Roman" pitchFamily="18" charset="0"/>
                <a:cs typeface="Times New Roman" pitchFamily="18" charset="0"/>
              </a:rPr>
              <a:t>Кружка іригаторна гумова</a:t>
            </a:r>
            <a:r>
              <a:rPr lang="uk-UA">
                <a:solidFill>
                  <a:srgbClr val="000000"/>
                </a:solidFill>
                <a:latin typeface="Times New Roman" pitchFamily="18" charset="0"/>
                <a:cs typeface="Times New Roman" pitchFamily="18" charset="0"/>
              </a:rPr>
              <a:t>– це плоский широкогорлий резервуар з гумовою трубкою, що має твердий наконечник та ебонітовий або пластмасовий поворотний кран.</a:t>
            </a:r>
            <a:endParaRPr lang="uk-UA">
              <a:latin typeface="Times New Roman" pitchFamily="18" charset="0"/>
              <a:cs typeface="Times New Roman" pitchFamily="18" charset="0"/>
            </a:endParaRPr>
          </a:p>
        </p:txBody>
      </p:sp>
      <p:pic>
        <p:nvPicPr>
          <p:cNvPr id="31747" name="Picture 2" descr="C:\Users\Ноутик\Desktop\ГОМЕОПАТИЯ\ЗТЛ\КРОК\Підготовка до лекції_files\es2194681.jpg"/>
          <p:cNvPicPr>
            <a:picLocks noChangeAspect="1" noChangeArrowheads="1"/>
          </p:cNvPicPr>
          <p:nvPr/>
        </p:nvPicPr>
        <p:blipFill>
          <a:blip r:embed="rId2"/>
          <a:srcRect/>
          <a:stretch>
            <a:fillRect/>
          </a:stretch>
        </p:blipFill>
        <p:spPr bwMode="auto">
          <a:xfrm>
            <a:off x="2268538" y="981075"/>
            <a:ext cx="4751387" cy="2890838"/>
          </a:xfrm>
          <a:prstGeom prst="rect">
            <a:avLst/>
          </a:prstGeom>
          <a:noFill/>
          <a:ln w="9525">
            <a:noFill/>
            <a:miter lim="800000"/>
            <a:headEnd/>
            <a:tailEnd/>
          </a:ln>
        </p:spPr>
      </p:pic>
      <p:sp>
        <p:nvSpPr>
          <p:cNvPr id="31748" name="Прямоугольник 3"/>
          <p:cNvSpPr>
            <a:spLocks noChangeArrowheads="1"/>
          </p:cNvSpPr>
          <p:nvPr/>
        </p:nvSpPr>
        <p:spPr bwMode="auto">
          <a:xfrm>
            <a:off x="0" y="4149725"/>
            <a:ext cx="9144000" cy="2584450"/>
          </a:xfrm>
          <a:prstGeom prst="rect">
            <a:avLst/>
          </a:prstGeom>
          <a:noFill/>
          <a:ln w="9525">
            <a:noFill/>
            <a:miter lim="800000"/>
            <a:headEnd/>
            <a:tailEnd/>
          </a:ln>
        </p:spPr>
        <p:txBody>
          <a:bodyPr>
            <a:spAutoFit/>
          </a:bodyPr>
          <a:lstStyle/>
          <a:p>
            <a:pPr indent="342900" algn="l" rtl="0" eaLnBrk="0" hangingPunct="0"/>
            <a:r>
              <a:rPr lang="uk-UA">
                <a:solidFill>
                  <a:srgbClr val="000000"/>
                </a:solidFill>
                <a:latin typeface="Times New Roman" pitchFamily="18" charset="0"/>
                <a:cs typeface="Times New Roman" pitchFamily="18" charset="0"/>
              </a:rPr>
              <a:t>Випускається 3-х розмірів в залежності від місткості:</a:t>
            </a:r>
            <a:endParaRPr lang="uk-UA">
              <a:latin typeface="Times New Roman" pitchFamily="18" charset="0"/>
              <a:cs typeface="Times New Roman" pitchFamily="18" charset="0"/>
            </a:endParaRPr>
          </a:p>
          <a:p>
            <a:pPr indent="342900" algn="l" rtl="0" eaLnBrk="0" hangingPunct="0"/>
            <a:r>
              <a:rPr lang="uk-UA">
                <a:solidFill>
                  <a:srgbClr val="000000"/>
                </a:solidFill>
                <a:latin typeface="Times New Roman" pitchFamily="18" charset="0"/>
                <a:cs typeface="Times New Roman" pitchFamily="18" charset="0"/>
              </a:rPr>
              <a:t>- 1 л кружка має довжину 270 мм і ширину 155 мм;</a:t>
            </a:r>
            <a:endParaRPr lang="uk-UA">
              <a:latin typeface="Times New Roman" pitchFamily="18" charset="0"/>
              <a:cs typeface="Times New Roman" pitchFamily="18" charset="0"/>
            </a:endParaRPr>
          </a:p>
          <a:p>
            <a:pPr indent="342900" algn="l" rtl="0" eaLnBrk="0" hangingPunct="0"/>
            <a:r>
              <a:rPr lang="uk-UA">
                <a:solidFill>
                  <a:srgbClr val="000000"/>
                </a:solidFill>
                <a:latin typeface="Times New Roman" pitchFamily="18" charset="0"/>
                <a:cs typeface="Times New Roman" pitchFamily="18" charset="0"/>
              </a:rPr>
              <a:t>- 1,5 л кухоль – відповідно 300 мм і 180 мм;</a:t>
            </a:r>
            <a:endParaRPr lang="uk-UA">
              <a:latin typeface="Times New Roman" pitchFamily="18" charset="0"/>
              <a:cs typeface="Times New Roman" pitchFamily="18" charset="0"/>
            </a:endParaRPr>
          </a:p>
          <a:p>
            <a:pPr indent="342900" algn="l" rtl="0" eaLnBrk="0" hangingPunct="0"/>
            <a:r>
              <a:rPr lang="uk-UA">
                <a:solidFill>
                  <a:srgbClr val="000000"/>
                </a:solidFill>
                <a:latin typeface="Times New Roman" pitchFamily="18" charset="0"/>
                <a:cs typeface="Times New Roman" pitchFamily="18" charset="0"/>
              </a:rPr>
              <a:t>- 2 л кружка має довжину 320 мм і ширину 190 мм.</a:t>
            </a:r>
            <a:endParaRPr lang="uk-UA">
              <a:latin typeface="Times New Roman" pitchFamily="18" charset="0"/>
              <a:cs typeface="Times New Roman" pitchFamily="18" charset="0"/>
            </a:endParaRPr>
          </a:p>
          <a:p>
            <a:pPr indent="342900" algn="l" rtl="0" eaLnBrk="0" hangingPunct="0"/>
            <a:r>
              <a:rPr lang="uk-UA">
                <a:solidFill>
                  <a:srgbClr val="000000"/>
                </a:solidFill>
                <a:latin typeface="Times New Roman" pitchFamily="18" charset="0"/>
                <a:cs typeface="Times New Roman" pitchFamily="18" charset="0"/>
              </a:rPr>
              <a:t>При перевірці герметичності кухоль повністю заповнюють водою, закривають і підвішують на 8 годин краном донизу. При цьому вода не повинна витікати зовні.</a:t>
            </a:r>
            <a:endParaRPr lang="uk-UA">
              <a:latin typeface="Times New Roman" pitchFamily="18" charset="0"/>
              <a:cs typeface="Times New Roman" pitchFamily="18" charset="0"/>
            </a:endParaRPr>
          </a:p>
          <a:p>
            <a:pPr indent="342900" algn="l" rtl="0" eaLnBrk="0" hangingPunct="0"/>
            <a:r>
              <a:rPr lang="uk-UA">
                <a:solidFill>
                  <a:srgbClr val="000000"/>
                </a:solidFill>
                <a:latin typeface="Times New Roman" pitchFamily="18" charset="0"/>
                <a:cs typeface="Times New Roman" pitchFamily="18" charset="0"/>
              </a:rPr>
              <a:t>Особливо слід звертати увагу на з'єднання кружки з трубкою. Для перевірки герметичності у цьому місці кухоль заповнюють повітрям і занурюють у воду; при цьому не повинні виділятися бульки повітря.</a:t>
            </a:r>
            <a:endParaRPr lang="uk-UA">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32770" name="Rectangle 1"/>
          <p:cNvSpPr>
            <a:spLocks noChangeArrowheads="1"/>
          </p:cNvSpPr>
          <p:nvPr/>
        </p:nvSpPr>
        <p:spPr bwMode="auto">
          <a:xfrm>
            <a:off x="0" y="188913"/>
            <a:ext cx="9144000" cy="1754187"/>
          </a:xfrm>
          <a:prstGeom prst="rect">
            <a:avLst/>
          </a:prstGeom>
          <a:noFill/>
          <a:ln w="9525">
            <a:noFill/>
            <a:miter lim="800000"/>
            <a:headEnd/>
            <a:tailEnd/>
          </a:ln>
        </p:spPr>
        <p:txBody>
          <a:bodyPr anchor="ctr">
            <a:spAutoFit/>
          </a:bodyPr>
          <a:lstStyle/>
          <a:p>
            <a:pPr indent="342900" algn="l" rtl="0"/>
            <a:r>
              <a:rPr lang="uk-UA" b="1">
                <a:solidFill>
                  <a:srgbClr val="000000"/>
                </a:solidFill>
                <a:latin typeface="Times New Roman" pitchFamily="18" charset="0"/>
                <a:cs typeface="Times New Roman" pitchFamily="18" charset="0"/>
              </a:rPr>
              <a:t>Круги підкладні гумові.</a:t>
            </a:r>
            <a:endParaRPr lang="uk-UA">
              <a:latin typeface="Times New Roman" pitchFamily="18" charset="0"/>
              <a:cs typeface="Times New Roman" pitchFamily="18" charset="0"/>
            </a:endParaRPr>
          </a:p>
          <a:p>
            <a:pPr indent="342900" algn="l" rtl="0" eaLnBrk="0" hangingPunct="0"/>
            <a:r>
              <a:rPr lang="uk-UA">
                <a:solidFill>
                  <a:srgbClr val="000000"/>
                </a:solidFill>
                <a:latin typeface="Times New Roman" pitchFamily="18" charset="0"/>
                <a:cs typeface="Times New Roman" pitchFamily="18" charset="0"/>
              </a:rPr>
              <a:t>Застосовують для захисту тіла хворого від утворення пролежнів.</a:t>
            </a:r>
            <a:endParaRPr lang="uk-UA">
              <a:latin typeface="Times New Roman" pitchFamily="18" charset="0"/>
              <a:cs typeface="Times New Roman" pitchFamily="18" charset="0"/>
            </a:endParaRPr>
          </a:p>
          <a:p>
            <a:pPr indent="342900" algn="l" rtl="0" eaLnBrk="0" hangingPunct="0"/>
            <a:r>
              <a:rPr lang="uk-UA">
                <a:solidFill>
                  <a:srgbClr val="000000"/>
                </a:solidFill>
                <a:latin typeface="Times New Roman" pitchFamily="18" charset="0"/>
                <a:cs typeface="Times New Roman" pitchFamily="18" charset="0"/>
              </a:rPr>
              <a:t>Вони являють собою кільцеподібний гумовий резервуар, який зовні має вентиль велосипедного типу. Через цей вентиль коло підкладний за допомогою насоса чи навіть просто ротом заповнюється повітрям. Для міцності краї кола зовні і всередині обклеєні гумовою стрічкою шириною 8 мм.</a:t>
            </a:r>
            <a:endParaRPr lang="uk-UA">
              <a:latin typeface="Times New Roman" pitchFamily="18" charset="0"/>
              <a:cs typeface="Times New Roman" pitchFamily="18" charset="0"/>
            </a:endParaRPr>
          </a:p>
        </p:txBody>
      </p:sp>
      <p:pic>
        <p:nvPicPr>
          <p:cNvPr id="32771" name="Picture 2" descr="C:\Users\Ноутик\Desktop\ГОМЕОПАТИЯ\ЗТЛ\КРОК\Підготовка до лекції_files\61361.jpg"/>
          <p:cNvPicPr>
            <a:picLocks noChangeAspect="1" noChangeArrowheads="1"/>
          </p:cNvPicPr>
          <p:nvPr/>
        </p:nvPicPr>
        <p:blipFill>
          <a:blip r:embed="rId2"/>
          <a:srcRect/>
          <a:stretch>
            <a:fillRect/>
          </a:stretch>
        </p:blipFill>
        <p:spPr bwMode="auto">
          <a:xfrm>
            <a:off x="4932363" y="1773238"/>
            <a:ext cx="2420937" cy="2420937"/>
          </a:xfrm>
          <a:prstGeom prst="rect">
            <a:avLst/>
          </a:prstGeom>
          <a:noFill/>
          <a:ln w="9525">
            <a:noFill/>
            <a:miter lim="800000"/>
            <a:headEnd/>
            <a:tailEnd/>
          </a:ln>
        </p:spPr>
      </p:pic>
      <p:sp>
        <p:nvSpPr>
          <p:cNvPr id="32772" name="Прямоугольник 3"/>
          <p:cNvSpPr>
            <a:spLocks noChangeArrowheads="1"/>
          </p:cNvSpPr>
          <p:nvPr/>
        </p:nvSpPr>
        <p:spPr bwMode="auto">
          <a:xfrm>
            <a:off x="0" y="3789363"/>
            <a:ext cx="9144000" cy="2862262"/>
          </a:xfrm>
          <a:prstGeom prst="rect">
            <a:avLst/>
          </a:prstGeom>
          <a:noFill/>
          <a:ln w="9525">
            <a:noFill/>
            <a:miter lim="800000"/>
            <a:headEnd/>
            <a:tailEnd/>
          </a:ln>
        </p:spPr>
        <p:txBody>
          <a:bodyPr>
            <a:spAutoFit/>
          </a:bodyPr>
          <a:lstStyle/>
          <a:p>
            <a:pPr indent="342900" algn="l" rtl="0" eaLnBrk="0" hangingPunct="0"/>
            <a:r>
              <a:rPr lang="uk-UA">
                <a:solidFill>
                  <a:srgbClr val="000000"/>
                </a:solidFill>
                <a:latin typeface="Times New Roman" pitchFamily="18" charset="0"/>
                <a:cs typeface="Times New Roman" pitchFamily="18" charset="0"/>
              </a:rPr>
              <a:t>Кола випускають 3-х розмірів.</a:t>
            </a:r>
            <a:endParaRPr lang="uk-UA">
              <a:latin typeface="Times New Roman" pitchFamily="18" charset="0"/>
              <a:cs typeface="Times New Roman" pitchFamily="18" charset="0"/>
            </a:endParaRPr>
          </a:p>
          <a:p>
            <a:pPr indent="342900" algn="l" rtl="0" eaLnBrk="0" hangingPunct="0"/>
            <a:r>
              <a:rPr lang="uk-UA">
                <a:solidFill>
                  <a:srgbClr val="000000"/>
                </a:solidFill>
                <a:latin typeface="Times New Roman" pitchFamily="18" charset="0"/>
                <a:cs typeface="Times New Roman" pitchFamily="18" charset="0"/>
              </a:rPr>
              <a:t>Міцність та герметичність кола перевіряють за допомогою дошки з вантажем у 90 кг, який поміщається на одну годину на надуте повітрям коло. Про витік повітря можна судити по зменшенню висоти кола.</a:t>
            </a:r>
            <a:endParaRPr lang="uk-UA">
              <a:latin typeface="Times New Roman" pitchFamily="18" charset="0"/>
              <a:cs typeface="Times New Roman" pitchFamily="18" charset="0"/>
            </a:endParaRPr>
          </a:p>
          <a:p>
            <a:pPr indent="342900" algn="l" rtl="0" eaLnBrk="0" hangingPunct="0"/>
            <a:r>
              <a:rPr lang="uk-UA">
                <a:solidFill>
                  <a:srgbClr val="000000"/>
                </a:solidFill>
                <a:latin typeface="Times New Roman" pitchFamily="18" charset="0"/>
                <a:cs typeface="Times New Roman" pitchFamily="18" charset="0"/>
              </a:rPr>
              <a:t>Герметичність можна також визначити наступним методом: коло наповнюють повітрям до певної висоти, занурюють його у воду та стискають рукою. При цьому не повинні виділятися бульки повітря. Потім коло виймають із води, залишають на 24 години і знову перевіряють його висоту.</a:t>
            </a:r>
            <a:endParaRPr lang="uk-UA">
              <a:latin typeface="Times New Roman" pitchFamily="18" charset="0"/>
              <a:cs typeface="Times New Roman" pitchFamily="18" charset="0"/>
            </a:endParaRPr>
          </a:p>
          <a:p>
            <a:pPr indent="342900" algn="l" rtl="0" eaLnBrk="0" hangingPunct="0"/>
            <a:r>
              <a:rPr lang="uk-UA">
                <a:solidFill>
                  <a:srgbClr val="000000"/>
                </a:solidFill>
                <a:latin typeface="Times New Roman" pitchFamily="18" charset="0"/>
                <a:cs typeface="Times New Roman" pitchFamily="18" charset="0"/>
              </a:rPr>
              <a:t>Виготовляють кола підкладні методом ручного клеєння.</a:t>
            </a:r>
            <a:endParaRPr lang="uk-UA">
              <a:latin typeface="Times New Roman" pitchFamily="18" charset="0"/>
              <a:cs typeface="Times New Roman" pitchFamily="18" charset="0"/>
            </a:endParaRPr>
          </a:p>
          <a:p>
            <a:pPr indent="342900" algn="l" rtl="0" eaLnBrk="0" hangingPunct="0"/>
            <a:r>
              <a:rPr lang="uk-UA">
                <a:solidFill>
                  <a:srgbClr val="000000"/>
                </a:solidFill>
                <a:latin typeface="Times New Roman" pitchFamily="18" charset="0"/>
                <a:cs typeface="Times New Roman" pitchFamily="18" charset="0"/>
              </a:rPr>
              <a:t> </a:t>
            </a:r>
            <a:endParaRPr lang="uk-UA">
              <a:latin typeface="Times New Roman" pitchFamily="18" charset="0"/>
              <a:cs typeface="Times New Roman" pitchFamily="18" charset="0"/>
            </a:endParaRPr>
          </a:p>
        </p:txBody>
      </p:sp>
      <p:pic>
        <p:nvPicPr>
          <p:cNvPr id="32773" name="Picture 3" descr="C:\Users\Ноутик\Desktop\ГОМЕОПАТИЯ\ЗТЛ\9252.jpg"/>
          <p:cNvPicPr>
            <a:picLocks noChangeAspect="1" noChangeArrowheads="1"/>
          </p:cNvPicPr>
          <p:nvPr/>
        </p:nvPicPr>
        <p:blipFill>
          <a:blip r:embed="rId3"/>
          <a:srcRect/>
          <a:stretch>
            <a:fillRect/>
          </a:stretch>
        </p:blipFill>
        <p:spPr bwMode="auto">
          <a:xfrm>
            <a:off x="1331913" y="1916113"/>
            <a:ext cx="1944687" cy="19446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33794" name="Прямоугольник 1"/>
          <p:cNvSpPr>
            <a:spLocks noChangeArrowheads="1"/>
          </p:cNvSpPr>
          <p:nvPr/>
        </p:nvSpPr>
        <p:spPr bwMode="auto">
          <a:xfrm>
            <a:off x="3059113" y="260350"/>
            <a:ext cx="2868612" cy="461963"/>
          </a:xfrm>
          <a:prstGeom prst="rect">
            <a:avLst/>
          </a:prstGeom>
          <a:noFill/>
          <a:ln w="9525">
            <a:noFill/>
            <a:miter lim="800000"/>
            <a:headEnd/>
            <a:tailEnd/>
          </a:ln>
        </p:spPr>
        <p:txBody>
          <a:bodyPr wrap="none">
            <a:spAutoFit/>
          </a:bodyPr>
          <a:lstStyle/>
          <a:p>
            <a:pPr algn="l" rtl="0"/>
            <a:r>
              <a:rPr lang="uk-UA" sz="2400" b="1">
                <a:latin typeface="Times New Roman" pitchFamily="18" charset="0"/>
                <a:cs typeface="Times New Roman" pitchFamily="18" charset="0"/>
              </a:rPr>
              <a:t>Спринцівки гумові</a:t>
            </a:r>
          </a:p>
        </p:txBody>
      </p:sp>
      <p:pic>
        <p:nvPicPr>
          <p:cNvPr id="33795" name="Picture 2" descr="C:\Users\Ноутик\Desktop\ГОМЕОПАТИЯ\ЗТЛ\КРОК\Підготовка до лекції_files\image002.jpg"/>
          <p:cNvPicPr>
            <a:picLocks noChangeAspect="1" noChangeArrowheads="1"/>
          </p:cNvPicPr>
          <p:nvPr/>
        </p:nvPicPr>
        <p:blipFill>
          <a:blip r:embed="rId2"/>
          <a:srcRect/>
          <a:stretch>
            <a:fillRect/>
          </a:stretch>
        </p:blipFill>
        <p:spPr bwMode="auto">
          <a:xfrm>
            <a:off x="900113" y="765175"/>
            <a:ext cx="935037" cy="2016125"/>
          </a:xfrm>
          <a:prstGeom prst="rect">
            <a:avLst/>
          </a:prstGeom>
          <a:noFill/>
          <a:ln w="9525">
            <a:noFill/>
            <a:miter lim="800000"/>
            <a:headEnd/>
            <a:tailEnd/>
          </a:ln>
        </p:spPr>
      </p:pic>
      <p:pic>
        <p:nvPicPr>
          <p:cNvPr id="33796" name="Picture 3" descr="C:\Users\Ноутик\Desktop\ГОМЕОПАТИЯ\ЗТЛ\КРОК\Підготовка до лекції_files\image003.jpg"/>
          <p:cNvPicPr>
            <a:picLocks noChangeAspect="1" noChangeArrowheads="1"/>
          </p:cNvPicPr>
          <p:nvPr/>
        </p:nvPicPr>
        <p:blipFill>
          <a:blip r:embed="rId3"/>
          <a:srcRect/>
          <a:stretch>
            <a:fillRect/>
          </a:stretch>
        </p:blipFill>
        <p:spPr bwMode="auto">
          <a:xfrm>
            <a:off x="2484438" y="620713"/>
            <a:ext cx="1008062" cy="2171700"/>
          </a:xfrm>
          <a:prstGeom prst="rect">
            <a:avLst/>
          </a:prstGeom>
          <a:noFill/>
          <a:ln w="9525">
            <a:noFill/>
            <a:miter lim="800000"/>
            <a:headEnd/>
            <a:tailEnd/>
          </a:ln>
        </p:spPr>
      </p:pic>
      <p:sp>
        <p:nvSpPr>
          <p:cNvPr id="33797" name="Rectangle 4"/>
          <p:cNvSpPr>
            <a:spLocks noChangeArrowheads="1"/>
          </p:cNvSpPr>
          <p:nvPr/>
        </p:nvSpPr>
        <p:spPr bwMode="auto">
          <a:xfrm>
            <a:off x="0" y="2870200"/>
            <a:ext cx="9144000" cy="1816100"/>
          </a:xfrm>
          <a:prstGeom prst="rect">
            <a:avLst/>
          </a:prstGeom>
          <a:noFill/>
          <a:ln w="9525">
            <a:noFill/>
            <a:miter lim="800000"/>
            <a:headEnd/>
            <a:tailEnd/>
          </a:ln>
        </p:spPr>
        <p:txBody>
          <a:bodyPr anchor="ctr">
            <a:spAutoFit/>
          </a:bodyPr>
          <a:lstStyle/>
          <a:p>
            <a:pPr algn="l" rtl="0"/>
            <a:r>
              <a:rPr lang="ru-RU" sz="1400">
                <a:solidFill>
                  <a:srgbClr val="000000"/>
                </a:solidFill>
                <a:latin typeface="Times New Roman" pitchFamily="18" charset="0"/>
                <a:cs typeface="Times New Roman" pitchFamily="18" charset="0"/>
              </a:rPr>
              <a:t>СПРИНЦ</a:t>
            </a:r>
            <a:r>
              <a:rPr lang="uk-UA" sz="1400">
                <a:solidFill>
                  <a:srgbClr val="000000"/>
                </a:solidFill>
                <a:latin typeface="Times New Roman" pitchFamily="18" charset="0"/>
                <a:cs typeface="Times New Roman" pitchFamily="18" charset="0"/>
              </a:rPr>
              <a:t>ІВКА ПВХ З М'ЯКИМ НАКІНЦЕВОМ</a:t>
            </a:r>
            <a:endParaRPr lang="uk-UA" sz="800">
              <a:cs typeface="Arial" charset="0"/>
            </a:endParaRPr>
          </a:p>
          <a:p>
            <a:pPr algn="l" rtl="0" eaLnBrk="0" hangingPunct="0"/>
            <a:r>
              <a:rPr lang="uk-UA" sz="1400">
                <a:solidFill>
                  <a:srgbClr val="000000"/>
                </a:solidFill>
                <a:latin typeface="Times New Roman" pitchFamily="18" charset="0"/>
                <a:cs typeface="Times New Roman" pitchFamily="18" charset="0"/>
              </a:rPr>
              <a:t>Обсяги:</a:t>
            </a:r>
            <a:br>
              <a:rPr lang="uk-UA" sz="1400">
                <a:solidFill>
                  <a:srgbClr val="000000"/>
                </a:solidFill>
                <a:latin typeface="Times New Roman" pitchFamily="18" charset="0"/>
                <a:cs typeface="Times New Roman" pitchFamily="18" charset="0"/>
              </a:rPr>
            </a:br>
            <a:r>
              <a:rPr lang="uk-UA" sz="1400">
                <a:solidFill>
                  <a:srgbClr val="000000"/>
                </a:solidFill>
                <a:latin typeface="Times New Roman" pitchFamily="18" charset="0"/>
                <a:cs typeface="Times New Roman" pitchFamily="18" charset="0"/>
              </a:rPr>
              <a:t>А №3 – 27 мл (у коробці)</a:t>
            </a:r>
            <a:br>
              <a:rPr lang="uk-UA" sz="1400">
                <a:solidFill>
                  <a:srgbClr val="000000"/>
                </a:solidFill>
                <a:latin typeface="Times New Roman" pitchFamily="18" charset="0"/>
                <a:cs typeface="Times New Roman" pitchFamily="18" charset="0"/>
              </a:rPr>
            </a:br>
            <a:r>
              <a:rPr lang="uk-UA" sz="1400">
                <a:solidFill>
                  <a:srgbClr val="000000"/>
                </a:solidFill>
                <a:latin typeface="Times New Roman" pitchFamily="18" charset="0"/>
                <a:cs typeface="Times New Roman" pitchFamily="18" charset="0"/>
              </a:rPr>
              <a:t>А №7 – 70 мл (у коробці)</a:t>
            </a:r>
            <a:br>
              <a:rPr lang="uk-UA" sz="1400">
                <a:solidFill>
                  <a:srgbClr val="000000"/>
                </a:solidFill>
                <a:latin typeface="Times New Roman" pitchFamily="18" charset="0"/>
                <a:cs typeface="Times New Roman" pitchFamily="18" charset="0"/>
              </a:rPr>
            </a:br>
            <a:r>
              <a:rPr lang="uk-UA" sz="1400">
                <a:solidFill>
                  <a:srgbClr val="000000"/>
                </a:solidFill>
                <a:latin typeface="Times New Roman" pitchFamily="18" charset="0"/>
                <a:cs typeface="Times New Roman" pitchFamily="18" charset="0"/>
              </a:rPr>
              <a:t>А №11 – 230 мл (у коробці)</a:t>
            </a:r>
            <a:br>
              <a:rPr lang="uk-UA" sz="1400">
                <a:solidFill>
                  <a:srgbClr val="000000"/>
                </a:solidFill>
                <a:latin typeface="Times New Roman" pitchFamily="18" charset="0"/>
                <a:cs typeface="Times New Roman" pitchFamily="18" charset="0"/>
              </a:rPr>
            </a:br>
            <a:r>
              <a:rPr lang="uk-UA" sz="1400">
                <a:solidFill>
                  <a:srgbClr val="000000"/>
                </a:solidFill>
                <a:latin typeface="Times New Roman" pitchFamily="18" charset="0"/>
                <a:cs typeface="Times New Roman" pitchFamily="18" charset="0"/>
              </a:rPr>
              <a:t>А №13 – 317 мл (у коробці)</a:t>
            </a:r>
            <a:br>
              <a:rPr lang="uk-UA" sz="1400">
                <a:solidFill>
                  <a:srgbClr val="000000"/>
                </a:solidFill>
                <a:latin typeface="Times New Roman" pitchFamily="18" charset="0"/>
                <a:cs typeface="Times New Roman" pitchFamily="18" charset="0"/>
              </a:rPr>
            </a:br>
            <a:r>
              <a:rPr lang="uk-UA" sz="1400">
                <a:solidFill>
                  <a:srgbClr val="000000"/>
                </a:solidFill>
                <a:latin typeface="Times New Roman" pitchFamily="18" charset="0"/>
                <a:cs typeface="Times New Roman" pitchFamily="18" charset="0"/>
              </a:rPr>
              <a:t>А №14 – 490 мл</a:t>
            </a:r>
            <a:br>
              <a:rPr lang="uk-UA" sz="1400">
                <a:solidFill>
                  <a:srgbClr val="000000"/>
                </a:solidFill>
                <a:latin typeface="Times New Roman" pitchFamily="18" charset="0"/>
                <a:cs typeface="Times New Roman" pitchFamily="18" charset="0"/>
              </a:rPr>
            </a:br>
            <a:r>
              <a:rPr lang="uk-UA" sz="1400">
                <a:solidFill>
                  <a:srgbClr val="000000"/>
                </a:solidFill>
                <a:latin typeface="Times New Roman" pitchFamily="18" charset="0"/>
                <a:cs typeface="Times New Roman" pitchFamily="18" charset="0"/>
              </a:rPr>
              <a:t>А №16 – 700 мл</a:t>
            </a:r>
            <a:endParaRPr lang="uk-UA">
              <a:cs typeface="Arial" charset="0"/>
            </a:endParaRPr>
          </a:p>
        </p:txBody>
      </p:sp>
      <p:sp>
        <p:nvSpPr>
          <p:cNvPr id="33798" name="Rectangle 5"/>
          <p:cNvSpPr>
            <a:spLocks noChangeArrowheads="1"/>
          </p:cNvSpPr>
          <p:nvPr/>
        </p:nvSpPr>
        <p:spPr bwMode="auto">
          <a:xfrm>
            <a:off x="0" y="4730750"/>
            <a:ext cx="9144000" cy="1814513"/>
          </a:xfrm>
          <a:prstGeom prst="rect">
            <a:avLst/>
          </a:prstGeom>
          <a:noFill/>
          <a:ln w="9525">
            <a:noFill/>
            <a:miter lim="800000"/>
            <a:headEnd/>
            <a:tailEnd/>
          </a:ln>
        </p:spPr>
        <p:txBody>
          <a:bodyPr anchor="ctr">
            <a:spAutoFit/>
          </a:bodyPr>
          <a:lstStyle/>
          <a:p>
            <a:pPr algn="l" rtl="0"/>
            <a:r>
              <a:rPr lang="ru-RU" sz="1400">
                <a:solidFill>
                  <a:srgbClr val="000000"/>
                </a:solidFill>
                <a:latin typeface="Times New Roman" pitchFamily="18" charset="0"/>
                <a:cs typeface="Times New Roman" pitchFamily="18" charset="0"/>
              </a:rPr>
              <a:t>СПРИНЦ</a:t>
            </a:r>
            <a:r>
              <a:rPr lang="uk-UA" sz="1400">
                <a:solidFill>
                  <a:srgbClr val="000000"/>
                </a:solidFill>
                <a:latin typeface="Times New Roman" pitchFamily="18" charset="0"/>
                <a:cs typeface="Times New Roman" pitchFamily="18" charset="0"/>
              </a:rPr>
              <a:t>ІВКА ПВХ із твердим накінечником</a:t>
            </a:r>
            <a:endParaRPr lang="uk-UA" sz="800">
              <a:cs typeface="Arial" charset="0"/>
            </a:endParaRPr>
          </a:p>
          <a:p>
            <a:pPr algn="l" rtl="0" eaLnBrk="0" hangingPunct="0"/>
            <a:r>
              <a:rPr lang="uk-UA" sz="1400">
                <a:solidFill>
                  <a:srgbClr val="000000"/>
                </a:solidFill>
                <a:latin typeface="Times New Roman" pitchFamily="18" charset="0"/>
                <a:cs typeface="Times New Roman" pitchFamily="18" charset="0"/>
              </a:rPr>
              <a:t>Обсяги:</a:t>
            </a:r>
            <a:br>
              <a:rPr lang="uk-UA" sz="1400">
                <a:solidFill>
                  <a:srgbClr val="000000"/>
                </a:solidFill>
                <a:latin typeface="Times New Roman" pitchFamily="18" charset="0"/>
                <a:cs typeface="Times New Roman" pitchFamily="18" charset="0"/>
              </a:rPr>
            </a:br>
            <a:r>
              <a:rPr lang="uk-UA" sz="1400">
                <a:solidFill>
                  <a:srgbClr val="000000"/>
                </a:solidFill>
                <a:latin typeface="Times New Roman" pitchFamily="18" charset="0"/>
                <a:cs typeface="Times New Roman" pitchFamily="18" charset="0"/>
              </a:rPr>
              <a:t>Б №3 – 40 мл (у коробці)</a:t>
            </a:r>
            <a:br>
              <a:rPr lang="uk-UA" sz="1400">
                <a:solidFill>
                  <a:srgbClr val="000000"/>
                </a:solidFill>
                <a:latin typeface="Times New Roman" pitchFamily="18" charset="0"/>
                <a:cs typeface="Times New Roman" pitchFamily="18" charset="0"/>
              </a:rPr>
            </a:br>
            <a:r>
              <a:rPr lang="uk-UA" sz="1400">
                <a:solidFill>
                  <a:srgbClr val="000000"/>
                </a:solidFill>
                <a:latin typeface="Times New Roman" pitchFamily="18" charset="0"/>
                <a:cs typeface="Times New Roman" pitchFamily="18" charset="0"/>
              </a:rPr>
              <a:t>Б №5 – 95 мл (у коробці)</a:t>
            </a:r>
            <a:br>
              <a:rPr lang="uk-UA" sz="1400">
                <a:solidFill>
                  <a:srgbClr val="000000"/>
                </a:solidFill>
                <a:latin typeface="Times New Roman" pitchFamily="18" charset="0"/>
                <a:cs typeface="Times New Roman" pitchFamily="18" charset="0"/>
              </a:rPr>
            </a:br>
            <a:r>
              <a:rPr lang="uk-UA" sz="1400">
                <a:solidFill>
                  <a:srgbClr val="000000"/>
                </a:solidFill>
                <a:latin typeface="Times New Roman" pitchFamily="18" charset="0"/>
                <a:cs typeface="Times New Roman" pitchFamily="18" charset="0"/>
              </a:rPr>
              <a:t>Б №7 – 150 мл (у коробці)</a:t>
            </a:r>
            <a:br>
              <a:rPr lang="uk-UA" sz="1400">
                <a:solidFill>
                  <a:srgbClr val="000000"/>
                </a:solidFill>
                <a:latin typeface="Times New Roman" pitchFamily="18" charset="0"/>
                <a:cs typeface="Times New Roman" pitchFamily="18" charset="0"/>
              </a:rPr>
            </a:br>
            <a:r>
              <a:rPr lang="uk-UA" sz="1400">
                <a:solidFill>
                  <a:srgbClr val="000000"/>
                </a:solidFill>
                <a:latin typeface="Times New Roman" pitchFamily="18" charset="0"/>
                <a:cs typeface="Times New Roman" pitchFamily="18" charset="0"/>
              </a:rPr>
              <a:t>Б №9 – 230 мл (у коробці)</a:t>
            </a:r>
            <a:br>
              <a:rPr lang="uk-UA" sz="1400">
                <a:solidFill>
                  <a:srgbClr val="000000"/>
                </a:solidFill>
                <a:latin typeface="Times New Roman" pitchFamily="18" charset="0"/>
                <a:cs typeface="Times New Roman" pitchFamily="18" charset="0"/>
              </a:rPr>
            </a:br>
            <a:r>
              <a:rPr lang="uk-UA" sz="1400">
                <a:solidFill>
                  <a:srgbClr val="000000"/>
                </a:solidFill>
                <a:latin typeface="Times New Roman" pitchFamily="18" charset="0"/>
                <a:cs typeface="Times New Roman" pitchFamily="18" charset="0"/>
              </a:rPr>
              <a:t>Б №11 – 347 мл</a:t>
            </a:r>
            <a:br>
              <a:rPr lang="uk-UA" sz="1400">
                <a:solidFill>
                  <a:srgbClr val="000000"/>
                </a:solidFill>
                <a:latin typeface="Times New Roman" pitchFamily="18" charset="0"/>
                <a:cs typeface="Times New Roman" pitchFamily="18" charset="0"/>
              </a:rPr>
            </a:br>
            <a:r>
              <a:rPr lang="uk-UA" sz="1400">
                <a:solidFill>
                  <a:srgbClr val="000000"/>
                </a:solidFill>
                <a:latin typeface="Times New Roman" pitchFamily="18" charset="0"/>
                <a:cs typeface="Times New Roman" pitchFamily="18" charset="0"/>
              </a:rPr>
              <a:t>Б №13 – 483 мл</a:t>
            </a:r>
            <a:endParaRPr lang="uk-UA">
              <a:cs typeface="Arial" charset="0"/>
            </a:endParaRPr>
          </a:p>
        </p:txBody>
      </p:sp>
      <p:pic>
        <p:nvPicPr>
          <p:cNvPr id="33799" name="Picture 6" descr="C:\Users\Ноутик\Desktop\ГОМЕОПАТИЯ\ЗТЛ\КРОК\Підготовка до лекції_files\image004.jpg"/>
          <p:cNvPicPr>
            <a:picLocks noChangeAspect="1" noChangeArrowheads="1"/>
          </p:cNvPicPr>
          <p:nvPr/>
        </p:nvPicPr>
        <p:blipFill>
          <a:blip r:embed="rId4"/>
          <a:srcRect/>
          <a:stretch>
            <a:fillRect/>
          </a:stretch>
        </p:blipFill>
        <p:spPr bwMode="auto">
          <a:xfrm>
            <a:off x="5580063" y="2636838"/>
            <a:ext cx="1933575" cy="1933575"/>
          </a:xfrm>
          <a:prstGeom prst="rect">
            <a:avLst/>
          </a:prstGeom>
          <a:noFill/>
          <a:ln w="9525">
            <a:noFill/>
            <a:miter lim="800000"/>
            <a:headEnd/>
            <a:tailEnd/>
          </a:ln>
        </p:spPr>
      </p:pic>
      <p:pic>
        <p:nvPicPr>
          <p:cNvPr id="33800" name="Picture 7" descr="C:\Users\Ноутик\Desktop\ГОМЕОПАТИЯ\ЗТЛ\КРОК\Підготовка до лекції_files\image005.jpg"/>
          <p:cNvPicPr>
            <a:picLocks noChangeAspect="1" noChangeArrowheads="1"/>
          </p:cNvPicPr>
          <p:nvPr/>
        </p:nvPicPr>
        <p:blipFill>
          <a:blip r:embed="rId5"/>
          <a:srcRect/>
          <a:stretch>
            <a:fillRect/>
          </a:stretch>
        </p:blipFill>
        <p:spPr bwMode="auto">
          <a:xfrm>
            <a:off x="5435600" y="4724400"/>
            <a:ext cx="1860550" cy="18621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34818" name="Rectangle 1"/>
          <p:cNvSpPr>
            <a:spLocks noChangeArrowheads="1"/>
          </p:cNvSpPr>
          <p:nvPr/>
        </p:nvSpPr>
        <p:spPr bwMode="auto">
          <a:xfrm>
            <a:off x="0" y="157163"/>
            <a:ext cx="9144000" cy="954087"/>
          </a:xfrm>
          <a:prstGeom prst="rect">
            <a:avLst/>
          </a:prstGeom>
          <a:noFill/>
          <a:ln w="9525">
            <a:noFill/>
            <a:miter lim="800000"/>
            <a:headEnd/>
            <a:tailEnd/>
          </a:ln>
        </p:spPr>
        <p:txBody>
          <a:bodyPr anchor="ctr">
            <a:spAutoFit/>
          </a:bodyPr>
          <a:lstStyle/>
          <a:p>
            <a:pPr algn="l" rtl="0"/>
            <a:r>
              <a:rPr lang="ru-RU" sz="1400">
                <a:solidFill>
                  <a:srgbClr val="000000"/>
                </a:solidFill>
                <a:latin typeface="Times New Roman" pitchFamily="18" charset="0"/>
                <a:cs typeface="Times New Roman" pitchFamily="18" charset="0"/>
              </a:rPr>
              <a:t>СПРИНЦ</a:t>
            </a:r>
            <a:r>
              <a:rPr lang="uk-UA" sz="1400">
                <a:solidFill>
                  <a:srgbClr val="000000"/>
                </a:solidFill>
                <a:latin typeface="Times New Roman" pitchFamily="18" charset="0"/>
                <a:cs typeface="Times New Roman" pitchFamily="18" charset="0"/>
              </a:rPr>
              <a:t>ІВКА ПВХ ІРИГАТОРНА</a:t>
            </a:r>
            <a:br>
              <a:rPr lang="uk-UA" sz="1400">
                <a:solidFill>
                  <a:srgbClr val="000000"/>
                </a:solidFill>
                <a:latin typeface="Times New Roman" pitchFamily="18" charset="0"/>
                <a:cs typeface="Times New Roman" pitchFamily="18" charset="0"/>
              </a:rPr>
            </a:br>
            <a:r>
              <a:rPr lang="uk-UA" sz="1400">
                <a:solidFill>
                  <a:srgbClr val="000000"/>
                </a:solidFill>
                <a:latin typeface="Times New Roman" pitchFamily="18" charset="0"/>
                <a:cs typeface="Times New Roman" pitchFamily="18" charset="0"/>
              </a:rPr>
              <a:t>для іригації (зрошення) піхви</a:t>
            </a:r>
            <a:endParaRPr lang="uk-UA" sz="800">
              <a:cs typeface="Arial" charset="0"/>
            </a:endParaRPr>
          </a:p>
          <a:p>
            <a:pPr algn="l" rtl="0" eaLnBrk="0" hangingPunct="0"/>
            <a:r>
              <a:rPr lang="uk-UA" sz="1400">
                <a:solidFill>
                  <a:srgbClr val="000000"/>
                </a:solidFill>
                <a:latin typeface="Times New Roman" pitchFamily="18" charset="0"/>
                <a:cs typeface="Times New Roman" pitchFamily="18" charset="0"/>
              </a:rPr>
              <a:t>Об'єми::</a:t>
            </a:r>
            <a:br>
              <a:rPr lang="uk-UA" sz="1400">
                <a:solidFill>
                  <a:srgbClr val="000000"/>
                </a:solidFill>
                <a:latin typeface="Times New Roman" pitchFamily="18" charset="0"/>
                <a:cs typeface="Times New Roman" pitchFamily="18" charset="0"/>
              </a:rPr>
            </a:br>
            <a:r>
              <a:rPr lang="uk-UA" sz="1400">
                <a:solidFill>
                  <a:srgbClr val="000000"/>
                </a:solidFill>
                <a:latin typeface="Times New Roman" pitchFamily="18" charset="0"/>
                <a:cs typeface="Times New Roman" pitchFamily="18" charset="0"/>
              </a:rPr>
              <a:t>БІ №9 – 320 мл</a:t>
            </a:r>
            <a:endParaRPr lang="uk-UA">
              <a:cs typeface="Arial" charset="0"/>
            </a:endParaRPr>
          </a:p>
        </p:txBody>
      </p:sp>
      <p:sp>
        <p:nvSpPr>
          <p:cNvPr id="34819" name="Rectangle 2"/>
          <p:cNvSpPr>
            <a:spLocks noChangeArrowheads="1"/>
          </p:cNvSpPr>
          <p:nvPr/>
        </p:nvSpPr>
        <p:spPr bwMode="auto">
          <a:xfrm>
            <a:off x="0" y="1993900"/>
            <a:ext cx="9144000" cy="954088"/>
          </a:xfrm>
          <a:prstGeom prst="rect">
            <a:avLst/>
          </a:prstGeom>
          <a:noFill/>
          <a:ln w="9525">
            <a:noFill/>
            <a:miter lim="800000"/>
            <a:headEnd/>
            <a:tailEnd/>
          </a:ln>
        </p:spPr>
        <p:txBody>
          <a:bodyPr anchor="ctr">
            <a:spAutoFit/>
          </a:bodyPr>
          <a:lstStyle/>
          <a:p>
            <a:pPr algn="l" rtl="0"/>
            <a:r>
              <a:rPr lang="uk-UA" sz="1400">
                <a:solidFill>
                  <a:srgbClr val="000000"/>
                </a:solidFill>
                <a:latin typeface="Times New Roman" pitchFamily="18" charset="0"/>
                <a:cs typeface="Times New Roman" pitchFamily="18" charset="0"/>
              </a:rPr>
              <a:t>СПРИНЦІВКА ПВХ КОМБІНОВАНА</a:t>
            </a:r>
            <a:br>
              <a:rPr lang="uk-UA" sz="1400">
                <a:solidFill>
                  <a:srgbClr val="000000"/>
                </a:solidFill>
                <a:latin typeface="Times New Roman" pitchFamily="18" charset="0"/>
                <a:cs typeface="Times New Roman" pitchFamily="18" charset="0"/>
              </a:rPr>
            </a:br>
            <a:r>
              <a:rPr lang="uk-UA" sz="1400">
                <a:solidFill>
                  <a:srgbClr val="000000"/>
                </a:solidFill>
                <a:latin typeface="Times New Roman" pitchFamily="18" charset="0"/>
                <a:cs typeface="Times New Roman" pitchFamily="18" charset="0"/>
              </a:rPr>
              <a:t>для відсмоктування рідини післяопераційних полостей організму та іригації (зрошення) піхви</a:t>
            </a:r>
            <a:endParaRPr lang="uk-UA" sz="800">
              <a:cs typeface="Arial" charset="0"/>
            </a:endParaRPr>
          </a:p>
          <a:p>
            <a:pPr algn="l" rtl="0" eaLnBrk="0" hangingPunct="0"/>
            <a:r>
              <a:rPr lang="uk-UA" sz="1400">
                <a:solidFill>
                  <a:srgbClr val="000000"/>
                </a:solidFill>
                <a:latin typeface="Times New Roman" pitchFamily="18" charset="0"/>
                <a:cs typeface="Times New Roman" pitchFamily="18" charset="0"/>
              </a:rPr>
              <a:t>Об'єми::</a:t>
            </a:r>
            <a:br>
              <a:rPr lang="uk-UA" sz="1400">
                <a:solidFill>
                  <a:srgbClr val="000000"/>
                </a:solidFill>
                <a:latin typeface="Times New Roman" pitchFamily="18" charset="0"/>
                <a:cs typeface="Times New Roman" pitchFamily="18" charset="0"/>
              </a:rPr>
            </a:br>
            <a:r>
              <a:rPr lang="uk-UA" sz="1400">
                <a:solidFill>
                  <a:srgbClr val="000000"/>
                </a:solidFill>
                <a:latin typeface="Times New Roman" pitchFamily="18" charset="0"/>
                <a:cs typeface="Times New Roman" pitchFamily="18" charset="0"/>
              </a:rPr>
              <a:t>БК №12 – 224 мл</a:t>
            </a:r>
            <a:endParaRPr lang="uk-UA">
              <a:cs typeface="Arial" charset="0"/>
            </a:endParaRPr>
          </a:p>
        </p:txBody>
      </p:sp>
      <p:pic>
        <p:nvPicPr>
          <p:cNvPr id="34820" name="Picture 3" descr="C:\Users\Ноутик\Desktop\ГОМЕОПАТИЯ\ЗТЛ\КРОК\Підготовка до лекції_files\image006.jpg"/>
          <p:cNvPicPr>
            <a:picLocks noChangeAspect="1" noChangeArrowheads="1"/>
          </p:cNvPicPr>
          <p:nvPr/>
        </p:nvPicPr>
        <p:blipFill>
          <a:blip r:embed="rId2"/>
          <a:srcRect/>
          <a:stretch>
            <a:fillRect/>
          </a:stretch>
        </p:blipFill>
        <p:spPr bwMode="auto">
          <a:xfrm>
            <a:off x="3203575" y="260350"/>
            <a:ext cx="2016125" cy="1944688"/>
          </a:xfrm>
          <a:prstGeom prst="rect">
            <a:avLst/>
          </a:prstGeom>
          <a:noFill/>
          <a:ln w="9525">
            <a:noFill/>
            <a:miter lim="800000"/>
            <a:headEnd/>
            <a:tailEnd/>
          </a:ln>
        </p:spPr>
      </p:pic>
      <p:pic>
        <p:nvPicPr>
          <p:cNvPr id="34821" name="Picture 4" descr="C:\Users\Ноутик\Desktop\ГОМЕОПАТИЯ\ЗТЛ\КРОК\Підготовка до лекції_files\image007.jpg"/>
          <p:cNvPicPr>
            <a:picLocks noChangeAspect="1" noChangeArrowheads="1"/>
          </p:cNvPicPr>
          <p:nvPr/>
        </p:nvPicPr>
        <p:blipFill>
          <a:blip r:embed="rId3"/>
          <a:srcRect/>
          <a:stretch>
            <a:fillRect/>
          </a:stretch>
        </p:blipFill>
        <p:spPr bwMode="auto">
          <a:xfrm>
            <a:off x="7380288" y="1484313"/>
            <a:ext cx="1428750" cy="1738312"/>
          </a:xfrm>
          <a:prstGeom prst="rect">
            <a:avLst/>
          </a:prstGeom>
          <a:noFill/>
          <a:ln w="9525">
            <a:noFill/>
            <a:miter lim="800000"/>
            <a:headEnd/>
            <a:tailEnd/>
          </a:ln>
        </p:spPr>
      </p:pic>
      <p:sp>
        <p:nvSpPr>
          <p:cNvPr id="34822" name="Rectangle 5"/>
          <p:cNvSpPr>
            <a:spLocks noChangeArrowheads="1"/>
          </p:cNvSpPr>
          <p:nvPr/>
        </p:nvSpPr>
        <p:spPr bwMode="auto">
          <a:xfrm>
            <a:off x="0" y="3706813"/>
            <a:ext cx="9144000" cy="2540000"/>
          </a:xfrm>
          <a:prstGeom prst="rect">
            <a:avLst/>
          </a:prstGeom>
          <a:noFill/>
          <a:ln w="9525">
            <a:noFill/>
            <a:miter lim="800000"/>
            <a:headEnd/>
            <a:tailEnd/>
          </a:ln>
        </p:spPr>
        <p:txBody>
          <a:bodyPr bIns="0" anchor="ctr">
            <a:spAutoFit/>
          </a:bodyPr>
          <a:lstStyle/>
          <a:p>
            <a:pPr algn="l" rtl="0"/>
            <a:r>
              <a:rPr lang="uk-UA" b="1">
                <a:solidFill>
                  <a:srgbClr val="000000"/>
                </a:solidFill>
                <a:latin typeface="Times New Roman" pitchFamily="18" charset="0"/>
                <a:cs typeface="Times New Roman" pitchFamily="18" charset="0"/>
              </a:rPr>
              <a:t>Спринцівки гумові виготовляються формовим методом.</a:t>
            </a:r>
          </a:p>
          <a:p>
            <a:pPr algn="l" rtl="0" eaLnBrk="0" hangingPunct="0"/>
            <a:r>
              <a:rPr lang="uk-UA">
                <a:solidFill>
                  <a:srgbClr val="000000"/>
                </a:solidFill>
                <a:latin typeface="Times New Roman" pitchFamily="18" charset="0"/>
                <a:cs typeface="Times New Roman" pitchFamily="18" charset="0"/>
              </a:rPr>
              <a:t>Призначаються для промивань, клізм, лабораторної практики тощо.</a:t>
            </a:r>
            <a:endParaRPr lang="uk-UA" b="1">
              <a:solidFill>
                <a:srgbClr val="000000"/>
              </a:solidFill>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Спринцівка є гумовим балоном грушоподібної форми з м'яким або твердим ебонітовим або пластмасовим наконечником.</a:t>
            </a:r>
            <a:endParaRPr lang="uk-UA" b="1">
              <a:solidFill>
                <a:srgbClr val="000000"/>
              </a:solidFill>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Спринцівки з м'яким наконечником випускаються місткістю по 15, 30, 45, 60, 75, 90, 120, 180 і 270 мл, а з твердим - по 30, 45, 60, 75, 90, 120, 150, 10 та 360 мл.</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На дні спринцівки є позначення: для спринцівок з м'яким наконечником – ½, 1, 1 ½, 2, 2 ½, 3, 4, 6 та 9, де 1 – означає одна унція, що відповідає 30 мл. Відповідно на спринцівках із твердим позначенням нанесено – 1, 1 ½, 2, 2 ½,3, 4, 5, 6, 9, 12.</a:t>
            </a:r>
            <a:endParaRPr lang="uk-UA">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35842" name="Rectangle 1"/>
          <p:cNvSpPr>
            <a:spLocks noChangeArrowheads="1"/>
          </p:cNvSpPr>
          <p:nvPr/>
        </p:nvSpPr>
        <p:spPr bwMode="auto">
          <a:xfrm>
            <a:off x="0" y="412750"/>
            <a:ext cx="9144000" cy="4246563"/>
          </a:xfrm>
          <a:prstGeom prst="rect">
            <a:avLst/>
          </a:prstGeom>
          <a:noFill/>
          <a:ln w="9525">
            <a:noFill/>
            <a:miter lim="800000"/>
            <a:headEnd/>
            <a:tailEnd/>
          </a:ln>
        </p:spPr>
        <p:txBody>
          <a:bodyPr anchor="ctr">
            <a:spAutoFit/>
          </a:bodyPr>
          <a:lstStyle/>
          <a:p>
            <a:pPr algn="l" rtl="0"/>
            <a:r>
              <a:rPr lang="uk-UA" b="1">
                <a:solidFill>
                  <a:srgbClr val="000000"/>
                </a:solidFill>
                <a:latin typeface="Times New Roman" pitchFamily="18" charset="0"/>
                <a:cs typeface="Times New Roman" pitchFamily="18" charset="0"/>
              </a:rPr>
              <a:t>Жгут кровоспинний</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Жгут кровоспинний застосовується для зупинення кровотечі.</a:t>
            </a:r>
            <a:endParaRPr lang="uk-UA">
              <a:latin typeface="Times New Roman" pitchFamily="18" charset="0"/>
              <a:cs typeface="Times New Roman" pitchFamily="18" charset="0"/>
            </a:endParaRPr>
          </a:p>
          <a:p>
            <a:pPr algn="l" rtl="0" eaLnBrk="0" hangingPunct="0"/>
            <a:endParaRPr lang="uk-UA">
              <a:solidFill>
                <a:srgbClr val="000000"/>
              </a:solidFill>
              <a:latin typeface="Times New Roman" pitchFamily="18" charset="0"/>
              <a:cs typeface="Times New Roman" pitchFamily="18" charset="0"/>
            </a:endParaRPr>
          </a:p>
          <a:p>
            <a:pPr algn="l" rtl="0" eaLnBrk="0" hangingPunct="0"/>
            <a:endParaRPr lang="uk-UA">
              <a:solidFill>
                <a:srgbClr val="000000"/>
              </a:solidFill>
              <a:latin typeface="Times New Roman" pitchFamily="18" charset="0"/>
              <a:cs typeface="Times New Roman" pitchFamily="18" charset="0"/>
            </a:endParaRPr>
          </a:p>
          <a:p>
            <a:pPr algn="l" rtl="0" eaLnBrk="0" hangingPunct="0"/>
            <a:endParaRPr lang="uk-UA">
              <a:solidFill>
                <a:srgbClr val="000000"/>
              </a:solidFill>
              <a:latin typeface="Times New Roman" pitchFamily="18" charset="0"/>
              <a:cs typeface="Times New Roman" pitchFamily="18" charset="0"/>
            </a:endParaRPr>
          </a:p>
          <a:p>
            <a:pPr algn="l" rtl="0" eaLnBrk="0" hangingPunct="0"/>
            <a:endParaRPr lang="uk-UA">
              <a:solidFill>
                <a:srgbClr val="000000"/>
              </a:solidFill>
              <a:latin typeface="Times New Roman" pitchFamily="18" charset="0"/>
              <a:cs typeface="Times New Roman" pitchFamily="18" charset="0"/>
            </a:endParaRPr>
          </a:p>
          <a:p>
            <a:pPr algn="l" rtl="0" eaLnBrk="0" hangingPunct="0"/>
            <a:endParaRPr lang="uk-UA">
              <a:solidFill>
                <a:srgbClr val="000000"/>
              </a:solidFill>
              <a:latin typeface="Times New Roman" pitchFamily="18" charset="0"/>
              <a:cs typeface="Times New Roman" pitchFamily="18" charset="0"/>
            </a:endParaRPr>
          </a:p>
          <a:p>
            <a:pPr algn="l" rtl="0" eaLnBrk="0" hangingPunct="0"/>
            <a:endParaRPr lang="uk-UA">
              <a:solidFill>
                <a:srgbClr val="000000"/>
              </a:solidFill>
              <a:latin typeface="Times New Roman" pitchFamily="18" charset="0"/>
              <a:cs typeface="Times New Roman" pitchFamily="18" charset="0"/>
            </a:endParaRPr>
          </a:p>
          <a:p>
            <a:pPr algn="l" rtl="0" eaLnBrk="0" hangingPunct="0"/>
            <a:endParaRPr lang="uk-UA">
              <a:solidFill>
                <a:srgbClr val="000000"/>
              </a:solidFill>
              <a:latin typeface="Times New Roman" pitchFamily="18" charset="0"/>
              <a:cs typeface="Times New Roman" pitchFamily="18" charset="0"/>
            </a:endParaRPr>
          </a:p>
          <a:p>
            <a:pPr algn="l" rtl="0" eaLnBrk="0" hangingPunct="0"/>
            <a:endParaRPr lang="uk-UA">
              <a:solidFill>
                <a:srgbClr val="000000"/>
              </a:solidFill>
              <a:latin typeface="Times New Roman" pitchFamily="18" charset="0"/>
              <a:cs typeface="Times New Roman" pitchFamily="18" charset="0"/>
            </a:endParaRPr>
          </a:p>
          <a:p>
            <a:pPr algn="l" rtl="0" eaLnBrk="0" hangingPunct="0"/>
            <a:endParaRPr lang="uk-UA">
              <a:solidFill>
                <a:srgbClr val="000000"/>
              </a:solidFill>
              <a:latin typeface="Times New Roman" pitchFamily="18" charset="0"/>
              <a:cs typeface="Times New Roman" pitchFamily="18" charset="0"/>
            </a:endParaRPr>
          </a:p>
          <a:p>
            <a:pPr algn="l" rtl="0" eaLnBrk="0" hangingPunct="0"/>
            <a:endParaRPr lang="uk-UA">
              <a:solidFill>
                <a:srgbClr val="000000"/>
              </a:solidFill>
              <a:latin typeface="Times New Roman" pitchFamily="18" charset="0"/>
              <a:cs typeface="Times New Roman" pitchFamily="18" charset="0"/>
            </a:endParaRPr>
          </a:p>
          <a:p>
            <a:pPr algn="l" rtl="0" eaLnBrk="0" hangingPunct="0"/>
            <a:endParaRPr lang="uk-UA">
              <a:solidFill>
                <a:srgbClr val="000000"/>
              </a:solidFill>
              <a:latin typeface="Times New Roman" pitchFamily="18" charset="0"/>
              <a:cs typeface="Times New Roman" pitchFamily="18" charset="0"/>
            </a:endParaRPr>
          </a:p>
          <a:p>
            <a:pPr algn="l" rtl="0" eaLnBrk="0" hangingPunct="0"/>
            <a:endParaRPr lang="uk-UA">
              <a:solidFill>
                <a:srgbClr val="000000"/>
              </a:solidFill>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 </a:t>
            </a:r>
            <a:endParaRPr lang="uk-UA">
              <a:cs typeface="Arial" charset="0"/>
            </a:endParaRPr>
          </a:p>
        </p:txBody>
      </p:sp>
      <p:pic>
        <p:nvPicPr>
          <p:cNvPr id="35843" name="Picture 2" descr="C:\Users\Ноутик\Desktop\ГОМЕОПАТИЯ\ЗТЛ\КРОК\jgutalfakrovost.gif"/>
          <p:cNvPicPr>
            <a:picLocks noChangeAspect="1" noChangeArrowheads="1"/>
          </p:cNvPicPr>
          <p:nvPr/>
        </p:nvPicPr>
        <p:blipFill>
          <a:blip r:embed="rId2"/>
          <a:srcRect/>
          <a:stretch>
            <a:fillRect/>
          </a:stretch>
        </p:blipFill>
        <p:spPr bwMode="auto">
          <a:xfrm>
            <a:off x="827088" y="1196975"/>
            <a:ext cx="6600825" cy="3152775"/>
          </a:xfrm>
          <a:prstGeom prst="rect">
            <a:avLst/>
          </a:prstGeom>
          <a:noFill/>
          <a:ln w="9525">
            <a:noFill/>
            <a:miter lim="800000"/>
            <a:headEnd/>
            <a:tailEnd/>
          </a:ln>
        </p:spPr>
      </p:pic>
      <p:sp>
        <p:nvSpPr>
          <p:cNvPr id="35844" name="Прямоугольник 4"/>
          <p:cNvSpPr>
            <a:spLocks noChangeArrowheads="1"/>
          </p:cNvSpPr>
          <p:nvPr/>
        </p:nvSpPr>
        <p:spPr bwMode="auto">
          <a:xfrm>
            <a:off x="0" y="5013325"/>
            <a:ext cx="8820150" cy="1477963"/>
          </a:xfrm>
          <a:prstGeom prst="rect">
            <a:avLst/>
          </a:prstGeom>
          <a:noFill/>
          <a:ln w="9525">
            <a:noFill/>
            <a:miter lim="800000"/>
            <a:headEnd/>
            <a:tailEnd/>
          </a:ln>
        </p:spPr>
        <p:txBody>
          <a:bodyPr>
            <a:spAutoFit/>
          </a:bodyPr>
          <a:lstStyle/>
          <a:p>
            <a:pPr algn="l" rtl="0" eaLnBrk="0" hangingPunct="0"/>
            <a:r>
              <a:rPr lang="uk-UA">
                <a:solidFill>
                  <a:srgbClr val="000000"/>
                </a:solidFill>
                <a:latin typeface="Times New Roman" pitchFamily="18" charset="0"/>
                <a:cs typeface="Times New Roman" pitchFamily="18" charset="0"/>
              </a:rPr>
              <a:t>Являє собою гумову трубку шириною 25 мм або плоску гумову стрічку завдовжки 125 см. На одному кінці жгута є металева цепочка, а на іншому – крючок для скріплення кінців жгута.</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Гума повинна бути еластичною і після розтягування має знову скорочуватися до попередніх розмірів</a:t>
            </a:r>
            <a:r>
              <a:rPr lang="uk-UA" sz="1400">
                <a:solidFill>
                  <a:srgbClr val="000000"/>
                </a:solidFill>
                <a:latin typeface="Times New Roman" pitchFamily="18" charset="0"/>
                <a:cs typeface="Times New Roman" pitchFamily="18" charset="0"/>
              </a:rPr>
              <a:t>.</a:t>
            </a:r>
            <a:endParaRPr lang="uk-UA">
              <a:cs typeface="Arial"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36866" name="Rectangle 1"/>
          <p:cNvSpPr>
            <a:spLocks noChangeArrowheads="1"/>
          </p:cNvSpPr>
          <p:nvPr/>
        </p:nvSpPr>
        <p:spPr bwMode="auto">
          <a:xfrm>
            <a:off x="0" y="-41275"/>
            <a:ext cx="9144000" cy="5356225"/>
          </a:xfrm>
          <a:prstGeom prst="rect">
            <a:avLst/>
          </a:prstGeom>
          <a:noFill/>
          <a:ln w="9525">
            <a:noFill/>
            <a:miter lim="800000"/>
            <a:headEnd/>
            <a:tailEnd/>
          </a:ln>
        </p:spPr>
        <p:txBody>
          <a:bodyPr anchor="ctr">
            <a:spAutoFit/>
          </a:bodyPr>
          <a:lstStyle/>
          <a:p>
            <a:pPr algn="l" rtl="0"/>
            <a:r>
              <a:rPr lang="uk-UA" b="1">
                <a:solidFill>
                  <a:srgbClr val="000000"/>
                </a:solidFill>
                <a:latin typeface="Times New Roman" pitchFamily="18" charset="0"/>
                <a:cs typeface="Times New Roman" pitchFamily="18" charset="0"/>
              </a:rPr>
              <a:t>Трубки гумові</a:t>
            </a:r>
            <a:endParaRPr lang="uk-UA">
              <a:latin typeface="Times New Roman" pitchFamily="18" charset="0"/>
              <a:cs typeface="Times New Roman" pitchFamily="18" charset="0"/>
            </a:endParaRPr>
          </a:p>
          <a:p>
            <a:pPr algn="l" rtl="0" eaLnBrk="0" hangingPunct="0"/>
            <a:r>
              <a:rPr lang="uk-UA" b="1">
                <a:solidFill>
                  <a:srgbClr val="000000"/>
                </a:solidFill>
                <a:latin typeface="Times New Roman" pitchFamily="18" charset="0"/>
                <a:cs typeface="Times New Roman" pitchFamily="18" charset="0"/>
              </a:rPr>
              <a:t> </a:t>
            </a:r>
            <a:r>
              <a:rPr lang="uk-UA">
                <a:solidFill>
                  <a:srgbClr val="000000"/>
                </a:solidFill>
                <a:latin typeface="Times New Roman" pitchFamily="18" charset="0"/>
                <a:cs typeface="Times New Roman" pitchFamily="18" charset="0"/>
              </a:rPr>
              <a:t>Трубки гумові застосовуються в медичній практиці з різною метою:</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 як дренаж при лікуванні післяопераційних ран;</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 у приладах для переливання крові;</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 введення та відсмоктування рідин з організму;</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 для з'єднання окремих частин апаратів та приладів.</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Залежно від призначення трубки випускають більш ніж 50-ти розмірів, які відрізняються внутрішнім та зовнішнім діаметром, а також товщиною стінок.</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Гумові трубки виготовляють з гуми, яка не повинна вивільняти речовини, які негативно впливають на організм людини, не повинна вміщувати токсичні речовини типу солей свинцю, барію, арсен, цинку, кальцію та інших металів.</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Промисловість випускає гумові трубки багатометражної довжини, згорнутими кільцеподібною в бухті по 5 кг у шкірній, довжина не менше 1,5 м; при цьому кінці трубки щільно закривають гумовими пробками, завдяки чому в трубці зберігається повітря, яке перешкоджає її сплющуванню при зберіганні.</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 </a:t>
            </a:r>
            <a:r>
              <a:rPr lang="uk-UA" b="1">
                <a:solidFill>
                  <a:srgbClr val="000000"/>
                </a:solidFill>
                <a:latin typeface="Times New Roman" pitchFamily="18" charset="0"/>
                <a:cs typeface="Times New Roman" pitchFamily="18" charset="0"/>
              </a:rPr>
              <a:t>У медичній практиці використовують ряд виробів трубчастої форми, а саме:</a:t>
            </a:r>
            <a:endParaRPr lang="uk-UA" b="1">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 зонді;</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 трубки газовідвідні;</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 Катетери.</a:t>
            </a:r>
            <a:endParaRPr lang="uk-UA">
              <a:latin typeface="Times New Roman" pitchFamily="18" charset="0"/>
              <a:cs typeface="Times New Roman" pitchFamily="18" charset="0"/>
            </a:endParaRPr>
          </a:p>
        </p:txBody>
      </p:sp>
      <p:pic>
        <p:nvPicPr>
          <p:cNvPr id="36867" name="Picture 2" descr="C:\Users\Ноутик\Desktop\ГОМЕОПАТИЯ\ЗТЛ\КРОК\Підготовка до лекції_files\32765_1_big.jpg"/>
          <p:cNvPicPr>
            <a:picLocks noChangeAspect="1" noChangeArrowheads="1"/>
          </p:cNvPicPr>
          <p:nvPr/>
        </p:nvPicPr>
        <p:blipFill>
          <a:blip r:embed="rId2"/>
          <a:srcRect/>
          <a:stretch>
            <a:fillRect/>
          </a:stretch>
        </p:blipFill>
        <p:spPr bwMode="auto">
          <a:xfrm>
            <a:off x="4211638" y="4508500"/>
            <a:ext cx="3132137" cy="2190750"/>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37890" name="Rectangle 1"/>
          <p:cNvSpPr>
            <a:spLocks noChangeArrowheads="1"/>
          </p:cNvSpPr>
          <p:nvPr/>
        </p:nvSpPr>
        <p:spPr bwMode="auto">
          <a:xfrm>
            <a:off x="0" y="53975"/>
            <a:ext cx="9144000" cy="3970338"/>
          </a:xfrm>
          <a:prstGeom prst="rect">
            <a:avLst/>
          </a:prstGeom>
          <a:noFill/>
          <a:ln w="9525">
            <a:noFill/>
            <a:miter lim="800000"/>
            <a:headEnd/>
            <a:tailEnd/>
          </a:ln>
        </p:spPr>
        <p:txBody>
          <a:bodyPr anchor="ctr">
            <a:spAutoFit/>
          </a:bodyPr>
          <a:lstStyle/>
          <a:p>
            <a:pPr algn="l" rtl="0"/>
            <a:r>
              <a:rPr lang="uk-UA" b="1">
                <a:solidFill>
                  <a:srgbClr val="000000"/>
                </a:solidFill>
                <a:latin typeface="Times New Roman" pitchFamily="18" charset="0"/>
                <a:cs typeface="Times New Roman" pitchFamily="18" charset="0"/>
              </a:rPr>
              <a:t>Зонд шлунковий</a:t>
            </a:r>
            <a:endParaRPr lang="uk-UA">
              <a:latin typeface="Times New Roman" pitchFamily="18" charset="0"/>
              <a:cs typeface="Times New Roman" pitchFamily="18" charset="0"/>
            </a:endParaRPr>
          </a:p>
          <a:p>
            <a:pPr algn="l" rtl="0" eaLnBrk="0" hangingPunct="0"/>
            <a:r>
              <a:rPr lang="uk-UA" b="1">
                <a:solidFill>
                  <a:srgbClr val="000000"/>
                </a:solidFill>
                <a:latin typeface="Times New Roman" pitchFamily="18" charset="0"/>
                <a:cs typeface="Times New Roman" pitchFamily="18" charset="0"/>
              </a:rPr>
              <a:t> </a:t>
            </a:r>
            <a:r>
              <a:rPr lang="uk-UA">
                <a:solidFill>
                  <a:srgbClr val="000000"/>
                </a:solidFill>
                <a:latin typeface="Times New Roman" pitchFamily="18" charset="0"/>
                <a:cs typeface="Times New Roman" pitchFamily="18" charset="0"/>
              </a:rPr>
              <a:t>Зонд шлунковий назначається:</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 для промивання шлунку;</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 взяття пробі шлункового соку для його аналізу.</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Він являє собою гумову або з поліхлорвінілового пластику трубку завдовжки від 1 м до 1,5 м з одним заокругленим глухим кінцем, на боковій поверхні якого є два овальні відверстия, обернених у протилежні боки.</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Поверхня зонда повинна бути зовсім гладкою, рівною, без будь-яких дефектів, які можуть травмувати слизову стравоходу та шлунку.</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Для введення зонда на певну глибину на ньому є три поперечні позначки, нанесені фарбою, яка не змивається. Ці позначки знаходяться на відстані 45, 55 і 65 см від робочого кінця.</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Виготовляють шлунковий зонд формовим методом.</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 </a:t>
            </a:r>
            <a:endParaRPr lang="uk-UA">
              <a:latin typeface="Times New Roman" pitchFamily="18" charset="0"/>
              <a:cs typeface="Times New Roman" pitchFamily="18" charset="0"/>
            </a:endParaRPr>
          </a:p>
        </p:txBody>
      </p:sp>
      <p:pic>
        <p:nvPicPr>
          <p:cNvPr id="37891" name="Picture 2" descr="C:\Users\Ноутик\Desktop\ГОМЕОПАТИЯ\ЗТЛ\КРОК\Підготовка до лекції_files\365bc_enl.jpg"/>
          <p:cNvPicPr>
            <a:picLocks noChangeAspect="1" noChangeArrowheads="1"/>
          </p:cNvPicPr>
          <p:nvPr/>
        </p:nvPicPr>
        <p:blipFill>
          <a:blip r:embed="rId2"/>
          <a:srcRect/>
          <a:stretch>
            <a:fillRect/>
          </a:stretch>
        </p:blipFill>
        <p:spPr bwMode="auto">
          <a:xfrm>
            <a:off x="3276600" y="4005263"/>
            <a:ext cx="2990850" cy="2209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38914" name="Rectangle 1"/>
          <p:cNvSpPr>
            <a:spLocks noChangeArrowheads="1"/>
          </p:cNvSpPr>
          <p:nvPr/>
        </p:nvSpPr>
        <p:spPr bwMode="auto">
          <a:xfrm>
            <a:off x="0" y="161925"/>
            <a:ext cx="9899650" cy="2032000"/>
          </a:xfrm>
          <a:prstGeom prst="rect">
            <a:avLst/>
          </a:prstGeom>
          <a:noFill/>
          <a:ln w="9525">
            <a:noFill/>
            <a:miter lim="800000"/>
            <a:headEnd/>
            <a:tailEnd/>
          </a:ln>
        </p:spPr>
        <p:txBody>
          <a:bodyPr anchor="ctr">
            <a:spAutoFit/>
          </a:bodyPr>
          <a:lstStyle/>
          <a:p>
            <a:pPr algn="l" rtl="0"/>
            <a:r>
              <a:rPr lang="uk-UA" b="1">
                <a:solidFill>
                  <a:srgbClr val="000000"/>
                </a:solidFill>
                <a:latin typeface="Times New Roman" pitchFamily="18" charset="0"/>
                <a:cs typeface="Times New Roman" pitchFamily="18" charset="0"/>
              </a:rPr>
              <a:t>Зонд дуодентальний</a:t>
            </a:r>
            <a:endParaRPr lang="uk-UA">
              <a:latin typeface="Times New Roman" pitchFamily="18" charset="0"/>
              <a:cs typeface="Times New Roman" pitchFamily="18" charset="0"/>
            </a:endParaRPr>
          </a:p>
          <a:p>
            <a:pPr algn="l" rtl="0" eaLnBrk="0" hangingPunct="0"/>
            <a:r>
              <a:rPr lang="uk-UA" b="1">
                <a:solidFill>
                  <a:srgbClr val="000000"/>
                </a:solidFill>
                <a:latin typeface="Times New Roman" pitchFamily="18" charset="0"/>
                <a:cs typeface="Times New Roman" pitchFamily="18" charset="0"/>
              </a:rPr>
              <a:t> </a:t>
            </a:r>
            <a:r>
              <a:rPr lang="uk-UA">
                <a:solidFill>
                  <a:srgbClr val="000000"/>
                </a:solidFill>
                <a:latin typeface="Times New Roman" pitchFamily="18" charset="0"/>
                <a:cs typeface="Times New Roman" pitchFamily="18" charset="0"/>
              </a:rPr>
              <a:t>Зонд дуоденальний застосовують для отримання жовчі з 12-палої кишки.</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Має вигляд гумової чи пластмасової трубки діаметром 4,5 – 5 мм, завдовжки 1,4 – 1,5 м.</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Відрізняється від шлункового зонда тим, що на одному кінці є металева вставка у вигляді оливи з латуні або нержавіючої сталі. На цій оливі є багато маленьких отворів. Про глибину введення зонду судять за позначками, які нанесені на відстані 55, 70 і 80 см від оливи.</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Гарантований термін зберігання – 1 рік.</a:t>
            </a:r>
            <a:endParaRPr lang="uk-UA">
              <a:latin typeface="Times New Roman" pitchFamily="18" charset="0"/>
              <a:cs typeface="Times New Roman" pitchFamily="18" charset="0"/>
            </a:endParaRPr>
          </a:p>
        </p:txBody>
      </p:sp>
      <p:pic>
        <p:nvPicPr>
          <p:cNvPr id="38915" name="Picture 2" descr="C:\Users\Ноутик\Desktop\ГОМЕОПАТИЯ\ЗТЛ\КРОК\Підготовка до лекції_files\duodenal_tube.jpg"/>
          <p:cNvPicPr>
            <a:picLocks noChangeAspect="1" noChangeArrowheads="1"/>
          </p:cNvPicPr>
          <p:nvPr/>
        </p:nvPicPr>
        <p:blipFill>
          <a:blip r:embed="rId2"/>
          <a:srcRect/>
          <a:stretch>
            <a:fillRect/>
          </a:stretch>
        </p:blipFill>
        <p:spPr bwMode="auto">
          <a:xfrm>
            <a:off x="2339975" y="2492375"/>
            <a:ext cx="3987800" cy="36433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39938" name="Rectangle 1"/>
          <p:cNvSpPr>
            <a:spLocks noChangeArrowheads="1"/>
          </p:cNvSpPr>
          <p:nvPr/>
        </p:nvSpPr>
        <p:spPr bwMode="auto">
          <a:xfrm>
            <a:off x="0" y="200025"/>
            <a:ext cx="9144000" cy="2308225"/>
          </a:xfrm>
          <a:prstGeom prst="rect">
            <a:avLst/>
          </a:prstGeom>
          <a:noFill/>
          <a:ln w="9525">
            <a:noFill/>
            <a:miter lim="800000"/>
            <a:headEnd/>
            <a:tailEnd/>
          </a:ln>
        </p:spPr>
        <p:txBody>
          <a:bodyPr anchor="ctr">
            <a:spAutoFit/>
          </a:bodyPr>
          <a:lstStyle/>
          <a:p>
            <a:pPr algn="l" rtl="0"/>
            <a:r>
              <a:rPr lang="uk-UA" b="1">
                <a:solidFill>
                  <a:srgbClr val="000000"/>
                </a:solidFill>
                <a:latin typeface="Times New Roman" pitchFamily="18" charset="0"/>
                <a:cs typeface="Times New Roman" pitchFamily="18" charset="0"/>
              </a:rPr>
              <a:t>Трубки газовідвідні</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Трубки газовідвідні призначені для відведення газів із прямої та сигмовидної кишки при метеоризмі.</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У них є два відверстия – один боковий і один центральний на заокругленому кінці трубки, а на іншому кінці є лійкоподібне розширення.</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Трубки випускають 8 номерів із зовнішнім діаметром від 5 до 15 мм і завдовжки від 350 до 500 мм.</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Поверхня трубок має бути гладкою, рівною, без тріщин.</a:t>
            </a:r>
            <a:endParaRPr lang="uk-UA">
              <a:latin typeface="Times New Roman" pitchFamily="18" charset="0"/>
              <a:cs typeface="Times New Roman" pitchFamily="18" charset="0"/>
            </a:endParaRPr>
          </a:p>
        </p:txBody>
      </p:sp>
      <p:pic>
        <p:nvPicPr>
          <p:cNvPr id="39939" name="Picture 2" descr="C:\Users\Ноутик\Desktop\ГОМЕОПАТИЯ\ЗТЛ\КРОК\Підготовка до лекції_files\kateter_foleya_2_hodovoyws_enl.jpg"/>
          <p:cNvPicPr>
            <a:picLocks noChangeAspect="1" noChangeArrowheads="1"/>
          </p:cNvPicPr>
          <p:nvPr/>
        </p:nvPicPr>
        <p:blipFill>
          <a:blip r:embed="rId2"/>
          <a:srcRect/>
          <a:stretch>
            <a:fillRect/>
          </a:stretch>
        </p:blipFill>
        <p:spPr bwMode="auto">
          <a:xfrm>
            <a:off x="1763713" y="3068638"/>
            <a:ext cx="5715000"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40962" name="Rectangle 1"/>
          <p:cNvSpPr>
            <a:spLocks noChangeArrowheads="1"/>
          </p:cNvSpPr>
          <p:nvPr/>
        </p:nvSpPr>
        <p:spPr bwMode="auto">
          <a:xfrm>
            <a:off x="0" y="188913"/>
            <a:ext cx="9144000" cy="1476375"/>
          </a:xfrm>
          <a:prstGeom prst="rect">
            <a:avLst/>
          </a:prstGeom>
          <a:noFill/>
          <a:ln w="9525">
            <a:noFill/>
            <a:miter lim="800000"/>
            <a:headEnd/>
            <a:tailEnd/>
          </a:ln>
        </p:spPr>
        <p:txBody>
          <a:bodyPr anchor="ctr">
            <a:spAutoFit/>
          </a:bodyPr>
          <a:lstStyle/>
          <a:p>
            <a:pPr algn="l" rtl="0"/>
            <a:r>
              <a:rPr lang="uk-UA" b="1">
                <a:solidFill>
                  <a:srgbClr val="000000"/>
                </a:solidFill>
                <a:latin typeface="Times New Roman" pitchFamily="18" charset="0"/>
                <a:cs typeface="Times New Roman" pitchFamily="18" charset="0"/>
              </a:rPr>
              <a:t>Катетери гумові</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Катетери гумові призначені для введення в природні ходи та порожнини людського тіла з метою звільнення їх від вмісту або введення води та необхідних лікарських або харчових засобів.</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 </a:t>
            </a:r>
            <a:endParaRPr lang="uk-UA">
              <a:latin typeface="Times New Roman" pitchFamily="18" charset="0"/>
              <a:cs typeface="Times New Roman" pitchFamily="18" charset="0"/>
            </a:endParaRPr>
          </a:p>
        </p:txBody>
      </p:sp>
      <p:pic>
        <p:nvPicPr>
          <p:cNvPr id="40963" name="Picture 3" descr="C:\Users\Ноутик\Desktop\ГОМЕОПАТИЯ\ЗТЛ\КРОК\1117.jpg"/>
          <p:cNvPicPr>
            <a:picLocks noChangeAspect="1" noChangeArrowheads="1"/>
          </p:cNvPicPr>
          <p:nvPr/>
        </p:nvPicPr>
        <p:blipFill>
          <a:blip r:embed="rId2"/>
          <a:srcRect/>
          <a:stretch>
            <a:fillRect/>
          </a:stretch>
        </p:blipFill>
        <p:spPr bwMode="auto">
          <a:xfrm>
            <a:off x="2124075" y="1052513"/>
            <a:ext cx="4968875" cy="3502025"/>
          </a:xfrm>
          <a:prstGeom prst="rect">
            <a:avLst/>
          </a:prstGeom>
          <a:noFill/>
          <a:ln w="9525">
            <a:noFill/>
            <a:miter lim="800000"/>
            <a:headEnd/>
            <a:tailEnd/>
          </a:ln>
        </p:spPr>
      </p:pic>
      <p:sp>
        <p:nvSpPr>
          <p:cNvPr id="40964" name="Прямоугольник 5"/>
          <p:cNvSpPr>
            <a:spLocks noChangeArrowheads="1"/>
          </p:cNvSpPr>
          <p:nvPr/>
        </p:nvSpPr>
        <p:spPr bwMode="auto">
          <a:xfrm>
            <a:off x="250825" y="4797425"/>
            <a:ext cx="8893175" cy="1754188"/>
          </a:xfrm>
          <a:prstGeom prst="rect">
            <a:avLst/>
          </a:prstGeom>
          <a:noFill/>
          <a:ln w="9525">
            <a:noFill/>
            <a:miter lim="800000"/>
            <a:headEnd/>
            <a:tailEnd/>
          </a:ln>
        </p:spPr>
        <p:txBody>
          <a:bodyPr>
            <a:spAutoFit/>
          </a:bodyPr>
          <a:lstStyle/>
          <a:p>
            <a:pPr algn="l" rtl="0" eaLnBrk="0" hangingPunct="0"/>
            <a:r>
              <a:rPr lang="uk-UA">
                <a:solidFill>
                  <a:srgbClr val="000000"/>
                </a:solidFill>
                <a:latin typeface="Times New Roman" pitchFamily="18" charset="0"/>
                <a:cs typeface="Times New Roman" pitchFamily="18" charset="0"/>
              </a:rPr>
              <a:t>Найчастіше катетери застосовують в урології для виведення січі або промивання січовідільного каналу та січового міхура, а також у післяопераційному періоді для відтоку ексудату, що утворюється в рані (дренаж).</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Катетери, які застосовують в урології для виведення січі, є гумовою трубкою завдовжки 350-400 мм.</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Випускаються з №8 до №24, які відрізняються між собою зовнішнім діаметром трубки.</a:t>
            </a:r>
            <a:endParaRPr lang="uk-UA">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41986" name="Rectangle 1"/>
          <p:cNvSpPr>
            <a:spLocks noChangeArrowheads="1"/>
          </p:cNvSpPr>
          <p:nvPr/>
        </p:nvSpPr>
        <p:spPr bwMode="auto">
          <a:xfrm>
            <a:off x="0" y="3175"/>
            <a:ext cx="9144000" cy="3416300"/>
          </a:xfrm>
          <a:prstGeom prst="rect">
            <a:avLst/>
          </a:prstGeom>
          <a:noFill/>
          <a:ln w="9525">
            <a:noFill/>
            <a:miter lim="800000"/>
            <a:headEnd/>
            <a:tailEnd/>
          </a:ln>
        </p:spPr>
        <p:txBody>
          <a:bodyPr anchor="ctr">
            <a:spAutoFit/>
          </a:bodyPr>
          <a:lstStyle/>
          <a:p>
            <a:pPr algn="l" rtl="0"/>
            <a:r>
              <a:rPr lang="uk-UA" b="1">
                <a:solidFill>
                  <a:srgbClr val="000000"/>
                </a:solidFill>
                <a:latin typeface="Times New Roman" pitchFamily="18" charset="0"/>
                <a:cs typeface="Times New Roman" pitchFamily="18" charset="0"/>
              </a:rPr>
              <a:t>Подушки для кислорода</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Подушки для кислорода призначені для тих цілей, коли необхідно підтримати хворого, даючи йому кисень медичний.</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Виготовляються з компактної прогумованої тканини 4-х розмірів:</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- 40 х 60 см при місткості 25 л;</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- 50 х 65 см – на 40 л;</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- 65 х 70 см – на 75 л;</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- 65 х 100 см – на 100 л.</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До подушки прикріплено гумову трубку діаметром 5-6 мм з ебонітовим краном, з'єднаним з трубкою та мундштуком – дихальною лійкою.</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Для перевірки герметичності подушку наповнюють кислородом, закривають та залишають на 6-8 годин.</a:t>
            </a:r>
            <a:endParaRPr lang="uk-UA">
              <a:latin typeface="Times New Roman" pitchFamily="18" charset="0"/>
              <a:cs typeface="Times New Roman" pitchFamily="18" charset="0"/>
            </a:endParaRPr>
          </a:p>
        </p:txBody>
      </p:sp>
      <p:pic>
        <p:nvPicPr>
          <p:cNvPr id="41987" name="Picture 2" descr="C:\Users\Ноутик\Desktop\ГОМЕОПАТИЯ\ЗТЛ\КРОК\Підготовка до лекції_files\2f94abcc0794d1816a477a2e8173f3c8.jpg"/>
          <p:cNvPicPr>
            <a:picLocks noChangeAspect="1" noChangeArrowheads="1"/>
          </p:cNvPicPr>
          <p:nvPr/>
        </p:nvPicPr>
        <p:blipFill>
          <a:blip r:embed="rId2"/>
          <a:srcRect/>
          <a:stretch>
            <a:fillRect/>
          </a:stretch>
        </p:blipFill>
        <p:spPr bwMode="auto">
          <a:xfrm>
            <a:off x="2339975" y="3213100"/>
            <a:ext cx="4751388" cy="3481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43010" name="Rectangle 1"/>
          <p:cNvSpPr>
            <a:spLocks noChangeArrowheads="1"/>
          </p:cNvSpPr>
          <p:nvPr/>
        </p:nvSpPr>
        <p:spPr bwMode="auto">
          <a:xfrm>
            <a:off x="0" y="39688"/>
            <a:ext cx="9144000" cy="3970337"/>
          </a:xfrm>
          <a:prstGeom prst="rect">
            <a:avLst/>
          </a:prstGeom>
          <a:noFill/>
          <a:ln w="9525">
            <a:noFill/>
            <a:miter lim="800000"/>
            <a:headEnd/>
            <a:tailEnd/>
          </a:ln>
        </p:spPr>
        <p:txBody>
          <a:bodyPr anchor="ctr">
            <a:spAutoFit/>
          </a:bodyPr>
          <a:lstStyle/>
          <a:p>
            <a:pPr algn="l" rtl="0"/>
            <a:r>
              <a:rPr lang="uk-UA" b="1">
                <a:solidFill>
                  <a:srgbClr val="000000"/>
                </a:solidFill>
                <a:latin typeface="Times New Roman" pitchFamily="18" charset="0"/>
                <a:cs typeface="Times New Roman" pitchFamily="18" charset="0"/>
              </a:rPr>
              <a:t>Перчатки гумові хірургічні та анатомічні</a:t>
            </a:r>
            <a:r>
              <a:rPr lang="uk-UA">
                <a:solidFill>
                  <a:srgbClr val="000000"/>
                </a:solidFill>
                <a:latin typeface="Times New Roman" pitchFamily="18" charset="0"/>
                <a:cs typeface="Times New Roman" pitchFamily="18" charset="0"/>
              </a:rPr>
              <a:t>.</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Гумові рукавички були запропоновані ще у 1897 році.</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Застосовують їх для асептичного проведення операцій, а також при ручному обстеженні органів та тканин.</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Гумові рукавички виготовляють різних розмірів з гуми різної толщини. Великі розміри (№8, 9,10) призначені для чоловіків, малі – для жінок.</a:t>
            </a:r>
            <a:endParaRPr lang="uk-UA">
              <a:latin typeface="Times New Roman" pitchFamily="18" charset="0"/>
              <a:cs typeface="Times New Roman" pitchFamily="18" charset="0"/>
            </a:endParaRPr>
          </a:p>
          <a:p>
            <a:pPr algn="l" rtl="0" eaLnBrk="0" hangingPunct="0"/>
            <a:endParaRPr lang="uk-UA">
              <a:solidFill>
                <a:srgbClr val="000000"/>
              </a:solidFill>
              <a:latin typeface="Times New Roman" pitchFamily="18" charset="0"/>
              <a:cs typeface="Times New Roman" pitchFamily="18" charset="0"/>
            </a:endParaRPr>
          </a:p>
          <a:p>
            <a:pPr algn="l" rtl="0" eaLnBrk="0" hangingPunct="0"/>
            <a:endParaRPr lang="uk-UA">
              <a:solidFill>
                <a:srgbClr val="000000"/>
              </a:solidFill>
              <a:latin typeface="Times New Roman" pitchFamily="18" charset="0"/>
              <a:cs typeface="Times New Roman" pitchFamily="18" charset="0"/>
            </a:endParaRPr>
          </a:p>
          <a:p>
            <a:pPr algn="l" rtl="0" eaLnBrk="0" hangingPunct="0"/>
            <a:endParaRPr lang="uk-UA">
              <a:solidFill>
                <a:srgbClr val="000000"/>
              </a:solidFill>
              <a:latin typeface="Times New Roman" pitchFamily="18" charset="0"/>
              <a:cs typeface="Times New Roman" pitchFamily="18" charset="0"/>
            </a:endParaRPr>
          </a:p>
          <a:p>
            <a:pPr algn="l" rtl="0" eaLnBrk="0" hangingPunct="0"/>
            <a:endParaRPr lang="uk-UA">
              <a:solidFill>
                <a:srgbClr val="000000"/>
              </a:solidFill>
              <a:latin typeface="Times New Roman" pitchFamily="18" charset="0"/>
              <a:cs typeface="Times New Roman" pitchFamily="18" charset="0"/>
            </a:endParaRPr>
          </a:p>
          <a:p>
            <a:pPr algn="l" rtl="0" eaLnBrk="0" hangingPunct="0"/>
            <a:endParaRPr lang="uk-UA">
              <a:solidFill>
                <a:srgbClr val="000000"/>
              </a:solidFill>
              <a:latin typeface="Times New Roman" pitchFamily="18" charset="0"/>
              <a:cs typeface="Times New Roman" pitchFamily="18" charset="0"/>
            </a:endParaRPr>
          </a:p>
          <a:p>
            <a:pPr algn="l" rtl="0" eaLnBrk="0" hangingPunct="0"/>
            <a:endParaRPr lang="uk-UA">
              <a:solidFill>
                <a:srgbClr val="000000"/>
              </a:solidFill>
              <a:latin typeface="Times New Roman" pitchFamily="18" charset="0"/>
              <a:cs typeface="Times New Roman" pitchFamily="18" charset="0"/>
            </a:endParaRPr>
          </a:p>
          <a:p>
            <a:pPr algn="l" rtl="0" eaLnBrk="0" hangingPunct="0"/>
            <a:endParaRPr lang="uk-UA">
              <a:solidFill>
                <a:srgbClr val="000000"/>
              </a:solidFill>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 </a:t>
            </a:r>
            <a:endParaRPr lang="uk-UA">
              <a:latin typeface="Times New Roman" pitchFamily="18" charset="0"/>
              <a:cs typeface="Times New Roman" pitchFamily="18" charset="0"/>
            </a:endParaRPr>
          </a:p>
        </p:txBody>
      </p:sp>
      <p:pic>
        <p:nvPicPr>
          <p:cNvPr id="43011" name="Picture 2" descr="C:\Users\Ноутик\Desktop\ГОМЕОПАТИЯ\ЗТЛ\КРОК\3ca5latex-surgical-gloves.jpg"/>
          <p:cNvPicPr>
            <a:picLocks noChangeAspect="1" noChangeArrowheads="1"/>
          </p:cNvPicPr>
          <p:nvPr/>
        </p:nvPicPr>
        <p:blipFill>
          <a:blip r:embed="rId2"/>
          <a:srcRect/>
          <a:stretch>
            <a:fillRect/>
          </a:stretch>
        </p:blipFill>
        <p:spPr bwMode="auto">
          <a:xfrm>
            <a:off x="3779838" y="2276475"/>
            <a:ext cx="4176712" cy="3673475"/>
          </a:xfrm>
          <a:prstGeom prst="rect">
            <a:avLst/>
          </a:prstGeom>
          <a:noFill/>
          <a:ln w="9525">
            <a:noFill/>
            <a:miter lim="800000"/>
            <a:headEnd/>
            <a:tailEnd/>
          </a:ln>
        </p:spPr>
      </p:pic>
      <p:sp>
        <p:nvSpPr>
          <p:cNvPr id="43012" name="Прямоугольник 3"/>
          <p:cNvSpPr>
            <a:spLocks noChangeArrowheads="1"/>
          </p:cNvSpPr>
          <p:nvPr/>
        </p:nvSpPr>
        <p:spPr bwMode="auto">
          <a:xfrm>
            <a:off x="0" y="3500438"/>
            <a:ext cx="5400675" cy="1477962"/>
          </a:xfrm>
          <a:prstGeom prst="rect">
            <a:avLst/>
          </a:prstGeom>
          <a:noFill/>
          <a:ln w="9525">
            <a:noFill/>
            <a:miter lim="800000"/>
            <a:headEnd/>
            <a:tailEnd/>
          </a:ln>
        </p:spPr>
        <p:txBody>
          <a:bodyPr>
            <a:spAutoFit/>
          </a:bodyPr>
          <a:lstStyle/>
          <a:p>
            <a:pPr algn="l" rtl="0" eaLnBrk="0" hangingPunct="0"/>
            <a:r>
              <a:rPr lang="uk-UA">
                <a:solidFill>
                  <a:srgbClr val="000000"/>
                </a:solidFill>
                <a:latin typeface="Times New Roman" pitchFamily="18" charset="0"/>
                <a:cs typeface="Times New Roman" pitchFamily="18" charset="0"/>
              </a:rPr>
              <a:t> </a:t>
            </a:r>
            <a:r>
              <a:rPr lang="uk-UA" b="1">
                <a:solidFill>
                  <a:srgbClr val="000000"/>
                </a:solidFill>
                <a:latin typeface="Times New Roman" pitchFamily="18" charset="0"/>
                <a:cs typeface="Times New Roman" pitchFamily="18" charset="0"/>
              </a:rPr>
              <a:t>Перчатки повинні бути:</a:t>
            </a:r>
            <a:endParaRPr lang="uk-UA" b="1">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 без швів;</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 еластичними;</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 міцними;</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 витримувати стерилізацію.</a:t>
            </a:r>
            <a:endParaRPr lang="uk-UA">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524000" y="3284538"/>
          <a:ext cx="6096000" cy="342316"/>
        </p:xfrm>
        <a:graphic>
          <a:graphicData uri="http://schemas.openxmlformats.org/drawingml/2006/table">
            <a:tbl>
              <a:tblPr/>
              <a:tblGrid>
                <a:gridCol w="873794">
                  <a:extLst>
                    <a:ext uri="{9D8B030D-6E8A-4147-A177-3AD203B41FA5}">
                      <a16:colId xmlns:a16="http://schemas.microsoft.com/office/drawing/2014/main" val="20000"/>
                    </a:ext>
                  </a:extLst>
                </a:gridCol>
                <a:gridCol w="5222206">
                  <a:extLst>
                    <a:ext uri="{9D8B030D-6E8A-4147-A177-3AD203B41FA5}">
                      <a16:colId xmlns:a16="http://schemas.microsoft.com/office/drawing/2014/main" val="20001"/>
                    </a:ext>
                  </a:extLst>
                </a:gridCol>
              </a:tblGrid>
              <a:tr h="342316">
                <a:tc>
                  <a:txBody>
                    <a:bodyPr/>
                    <a:lstStyle/>
                    <a:p>
                      <a:pPr algn="l" rtl="0">
                        <a:spcAft>
                          <a:spcPts val="0"/>
                        </a:spcAft>
                      </a:pPr>
                      <a:endParaRPr lang="uk-UA" sz="800" dirty="0">
                        <a:latin typeface="Times New Roman"/>
                      </a:endParaRPr>
                    </a:p>
                  </a:txBody>
                  <a:tcPr marL="15420" marR="15420" marT="15420" marB="15420" anchor="ctr">
                    <a:lnL>
                      <a:noFill/>
                    </a:lnL>
                    <a:lnR>
                      <a:noFill/>
                    </a:lnR>
                    <a:lnT>
                      <a:noFill/>
                    </a:lnT>
                    <a:lnB>
                      <a:noFill/>
                    </a:lnB>
                  </a:tcPr>
                </a:tc>
                <a:tc>
                  <a:txBody>
                    <a:bodyPr/>
                    <a:lstStyle/>
                    <a:p>
                      <a:pPr algn="l" rtl="0"/>
                      <a:endParaRPr lang="ru-RU" sz="600" dirty="0">
                        <a:latin typeface="Times New Roman"/>
                      </a:endParaRPr>
                    </a:p>
                  </a:txBody>
                  <a:tcPr marL="15420" marR="15420" marT="15420" marB="15420" anchor="ctr">
                    <a:lnL>
                      <a:noFill/>
                    </a:lnL>
                    <a:lnR>
                      <a:noFill/>
                    </a:lnR>
                    <a:lnT>
                      <a:noFill/>
                    </a:lnT>
                    <a:lnB>
                      <a:noFill/>
                    </a:lnB>
                  </a:tcPr>
                </a:tc>
                <a:extLst>
                  <a:ext uri="{0D108BD9-81ED-4DB2-BD59-A6C34878D82A}">
                    <a16:rowId xmlns:a16="http://schemas.microsoft.com/office/drawing/2014/main" val="10000"/>
                  </a:ext>
                </a:extLst>
              </a:tr>
            </a:tbl>
          </a:graphicData>
        </a:graphic>
      </p:graphicFrame>
      <p:sp>
        <p:nvSpPr>
          <p:cNvPr id="44037" name="AutoShape 2" descr="молокоотсос"/>
          <p:cNvSpPr>
            <a:spLocks noChangeAspect="1" noChangeArrowheads="1"/>
          </p:cNvSpPr>
          <p:nvPr/>
        </p:nvSpPr>
        <p:spPr bwMode="auto">
          <a:xfrm>
            <a:off x="6402388" y="-106363"/>
            <a:ext cx="1428750" cy="1428751"/>
          </a:xfrm>
          <a:prstGeom prst="rect">
            <a:avLst/>
          </a:prstGeom>
          <a:noFill/>
          <a:ln w="9525">
            <a:noFill/>
            <a:miter lim="800000"/>
            <a:headEnd/>
            <a:tailEnd/>
          </a:ln>
        </p:spPr>
        <p:txBody>
          <a:bodyPr/>
          <a:lstStyle/>
          <a:p>
            <a:pPr algn="l" rtl="0"/>
            <a:endParaRPr lang="ru-RU">
              <a:latin typeface="Calibri" pitchFamily="34" charset="0"/>
            </a:endParaRPr>
          </a:p>
        </p:txBody>
      </p:sp>
      <p:pic>
        <p:nvPicPr>
          <p:cNvPr id="44038" name="Picture 2" descr="C:\Users\Ноутик\Desktop\ГОМЕОПАТИЯ\ЗТЛ\КРОК\Підготовка до лекції_files\00000116112.jpg"/>
          <p:cNvPicPr>
            <a:picLocks noChangeAspect="1" noChangeArrowheads="1"/>
          </p:cNvPicPr>
          <p:nvPr/>
        </p:nvPicPr>
        <p:blipFill>
          <a:blip r:embed="rId2"/>
          <a:srcRect/>
          <a:stretch>
            <a:fillRect/>
          </a:stretch>
        </p:blipFill>
        <p:spPr bwMode="auto">
          <a:xfrm>
            <a:off x="1476375" y="2276475"/>
            <a:ext cx="6278563" cy="4189413"/>
          </a:xfrm>
          <a:prstGeom prst="rect">
            <a:avLst/>
          </a:prstGeom>
          <a:noFill/>
          <a:ln w="9525">
            <a:noFill/>
            <a:miter lim="800000"/>
            <a:headEnd/>
            <a:tailEnd/>
          </a:ln>
        </p:spPr>
      </p:pic>
      <p:sp>
        <p:nvSpPr>
          <p:cNvPr id="44039" name="Прямоугольник 4"/>
          <p:cNvSpPr>
            <a:spLocks noChangeArrowheads="1"/>
          </p:cNvSpPr>
          <p:nvPr/>
        </p:nvSpPr>
        <p:spPr bwMode="auto">
          <a:xfrm>
            <a:off x="395288" y="404813"/>
            <a:ext cx="8748712" cy="1754187"/>
          </a:xfrm>
          <a:prstGeom prst="rect">
            <a:avLst/>
          </a:prstGeom>
          <a:noFill/>
          <a:ln w="9525">
            <a:noFill/>
            <a:miter lim="800000"/>
            <a:headEnd/>
            <a:tailEnd/>
          </a:ln>
        </p:spPr>
        <p:txBody>
          <a:bodyPr>
            <a:spAutoFit/>
          </a:bodyPr>
          <a:lstStyle/>
          <a:p>
            <a:pPr algn="l" rtl="0" eaLnBrk="0" hangingPunct="0"/>
            <a:r>
              <a:rPr lang="uk-UA">
                <a:solidFill>
                  <a:srgbClr val="000000"/>
                </a:solidFill>
                <a:latin typeface="Times New Roman" pitchFamily="18" charset="0"/>
                <a:cs typeface="Times New Roman" pitchFamily="18" charset="0"/>
              </a:rPr>
              <a:t>Якість перчаток перевіряють після п'ятикратного кип'ятіння у воді по 15 хв. з перервою в 1 годину, при вивертанні рукавички на інший бік.</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Цілісність перевіряють шляхом надування рукавички повітрям та зануренням у воду. При цьому не повинні виділятися повітря.</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Хірургічні рукавички готують безшовним способом.</a:t>
            </a:r>
            <a:endParaRPr lang="uk-UA">
              <a:latin typeface="Times New Roman" pitchFamily="18" charset="0"/>
              <a:cs typeface="Times New Roman" pitchFamily="18" charset="0"/>
            </a:endParaRPr>
          </a:p>
          <a:p>
            <a:pPr algn="l" rtl="0" eaLnBrk="0" hangingPunct="0"/>
            <a:r>
              <a:rPr lang="uk-UA">
                <a:solidFill>
                  <a:srgbClr val="000000"/>
                </a:solidFill>
                <a:latin typeface="Times New Roman" pitchFamily="18" charset="0"/>
                <a:cs typeface="Times New Roman" pitchFamily="18" charset="0"/>
              </a:rPr>
              <a:t>Гарантійний термін зберігання – 12 міс</a:t>
            </a:r>
            <a:endParaRPr lang="uk-UA">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635896" y="260648"/>
            <a:ext cx="1681871" cy="523220"/>
          </a:xfrm>
          <a:prstGeom prst="rect">
            <a:avLst/>
          </a:prstGeom>
        </p:spPr>
        <p:txBody>
          <a:bodyPr wrap="none">
            <a:spAutoFit/>
          </a:bodyPr>
          <a:lstStyle/>
          <a:p>
            <a:pPr algn="l" rtl="0"/>
            <a:r>
              <a:rPr lang="ru-RU" sz="2800" b="1" dirty="0" smtClean="0"/>
              <a:t>Соски -</a:t>
            </a:r>
            <a:r>
              <a:rPr lang="ru-RU" sz="2800" dirty="0" smtClean="0"/>
              <a:t> </a:t>
            </a:r>
            <a:endParaRPr lang="ru-RU" sz="2800" dirty="0"/>
          </a:p>
        </p:txBody>
      </p:sp>
      <p:sp>
        <p:nvSpPr>
          <p:cNvPr id="6" name="Прямоугольник 5"/>
          <p:cNvSpPr/>
          <p:nvPr/>
        </p:nvSpPr>
        <p:spPr>
          <a:xfrm>
            <a:off x="251520" y="769937"/>
            <a:ext cx="8712968" cy="646331"/>
          </a:xfrm>
          <a:prstGeom prst="rect">
            <a:avLst/>
          </a:prstGeom>
        </p:spPr>
        <p:txBody>
          <a:bodyPr wrap="square">
            <a:spAutoFit/>
          </a:bodyPr>
          <a:lstStyle/>
          <a:p>
            <a:pPr algn="l" rtl="0"/>
            <a:r>
              <a:rPr lang="ru-RU" dirty="0"/>
              <a:t>є ковпачки з еластичного матеріалу (силіконової або латексної гуми).</a:t>
            </a:r>
          </a:p>
        </p:txBody>
      </p:sp>
      <p:sp>
        <p:nvSpPr>
          <p:cNvPr id="7" name="Прямоугольник 6"/>
          <p:cNvSpPr/>
          <p:nvPr/>
        </p:nvSpPr>
        <p:spPr>
          <a:xfrm>
            <a:off x="232161" y="1523408"/>
            <a:ext cx="4446240" cy="230832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342900" indent="-342900" algn="l" rtl="0">
              <a:buFont typeface="+mj-lt"/>
              <a:buAutoNum type="arabicPeriod"/>
            </a:pPr>
            <a:r>
              <a:rPr lang="ru-RU" dirty="0"/>
              <a:t>Розрізняють соски для вигодовування (молочні) і соски-пустушки - невеликі соски без отвору, прикріплені до пластмасового диска з кільцем, що не дозволяє дитині втягнути всю соску в рот.</a:t>
            </a:r>
          </a:p>
        </p:txBody>
      </p:sp>
      <p:pic>
        <p:nvPicPr>
          <p:cNvPr id="2050" name="Picture 2" descr="Картинки по запросу соски для вскармливания"/>
          <p:cNvPicPr>
            <a:picLocks noChangeAspect="1" noChangeArrowheads="1"/>
          </p:cNvPicPr>
          <p:nvPr/>
        </p:nvPicPr>
        <p:blipFill rotWithShape="1">
          <a:blip r:embed="rId2">
            <a:extLst>
              <a:ext uri="{28A0092B-C50C-407E-A947-70E740481C1C}">
                <a14:useLocalDpi xmlns:a14="http://schemas.microsoft.com/office/drawing/2010/main" val="0"/>
              </a:ext>
            </a:extLst>
          </a:blip>
          <a:srcRect t="19515" b="19059"/>
          <a:stretch/>
        </p:blipFill>
        <p:spPr bwMode="auto">
          <a:xfrm>
            <a:off x="4858339" y="1162045"/>
            <a:ext cx="4102626" cy="2700669"/>
          </a:xfrm>
          <a:prstGeom prst="rect">
            <a:avLst/>
          </a:prstGeom>
          <a:noFill/>
          <a:extLst>
            <a:ext uri="{909E8E84-426E-40DD-AFC4-6F175D3DCCD1}">
              <a14:hiddenFill xmlns:a14="http://schemas.microsoft.com/office/drawing/2010/main">
                <a:solidFill>
                  <a:srgbClr val="FFFFFF"/>
                </a:solidFill>
              </a14:hiddenFill>
            </a:ext>
          </a:extLst>
        </p:spPr>
      </p:pic>
      <p:sp>
        <p:nvSpPr>
          <p:cNvPr id="8" name="AutoShape 4" descr="Картинки по запросу соски пустышк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l" rtl="0"/>
            <a:endParaRPr lang="ru-RU"/>
          </a:p>
        </p:txBody>
      </p:sp>
      <p:sp>
        <p:nvSpPr>
          <p:cNvPr id="9" name="AutoShape 6" descr="Картинки по запросу соски пустышки"/>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l" rtl="0"/>
            <a:endParaRPr lang="ru-RU"/>
          </a:p>
        </p:txBody>
      </p:sp>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5575" y="4005061"/>
            <a:ext cx="3507433" cy="2597511"/>
          </a:xfrm>
          <a:prstGeom prst="rect">
            <a:avLst/>
          </a:prstGeom>
        </p:spPr>
      </p:pic>
      <p:sp>
        <p:nvSpPr>
          <p:cNvPr id="11" name="AutoShape 8" descr="Картинки по запросу соски пустышки"/>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l" rtl="0"/>
            <a:endParaRPr lang="ru-RU"/>
          </a:p>
        </p:txBody>
      </p:sp>
      <p:sp>
        <p:nvSpPr>
          <p:cNvPr id="12" name="AutoShape 10" descr="Картинки по запросу соски пустышки"/>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l" rtl="0"/>
            <a:endParaRPr lang="ru-RU"/>
          </a:p>
        </p:txBody>
      </p:sp>
      <p:sp>
        <p:nvSpPr>
          <p:cNvPr id="13" name="AutoShape 12" descr="Картинки по запросу соски пустышки"/>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l" rtl="0"/>
            <a:endParaRPr lang="ru-RU"/>
          </a:p>
        </p:txBody>
      </p:sp>
      <p:sp>
        <p:nvSpPr>
          <p:cNvPr id="14" name="AutoShape 14" descr="Картинки по запросу соски пустышки"/>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l" rtl="0"/>
            <a:endParaRPr lang="ru-RU"/>
          </a:p>
        </p:txBody>
      </p:sp>
      <p:sp>
        <p:nvSpPr>
          <p:cNvPr id="15" name="Прямоугольник 14"/>
          <p:cNvSpPr/>
          <p:nvPr/>
        </p:nvSpPr>
        <p:spPr>
          <a:xfrm>
            <a:off x="3818931" y="4017250"/>
            <a:ext cx="5145557" cy="258532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l" rtl="0"/>
            <a:r>
              <a:rPr lang="ru-RU" dirty="0" smtClean="0"/>
              <a:t>2. Форма</a:t>
            </a:r>
            <a:r>
              <a:rPr lang="ru-RU" dirty="0"/>
              <a:t>соски приблизно відповідає формі соска молочної залози. Матеріали, які застосовуються для виготовлення сосок повинні бути хімічно стабільними і не виділяти в слину, воду або харчові продукти хімічні речовини, зберігати початкові фізичні властивості при застосуванні та кип'ятінні.</a:t>
            </a:r>
          </a:p>
        </p:txBody>
      </p:sp>
    </p:spTree>
    <p:extLst>
      <p:ext uri="{BB962C8B-B14F-4D97-AF65-F5344CB8AC3E}">
        <p14:creationId xmlns:p14="http://schemas.microsoft.com/office/powerpoint/2010/main" val="34608277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188640"/>
            <a:ext cx="7182544" cy="2369880"/>
          </a:xfrm>
          <a:prstGeom prst="rect">
            <a:avLst/>
          </a:prstGeom>
        </p:spPr>
        <p:txBody>
          <a:bodyPr wrap="square">
            <a:spAutoFit/>
          </a:bodyPr>
          <a:lstStyle/>
          <a:p>
            <a:pPr algn="ctr" rtl="0"/>
            <a:r>
              <a:rPr lang="ru-RU" sz="2800" b="1" dirty="0"/>
              <a:t>З</a:t>
            </a:r>
            <a:r>
              <a:rPr lang="en-US" sz="2800" b="1" dirty="0"/>
              <a:t>c</a:t>
            </a:r>
            <a:r>
              <a:rPr lang="ru-RU" sz="2800" b="1" dirty="0"/>
              <a:t>ка</a:t>
            </a:r>
            <a:r>
              <a:rPr lang="ru-RU" sz="2000" dirty="0"/>
              <a:t>повинна бути стійкою до дії харчових продуктів і не змінювати їх органолептичні властивості. Всім цим вимогам задовольняють соски із силіконової гуми. Соски з латексної гуми не такі довговічні і мають характерний для латексу присмак. Соски випускаються для дітей віком від 0 до 6, від 6 до 12 та від 12 до 24 міс.</a:t>
            </a:r>
          </a:p>
        </p:txBody>
      </p:sp>
      <p:pic>
        <p:nvPicPr>
          <p:cNvPr id="3074" name="Picture 2" descr="Картинки по запросу соски пустышк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6637" y="2577328"/>
            <a:ext cx="6304518" cy="3987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033830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16224" y="164629"/>
            <a:ext cx="4955203" cy="461665"/>
          </a:xfrm>
          <a:prstGeom prst="rect">
            <a:avLst/>
          </a:prstGeom>
        </p:spPr>
        <p:txBody>
          <a:bodyPr wrap="none">
            <a:spAutoFit/>
          </a:bodyPr>
          <a:lstStyle/>
          <a:p>
            <a:pPr algn="l" rtl="0"/>
            <a:r>
              <a:rPr lang="uk-UA" sz="2400" b="1" dirty="0" err="1"/>
              <a:t>Предмети</a:t>
            </a:r>
            <a:r>
              <a:rPr lang="uk-UA" sz="2400" b="1" dirty="0"/>
              <a:t> </a:t>
            </a:r>
            <a:r>
              <a:rPr lang="uk-UA" sz="2400" b="1" dirty="0" err="1"/>
              <a:t>догляду</a:t>
            </a:r>
            <a:r>
              <a:rPr lang="uk-UA" sz="2400" b="1" dirty="0"/>
              <a:t>за</a:t>
            </a:r>
            <a:r>
              <a:rPr lang="uk-UA" sz="2400" b="1" dirty="0" err="1"/>
              <a:t>хворими</a:t>
            </a:r>
            <a:endParaRPr lang="ru-RU" sz="2400" dirty="0"/>
          </a:p>
        </p:txBody>
      </p:sp>
      <p:sp>
        <p:nvSpPr>
          <p:cNvPr id="3" name="Прямоугольник 2"/>
          <p:cNvSpPr/>
          <p:nvPr/>
        </p:nvSpPr>
        <p:spPr>
          <a:xfrm>
            <a:off x="153892" y="764704"/>
            <a:ext cx="2762295" cy="400110"/>
          </a:xfrm>
          <a:prstGeom prst="rect">
            <a:avLst/>
          </a:prstGeom>
        </p:spPr>
        <p:txBody>
          <a:bodyPr wrap="none">
            <a:spAutoFit/>
          </a:bodyPr>
          <a:lstStyle/>
          <a:p>
            <a:pPr algn="l" rtl="0"/>
            <a:r>
              <a:rPr lang="ru-RU" sz="2000" b="1" dirty="0"/>
              <a:t>Бандажі грижові</a:t>
            </a:r>
            <a:endParaRPr lang="ru-RU" sz="2000" dirty="0"/>
          </a:p>
        </p:txBody>
      </p:sp>
      <p:cxnSp>
        <p:nvCxnSpPr>
          <p:cNvPr id="5" name="Прямая со стрелкой 4"/>
          <p:cNvCxnSpPr/>
          <p:nvPr/>
        </p:nvCxnSpPr>
        <p:spPr>
          <a:xfrm>
            <a:off x="2898144" y="949370"/>
            <a:ext cx="1673856" cy="1538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 name="Прямоугольник 5"/>
          <p:cNvSpPr/>
          <p:nvPr/>
        </p:nvSpPr>
        <p:spPr>
          <a:xfrm>
            <a:off x="4673641" y="802467"/>
            <a:ext cx="4355976" cy="1477328"/>
          </a:xfrm>
          <a:prstGeom prst="rect">
            <a:avLst/>
          </a:prstGeom>
        </p:spPr>
        <p:txBody>
          <a:bodyPr wrap="square">
            <a:spAutoFit/>
          </a:bodyPr>
          <a:lstStyle/>
          <a:p>
            <a:pPr marL="285750" indent="-285750" algn="l" rtl="0">
              <a:buFont typeface="Arial" pitchFamily="34" charset="0"/>
              <a:buChar char="•"/>
            </a:pPr>
            <a:r>
              <a:rPr lang="ru-RU" dirty="0"/>
              <a:t>Це пов'язки, що застосовуються при зовнішніх грижах для запобігання виходу та утиску внутрішніх органів та зміцнення черевних стінок.</a:t>
            </a:r>
          </a:p>
        </p:txBody>
      </p:sp>
      <p:sp>
        <p:nvSpPr>
          <p:cNvPr id="8" name="Прямоугольник 7"/>
          <p:cNvSpPr/>
          <p:nvPr/>
        </p:nvSpPr>
        <p:spPr>
          <a:xfrm>
            <a:off x="153892" y="2310887"/>
            <a:ext cx="8756192" cy="1200329"/>
          </a:xfrm>
          <a:prstGeom prst="rect">
            <a:avLst/>
          </a:prstGeom>
        </p:spPr>
        <p:txBody>
          <a:bodyPr wrap="square">
            <a:spAutoFit/>
          </a:bodyPr>
          <a:lstStyle/>
          <a:p>
            <a:pPr marL="285750" indent="-285750" algn="l" rtl="0">
              <a:buFont typeface="Arial" pitchFamily="34" charset="0"/>
              <a:buChar char="•"/>
            </a:pPr>
            <a:r>
              <a:rPr lang="ru-RU" dirty="0"/>
              <a:t>Бандаж для пахової грижі односторонній для дорослих. Є пружною сталевою пов'язкою, виготовленою у вигляді шкіряного пояса, на одному кінці якої утримується обшита замшею грушоподібної форми пружна подушечка, заповнена тирсою.</a:t>
            </a:r>
          </a:p>
        </p:txBody>
      </p:sp>
      <p:pic>
        <p:nvPicPr>
          <p:cNvPr id="5122" name="Picture 2" descr="Картинки по запросу бандаж для паховой грыжи"/>
          <p:cNvPicPr>
            <a:picLocks noChangeAspect="1" noChangeArrowheads="1"/>
          </p:cNvPicPr>
          <p:nvPr/>
        </p:nvPicPr>
        <p:blipFill rotWithShape="1">
          <a:blip r:embed="rId2">
            <a:extLst>
              <a:ext uri="{28A0092B-C50C-407E-A947-70E740481C1C}">
                <a14:useLocalDpi xmlns:a14="http://schemas.microsoft.com/office/drawing/2010/main" val="0"/>
              </a:ext>
            </a:extLst>
          </a:blip>
          <a:srcRect t="10021" b="3449"/>
          <a:stretch/>
        </p:blipFill>
        <p:spPr bwMode="auto">
          <a:xfrm>
            <a:off x="1849690" y="3511216"/>
            <a:ext cx="5458613" cy="3086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431835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0831" y="69262"/>
            <a:ext cx="8424936" cy="923330"/>
          </a:xfrm>
          <a:prstGeom prst="rect">
            <a:avLst/>
          </a:prstGeom>
        </p:spPr>
        <p:txBody>
          <a:bodyPr wrap="square">
            <a:spAutoFit/>
          </a:bodyPr>
          <a:lstStyle/>
          <a:p>
            <a:pPr marL="285750" indent="-285750" algn="ctr" rtl="0">
              <a:buFont typeface="Arial" pitchFamily="34" charset="0"/>
              <a:buChar char="•"/>
            </a:pPr>
            <a:r>
              <a:rPr lang="ru-RU" dirty="0"/>
              <a:t>Випускають бандажі односторонні (праві та ліві) та двосторонні. Бандаж для пахової грижі двосторонній. Має</a:t>
            </a:r>
            <a:r>
              <a:rPr lang="ru-RU" dirty="0" err="1"/>
              <a:t>пелоти</a:t>
            </a:r>
            <a:r>
              <a:rPr lang="ru-RU" dirty="0"/>
              <a:t>(подушечки) на обох кінцях.</a:t>
            </a:r>
          </a:p>
        </p:txBody>
      </p:sp>
      <p:sp>
        <p:nvSpPr>
          <p:cNvPr id="3" name="Прямоугольник 2"/>
          <p:cNvSpPr/>
          <p:nvPr/>
        </p:nvSpPr>
        <p:spPr>
          <a:xfrm>
            <a:off x="4890574" y="4243208"/>
            <a:ext cx="4121759" cy="2308324"/>
          </a:xfrm>
          <a:prstGeom prst="rect">
            <a:avLst/>
          </a:prstGeom>
        </p:spPr>
        <p:txBody>
          <a:bodyPr wrap="square">
            <a:spAutoFit/>
          </a:bodyPr>
          <a:lstStyle/>
          <a:p>
            <a:pPr marL="285750" indent="-285750" algn="ctr" rtl="0">
              <a:buFont typeface="Arial" pitchFamily="34" charset="0"/>
              <a:buChar char="•"/>
            </a:pPr>
            <a:r>
              <a:rPr lang="ru-RU" dirty="0"/>
              <a:t>Бандаж пупковий. Це замшевий пояс із плоским круглим.</a:t>
            </a:r>
            <a:r>
              <a:rPr lang="ru-RU" dirty="0" err="1"/>
              <a:t>пелотом</a:t>
            </a:r>
            <a:r>
              <a:rPr lang="ru-RU" dirty="0"/>
              <a:t>посередині має на кінцях петлі і за допомогою шнурків затягується ззаду. Виготовляються для дітей та дорослих.</a:t>
            </a:r>
          </a:p>
        </p:txBody>
      </p:sp>
      <p:pic>
        <p:nvPicPr>
          <p:cNvPr id="6146" name="Picture 2" descr="Картинки по запросу бандаж пупочная грыжа"/>
          <p:cNvPicPr>
            <a:picLocks noChangeAspect="1" noChangeArrowheads="1"/>
          </p:cNvPicPr>
          <p:nvPr/>
        </p:nvPicPr>
        <p:blipFill rotWithShape="1">
          <a:blip r:embed="rId2">
            <a:extLst>
              <a:ext uri="{28A0092B-C50C-407E-A947-70E740481C1C}">
                <a14:useLocalDpi xmlns:a14="http://schemas.microsoft.com/office/drawing/2010/main" val="0"/>
              </a:ext>
            </a:extLst>
          </a:blip>
          <a:srcRect b="7817"/>
          <a:stretch/>
        </p:blipFill>
        <p:spPr bwMode="auto">
          <a:xfrm>
            <a:off x="193035" y="1268760"/>
            <a:ext cx="4343400" cy="5268282"/>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4440334" y="1275071"/>
            <a:ext cx="4572000" cy="2862322"/>
          </a:xfrm>
          <a:prstGeom prst="rect">
            <a:avLst/>
          </a:prstGeom>
        </p:spPr>
        <p:txBody>
          <a:bodyPr>
            <a:spAutoFit/>
          </a:bodyPr>
          <a:lstStyle/>
          <a:p>
            <a:pPr marL="285750" indent="-285750" algn="ctr" rtl="0">
              <a:buFont typeface="Arial" pitchFamily="34" charset="0"/>
              <a:buChar char="•"/>
            </a:pPr>
            <a:r>
              <a:rPr lang="ru-RU" dirty="0"/>
              <a:t>За допомогою невеликого ремінця, розташованого на середині зовнішньої поверхні пояса,</a:t>
            </a:r>
            <a:r>
              <a:rPr lang="ru-RU" dirty="0" err="1"/>
              <a:t>пелоти</a:t>
            </a:r>
            <a:r>
              <a:rPr lang="ru-RU" dirty="0"/>
              <a:t>можуть бути встановлені на потрібній відстані один від одного і закріплені попереду іншим ремінцем. Бандажі виготовляють для дорослих та для дітей.</a:t>
            </a:r>
          </a:p>
        </p:txBody>
      </p:sp>
    </p:spTree>
    <p:extLst>
      <p:ext uri="{BB962C8B-B14F-4D97-AF65-F5344CB8AC3E}">
        <p14:creationId xmlns:p14="http://schemas.microsoft.com/office/powerpoint/2010/main" val="992066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99792" y="260648"/>
            <a:ext cx="3324949" cy="461665"/>
          </a:xfrm>
          <a:prstGeom prst="rect">
            <a:avLst/>
          </a:prstGeom>
        </p:spPr>
        <p:txBody>
          <a:bodyPr wrap="none">
            <a:spAutoFit/>
          </a:bodyPr>
          <a:lstStyle/>
          <a:p>
            <a:pPr algn="l" rtl="0"/>
            <a:r>
              <a:rPr lang="ru-RU" sz="2400" b="1" dirty="0"/>
              <a:t>Банки медичні</a:t>
            </a:r>
            <a:endParaRPr lang="ru-RU" sz="2400" dirty="0"/>
          </a:p>
        </p:txBody>
      </p:sp>
      <p:sp>
        <p:nvSpPr>
          <p:cNvPr id="3" name="Прямоугольник 2"/>
          <p:cNvSpPr/>
          <p:nvPr/>
        </p:nvSpPr>
        <p:spPr>
          <a:xfrm>
            <a:off x="257810" y="731591"/>
            <a:ext cx="8490654" cy="2862322"/>
          </a:xfrm>
          <a:prstGeom prst="rect">
            <a:avLst/>
          </a:prstGeom>
        </p:spPr>
        <p:txBody>
          <a:bodyPr wrap="square">
            <a:spAutoFit/>
          </a:bodyPr>
          <a:lstStyle/>
          <a:p>
            <a:pPr marL="342900" indent="-342900" algn="l" rtl="0">
              <a:buFont typeface="+mj-lt"/>
              <a:buAutoNum type="arabicPeriod"/>
            </a:pPr>
            <a:r>
              <a:rPr lang="ru-RU" dirty="0"/>
              <a:t>Служать для рефлекторного та тонізуючого впливу на внутрішні органи. Є товстостінні стаканчики колбоподібної форми ємністю 45, 60, 75 і 90 мл, з гладкими, потовщеними і закругленими краями.</a:t>
            </a:r>
            <a:r>
              <a:rPr lang="ru-RU" dirty="0" err="1"/>
              <a:t>Виготовлений</a:t>
            </a:r>
            <a:r>
              <a:rPr lang="uk-UA" dirty="0"/>
              <a:t>а</a:t>
            </a:r>
            <a:r>
              <a:rPr lang="ru-RU" dirty="0"/>
              <a:t>ють із термостійкого безбарвного скла.</a:t>
            </a:r>
            <a:endParaRPr lang="ru-RU" dirty="0" smtClean="0"/>
          </a:p>
          <a:p>
            <a:pPr marL="342900" indent="-342900" algn="l" rtl="0">
              <a:buFont typeface="+mj-lt"/>
              <a:buAutoNum type="arabicPeriod"/>
            </a:pPr>
            <a:r>
              <a:rPr lang="ru-RU" dirty="0" smtClean="0"/>
              <a:t>Для</a:t>
            </a:r>
            <a:r>
              <a:rPr lang="ru-RU" dirty="0"/>
              <a:t>зазначеної мети використовують також банки з гумовим балоном (</a:t>
            </a:r>
            <a:r>
              <a:rPr lang="ru-RU" dirty="0" err="1"/>
              <a:t>Біра</a:t>
            </a:r>
            <a:r>
              <a:rPr lang="ru-RU" dirty="0"/>
              <a:t>), дія яких вважається менш ефективною. При прийманні банок звертають увагу на цілість скла і стан краю банки, який повинен бути бездоганно гладким і рівним.</a:t>
            </a:r>
          </a:p>
        </p:txBody>
      </p:sp>
      <p:pic>
        <p:nvPicPr>
          <p:cNvPr id="7170" name="Picture 2" descr="Картинки по запросу банки медицинские"/>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7916" b="12698"/>
          <a:stretch/>
        </p:blipFill>
        <p:spPr bwMode="auto">
          <a:xfrm>
            <a:off x="1524374" y="3587055"/>
            <a:ext cx="5957526" cy="2955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92041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3044423" cy="400110"/>
          </a:xfrm>
          <a:prstGeom prst="rect">
            <a:avLst/>
          </a:prstGeom>
        </p:spPr>
        <p:txBody>
          <a:bodyPr wrap="none">
            <a:spAutoFit/>
          </a:bodyPr>
          <a:lstStyle/>
          <a:p>
            <a:pPr algn="l" rtl="0"/>
            <a:r>
              <a:rPr lang="ru-RU" sz="2000" b="1" dirty="0"/>
              <a:t>Милиці дерев'яні</a:t>
            </a:r>
            <a:r>
              <a:rPr lang="ru-RU" sz="2000" dirty="0"/>
              <a:t> </a:t>
            </a:r>
          </a:p>
        </p:txBody>
      </p:sp>
      <p:sp>
        <p:nvSpPr>
          <p:cNvPr id="3" name="Прямоугольник 2"/>
          <p:cNvSpPr/>
          <p:nvPr/>
        </p:nvSpPr>
        <p:spPr>
          <a:xfrm>
            <a:off x="3563888" y="264249"/>
            <a:ext cx="5310336" cy="2031325"/>
          </a:xfrm>
          <a:prstGeom prst="rect">
            <a:avLst/>
          </a:prstGeom>
        </p:spPr>
        <p:txBody>
          <a:bodyPr wrap="square">
            <a:spAutoFit/>
          </a:bodyPr>
          <a:lstStyle/>
          <a:p>
            <a:pPr algn="l" rtl="0"/>
            <a:r>
              <a:rPr lang="ru-RU" dirty="0"/>
              <a:t>розсувні (пахвові). Застосовуються для пересування та опори при захворюваннях ніг. Складається з двох сполучних планок, скріплених зверху</a:t>
            </a:r>
            <a:r>
              <a:rPr lang="ru-RU" dirty="0" err="1"/>
              <a:t>пахвом</a:t>
            </a:r>
            <a:r>
              <a:rPr lang="ru-RU" dirty="0"/>
              <a:t>, який оббитий тканиною. Випускаються для дорослих та дітей, 1-го та 2-го сорту.</a:t>
            </a:r>
          </a:p>
        </p:txBody>
      </p:sp>
      <p:cxnSp>
        <p:nvCxnSpPr>
          <p:cNvPr id="5" name="Прямая со стрелкой 4"/>
          <p:cNvCxnSpPr/>
          <p:nvPr/>
        </p:nvCxnSpPr>
        <p:spPr>
          <a:xfrm>
            <a:off x="2339752" y="588750"/>
            <a:ext cx="1224136" cy="69116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026" name="Picture 2" descr="Картинки по запросу костыли деревянные"/>
          <p:cNvPicPr>
            <a:picLocks noChangeAspect="1" noChangeArrowheads="1"/>
          </p:cNvPicPr>
          <p:nvPr/>
        </p:nvPicPr>
        <p:blipFill rotWithShape="1">
          <a:blip r:embed="rId2">
            <a:extLst>
              <a:ext uri="{28A0092B-C50C-407E-A947-70E740481C1C}">
                <a14:useLocalDpi xmlns:a14="http://schemas.microsoft.com/office/drawing/2010/main" val="0"/>
              </a:ext>
            </a:extLst>
          </a:blip>
          <a:srcRect l="28662" t="891" r="26100"/>
          <a:stretch/>
        </p:blipFill>
        <p:spPr bwMode="auto">
          <a:xfrm>
            <a:off x="291404" y="934330"/>
            <a:ext cx="2181655" cy="4779651"/>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3563888" y="2492896"/>
            <a:ext cx="1393330" cy="400110"/>
          </a:xfrm>
          <a:prstGeom prst="rect">
            <a:avLst/>
          </a:prstGeom>
        </p:spPr>
        <p:txBody>
          <a:bodyPr wrap="none">
            <a:spAutoFit/>
          </a:bodyPr>
          <a:lstStyle/>
          <a:p>
            <a:pPr algn="l" rtl="0"/>
            <a:r>
              <a:rPr lang="ru-RU" sz="2000" b="1" dirty="0"/>
              <a:t>Поїльник</a:t>
            </a:r>
            <a:endParaRPr lang="ru-RU" sz="2000" dirty="0"/>
          </a:p>
        </p:txBody>
      </p:sp>
      <p:sp>
        <p:nvSpPr>
          <p:cNvPr id="7" name="Прямоугольник 6"/>
          <p:cNvSpPr/>
          <p:nvPr/>
        </p:nvSpPr>
        <p:spPr>
          <a:xfrm>
            <a:off x="2812274" y="2788943"/>
            <a:ext cx="6030416" cy="1200329"/>
          </a:xfrm>
          <a:prstGeom prst="rect">
            <a:avLst/>
          </a:prstGeom>
        </p:spPr>
        <p:txBody>
          <a:bodyPr wrap="square">
            <a:spAutoFit/>
          </a:bodyPr>
          <a:lstStyle/>
          <a:p>
            <a:pPr algn="l" rtl="0"/>
            <a:r>
              <a:rPr lang="ru-RU" dirty="0"/>
              <a:t>Служить для годування рідкою їжею лежачих хворих. Має форму чайника. Випускають ємністю 250 мл, фарфорові та емальовані.</a:t>
            </a:r>
          </a:p>
        </p:txBody>
      </p:sp>
      <p:sp>
        <p:nvSpPr>
          <p:cNvPr id="8" name="Прямоугольник 7"/>
          <p:cNvSpPr/>
          <p:nvPr/>
        </p:nvSpPr>
        <p:spPr>
          <a:xfrm>
            <a:off x="3517062" y="4395084"/>
            <a:ext cx="2109873" cy="369332"/>
          </a:xfrm>
          <a:prstGeom prst="rect">
            <a:avLst/>
          </a:prstGeom>
        </p:spPr>
        <p:txBody>
          <a:bodyPr wrap="none">
            <a:spAutoFit/>
          </a:bodyPr>
          <a:lstStyle/>
          <a:p>
            <a:pPr algn="l" rtl="0"/>
            <a:r>
              <a:rPr lang="ru-RU" b="1" dirty="0"/>
              <a:t>Сечоприймачі</a:t>
            </a:r>
            <a:endParaRPr lang="ru-RU" dirty="0"/>
          </a:p>
        </p:txBody>
      </p:sp>
      <p:sp>
        <p:nvSpPr>
          <p:cNvPr id="9" name="Прямоугольник 8"/>
          <p:cNvSpPr/>
          <p:nvPr/>
        </p:nvSpPr>
        <p:spPr>
          <a:xfrm>
            <a:off x="2764164" y="4799311"/>
            <a:ext cx="6061950" cy="923330"/>
          </a:xfrm>
          <a:prstGeom prst="rect">
            <a:avLst/>
          </a:prstGeom>
        </p:spPr>
        <p:txBody>
          <a:bodyPr wrap="square">
            <a:spAutoFit/>
          </a:bodyPr>
          <a:lstStyle/>
          <a:p>
            <a:pPr algn="l" rtl="0"/>
            <a:r>
              <a:rPr lang="ru-RU" dirty="0"/>
              <a:t>випускають для жінок та чоловіків. Виробляють із тонколистової сталі з емалевим покриттям або з товстого скла.</a:t>
            </a:r>
          </a:p>
        </p:txBody>
      </p:sp>
    </p:spTree>
    <p:extLst>
      <p:ext uri="{BB962C8B-B14F-4D97-AF65-F5344CB8AC3E}">
        <p14:creationId xmlns:p14="http://schemas.microsoft.com/office/powerpoint/2010/main" val="243804788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57035" y="188640"/>
            <a:ext cx="2674130" cy="400110"/>
          </a:xfrm>
          <a:prstGeom prst="rect">
            <a:avLst/>
          </a:prstGeom>
        </p:spPr>
        <p:txBody>
          <a:bodyPr wrap="none">
            <a:spAutoFit/>
          </a:bodyPr>
          <a:lstStyle/>
          <a:p>
            <a:pPr algn="l" rtl="0"/>
            <a:r>
              <a:rPr lang="ru-RU" sz="2000" b="1" dirty="0"/>
              <a:t>Кола підкладні</a:t>
            </a:r>
            <a:r>
              <a:rPr lang="ru-RU" sz="2000" dirty="0"/>
              <a:t> </a:t>
            </a:r>
          </a:p>
        </p:txBody>
      </p:sp>
      <p:sp>
        <p:nvSpPr>
          <p:cNvPr id="3" name="Прямоугольник 2"/>
          <p:cNvSpPr/>
          <p:nvPr/>
        </p:nvSpPr>
        <p:spPr>
          <a:xfrm>
            <a:off x="179512" y="629646"/>
            <a:ext cx="8871072" cy="1754326"/>
          </a:xfrm>
          <a:prstGeom prst="rect">
            <a:avLst/>
          </a:prstGeom>
        </p:spPr>
        <p:txBody>
          <a:bodyPr wrap="square">
            <a:spAutoFit/>
          </a:bodyPr>
          <a:lstStyle/>
          <a:p>
            <a:pPr algn="l" rtl="0"/>
            <a:r>
              <a:rPr lang="ru-RU" dirty="0"/>
              <a:t>служать захисту шкіри від освіти пролежнів, що виникають внаслідок ішемії, викликаної тривалим безперервним механічним тиском, і навіть під час їх лікуванні. Круги підкладні є кільцеподібною формою мішки, надувані повітрям і міцно укріпленим зовні вентилем велосипедного зразка.</a:t>
            </a:r>
          </a:p>
        </p:txBody>
      </p:sp>
      <p:pic>
        <p:nvPicPr>
          <p:cNvPr id="2050" name="Picture 2" descr="Картинки по запросу круги подкладны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2564904"/>
            <a:ext cx="4608512" cy="4057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914494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640960" cy="92333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l" rtl="0"/>
            <a:r>
              <a:rPr lang="ru-RU" b="1" dirty="0"/>
              <a:t>Судна підкладні</a:t>
            </a:r>
            <a:r>
              <a:rPr lang="ru-RU" dirty="0"/>
              <a:t>застосовують для догляду за тяжкохворими в домашніх та лікарняних умовах. Судна відрізняються від гумових кіл довгастою формою та наявністю дна.</a:t>
            </a:r>
          </a:p>
        </p:txBody>
      </p:sp>
      <p:sp>
        <p:nvSpPr>
          <p:cNvPr id="3" name="Rectangle 1"/>
          <p:cNvSpPr>
            <a:spLocks noChangeArrowheads="1"/>
          </p:cNvSpPr>
          <p:nvPr/>
        </p:nvSpPr>
        <p:spPr bwMode="auto">
          <a:xfrm>
            <a:off x="1547664" y="1700808"/>
            <a:ext cx="6192688" cy="1754326"/>
          </a:xfrm>
          <a:prstGeom prst="rect">
            <a:avLst/>
          </a:prstGeom>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449263" algn="l"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rgbClr val="000000"/>
                </a:solidFill>
                <a:effectLst/>
                <a:ea typeface="Times New Roman" pitchFamily="18" charset="0"/>
                <a:cs typeface="Arial" pitchFamily="34" charset="0"/>
              </a:rPr>
              <a:t>Тазик ниркоподібний.</a:t>
            </a:r>
            <a:r>
              <a:rPr kumimoji="0" lang="ru-RU" b="0" i="0" u="none" strike="noStrike" cap="none" normalizeH="0" baseline="0" dirty="0" smtClean="0">
                <a:ln>
                  <a:noFill/>
                </a:ln>
                <a:solidFill>
                  <a:srgbClr val="000000"/>
                </a:solidFill>
                <a:effectLst/>
                <a:ea typeface="Times New Roman" pitchFamily="18" charset="0"/>
                <a:cs typeface="Arial" pitchFamily="34" charset="0"/>
              </a:rPr>
              <a:t>Застосовується для зберігання та подачі</a:t>
            </a:r>
            <a:r>
              <a:rPr kumimoji="0" lang="ru-RU" b="0" i="0" u="none" strike="noStrike" cap="none" normalizeH="0" baseline="0" dirty="0" smtClean="0">
                <a:ln>
                  <a:noFill/>
                </a:ln>
                <a:solidFill>
                  <a:srgbClr val="000000"/>
                </a:solidFill>
                <a:effectLst/>
                <a:ea typeface="Times New Roman" pitchFamily="18" charset="0"/>
                <a:cs typeface="Times New Roman" pitchFamily="18" charset="0"/>
              </a:rPr>
              <a:t>стерильних</a:t>
            </a:r>
            <a:r>
              <a:rPr kumimoji="0" lang="ru-RU" b="0" i="0" u="none" strike="noStrike" cap="none" normalizeH="0" baseline="0" dirty="0" smtClean="0">
                <a:ln>
                  <a:noFill/>
                </a:ln>
                <a:solidFill>
                  <a:srgbClr val="000000"/>
                </a:solidFill>
                <a:effectLst/>
                <a:ea typeface="Times New Roman" pitchFamily="18" charset="0"/>
                <a:cs typeface="Arial" pitchFamily="34" charset="0"/>
              </a:rPr>
              <a:t>інструментів та матеріалів, для збирання різних рідин. Випускаються скляні та емальовані (з тонколистової сталі цільноштампованими, двох розмірів 25 та 16 см).</a:t>
            </a:r>
            <a:endParaRPr kumimoji="0" lang="ru-RU" b="0" i="0" u="none" strike="noStrike" cap="none" normalizeH="0" baseline="0" dirty="0" smtClean="0">
              <a:ln>
                <a:noFill/>
              </a:ln>
              <a:solidFill>
                <a:schemeClr val="tx1"/>
              </a:solidFill>
              <a:effectLst/>
              <a:cs typeface="Arial" pitchFamily="34" charset="0"/>
            </a:endParaRPr>
          </a:p>
        </p:txBody>
      </p:sp>
      <p:sp>
        <p:nvSpPr>
          <p:cNvPr id="4" name="Прямоугольник 3"/>
          <p:cNvSpPr/>
          <p:nvPr/>
        </p:nvSpPr>
        <p:spPr>
          <a:xfrm>
            <a:off x="179258" y="3933056"/>
            <a:ext cx="8785484" cy="258532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l" rtl="0"/>
            <a:r>
              <a:rPr lang="ru-RU" b="1" dirty="0"/>
              <a:t>Медичні клейонки</a:t>
            </a:r>
            <a:r>
              <a:rPr lang="ru-RU" dirty="0"/>
              <a:t>захищають від забруднення постільні речі та меблі. Підкладну клейонку виготовляють із міцної бавовняної тканини (м'яза, міткаля) з одно- або двосторонньою аплікацією гумою. Підкладну клейонку на основі полімерних плівок виготовляють із вініпласту. Різновид медичної клейонки – компресний пластикат. Його виготовляють з легшої тканини (батиста, тонкого міткаля), покритої з одного боку гумою або полімером, а з іншого - смолистим протигнильним просоченням.</a:t>
            </a:r>
          </a:p>
        </p:txBody>
      </p:sp>
    </p:spTree>
    <p:extLst>
      <p:ext uri="{BB962C8B-B14F-4D97-AF65-F5344CB8AC3E}">
        <p14:creationId xmlns:p14="http://schemas.microsoft.com/office/powerpoint/2010/main" val="58699517"/>
      </p:ext>
    </p:extLst>
  </p:cSld>
  <p:clrMapOvr>
    <a:masterClrMapping/>
  </p:clrMapOvr>
  <p:timing>
    <p:tnLst>
      <p:par>
        <p:cTn id="1" dur="indefinite" restart="never" nodeType="tmRoot"/>
      </p:par>
    </p:tnLst>
  </p:timing>
</p:sld>
</file>

<file path=ppt/theme/theme1.xml><?xml version="1.0" encoding="utf-8"?>
<a:theme xmlns:a="http://schemas.openxmlformats.org/drawingml/2006/main" name="Сектор">
  <a:themeElements>
    <a:clrScheme name="Сектор">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Сектор">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ектор">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Slice</Template>
  <TotalTime>682</TotalTime>
  <Words>3983</Words>
  <Application>Microsoft Office PowerPoint</Application>
  <PresentationFormat>Экран (4:3)</PresentationFormat>
  <Paragraphs>276</Paragraphs>
  <Slides>37</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37</vt:i4>
      </vt:variant>
    </vt:vector>
  </HeadingPairs>
  <TitlesOfParts>
    <vt:vector size="43" baseType="lpstr">
      <vt:lpstr>Arial</vt:lpstr>
      <vt:lpstr>Calibri</vt:lpstr>
      <vt:lpstr>Century Gothic</vt:lpstr>
      <vt:lpstr>Times New Roman</vt:lpstr>
      <vt:lpstr>Wingdings 3</vt:lpstr>
      <vt:lpstr>Сектор</vt:lpstr>
      <vt:lpstr>ОДЕСЬКИЙ НАЦІОНАЛЬНИЙ МЕДИЧНИЙ УНІВЕРСИТЕТ Кафедра організації та економіки фармації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ОДЕСЬКИЙ НАЦІОНАЛЬНИЙ МЕДИЧНИЙ УНІВЕРСИТЕТ</dc:title>
  <dc:creator>Ноутик</dc:creator>
  <cp:lastModifiedBy>RePack by Diakov</cp:lastModifiedBy>
  <cp:revision>77</cp:revision>
  <dcterms:created xsi:type="dcterms:W3CDTF">2015-03-13T16:02:22Z</dcterms:created>
  <dcterms:modified xsi:type="dcterms:W3CDTF">2022-12-23T12:07:55Z</dcterms:modified>
</cp:coreProperties>
</file>