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1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76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66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7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28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14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6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30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63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6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0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231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5432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395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8381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23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17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09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38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znaimo.com.ua/%D0%A0%D0%B0%D0%B4%D0%BE%D0%BD" TargetMode="External"/><Relationship Id="rId2" Type="http://schemas.openxmlformats.org/officeDocument/2006/relationships/hyperlink" Target="http://znaimo.com.ua/%D0%9A%D1%80%D0%B5%D0%BC%D0%BD%D1%96%D1%94%D0%B2%D0%B0_%D0%BA%D0%B8%D1%81%D0%BB%D0%BE%D1%82%D0%B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42" y="1628800"/>
            <a:ext cx="7711008" cy="1468017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Лекція №</a:t>
            </a: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7 Товарознавчий аналіз супутніх товарів аптечного асортименту (мінеральні води, спеціальні харчові продукти, лікувально-косметичні засоби, ефірні олії)</a:t>
            </a:r>
            <a:endParaRPr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5044" y="540318"/>
            <a:ext cx="785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</a:t>
            </a:r>
            <a:r>
              <a:rPr lang="uk-UA" kern="0" dirty="0" smtClean="0">
                <a:solidFill>
                  <a:schemeClr val="accent1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фармації</a:t>
            </a:r>
            <a:endParaRPr lang="uk-UA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254" y="3043437"/>
            <a:ext cx="5256584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148064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kern="0" dirty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Підготувала старший викладач  Степанова Оксана Анатоліївна</a:t>
            </a:r>
            <a:endParaRPr lang="uk-UA" kern="0" dirty="0">
              <a:solidFill>
                <a:schemeClr val="accent2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1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Мінеральні води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err="1"/>
              <a:t>Мінеральні</a:t>
            </a:r>
            <a:r>
              <a:rPr lang="ru-RU" b="1" dirty="0"/>
              <a:t> води, </a:t>
            </a:r>
            <a:r>
              <a:rPr lang="ru-RU" b="1" dirty="0" err="1"/>
              <a:t>Питні</a:t>
            </a:r>
            <a:r>
              <a:rPr lang="ru-RU" b="1" dirty="0"/>
              <a:t> </a:t>
            </a:r>
            <a:r>
              <a:rPr lang="ru-RU" b="1" dirty="0" err="1"/>
              <a:t>мінеральні</a:t>
            </a:r>
            <a:r>
              <a:rPr lang="ru-RU" b="1" dirty="0"/>
              <a:t> води</a:t>
            </a:r>
            <a:r>
              <a:rPr lang="ru-RU" dirty="0"/>
              <a:t> (</a:t>
            </a:r>
            <a:r>
              <a:rPr lang="ru-RU" dirty="0" err="1"/>
              <a:t>лікувально-питні</a:t>
            </a:r>
            <a:r>
              <a:rPr lang="ru-RU" dirty="0"/>
              <a:t> </a:t>
            </a:r>
            <a:r>
              <a:rPr lang="ru-RU" dirty="0" err="1"/>
              <a:t>мінводи</a:t>
            </a:r>
            <a:r>
              <a:rPr lang="ru-RU" dirty="0"/>
              <a:t>) - </a:t>
            </a:r>
            <a:r>
              <a:rPr lang="ru-RU" dirty="0" err="1"/>
              <a:t>природні</a:t>
            </a:r>
            <a:r>
              <a:rPr lang="ru-RU" dirty="0"/>
              <a:t>, як правило, </a:t>
            </a:r>
            <a:r>
              <a:rPr lang="ru-RU" dirty="0" err="1"/>
              <a:t>підземні</a:t>
            </a:r>
            <a:r>
              <a:rPr lang="ru-RU" dirty="0"/>
              <a:t> </a:t>
            </a:r>
            <a:r>
              <a:rPr lang="uk-UA" dirty="0" smtClean="0"/>
              <a:t>води</a:t>
            </a:r>
            <a:r>
              <a:rPr lang="ru-RU" dirty="0" smtClean="0"/>
              <a:t>(</a:t>
            </a:r>
            <a:r>
              <a:rPr lang="ru-RU" dirty="0" err="1" smtClean="0"/>
              <a:t>відомі</a:t>
            </a:r>
            <a:r>
              <a:rPr lang="ru-RU" dirty="0" smtClean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талі</a:t>
            </a:r>
            <a:r>
              <a:rPr lang="ru-RU" dirty="0"/>
              <a:t>, води </a:t>
            </a:r>
            <a:r>
              <a:rPr lang="ru-RU" dirty="0" err="1"/>
              <a:t>поверхневих</a:t>
            </a:r>
            <a:r>
              <a:rPr lang="ru-RU" dirty="0"/>
              <a:t> </a:t>
            </a:r>
            <a:r>
              <a:rPr lang="ru-RU" dirty="0" err="1" smtClean="0"/>
              <a:t>водойм</a:t>
            </a:r>
            <a:r>
              <a:rPr lang="en-US" dirty="0" smtClean="0"/>
              <a:t>)</a:t>
            </a:r>
            <a:r>
              <a:rPr lang="ru-RU" dirty="0" smtClean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 солей, </a:t>
            </a:r>
            <a:r>
              <a:rPr lang="ru-RU" dirty="0" err="1"/>
              <a:t>газів</a:t>
            </a:r>
            <a:r>
              <a:rPr lang="ru-RU" dirty="0"/>
              <a:t>,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та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специфічними</a:t>
            </a:r>
            <a:r>
              <a:rPr lang="ru-RU" dirty="0"/>
              <a:t> </a:t>
            </a:r>
            <a:r>
              <a:rPr lang="ru-RU" dirty="0" err="1"/>
              <a:t>хіміко-фізичними</a:t>
            </a:r>
            <a:r>
              <a:rPr lang="ru-RU" dirty="0"/>
              <a:t> та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 - температура,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( CO </a:t>
            </a:r>
            <a:r>
              <a:rPr lang="ru-RU" baseline="-25000" dirty="0"/>
              <a:t>2</a:t>
            </a:r>
            <a:r>
              <a:rPr lang="ru-RU" dirty="0"/>
              <a:t>, H </a:t>
            </a:r>
            <a:r>
              <a:rPr lang="ru-RU" baseline="-25000" dirty="0"/>
              <a:t>2</a:t>
            </a:r>
            <a:r>
              <a:rPr lang="ru-RU" dirty="0"/>
              <a:t> S, </a:t>
            </a:r>
            <a:r>
              <a:rPr lang="ru-RU" dirty="0" err="1"/>
              <a:t>As</a:t>
            </a:r>
            <a:r>
              <a:rPr lang="ru-RU" dirty="0"/>
              <a:t> і </a:t>
            </a:r>
            <a:r>
              <a:rPr lang="ru-RU" dirty="0" err="1"/>
              <a:t>ін</a:t>
            </a:r>
            <a:r>
              <a:rPr lang="ru-RU" dirty="0"/>
              <a:t>), </a:t>
            </a:r>
            <a:r>
              <a:rPr lang="ru-RU" dirty="0" err="1"/>
              <a:t>природна</a:t>
            </a:r>
            <a:r>
              <a:rPr lang="ru-RU" dirty="0"/>
              <a:t> </a:t>
            </a:r>
            <a:r>
              <a:rPr lang="ru-RU" dirty="0" err="1" smtClean="0"/>
              <a:t>радіоактивність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2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9336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/>
              <a:t>Научне</a:t>
            </a:r>
            <a:r>
              <a:rPr lang="ru-RU" dirty="0" smtClean="0"/>
              <a:t> </a:t>
            </a:r>
            <a:r>
              <a:rPr lang="ru-RU" dirty="0" err="1"/>
              <a:t>уявлення</a:t>
            </a:r>
            <a:r>
              <a:rPr lang="ru-RU" dirty="0"/>
              <a:t> про </a:t>
            </a:r>
            <a:r>
              <a:rPr lang="ru-RU" dirty="0" err="1"/>
              <a:t>хімічний</a:t>
            </a:r>
            <a:r>
              <a:rPr lang="ru-RU" dirty="0"/>
              <a:t> склад води </a:t>
            </a:r>
            <a:r>
              <a:rPr lang="ru-RU" dirty="0" err="1"/>
              <a:t>дає</a:t>
            </a:r>
            <a:r>
              <a:rPr lang="ru-RU" dirty="0"/>
              <a:t> формула М. Г. Курлова (формула, </a:t>
            </a:r>
            <a:r>
              <a:rPr lang="ru-RU" dirty="0" err="1"/>
              <a:t>запропонована</a:t>
            </a:r>
            <a:r>
              <a:rPr lang="ru-RU" dirty="0"/>
              <a:t> М. Г. </a:t>
            </a:r>
            <a:r>
              <a:rPr lang="ru-RU" dirty="0" err="1"/>
              <a:t>Курловим</a:t>
            </a:r>
            <a:r>
              <a:rPr lang="ru-RU" dirty="0"/>
              <a:t> і Е. Е. </a:t>
            </a:r>
            <a:r>
              <a:rPr lang="ru-RU" dirty="0" err="1"/>
              <a:t>Карстенсом</a:t>
            </a:r>
            <a:r>
              <a:rPr lang="ru-RU" dirty="0"/>
              <a:t>), і </a:t>
            </a:r>
            <a:r>
              <a:rPr lang="ru-RU" dirty="0" err="1"/>
              <a:t>виглядає</a:t>
            </a:r>
            <a:r>
              <a:rPr lang="ru-RU" dirty="0"/>
              <a:t> вона таким чином: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</a:t>
            </a:r>
          </a:p>
          <a:p>
            <a:endParaRPr lang="ru-RU" dirty="0"/>
          </a:p>
        </p:txBody>
      </p:sp>
      <p:pic>
        <p:nvPicPr>
          <p:cNvPr id="4" name="Рисунок 3" descr="M_ \ mathrm {5 {,} 3} \; \ frac {\ mathrm {HCO_3} \ 50 \ \ mathrm {Cl} \ 30 \ \ mathrm {SO_4} \ 20} {\ mathrm {Na} \ 50 \ \ mathrm {Mg} \ 25 \ \ mathrm {Ca} \ 25} \; pH7 \, T46, 6 \, D27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789040"/>
            <a:ext cx="65527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Хімічний склад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120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Мінеральні води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9894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 </a:t>
            </a:r>
            <a:r>
              <a:rPr lang="ru-RU" dirty="0" err="1"/>
              <a:t>концентрації</a:t>
            </a:r>
            <a:r>
              <a:rPr lang="ru-RU" dirty="0"/>
              <a:t> солей,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води </a:t>
            </a:r>
            <a:r>
              <a:rPr lang="ru-RU" dirty="0" err="1"/>
              <a:t>ділять</a:t>
            </a:r>
            <a:r>
              <a:rPr lang="ru-RU" dirty="0"/>
              <a:t> на: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Мінеральні води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www.arabio.ru/uploads/image/minerale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98383"/>
            <a:ext cx="6408712" cy="38590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2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853872"/>
            <a:ext cx="5292080" cy="2031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://econet.ru/media/559/kindeditor/image/201306/201306112209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68" y="4826488"/>
            <a:ext cx="3888432" cy="203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2704" cy="30056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столові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/>
              <a:t>мінеральна</a:t>
            </a:r>
            <a:r>
              <a:rPr lang="ru-RU" dirty="0"/>
              <a:t> [натуральна] вода </a:t>
            </a:r>
            <a:r>
              <a:rPr lang="ru-RU" dirty="0" err="1"/>
              <a:t>придатна</a:t>
            </a:r>
            <a:r>
              <a:rPr lang="ru-RU" dirty="0"/>
              <a:t> для </a:t>
            </a:r>
            <a:r>
              <a:rPr lang="ru-RU" dirty="0" err="1"/>
              <a:t>щоденного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(без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показань</a:t>
            </a:r>
            <a:r>
              <a:rPr lang="ru-RU" dirty="0"/>
              <a:t>), </a:t>
            </a:r>
            <a:r>
              <a:rPr lang="ru-RU" dirty="0" err="1"/>
              <a:t>вміст</a:t>
            </a:r>
            <a:r>
              <a:rPr lang="ru-RU" dirty="0"/>
              <a:t> солей у </a:t>
            </a:r>
            <a:r>
              <a:rPr lang="ru-RU" dirty="0" err="1"/>
              <a:t>ній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1 </a:t>
            </a:r>
            <a:r>
              <a:rPr lang="ru-RU" dirty="0" err="1"/>
              <a:t>грама</a:t>
            </a:r>
            <a:r>
              <a:rPr lang="ru-RU" dirty="0"/>
              <a:t> на </a:t>
            </a:r>
            <a:r>
              <a:rPr lang="ru-RU" dirty="0" err="1"/>
              <a:t>літр</a:t>
            </a:r>
            <a:r>
              <a:rPr lang="ru-RU" dirty="0"/>
              <a:t> води. Як правило, вона </a:t>
            </a:r>
            <a:r>
              <a:rPr lang="ru-RU" dirty="0" err="1"/>
              <a:t>м'яка</a:t>
            </a:r>
            <a:r>
              <a:rPr lang="ru-RU" dirty="0"/>
              <a:t>, </a:t>
            </a:r>
            <a:r>
              <a:rPr lang="ru-RU" dirty="0" err="1"/>
              <a:t>приємна</a:t>
            </a:r>
            <a:r>
              <a:rPr lang="ru-RU" dirty="0"/>
              <a:t> на смак, без </a:t>
            </a:r>
            <a:r>
              <a:rPr lang="ru-RU" dirty="0" err="1"/>
              <a:t>стороннього</a:t>
            </a:r>
            <a:r>
              <a:rPr lang="ru-RU" dirty="0"/>
              <a:t> запаху і </a:t>
            </a:r>
            <a:r>
              <a:rPr lang="ru-RU" dirty="0" err="1"/>
              <a:t>присмаку</a:t>
            </a:r>
            <a:r>
              <a:rPr lang="ru-RU" dirty="0"/>
              <a:t>. (</a:t>
            </a:r>
            <a:r>
              <a:rPr lang="ru-RU" dirty="0" err="1"/>
              <a:t>Моршинська</a:t>
            </a:r>
            <a:r>
              <a:rPr lang="ru-RU" dirty="0"/>
              <a:t> з </a:t>
            </a:r>
            <a:r>
              <a:rPr lang="ru-RU" dirty="0" err="1" smtClean="0"/>
              <a:t>мінералізацією</a:t>
            </a:r>
            <a:r>
              <a:rPr lang="ru-RU" dirty="0" smtClean="0"/>
              <a:t>, </a:t>
            </a:r>
            <a:r>
              <a:rPr lang="ru-RU" dirty="0" err="1" smtClean="0"/>
              <a:t>Трускавецька</a:t>
            </a:r>
            <a:r>
              <a:rPr lang="ru-RU" dirty="0" smtClean="0"/>
              <a:t>);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0304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мінеральних вод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http://www.tarumi.com.ua/images/sushi/morshinskay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43398">
            <a:off x="-100724" y="5094078"/>
            <a:ext cx="1808419" cy="180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7" descr="Описание: http://www.mirgorodska.ua/sites/default/files/files/styles/large/public/images/20132706145037.png?itok=hGZ_-50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43071">
            <a:off x="2493857" y="4740293"/>
            <a:ext cx="657775" cy="25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81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5410944" cy="4389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лікувально-столові</a:t>
            </a:r>
            <a:r>
              <a:rPr lang="ru-RU" dirty="0"/>
              <a:t>  - у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 до 10 </a:t>
            </a:r>
            <a:r>
              <a:rPr lang="ru-RU" dirty="0" err="1"/>
              <a:t>грамів</a:t>
            </a:r>
            <a:r>
              <a:rPr lang="ru-RU" dirty="0"/>
              <a:t> солей на </a:t>
            </a:r>
            <a:r>
              <a:rPr lang="ru-RU" dirty="0" err="1"/>
              <a:t>літр</a:t>
            </a:r>
            <a:r>
              <a:rPr lang="ru-RU" dirty="0"/>
              <a:t> води. </a:t>
            </a:r>
            <a:r>
              <a:rPr lang="ru-RU" dirty="0" err="1"/>
              <a:t>Гідність</a:t>
            </a:r>
            <a:r>
              <a:rPr lang="ru-RU" dirty="0"/>
              <a:t> </a:t>
            </a:r>
            <a:r>
              <a:rPr lang="ru-RU" dirty="0" err="1"/>
              <a:t>лікувально-столових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вод </a:t>
            </a:r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багатофункціональності</a:t>
            </a:r>
            <a:r>
              <a:rPr lang="ru-RU" dirty="0"/>
              <a:t>: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як </a:t>
            </a:r>
            <a:r>
              <a:rPr lang="ru-RU" dirty="0" err="1"/>
              <a:t>столовий</a:t>
            </a:r>
            <a:r>
              <a:rPr lang="ru-RU" dirty="0"/>
              <a:t> </a:t>
            </a:r>
            <a:r>
              <a:rPr lang="ru-RU" dirty="0" err="1"/>
              <a:t>напій</a:t>
            </a:r>
            <a:r>
              <a:rPr lang="ru-RU" dirty="0"/>
              <a:t> [не регулярно] і систематично - для </a:t>
            </a:r>
            <a:r>
              <a:rPr lang="ru-RU" dirty="0" err="1"/>
              <a:t>лікування</a:t>
            </a:r>
            <a:r>
              <a:rPr lang="ru-RU" dirty="0"/>
              <a:t> (за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);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мінеральних вод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http://umw.com.ua/content/images/product_image2/Luga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811" l="9375" r="89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44823"/>
            <a:ext cx="2016224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8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gastroscan.ru/handbook/images-aqua/minvoda-end-2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2"/>
            <a:ext cx="3810000" cy="446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5987008" cy="4389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лікувальні</a:t>
            </a:r>
            <a:r>
              <a:rPr lang="ru-RU" dirty="0"/>
              <a:t> -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насичена</a:t>
            </a:r>
            <a:r>
              <a:rPr lang="ru-RU" dirty="0"/>
              <a:t> за </a:t>
            </a:r>
            <a:r>
              <a:rPr lang="ru-RU" dirty="0" err="1"/>
              <a:t>сольовим</a:t>
            </a:r>
            <a:r>
              <a:rPr lang="ru-RU" dirty="0"/>
              <a:t> складом вода. До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води з </a:t>
            </a:r>
            <a:r>
              <a:rPr lang="ru-RU" dirty="0" err="1"/>
              <a:t>мінералізацією</a:t>
            </a:r>
            <a:r>
              <a:rPr lang="ru-RU" dirty="0"/>
              <a:t> - </a:t>
            </a:r>
            <a:r>
              <a:rPr lang="ru-RU" dirty="0" err="1"/>
              <a:t>більше</a:t>
            </a:r>
            <a:r>
              <a:rPr lang="ru-RU" dirty="0"/>
              <a:t> 10 </a:t>
            </a:r>
            <a:r>
              <a:rPr lang="ru-RU" dirty="0" err="1"/>
              <a:t>грамів</a:t>
            </a:r>
            <a:r>
              <a:rPr lang="ru-RU" dirty="0"/>
              <a:t> на </a:t>
            </a:r>
            <a:r>
              <a:rPr lang="ru-RU" dirty="0" err="1" smtClean="0"/>
              <a:t>літр</a:t>
            </a:r>
            <a:r>
              <a:rPr lang="ru-RU" dirty="0"/>
              <a:t>, </a:t>
            </a:r>
            <a:r>
              <a:rPr lang="ru-RU" dirty="0" err="1"/>
              <a:t>або</a:t>
            </a:r>
            <a:r>
              <a:rPr lang="ru-RU" dirty="0"/>
              <a:t> води з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мікроелементів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миш'яку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бору.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строго за </a:t>
            </a:r>
            <a:r>
              <a:rPr lang="ru-RU" dirty="0" err="1"/>
              <a:t>рекомендацією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(</a:t>
            </a:r>
            <a:r>
              <a:rPr lang="ru-RU" dirty="0" err="1"/>
              <a:t>показання</a:t>
            </a:r>
            <a:r>
              <a:rPr lang="ru-RU" dirty="0"/>
              <a:t> та методика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ж, </a:t>
            </a:r>
            <a:r>
              <a:rPr lang="ru-RU" dirty="0" err="1"/>
              <a:t>що</a:t>
            </a:r>
            <a:r>
              <a:rPr lang="ru-RU" dirty="0"/>
              <a:t> на курортах);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мінеральних вод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10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215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 </a:t>
            </a:r>
            <a:r>
              <a:rPr lang="ru-RU" dirty="0" err="1"/>
              <a:t>придатними</a:t>
            </a:r>
            <a:r>
              <a:rPr lang="ru-RU" dirty="0"/>
              <a:t> для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(</a:t>
            </a:r>
            <a:r>
              <a:rPr lang="ru-RU" dirty="0" err="1"/>
              <a:t>лікувально-питні</a:t>
            </a:r>
            <a:r>
              <a:rPr lang="ru-RU" dirty="0"/>
              <a:t>) води з </a:t>
            </a:r>
            <a:r>
              <a:rPr lang="ru-RU" dirty="0" err="1"/>
              <a:t>мінералізацією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 до 20 г / л.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Мінеральні води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ttp://novavoda.ru/wp-content/uploads/2011/09/%D0%9F%D0%B8%D1%82%D1%8C-%D0%B2%D0%BE%D0%B4%D1%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839" y="3428999"/>
            <a:ext cx="4934322" cy="332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35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vodainfo.com/large_img/6151/vodoprovodnaya-v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948" y="3428998"/>
            <a:ext cx="46863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1415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хімічним</a:t>
            </a:r>
            <a:r>
              <a:rPr lang="ru-RU" dirty="0"/>
              <a:t> складом </a:t>
            </a:r>
            <a:r>
              <a:rPr lang="ru-RU" dirty="0" err="1"/>
              <a:t>різниться</a:t>
            </a:r>
            <a:r>
              <a:rPr lang="ru-RU" dirty="0"/>
              <a:t> </a:t>
            </a:r>
            <a:r>
              <a:rPr lang="ru-RU" dirty="0" err="1"/>
              <a:t>шість</a:t>
            </a:r>
            <a:r>
              <a:rPr lang="ru-RU" dirty="0"/>
              <a:t> </a:t>
            </a:r>
            <a:r>
              <a:rPr lang="ru-RU" dirty="0" err="1"/>
              <a:t>класів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smtClean="0"/>
              <a:t>вод: </a:t>
            </a:r>
            <a:r>
              <a:rPr lang="ru-RU" dirty="0" err="1"/>
              <a:t>гідрокарбонатні</a:t>
            </a:r>
            <a:r>
              <a:rPr lang="ru-RU" dirty="0"/>
              <a:t>, </a:t>
            </a:r>
            <a:r>
              <a:rPr lang="ru-RU" dirty="0" err="1" smtClean="0"/>
              <a:t>хлоридні</a:t>
            </a:r>
            <a:r>
              <a:rPr lang="ru-RU" dirty="0" smtClean="0"/>
              <a:t>, </a:t>
            </a:r>
            <a:r>
              <a:rPr lang="ru-RU" dirty="0" err="1"/>
              <a:t>сульфатні</a:t>
            </a:r>
            <a:r>
              <a:rPr lang="ru-RU" dirty="0"/>
              <a:t>, </a:t>
            </a:r>
            <a:r>
              <a:rPr lang="ru-RU" dirty="0" err="1"/>
              <a:t>змішані</a:t>
            </a:r>
            <a:r>
              <a:rPr lang="ru-RU" dirty="0"/>
              <a:t>,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і </a:t>
            </a:r>
            <a:r>
              <a:rPr lang="ru-RU" dirty="0" err="1"/>
              <a:t>газовані</a:t>
            </a:r>
            <a:r>
              <a:rPr lang="ru-RU" dirty="0"/>
              <a:t>. Але є й </a:t>
            </a:r>
            <a:r>
              <a:rPr lang="ru-RU" dirty="0" err="1"/>
              <a:t>інше</a:t>
            </a:r>
            <a:r>
              <a:rPr lang="ru-RU" dirty="0"/>
              <a:t> </a:t>
            </a:r>
            <a:r>
              <a:rPr lang="ru-RU" dirty="0" err="1"/>
              <a:t>трактування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класифікації</a:t>
            </a:r>
            <a:r>
              <a:rPr lang="ru-RU" dirty="0"/>
              <a:t> - за </a:t>
            </a:r>
            <a:r>
              <a:rPr lang="ru-RU" dirty="0" err="1"/>
              <a:t>іонним</a:t>
            </a:r>
            <a:r>
              <a:rPr lang="ru-RU" dirty="0"/>
              <a:t> складом :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за хім. складом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25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213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гідрокарбонатні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  (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лужні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) </a:t>
            </a:r>
            <a:r>
              <a:rPr lang="ru-RU" dirty="0"/>
              <a:t>- </a:t>
            </a:r>
            <a:r>
              <a:rPr lang="ru-RU" dirty="0" err="1"/>
              <a:t>призначені</a:t>
            </a:r>
            <a:r>
              <a:rPr lang="ru-RU" dirty="0"/>
              <a:t> для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займається</a:t>
            </a:r>
            <a:r>
              <a:rPr lang="ru-RU" dirty="0"/>
              <a:t> спортом (</a:t>
            </a:r>
            <a:r>
              <a:rPr lang="ru-RU" dirty="0" err="1"/>
              <a:t>впливають</a:t>
            </a:r>
            <a:r>
              <a:rPr lang="ru-RU" dirty="0"/>
              <a:t> при </a:t>
            </a:r>
            <a:r>
              <a:rPr lang="ru-RU" dirty="0" err="1"/>
              <a:t>посиленій</a:t>
            </a:r>
            <a:r>
              <a:rPr lang="ru-RU" dirty="0"/>
              <a:t> </a:t>
            </a:r>
            <a:r>
              <a:rPr lang="ru-RU" dirty="0" err="1"/>
              <a:t>м'язовій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, </a:t>
            </a:r>
            <a:r>
              <a:rPr lang="ru-RU" dirty="0" err="1"/>
              <a:t>відновлюючи</a:t>
            </a:r>
            <a:r>
              <a:rPr lang="ru-RU" dirty="0"/>
              <a:t> </a:t>
            </a:r>
            <a:r>
              <a:rPr lang="ru-RU" dirty="0" err="1"/>
              <a:t>резервну</a:t>
            </a:r>
            <a:r>
              <a:rPr lang="ru-RU" dirty="0"/>
              <a:t> </a:t>
            </a:r>
            <a:r>
              <a:rPr lang="ru-RU" dirty="0" err="1"/>
              <a:t>лужність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при </a:t>
            </a:r>
            <a:r>
              <a:rPr lang="ru-RU" dirty="0" err="1"/>
              <a:t>діабеті</a:t>
            </a:r>
            <a:r>
              <a:rPr lang="ru-RU" dirty="0"/>
              <a:t>,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).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за хім. складом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http://cdn.theatlantic.com/static/infocus/tdf072312/s_t22_485262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49080"/>
            <a:ext cx="3960440" cy="257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88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815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сульфатні</a:t>
            </a:r>
            <a:r>
              <a:rPr lang="ru-RU" dirty="0"/>
              <a:t> - </a:t>
            </a:r>
            <a:r>
              <a:rPr lang="ru-RU" dirty="0" err="1"/>
              <a:t>рекомендуються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у кого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з </a:t>
            </a:r>
            <a:r>
              <a:rPr lang="ru-RU" dirty="0" err="1"/>
              <a:t>печінкою</a:t>
            </a:r>
            <a:r>
              <a:rPr lang="ru-RU" dirty="0"/>
              <a:t> і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(як </a:t>
            </a:r>
            <a:r>
              <a:rPr lang="ru-RU" dirty="0" err="1"/>
              <a:t>жовчогінний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проносне</a:t>
            </a:r>
            <a:r>
              <a:rPr lang="ru-RU" dirty="0"/>
              <a:t>), </a:t>
            </a:r>
            <a:r>
              <a:rPr lang="ru-RU" dirty="0" err="1"/>
              <a:t>ожиріння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цукровий</a:t>
            </a:r>
            <a:r>
              <a:rPr lang="ru-RU" dirty="0" smtClean="0"/>
              <a:t> </a:t>
            </a:r>
            <a:r>
              <a:rPr lang="ru-RU" dirty="0" err="1"/>
              <a:t>діабет</a:t>
            </a:r>
            <a:r>
              <a:rPr lang="ru-RU" dirty="0"/>
              <a:t>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за хім. складом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http://www.top4man.ru/upload/iblock/e4c/e4c51c4967a71b1a00062f648fcefca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7F4"/>
              </a:clrFrom>
              <a:clrTo>
                <a:srgbClr val="FBF7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61048"/>
            <a:ext cx="4519389" cy="301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30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1497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хлоридні</a:t>
            </a:r>
            <a:r>
              <a:rPr lang="ru-RU" dirty="0"/>
              <a:t>  -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регулюванню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кишечника, </a:t>
            </a:r>
            <a:r>
              <a:rPr lang="ru-RU" dirty="0" err="1"/>
              <a:t>жовчовивідних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і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Протипоказання</a:t>
            </a:r>
            <a:r>
              <a:rPr lang="ru-RU" dirty="0"/>
              <a:t> до </a:t>
            </a:r>
            <a:r>
              <a:rPr lang="ru-RU" dirty="0" err="1"/>
              <a:t>застосування</a:t>
            </a:r>
            <a:r>
              <a:rPr lang="ru-RU" dirty="0"/>
              <a:t> (категорично) - </a:t>
            </a:r>
            <a:r>
              <a:rPr lang="ru-RU" dirty="0" err="1"/>
              <a:t>підвищений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 smtClean="0"/>
              <a:t>;</a:t>
            </a:r>
          </a:p>
          <a:p>
            <a:pPr lvl="0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</a:rPr>
              <a:t>магнієві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 </a:t>
            </a:r>
            <a:r>
              <a:rPr lang="ru-RU" dirty="0"/>
              <a:t> - </a:t>
            </a:r>
            <a:r>
              <a:rPr lang="ru-RU" dirty="0" err="1"/>
              <a:t>допомагають</a:t>
            </a:r>
            <a:r>
              <a:rPr lang="ru-RU" dirty="0"/>
              <a:t> при </a:t>
            </a:r>
            <a:r>
              <a:rPr lang="ru-RU" dirty="0" err="1"/>
              <a:t>стресових</a:t>
            </a:r>
            <a:r>
              <a:rPr lang="ru-RU" dirty="0"/>
              <a:t> </a:t>
            </a:r>
            <a:r>
              <a:rPr lang="ru-RU" dirty="0" err="1"/>
              <a:t>ситуаціях</a:t>
            </a:r>
            <a:r>
              <a:rPr lang="ru-RU" dirty="0"/>
              <a:t>. </a:t>
            </a:r>
            <a:r>
              <a:rPr lang="ru-RU" dirty="0" err="1"/>
              <a:t>Протипоказання</a:t>
            </a:r>
            <a:r>
              <a:rPr lang="ru-RU" dirty="0"/>
              <a:t> -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розладу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;</a:t>
            </a:r>
          </a:p>
          <a:p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та </a:t>
            </a:r>
            <a:r>
              <a:rPr lang="uk-UA" sz="2800" b="1" dirty="0">
                <a:solidFill>
                  <a:schemeClr val="accent3">
                    <a:lumMod val="75000"/>
                  </a:schemeClr>
                </a:solidFill>
              </a:rPr>
              <a:t>інші.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0"/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за хім. складом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96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213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газового складу і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специфічних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мінеральні</a:t>
            </a:r>
            <a:r>
              <a:rPr lang="ru-RU" dirty="0"/>
              <a:t> води </a:t>
            </a:r>
            <a:r>
              <a:rPr lang="ru-RU" dirty="0" err="1"/>
              <a:t>ділять</a:t>
            </a:r>
            <a:r>
              <a:rPr lang="ru-RU" dirty="0"/>
              <a:t> на: </a:t>
            </a:r>
            <a:r>
              <a:rPr lang="ru-RU" dirty="0" err="1"/>
              <a:t>вуглекислі</a:t>
            </a:r>
            <a:r>
              <a:rPr lang="ru-RU" dirty="0"/>
              <a:t>, </a:t>
            </a:r>
            <a:r>
              <a:rPr lang="ru-RU" dirty="0" err="1"/>
              <a:t>сульфідні</a:t>
            </a:r>
            <a:r>
              <a:rPr lang="ru-RU" dirty="0"/>
              <a:t> (</a:t>
            </a:r>
            <a:r>
              <a:rPr lang="ru-RU" dirty="0" err="1"/>
              <a:t>сірководневі</a:t>
            </a:r>
            <a:r>
              <a:rPr lang="ru-RU" dirty="0"/>
              <a:t>), </a:t>
            </a:r>
            <a:r>
              <a:rPr lang="ru-RU" dirty="0" err="1"/>
              <a:t>азотні</a:t>
            </a:r>
            <a:r>
              <a:rPr lang="ru-RU" dirty="0"/>
              <a:t>, </a:t>
            </a:r>
            <a:r>
              <a:rPr lang="ru-RU" dirty="0" err="1"/>
              <a:t>кременисті</a:t>
            </a:r>
            <a:r>
              <a:rPr lang="ru-RU" dirty="0"/>
              <a:t> ( </a:t>
            </a:r>
            <a:r>
              <a:rPr lang="ru-RU" u="sng" dirty="0">
                <a:hlinkClick r:id="rId2" tooltip="Кремнієва кислота"/>
              </a:rPr>
              <a:t>H</a:t>
            </a:r>
            <a:r>
              <a:rPr lang="ru-RU" dirty="0">
                <a:hlinkClick r:id="rId2" tooltip="Кремнієва кислота"/>
              </a:rPr>
              <a:t> </a:t>
            </a:r>
            <a:r>
              <a:rPr lang="ru-RU" u="sng" baseline="-25000" dirty="0">
                <a:hlinkClick r:id="rId2" tooltip="Кремнієва кислота"/>
              </a:rPr>
              <a:t>2</a:t>
            </a:r>
            <a:r>
              <a:rPr lang="ru-RU" dirty="0">
                <a:hlinkClick r:id="rId2" tooltip="Кремнієва кислота"/>
              </a:rPr>
              <a:t> </a:t>
            </a:r>
            <a:r>
              <a:rPr lang="ru-RU" u="sng" dirty="0" err="1">
                <a:hlinkClick r:id="rId2" tooltip="Кремнієва кислота"/>
              </a:rPr>
              <a:t>SiO</a:t>
            </a:r>
            <a:r>
              <a:rPr lang="ru-RU" dirty="0">
                <a:hlinkClick r:id="rId2" tooltip="Кремнієва кислота"/>
              </a:rPr>
              <a:t> </a:t>
            </a:r>
            <a:r>
              <a:rPr lang="ru-RU" u="sng" baseline="-25000" dirty="0">
                <a:hlinkClick r:id="rId2" tooltip="Кремнієва кислота"/>
              </a:rPr>
              <a:t>3</a:t>
            </a:r>
            <a:r>
              <a:rPr lang="ru-RU" dirty="0"/>
              <a:t>), </a:t>
            </a:r>
            <a:r>
              <a:rPr lang="ru-RU" dirty="0" err="1"/>
              <a:t>бромисті</a:t>
            </a:r>
            <a:r>
              <a:rPr lang="ru-RU" dirty="0"/>
              <a:t>, </a:t>
            </a:r>
            <a:r>
              <a:rPr lang="ru-RU" dirty="0" err="1"/>
              <a:t>йодисті</a:t>
            </a:r>
            <a:r>
              <a:rPr lang="ru-RU" dirty="0"/>
              <a:t>, </a:t>
            </a:r>
            <a:r>
              <a:rPr lang="ru-RU" dirty="0" err="1"/>
              <a:t>залізисті</a:t>
            </a:r>
            <a:r>
              <a:rPr lang="ru-RU" dirty="0"/>
              <a:t>, </a:t>
            </a:r>
            <a:r>
              <a:rPr lang="ru-RU" dirty="0" err="1"/>
              <a:t>миш'яковисті</a:t>
            </a:r>
            <a:r>
              <a:rPr lang="ru-RU" dirty="0"/>
              <a:t>, </a:t>
            </a:r>
            <a:r>
              <a:rPr lang="ru-RU" dirty="0" err="1"/>
              <a:t>радіоактивні</a:t>
            </a:r>
            <a:r>
              <a:rPr lang="ru-RU" dirty="0"/>
              <a:t> ( </a:t>
            </a:r>
            <a:r>
              <a:rPr lang="ru-RU" u="sng" dirty="0" err="1">
                <a:hlinkClick r:id="rId3" tooltip="Радон"/>
              </a:rPr>
              <a:t>Rn</a:t>
            </a:r>
            <a:r>
              <a:rPr lang="ru-RU" dirty="0"/>
              <a:t>) та </a:t>
            </a:r>
            <a:r>
              <a:rPr lang="ru-RU" dirty="0" err="1" smtClean="0"/>
              <a:t>ін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за газовим складом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37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quaion.com.ua/wp-content/uploads/2010/10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15" y="862073"/>
            <a:ext cx="7994569" cy="599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815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Реакція</a:t>
            </a:r>
            <a:r>
              <a:rPr lang="ru-RU" dirty="0"/>
              <a:t> води (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кислотності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лужності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виражається</a:t>
            </a:r>
            <a:r>
              <a:rPr lang="ru-RU" dirty="0"/>
              <a:t> величиною </a:t>
            </a:r>
            <a:r>
              <a:rPr lang="ru-RU" dirty="0" err="1"/>
              <a:t>pH</a:t>
            </a:r>
            <a:r>
              <a:rPr lang="ru-RU" dirty="0"/>
              <a:t>)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. </a:t>
            </a:r>
            <a:r>
              <a:rPr lang="ru-RU" dirty="0" err="1"/>
              <a:t>Кислі</a:t>
            </a:r>
            <a:r>
              <a:rPr lang="ru-RU" dirty="0"/>
              <a:t> води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pH</a:t>
            </a:r>
            <a:r>
              <a:rPr lang="ru-RU" dirty="0"/>
              <a:t> = 3,5-6,8, </a:t>
            </a:r>
            <a:r>
              <a:rPr lang="ru-RU" dirty="0" err="1"/>
              <a:t>нейтральні</a:t>
            </a:r>
            <a:r>
              <a:rPr lang="ru-RU" dirty="0"/>
              <a:t> - 6,8-7,2, </a:t>
            </a:r>
            <a:r>
              <a:rPr lang="ru-RU" dirty="0" err="1"/>
              <a:t>лужні</a:t>
            </a:r>
            <a:r>
              <a:rPr lang="ru-RU" dirty="0"/>
              <a:t> - 7,2-8,5 і </a:t>
            </a:r>
            <a:r>
              <a:rPr lang="ru-RU" dirty="0" err="1"/>
              <a:t>вище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Ступінь кислотності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60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i-mo.ru/wp-content/uploads/2013/09/km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09860"/>
            <a:ext cx="8229599" cy="34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5736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Закономірності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вод (у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) </a:t>
            </a:r>
            <a:r>
              <a:rPr lang="ru-RU" dirty="0" err="1"/>
              <a:t>обумовлюються</a:t>
            </a:r>
            <a:r>
              <a:rPr lang="ru-RU" dirty="0"/>
              <a:t> </a:t>
            </a:r>
            <a:r>
              <a:rPr lang="ru-RU" dirty="0" err="1"/>
              <a:t>геологоструктурнимі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r>
              <a:rPr lang="ru-RU" dirty="0"/>
              <a:t>, </a:t>
            </a:r>
            <a:r>
              <a:rPr lang="ru-RU" dirty="0" err="1"/>
              <a:t>геологічною</a:t>
            </a:r>
            <a:r>
              <a:rPr lang="ru-RU" dirty="0"/>
              <a:t> </a:t>
            </a:r>
            <a:r>
              <a:rPr lang="ru-RU" dirty="0" err="1"/>
              <a:t>історією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геоморфологічними</a:t>
            </a:r>
            <a:r>
              <a:rPr lang="ru-RU" dirty="0"/>
              <a:t>, </a:t>
            </a:r>
            <a:r>
              <a:rPr lang="ru-RU" dirty="0" err="1"/>
              <a:t>метеорологічними</a:t>
            </a:r>
            <a:r>
              <a:rPr lang="ru-RU" dirty="0"/>
              <a:t> та </a:t>
            </a:r>
            <a:r>
              <a:rPr lang="ru-RU" dirty="0" err="1"/>
              <a:t>гідрологічними</a:t>
            </a:r>
            <a:r>
              <a:rPr lang="ru-RU" dirty="0"/>
              <a:t> факторами.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Поширення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64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082648"/>
              </p:ext>
            </p:extLst>
          </p:nvPr>
        </p:nvGraphicFramePr>
        <p:xfrm>
          <a:off x="1331640" y="1916832"/>
          <a:ext cx="6755060" cy="3586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7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7757">
                <a:tc gridSpan="4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ХІМІЧНИЙ СКЛАД, (мг/дм</a:t>
                      </a:r>
                      <a:r>
                        <a:rPr lang="ru-RU" sz="1200" baseline="300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)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757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АНІОНИ: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КАТІОНИ: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75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HCO</a:t>
                      </a:r>
                      <a:r>
                        <a:rPr lang="ru-RU" sz="11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ru-RU" sz="11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30 - 200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(</a:t>
                      </a:r>
                      <a:r>
                        <a:rPr lang="ru-RU" sz="1600" b="1" dirty="0" err="1">
                          <a:effectLst/>
                        </a:rPr>
                        <a:t>Na+Ka</a:t>
                      </a:r>
                      <a:r>
                        <a:rPr lang="ru-RU" sz="1600" b="1" dirty="0">
                          <a:effectLst/>
                        </a:rPr>
                        <a:t>)</a:t>
                      </a:r>
                      <a:r>
                        <a:rPr lang="ru-RU" sz="1100" b="1" baseline="30000" dirty="0">
                          <a:effectLst/>
                        </a:rPr>
                        <a:t>+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&lt;70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75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SO</a:t>
                      </a:r>
                      <a:r>
                        <a:rPr lang="ru-RU" sz="11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ru-RU" sz="11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2-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&lt;100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Ca</a:t>
                      </a:r>
                      <a:r>
                        <a:rPr lang="ru-RU" sz="1100" b="1" baseline="30000" dirty="0">
                          <a:effectLst/>
                        </a:rPr>
                        <a:t>2+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5 - 80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75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Cl</a:t>
                      </a:r>
                      <a:r>
                        <a:rPr lang="ru-RU" sz="11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&lt;60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Mg</a:t>
                      </a:r>
                      <a:r>
                        <a:rPr lang="ru-RU" sz="1100" b="1" baseline="30000" dirty="0">
                          <a:effectLst/>
                        </a:rPr>
                        <a:t>2+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&lt;50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757">
                <a:tc gridSpan="4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Загальна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мінералізація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, (г/дм</a:t>
                      </a:r>
                      <a:r>
                        <a:rPr lang="ru-RU" sz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): 0,1 - 0,4</a:t>
                      </a:r>
                      <a:endParaRPr lang="ru-RU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Моршинська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www.tarumi.com.ua/images/sushi/morshinskay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59473">
            <a:off x="-745629" y="2482821"/>
            <a:ext cx="3751472" cy="375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un-thai.com/23-70-small/morschinskaya-05-l-negazirovanna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333081"/>
            <a:ext cx="2524919" cy="252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5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6" descr="Описание: http://www.mirgorodska.ua/sites/default/files/files/styles/large/public/images/20132706145118.png?itok=c68wY4N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70264" y="4100511"/>
            <a:ext cx="11430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8" descr="Описание: http://www.mirgorodska.ua/sites/default/files/files/styles/large/public/images/20132706145013.png?itok=a5IvFXl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" y="-34978"/>
            <a:ext cx="11430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7" descr="Описание: http://www.mirgorodska.ua/sites/default/files/files/styles/large/public/images/20132706145037.png?itok=hGZ_-50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1430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865460"/>
              </p:ext>
            </p:extLst>
          </p:nvPr>
        </p:nvGraphicFramePr>
        <p:xfrm>
          <a:off x="395536" y="2068286"/>
          <a:ext cx="8280919" cy="4597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9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9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Миргородська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сильногазована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Миргородська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лагідна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слабогазована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Миргородська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лагідна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негазована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Середня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мінералізація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(2,5 - 3,2 г/л)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Помірна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мінералізація</a:t>
                      </a:r>
                      <a:r>
                        <a:rPr lang="ru-RU" sz="1600" dirty="0">
                          <a:effectLst/>
                        </a:rPr>
                        <a:t> (0,4 - 0,7 г/л)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Видобувається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з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Миргородського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родовища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глибина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свердловини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700м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Видобувається</a:t>
                      </a:r>
                      <a:r>
                        <a:rPr lang="ru-RU" sz="1600" dirty="0">
                          <a:effectLst/>
                        </a:rPr>
                        <a:t> з </a:t>
                      </a:r>
                      <a:r>
                        <a:rPr lang="ru-RU" sz="1600" dirty="0" err="1">
                          <a:effectLst/>
                        </a:rPr>
                        <a:t>верхнього</a:t>
                      </a:r>
                      <a:r>
                        <a:rPr lang="ru-RU" sz="1600" dirty="0">
                          <a:effectLst/>
                        </a:rPr>
                        <a:t> горизонту </a:t>
                      </a:r>
                      <a:r>
                        <a:rPr lang="ru-RU" sz="1600" dirty="0" err="1">
                          <a:effectLst/>
                        </a:rPr>
                        <a:t>Миргородського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родовища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глибина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свердловини</a:t>
                      </a:r>
                      <a:r>
                        <a:rPr lang="ru-RU" sz="1600" dirty="0">
                          <a:effectLst/>
                        </a:rPr>
                        <a:t> 76м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Мінеральний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склад води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був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сформований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90 млн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років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тому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Мінеральний склад води був сформований 24 млн років тому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5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Мінеральний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склад води: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хлоридна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натрієва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унікальний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смак)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Мінеральний</a:t>
                      </a:r>
                      <a:r>
                        <a:rPr lang="ru-RU" sz="1600" dirty="0">
                          <a:effectLst/>
                        </a:rPr>
                        <a:t> склад води: </a:t>
                      </a:r>
                      <a:r>
                        <a:rPr lang="ru-RU" sz="1600" dirty="0" err="1">
                          <a:effectLst/>
                        </a:rPr>
                        <a:t>гідрокарбонатна</a:t>
                      </a:r>
                      <a:r>
                        <a:rPr lang="ru-RU" sz="1600" dirty="0">
                          <a:effectLst/>
                        </a:rPr>
                        <a:t>, складного </a:t>
                      </a:r>
                      <a:r>
                        <a:rPr lang="ru-RU" sz="1600" dirty="0" err="1">
                          <a:effectLst/>
                        </a:rPr>
                        <a:t>катіонного</a:t>
                      </a:r>
                      <a:r>
                        <a:rPr lang="ru-RU" sz="1600" dirty="0">
                          <a:effectLst/>
                        </a:rPr>
                        <a:t> складу (легкий, </a:t>
                      </a:r>
                      <a:r>
                        <a:rPr lang="ru-RU" sz="1600" dirty="0" err="1">
                          <a:effectLst/>
                        </a:rPr>
                        <a:t>нейтральний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кришталево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чистий</a:t>
                      </a:r>
                      <a:r>
                        <a:rPr lang="ru-RU" sz="1600" dirty="0">
                          <a:effectLst/>
                        </a:rPr>
                        <a:t> смак)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Миргородська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911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://files.adme.ua/files/news/part_2/29902/Borjomi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21981"/>
            <a:ext cx="9203354" cy="306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17568"/>
              </p:ext>
            </p:extLst>
          </p:nvPr>
        </p:nvGraphicFramePr>
        <p:xfrm>
          <a:off x="2267744" y="1844824"/>
          <a:ext cx="4608512" cy="3592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118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Хімічний</a:t>
                      </a:r>
                      <a:r>
                        <a:rPr lang="ru-RU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склад (мг / </a:t>
                      </a:r>
                      <a:r>
                        <a:rPr lang="ru-RU" sz="24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дм</a:t>
                      </a:r>
                      <a:r>
                        <a:rPr lang="ru-RU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)</a:t>
                      </a:r>
                      <a:endParaRPr lang="ru-RU" sz="24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HCO3-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3500-5000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SO4-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&lt;10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Cl</a:t>
                      </a: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250-500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Ca2 +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20-150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Mg2 +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20-150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Na</a:t>
                      </a: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+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1000-2000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K +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1,0 мг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3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Мінералізація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5,0-7,5 г /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дм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.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96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оржомі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9" name="Picture 7" descr="http://foodstore.com.ua/content/catalogue/img_new/9984_486610800001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74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890" y="1628800"/>
            <a:ext cx="2176910" cy="217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2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748929"/>
              </p:ext>
            </p:extLst>
          </p:nvPr>
        </p:nvGraphicFramePr>
        <p:xfrm>
          <a:off x="1763688" y="1988016"/>
          <a:ext cx="5760640" cy="4465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5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8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Вода:</a:t>
                      </a:r>
                      <a:endParaRPr lang="ru-RU" sz="20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Кришталева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Аква-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Еко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Заповідна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78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Загальна</a:t>
                      </a:r>
                      <a:r>
                        <a:rPr lang="ru-RU" sz="20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мінералізація</a:t>
                      </a:r>
                      <a:r>
                        <a:rPr lang="ru-RU" sz="20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, г/л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0,6-0,9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0,45-0,75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0,25-0,6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78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Хімічний</a:t>
                      </a:r>
                      <a:r>
                        <a:rPr lang="ru-RU" sz="20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склад, мг/дм3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Аніони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HCO</a:t>
                      </a:r>
                      <a:r>
                        <a:rPr lang="ru-RU" sz="1100" baseline="-25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450-650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250-550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100-400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ru-RU" sz="11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ru-RU" sz="1100" baseline="30000" dirty="0">
                          <a:solidFill>
                            <a:schemeClr val="tx1"/>
                          </a:solidFill>
                          <a:effectLst/>
                        </a:rPr>
                        <a:t>2-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Cl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&lt;50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Катіони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Ca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2+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40-150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40-150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20-100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Mg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2+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20-100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20-80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&lt;50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6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(Na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+K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&lt;75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&lt;100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9247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Трускавецька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http://truskavetska.com.ua/img/img/gas_1-5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4" b="9679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564904"/>
            <a:ext cx="1547664" cy="4119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6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81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780108"/>
          </a:xfrm>
        </p:spPr>
        <p:txBody>
          <a:bodyPr/>
          <a:lstStyle/>
          <a:p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</a:t>
            </a:r>
            <a:r>
              <a:rPr lang="ru-RU" dirty="0" err="1" smtClean="0"/>
              <a:t>харчов</a:t>
            </a:r>
            <a:r>
              <a:rPr lang="uk-UA" dirty="0" smtClean="0"/>
              <a:t>і</a:t>
            </a:r>
            <a:r>
              <a:rPr lang="ru-RU" dirty="0" smtClean="0"/>
              <a:t> </a:t>
            </a:r>
            <a:r>
              <a:rPr lang="ru-RU" dirty="0"/>
              <a:t>добавки</a:t>
            </a:r>
          </a:p>
        </p:txBody>
      </p:sp>
    </p:spTree>
    <p:extLst>
      <p:ext uri="{BB962C8B-B14F-4D97-AF65-F5344CB8AC3E}">
        <p14:creationId xmlns:p14="http://schemas.microsoft.com/office/powerpoint/2010/main" val="19952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779554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добавки (БАД)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природні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ідентичні</a:t>
            </a:r>
            <a:r>
              <a:rPr lang="ru-RU" dirty="0" smtClean="0"/>
              <a:t> </a:t>
            </a:r>
            <a:r>
              <a:rPr lang="ru-RU" dirty="0" err="1" smtClean="0"/>
              <a:t>природним</a:t>
            </a:r>
            <a:r>
              <a:rPr lang="ru-RU" dirty="0" smtClean="0"/>
              <a:t> </a:t>
            </a:r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, </a:t>
            </a:r>
            <a:r>
              <a:rPr lang="ru-RU" dirty="0" err="1" smtClean="0"/>
              <a:t>одержувані</a:t>
            </a:r>
            <a:r>
              <a:rPr lang="ru-RU" dirty="0" smtClean="0"/>
              <a:t> з </a:t>
            </a:r>
            <a:r>
              <a:rPr lang="ru-RU" dirty="0" err="1" smtClean="0"/>
              <a:t>рослинного</a:t>
            </a:r>
            <a:r>
              <a:rPr lang="ru-RU" dirty="0" smtClean="0"/>
              <a:t>, </a:t>
            </a:r>
            <a:r>
              <a:rPr lang="ru-RU" dirty="0" err="1" smtClean="0"/>
              <a:t>тваринного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мінеральної</a:t>
            </a:r>
            <a:r>
              <a:rPr lang="ru-RU" dirty="0" smtClean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702884"/>
            <a:ext cx="4772248" cy="34479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4205" y="2708920"/>
            <a:ext cx="36077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Вони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включатися</a:t>
            </a:r>
            <a:r>
              <a:rPr lang="ru-RU" dirty="0" smtClean="0"/>
              <a:t> до складу </a:t>
            </a:r>
            <a:r>
              <a:rPr lang="ru-RU" dirty="0" err="1" smtClean="0"/>
              <a:t>харчових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, </a:t>
            </a:r>
            <a:r>
              <a:rPr lang="ru-RU" dirty="0" err="1" smtClean="0"/>
              <a:t>напоїв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використовуватися</a:t>
            </a:r>
            <a:r>
              <a:rPr lang="ru-RU" dirty="0" smtClean="0"/>
              <a:t> </a:t>
            </a:r>
            <a:r>
              <a:rPr lang="ru-RU" dirty="0" err="1" smtClean="0"/>
              <a:t>самостійно</a:t>
            </a:r>
            <a:r>
              <a:rPr lang="ru-RU" dirty="0" smtClean="0"/>
              <a:t> в </a:t>
            </a:r>
            <a:r>
              <a:rPr lang="ru-RU" dirty="0" err="1" smtClean="0"/>
              <a:t>різних</a:t>
            </a:r>
            <a:r>
              <a:rPr lang="ru-RU" dirty="0" smtClean="0"/>
              <a:t> формах, з метою 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необхідною</a:t>
            </a:r>
            <a:r>
              <a:rPr lang="ru-RU" dirty="0" smtClean="0"/>
              <a:t>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незамінних</a:t>
            </a:r>
            <a:r>
              <a:rPr lang="ru-RU" dirty="0" smtClean="0"/>
              <a:t> </a:t>
            </a:r>
            <a:r>
              <a:rPr lang="ru-RU" dirty="0" err="1" smtClean="0"/>
              <a:t>харчових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09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98" y="3789040"/>
            <a:ext cx="4942309" cy="28937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155679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добавки </a:t>
            </a:r>
            <a:r>
              <a:rPr lang="ru-RU" dirty="0" err="1" smtClean="0"/>
              <a:t>випускають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фармацевтичних</a:t>
            </a:r>
            <a:r>
              <a:rPr lang="ru-RU" dirty="0" smtClean="0"/>
              <a:t> форм: </a:t>
            </a:r>
            <a:r>
              <a:rPr lang="ru-RU" dirty="0" err="1" smtClean="0"/>
              <a:t>порошків</a:t>
            </a:r>
            <a:r>
              <a:rPr lang="ru-RU" dirty="0" smtClean="0"/>
              <a:t>, таблеток, капсул, </a:t>
            </a:r>
            <a:r>
              <a:rPr lang="ru-RU" dirty="0" err="1" smtClean="0"/>
              <a:t>сиропів</a:t>
            </a:r>
            <a:r>
              <a:rPr lang="ru-RU" dirty="0" smtClean="0"/>
              <a:t>, </a:t>
            </a:r>
            <a:r>
              <a:rPr lang="ru-RU" dirty="0" err="1" smtClean="0"/>
              <a:t>екстрактів</a:t>
            </a:r>
            <a:r>
              <a:rPr lang="ru-RU" dirty="0" smtClean="0"/>
              <a:t>, </a:t>
            </a:r>
            <a:r>
              <a:rPr lang="ru-RU" dirty="0" err="1" smtClean="0"/>
              <a:t>настоїв</a:t>
            </a:r>
            <a:r>
              <a:rPr lang="ru-RU" dirty="0" smtClean="0"/>
              <a:t>, </a:t>
            </a:r>
            <a:r>
              <a:rPr lang="ru-RU" dirty="0" err="1" smtClean="0"/>
              <a:t>концентратів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рослинної</a:t>
            </a:r>
            <a:r>
              <a:rPr lang="ru-RU" dirty="0" smtClean="0"/>
              <a:t>, </a:t>
            </a:r>
            <a:r>
              <a:rPr lang="ru-RU" dirty="0" err="1" smtClean="0"/>
              <a:t>тваринної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мінеральної</a:t>
            </a:r>
            <a:r>
              <a:rPr lang="ru-RU" dirty="0" smtClean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, </a:t>
            </a:r>
            <a:r>
              <a:rPr lang="ru-RU" dirty="0" err="1" smtClean="0"/>
              <a:t>виготовлених</a:t>
            </a:r>
            <a:r>
              <a:rPr lang="ru-RU" dirty="0" smtClean="0"/>
              <a:t> </a:t>
            </a:r>
            <a:r>
              <a:rPr lang="ru-RU" dirty="0" err="1" smtClean="0"/>
              <a:t>хімічним</a:t>
            </a:r>
            <a:r>
              <a:rPr lang="ru-RU" dirty="0" smtClean="0"/>
              <a:t> та </a:t>
            </a:r>
            <a:r>
              <a:rPr lang="ru-RU" dirty="0" err="1" smtClean="0"/>
              <a:t>біотехнологічним</a:t>
            </a:r>
            <a:r>
              <a:rPr lang="ru-RU" dirty="0" smtClean="0"/>
              <a:t> способами.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31" y="3356992"/>
            <a:ext cx="4693704" cy="3129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71565"/>
            <a:ext cx="3446512" cy="229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8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0737" y="1340768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БАДи</a:t>
            </a:r>
            <a:r>
              <a:rPr lang="ru-RU" sz="3200" dirty="0" smtClean="0"/>
              <a:t> </a:t>
            </a:r>
            <a:r>
              <a:rPr lang="ru-RU" sz="3200" dirty="0" err="1" smtClean="0"/>
              <a:t>поділяються</a:t>
            </a:r>
            <a:r>
              <a:rPr lang="ru-RU" sz="3200" dirty="0" smtClean="0"/>
              <a:t> на три </a:t>
            </a:r>
            <a:r>
              <a:rPr lang="ru-RU" sz="3200" dirty="0" err="1" smtClean="0"/>
              <a:t>групи</a:t>
            </a:r>
            <a:endParaRPr lang="ru-RU" sz="3200" dirty="0" smtClean="0"/>
          </a:p>
        </p:txBody>
      </p:sp>
      <p:sp>
        <p:nvSpPr>
          <p:cNvPr id="5" name="Стрелка вниз 4"/>
          <p:cNvSpPr/>
          <p:nvPr/>
        </p:nvSpPr>
        <p:spPr>
          <a:xfrm rot="1617468">
            <a:off x="2411761" y="2450598"/>
            <a:ext cx="576064" cy="180310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333025" y="2730874"/>
            <a:ext cx="576064" cy="180310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20302963">
            <a:off x="6312977" y="2460688"/>
            <a:ext cx="576064" cy="180310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8015" y="4272837"/>
            <a:ext cx="2752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 </a:t>
            </a:r>
            <a:r>
              <a:rPr lang="ru-RU" sz="3200" dirty="0" err="1" smtClean="0"/>
              <a:t>нутрицевтики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4394466"/>
            <a:ext cx="19976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err="1" smtClean="0"/>
              <a:t>еубіотики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92672" y="4976118"/>
            <a:ext cx="3656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/>
              <a:t>парафармацевтики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209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8478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добавки </a:t>
            </a:r>
            <a:r>
              <a:rPr lang="ru-RU" dirty="0" err="1" smtClean="0"/>
              <a:t>створюються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загальновідомих</a:t>
            </a:r>
            <a:r>
              <a:rPr lang="ru-RU" dirty="0" smtClean="0"/>
              <a:t> </a:t>
            </a:r>
            <a:r>
              <a:rPr lang="ru-RU" dirty="0" err="1" smtClean="0"/>
              <a:t>нутрієнтів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довгий</a:t>
            </a:r>
            <a:r>
              <a:rPr lang="ru-RU" dirty="0" smtClean="0"/>
              <a:t> час </a:t>
            </a:r>
            <a:r>
              <a:rPr lang="ru-RU" dirty="0" err="1" smtClean="0"/>
              <a:t>застосовувалися</a:t>
            </a:r>
            <a:r>
              <a:rPr lang="ru-RU" dirty="0" smtClean="0"/>
              <a:t> в </a:t>
            </a:r>
            <a:r>
              <a:rPr lang="ru-RU" dirty="0" err="1" smtClean="0"/>
              <a:t>медичній</a:t>
            </a:r>
            <a:r>
              <a:rPr lang="ru-RU" dirty="0" smtClean="0"/>
              <a:t> </a:t>
            </a:r>
            <a:r>
              <a:rPr lang="ru-RU" dirty="0" err="1" smtClean="0"/>
              <a:t>практиці</a:t>
            </a:r>
            <a:r>
              <a:rPr lang="ru-RU" dirty="0" smtClean="0"/>
              <a:t> (</a:t>
            </a:r>
            <a:r>
              <a:rPr lang="ru-RU" dirty="0" err="1" smtClean="0"/>
              <a:t>вітаміни</a:t>
            </a:r>
            <a:r>
              <a:rPr lang="ru-RU" dirty="0" smtClean="0"/>
              <a:t>, </a:t>
            </a:r>
            <a:r>
              <a:rPr lang="ru-RU" dirty="0" err="1" smtClean="0"/>
              <a:t>мінеральні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,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переробки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 та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мікроорганізмів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), </a:t>
            </a:r>
            <a:r>
              <a:rPr lang="ru-RU" dirty="0" err="1" smtClean="0"/>
              <a:t>достатньо</a:t>
            </a:r>
            <a:r>
              <a:rPr lang="ru-RU" dirty="0" smtClean="0"/>
              <a:t> </a:t>
            </a:r>
            <a:r>
              <a:rPr lang="ru-RU" dirty="0" err="1" smtClean="0"/>
              <a:t>вивчені</a:t>
            </a:r>
            <a:r>
              <a:rPr lang="ru-RU" dirty="0" smtClean="0"/>
              <a:t> в </a:t>
            </a:r>
            <a:r>
              <a:rPr lang="ru-RU" dirty="0" err="1" smtClean="0"/>
              <a:t>експерименті</a:t>
            </a:r>
            <a:r>
              <a:rPr lang="ru-RU" dirty="0" smtClean="0"/>
              <a:t>; </a:t>
            </a:r>
            <a:r>
              <a:rPr lang="ru-RU" dirty="0" err="1" smtClean="0"/>
              <a:t>накопичений</a:t>
            </a:r>
            <a:r>
              <a:rPr lang="ru-RU" dirty="0" smtClean="0"/>
              <a:t> великий </a:t>
            </a:r>
            <a:r>
              <a:rPr lang="ru-RU" dirty="0" err="1" smtClean="0"/>
              <a:t>досвід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53507"/>
            <a:ext cx="3588036" cy="2316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40"/>
            <a:ext cx="3731485" cy="27986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171528"/>
            <a:ext cx="3598544" cy="243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7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0080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 smtClean="0"/>
              <a:t>Хімічний</a:t>
            </a:r>
            <a:r>
              <a:rPr lang="ru-RU" dirty="0" smtClean="0"/>
              <a:t> склад </a:t>
            </a:r>
            <a:r>
              <a:rPr lang="ru-RU" dirty="0" err="1" smtClean="0"/>
              <a:t>нутрієнтів</a:t>
            </a:r>
            <a:r>
              <a:rPr lang="ru-RU" dirty="0" smtClean="0"/>
              <a:t>, як правило, </a:t>
            </a:r>
            <a:r>
              <a:rPr lang="ru-RU" dirty="0" err="1" smtClean="0"/>
              <a:t>досить</a:t>
            </a:r>
            <a:r>
              <a:rPr lang="ru-RU" dirty="0" smtClean="0"/>
              <a:t> добре </a:t>
            </a:r>
            <a:r>
              <a:rPr lang="ru-RU" dirty="0" err="1" smtClean="0"/>
              <a:t>вивчений</a:t>
            </a:r>
            <a:r>
              <a:rPr lang="ru-RU" dirty="0" smtClean="0"/>
              <a:t>, і тому схема </a:t>
            </a:r>
            <a:r>
              <a:rPr lang="ru-RU" dirty="0" err="1" smtClean="0"/>
              <a:t>розробки</a:t>
            </a:r>
            <a:r>
              <a:rPr lang="ru-RU" dirty="0" smtClean="0"/>
              <a:t> та </a:t>
            </a:r>
            <a:r>
              <a:rPr lang="ru-RU" dirty="0" err="1" smtClean="0"/>
              <a:t>вивчення</a:t>
            </a:r>
            <a:r>
              <a:rPr lang="ru-RU" dirty="0" smtClean="0"/>
              <a:t> БАД </a:t>
            </a:r>
            <a:r>
              <a:rPr lang="ru-RU" dirty="0" err="1" smtClean="0"/>
              <a:t>дещо</a:t>
            </a:r>
            <a:r>
              <a:rPr lang="ru-RU" dirty="0" smtClean="0"/>
              <a:t> </a:t>
            </a:r>
            <a:r>
              <a:rPr lang="ru-RU" dirty="0" err="1" smtClean="0"/>
              <a:t>спрощена</a:t>
            </a:r>
            <a:r>
              <a:rPr lang="ru-RU" dirty="0" smtClean="0"/>
              <a:t>. Через те </a:t>
            </a:r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добавки </a:t>
            </a:r>
            <a:r>
              <a:rPr lang="ru-RU" dirty="0" err="1" smtClean="0"/>
              <a:t>проходять</a:t>
            </a:r>
            <a:r>
              <a:rPr lang="ru-RU" dirty="0" smtClean="0"/>
              <a:t> </a:t>
            </a:r>
            <a:r>
              <a:rPr lang="ru-RU" dirty="0" err="1" smtClean="0"/>
              <a:t>коротший</a:t>
            </a:r>
            <a:r>
              <a:rPr lang="ru-RU" dirty="0" smtClean="0"/>
              <a:t>, а, </a:t>
            </a:r>
            <a:r>
              <a:rPr lang="ru-RU" dirty="0" err="1" smtClean="0"/>
              <a:t>отже</a:t>
            </a:r>
            <a:r>
              <a:rPr lang="ru-RU" dirty="0" smtClean="0"/>
              <a:t>, і </a:t>
            </a:r>
            <a:r>
              <a:rPr lang="ru-RU" dirty="0" err="1" smtClean="0"/>
              <a:t>дешевший</a:t>
            </a:r>
            <a:r>
              <a:rPr lang="ru-RU" dirty="0" smtClean="0"/>
              <a:t> шлях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до </a:t>
            </a:r>
            <a:r>
              <a:rPr lang="ru-RU" dirty="0" err="1" smtClean="0"/>
              <a:t>впровадження</a:t>
            </a:r>
            <a:r>
              <a:rPr lang="ru-RU" dirty="0" smtClean="0"/>
              <a:t> в </a:t>
            </a:r>
            <a:r>
              <a:rPr lang="ru-RU" dirty="0" err="1" smtClean="0"/>
              <a:t>харчування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 smtClean="0"/>
              <a:t>порівняно</a:t>
            </a:r>
            <a:r>
              <a:rPr lang="ru-RU" dirty="0" smtClean="0"/>
              <a:t> з </a:t>
            </a:r>
            <a:r>
              <a:rPr lang="ru-RU" dirty="0" err="1" smtClean="0"/>
              <a:t>лікарськими</a:t>
            </a:r>
            <a:r>
              <a:rPr lang="ru-RU" dirty="0" smtClean="0"/>
              <a:t> препаратами.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504" y="1700808"/>
            <a:ext cx="3689261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239452"/>
            <a:ext cx="3550816" cy="23672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29" y="3702949"/>
            <a:ext cx="3810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55679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зазначити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оскільки</a:t>
            </a:r>
            <a:r>
              <a:rPr lang="ru-RU" dirty="0" smtClean="0"/>
              <a:t> БАД є </a:t>
            </a:r>
            <a:r>
              <a:rPr lang="ru-RU" dirty="0" err="1" smtClean="0"/>
              <a:t>безрецептурним</a:t>
            </a:r>
            <a:r>
              <a:rPr lang="ru-RU" dirty="0" smtClean="0"/>
              <a:t> </a:t>
            </a:r>
            <a:r>
              <a:rPr lang="ru-RU" dirty="0" err="1" smtClean="0"/>
              <a:t>засобом</a:t>
            </a:r>
            <a:r>
              <a:rPr lang="ru-RU" dirty="0" smtClean="0"/>
              <a:t>, то вони не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містити</a:t>
            </a:r>
            <a:r>
              <a:rPr lang="ru-RU" dirty="0" smtClean="0"/>
              <a:t>: </a:t>
            </a:r>
            <a:r>
              <a:rPr lang="ru-RU" dirty="0" err="1" smtClean="0"/>
              <a:t>наркотичні</a:t>
            </a:r>
            <a:r>
              <a:rPr lang="ru-RU" dirty="0" smtClean="0"/>
              <a:t> та </a:t>
            </a:r>
            <a:r>
              <a:rPr lang="ru-RU" dirty="0" err="1" smtClean="0"/>
              <a:t>психотропні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; </a:t>
            </a:r>
            <a:r>
              <a:rPr lang="ru-RU" dirty="0" err="1" smtClean="0"/>
              <a:t>сильнодіючі</a:t>
            </a:r>
            <a:r>
              <a:rPr lang="ru-RU" dirty="0" smtClean="0"/>
              <a:t> та </a:t>
            </a:r>
            <a:r>
              <a:rPr lang="ru-RU" dirty="0" err="1" smtClean="0"/>
              <a:t>отруйні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, в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 списку А та Б; </a:t>
            </a:r>
            <a:r>
              <a:rPr lang="ru-RU" dirty="0" err="1" smtClean="0"/>
              <a:t>нефармакопейну</a:t>
            </a:r>
            <a:r>
              <a:rPr lang="ru-RU" dirty="0" smtClean="0"/>
              <a:t> </a:t>
            </a:r>
            <a:r>
              <a:rPr lang="ru-RU" dirty="0" err="1" smtClean="0"/>
              <a:t>рослинну</a:t>
            </a:r>
            <a:r>
              <a:rPr lang="ru-RU" dirty="0" smtClean="0"/>
              <a:t> </a:t>
            </a:r>
            <a:r>
              <a:rPr lang="ru-RU" dirty="0" err="1" smtClean="0"/>
              <a:t>сировину</a:t>
            </a:r>
            <a:r>
              <a:rPr lang="ru-RU" dirty="0" smtClean="0"/>
              <a:t> та </a:t>
            </a:r>
            <a:r>
              <a:rPr lang="ru-RU" dirty="0" err="1" smtClean="0"/>
              <a:t>рослинну</a:t>
            </a:r>
            <a:r>
              <a:rPr lang="ru-RU" dirty="0" smtClean="0"/>
              <a:t> </a:t>
            </a:r>
            <a:r>
              <a:rPr lang="ru-RU" dirty="0" err="1" smtClean="0"/>
              <a:t>сировину</a:t>
            </a:r>
            <a:r>
              <a:rPr lang="ru-RU" dirty="0" smtClean="0"/>
              <a:t>, яка не </a:t>
            </a:r>
            <a:r>
              <a:rPr lang="ru-RU" dirty="0" err="1" smtClean="0"/>
              <a:t>застосовується</a:t>
            </a:r>
            <a:r>
              <a:rPr lang="ru-RU" dirty="0" smtClean="0"/>
              <a:t> в </a:t>
            </a:r>
            <a:r>
              <a:rPr lang="ru-RU" dirty="0" err="1" smtClean="0"/>
              <a:t>харчуванні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890" y="1700808"/>
            <a:ext cx="3794725" cy="33545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90" y="3643809"/>
            <a:ext cx="4502862" cy="282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40768"/>
            <a:ext cx="4752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БАДи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використовуватися</a:t>
            </a:r>
            <a:r>
              <a:rPr lang="ru-RU" dirty="0" smtClean="0"/>
              <a:t> для </a:t>
            </a:r>
            <a:r>
              <a:rPr lang="ru-RU" dirty="0" err="1" smtClean="0"/>
              <a:t>профілактики</a:t>
            </a:r>
            <a:r>
              <a:rPr lang="ru-RU" dirty="0" smtClean="0"/>
              <a:t> та </a:t>
            </a:r>
            <a:r>
              <a:rPr lang="ru-RU" dirty="0" err="1" smtClean="0"/>
              <a:t>допоміжної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нормалізації</a:t>
            </a:r>
            <a:r>
              <a:rPr lang="ru-RU" dirty="0" smtClean="0"/>
              <a:t> </a:t>
            </a:r>
            <a:r>
              <a:rPr lang="ru-RU" dirty="0" err="1" smtClean="0"/>
              <a:t>функцій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але </a:t>
            </a:r>
            <a:r>
              <a:rPr lang="ru-RU" dirty="0" err="1" smtClean="0"/>
              <a:t>ні</a:t>
            </a:r>
            <a:r>
              <a:rPr lang="ru-RU" dirty="0" smtClean="0"/>
              <a:t> в </a:t>
            </a:r>
            <a:r>
              <a:rPr lang="ru-RU" dirty="0" err="1" smtClean="0"/>
              <a:t>якому</a:t>
            </a:r>
            <a:r>
              <a:rPr lang="ru-RU" dirty="0" smtClean="0"/>
              <a:t>  </a:t>
            </a:r>
            <a:r>
              <a:rPr lang="ru-RU" dirty="0" err="1" smtClean="0"/>
              <a:t>випадку</a:t>
            </a:r>
            <a:r>
              <a:rPr lang="ru-RU" dirty="0" smtClean="0"/>
              <a:t>, добавки </a:t>
            </a:r>
            <a:r>
              <a:rPr lang="ru-RU" dirty="0" err="1" smtClean="0"/>
              <a:t>самі</a:t>
            </a:r>
            <a:r>
              <a:rPr lang="ru-RU" dirty="0" smtClean="0"/>
              <a:t> по </a:t>
            </a:r>
            <a:r>
              <a:rPr lang="ru-RU" dirty="0" err="1" smtClean="0"/>
              <a:t>собі</a:t>
            </a:r>
            <a:r>
              <a:rPr lang="ru-RU" dirty="0" smtClean="0"/>
              <a:t> не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лікувального</a:t>
            </a:r>
            <a:r>
              <a:rPr lang="ru-RU" dirty="0" smtClean="0"/>
              <a:t> </a:t>
            </a:r>
            <a:r>
              <a:rPr lang="ru-RU" dirty="0" err="1" smtClean="0"/>
              <a:t>ефекту</a:t>
            </a:r>
            <a:r>
              <a:rPr lang="ru-RU" dirty="0" smtClean="0"/>
              <a:t> в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істотна</a:t>
            </a:r>
            <a:r>
              <a:rPr lang="ru-RU" dirty="0" smtClean="0"/>
              <a:t> </a:t>
            </a:r>
            <a:r>
              <a:rPr lang="ru-RU" dirty="0" err="1" smtClean="0"/>
              <a:t>відмінність</a:t>
            </a:r>
            <a:r>
              <a:rPr lang="ru-RU" dirty="0" smtClean="0"/>
              <a:t> БАД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. Добавки не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лікувати</a:t>
            </a:r>
            <a:r>
              <a:rPr lang="ru-RU" dirty="0" smtClean="0"/>
              <a:t>, вони </a:t>
            </a:r>
            <a:r>
              <a:rPr lang="ru-RU" dirty="0" err="1" smtClean="0"/>
              <a:t>допомагають</a:t>
            </a:r>
            <a:r>
              <a:rPr lang="ru-RU" dirty="0" smtClean="0"/>
              <a:t> </a:t>
            </a:r>
            <a:r>
              <a:rPr lang="ru-RU" dirty="0" err="1" smtClean="0"/>
              <a:t>нашому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протистояти</a:t>
            </a:r>
            <a:r>
              <a:rPr lang="ru-RU" dirty="0" smtClean="0"/>
              <a:t> </a:t>
            </a:r>
            <a:r>
              <a:rPr lang="ru-RU" dirty="0" err="1" smtClean="0"/>
              <a:t>різним</a:t>
            </a:r>
            <a:r>
              <a:rPr lang="ru-RU" dirty="0" smtClean="0"/>
              <a:t> </a:t>
            </a:r>
            <a:r>
              <a:rPr lang="ru-RU" dirty="0" err="1" smtClean="0"/>
              <a:t>несприятливим</a:t>
            </a:r>
            <a:r>
              <a:rPr lang="ru-RU" dirty="0" smtClean="0"/>
              <a:t> факторам.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566" y="1570780"/>
            <a:ext cx="2448272" cy="24482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693517"/>
            <a:ext cx="4253948" cy="28332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4" y="4149080"/>
            <a:ext cx="4354400" cy="26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46206"/>
            <a:ext cx="4752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вирішує</a:t>
            </a:r>
            <a:r>
              <a:rPr lang="ru-RU" dirty="0" smtClean="0"/>
              <a:t> сам,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добавки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приймати</a:t>
            </a:r>
            <a:r>
              <a:rPr lang="ru-RU" dirty="0" smtClean="0"/>
              <a:t>. </a:t>
            </a:r>
            <a:r>
              <a:rPr lang="ru-RU" dirty="0" err="1" smtClean="0"/>
              <a:t>Адже</a:t>
            </a:r>
            <a:r>
              <a:rPr lang="ru-RU" dirty="0" smtClean="0"/>
              <a:t> на </a:t>
            </a:r>
            <a:r>
              <a:rPr lang="ru-RU" dirty="0" err="1" smtClean="0"/>
              <a:t>відміну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, для БАД не </a:t>
            </a:r>
            <a:r>
              <a:rPr lang="ru-RU" dirty="0" err="1" smtClean="0"/>
              <a:t>потрібно</a:t>
            </a:r>
            <a:r>
              <a:rPr lang="ru-RU" dirty="0" smtClean="0"/>
              <a:t> рецепт і </a:t>
            </a:r>
            <a:r>
              <a:rPr lang="ru-RU" dirty="0" err="1" smtClean="0"/>
              <a:t>призначення</a:t>
            </a:r>
            <a:r>
              <a:rPr lang="ru-RU" dirty="0" smtClean="0"/>
              <a:t> </a:t>
            </a:r>
            <a:r>
              <a:rPr lang="ru-RU" dirty="0" err="1" smtClean="0"/>
              <a:t>лікаря</a:t>
            </a:r>
            <a:r>
              <a:rPr lang="ru-RU" dirty="0" smtClean="0"/>
              <a:t>, але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пам’ятати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 самим ми </a:t>
            </a:r>
            <a:r>
              <a:rPr lang="ru-RU" dirty="0" err="1" smtClean="0"/>
              <a:t>беремо</a:t>
            </a:r>
            <a:r>
              <a:rPr lang="ru-RU" dirty="0" smtClean="0"/>
              <a:t> на себе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самопочуття</a:t>
            </a:r>
            <a:r>
              <a:rPr lang="ru-RU" dirty="0" smtClean="0"/>
              <a:t> та </a:t>
            </a:r>
            <a:r>
              <a:rPr lang="ru-RU" dirty="0" err="1" smtClean="0"/>
              <a:t>здоров’я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72816"/>
            <a:ext cx="3757960" cy="25007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03772"/>
            <a:ext cx="4381500" cy="3000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25" y="3900330"/>
            <a:ext cx="4031729" cy="281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6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73" y="1692538"/>
            <a:ext cx="9218773" cy="5180951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704088"/>
            <a:ext cx="8229600" cy="9247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Дякуємо за увагу!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862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118</TotalTime>
  <Words>885</Words>
  <Application>Microsoft Office PowerPoint</Application>
  <PresentationFormat>Экран (4:3)</PresentationFormat>
  <Paragraphs>135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Yu Gothic UI Semibold</vt:lpstr>
      <vt:lpstr>Arial</vt:lpstr>
      <vt:lpstr>Calibri</vt:lpstr>
      <vt:lpstr>Century Gothic</vt:lpstr>
      <vt:lpstr>Times New Roman</vt:lpstr>
      <vt:lpstr>Wingdings 3</vt:lpstr>
      <vt:lpstr>Сектор</vt:lpstr>
      <vt:lpstr>Лекція №7 Товарознавчий аналіз супутніх товарів аптечного асортименту (мінеральні води, спеціальні харчові продукти, лікувально-косметичні засоби, ефірні олії)</vt:lpstr>
      <vt:lpstr>Мінеральні води</vt:lpstr>
      <vt:lpstr>Презентация PowerPoint</vt:lpstr>
      <vt:lpstr>Мінеральні води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Біологічно активні харчові добавки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Pavilion</dc:creator>
  <cp:lastModifiedBy>RePack by Diakov</cp:lastModifiedBy>
  <cp:revision>16</cp:revision>
  <dcterms:created xsi:type="dcterms:W3CDTF">2014-03-31T19:47:15Z</dcterms:created>
  <dcterms:modified xsi:type="dcterms:W3CDTF">2022-12-23T12:27:48Z</dcterms:modified>
</cp:coreProperties>
</file>