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3" r:id="rId3"/>
    <p:sldId id="294" r:id="rId4"/>
    <p:sldId id="295" r:id="rId5"/>
    <p:sldId id="297" r:id="rId6"/>
    <p:sldId id="296" r:id="rId7"/>
    <p:sldId id="298" r:id="rId8"/>
    <p:sldId id="307" r:id="rId9"/>
    <p:sldId id="300" r:id="rId10"/>
    <p:sldId id="329" r:id="rId11"/>
    <p:sldId id="301" r:id="rId12"/>
    <p:sldId id="303" r:id="rId13"/>
    <p:sldId id="305" r:id="rId14"/>
    <p:sldId id="310" r:id="rId15"/>
    <p:sldId id="306" r:id="rId16"/>
    <p:sldId id="304" r:id="rId17"/>
    <p:sldId id="308" r:id="rId18"/>
    <p:sldId id="311" r:id="rId19"/>
    <p:sldId id="309" r:id="rId20"/>
    <p:sldId id="268"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9CD"/>
    <a:srgbClr val="DF0BDA"/>
    <a:srgbClr val="54BFDE"/>
    <a:srgbClr val="4FB9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3673" autoAdjust="0"/>
  </p:normalViewPr>
  <p:slideViewPr>
    <p:cSldViewPr snapToGrid="0">
      <p:cViewPr varScale="1">
        <p:scale>
          <a:sx n="79" d="100"/>
          <a:sy n="79" d="100"/>
        </p:scale>
        <p:origin x="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12/23/2022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26801" y="1424199"/>
            <a:ext cx="9949069" cy="1159380"/>
          </a:xfrm>
        </p:spPr>
        <p:txBody>
          <a:bodyPr>
            <a:noAutofit/>
          </a:bodyPr>
          <a:lstStyle/>
          <a:p>
            <a:pPr algn="ctr"/>
            <a:r>
              <a:rPr lang="ru-RU" sz="2400" b="1" dirty="0" smtClean="0">
                <a:solidFill>
                  <a:schemeClr val="accent2">
                    <a:lumMod val="75000"/>
                  </a:schemeClr>
                </a:solidFill>
              </a:rPr>
              <a:t> </a:t>
            </a:r>
            <a:r>
              <a:rPr lang="en-US" sz="2400" b="1" dirty="0" smtClean="0">
                <a:solidFill>
                  <a:schemeClr val="accent2">
                    <a:lumMod val="75000"/>
                  </a:schemeClr>
                </a:solidFill>
              </a:rPr>
              <a:t>Lecture </a:t>
            </a:r>
            <a:r>
              <a:rPr lang="ru-RU" sz="2400" b="1" dirty="0" smtClean="0">
                <a:solidFill>
                  <a:schemeClr val="accent2">
                    <a:lumMod val="75000"/>
                  </a:schemeClr>
                </a:solidFill>
              </a:rPr>
              <a:t>№</a:t>
            </a:r>
            <a:r>
              <a:rPr lang="en-US" sz="2400" b="1" dirty="0" smtClean="0">
                <a:solidFill>
                  <a:schemeClr val="accent2">
                    <a:lumMod val="75000"/>
                  </a:schemeClr>
                </a:solidFill>
              </a:rPr>
              <a:t>1. Theoretical </a:t>
            </a:r>
            <a:r>
              <a:rPr lang="en-US" sz="2400" b="1" dirty="0">
                <a:solidFill>
                  <a:schemeClr val="accent2">
                    <a:lumMod val="75000"/>
                  </a:schemeClr>
                </a:solidFill>
              </a:rPr>
              <a:t>foundations of "commodity science". Regulatory documentation in commodity analysis</a:t>
            </a:r>
            <a:r>
              <a:rPr lang="en-US" sz="2400" b="1" dirty="0" smtClean="0">
                <a:solidFill>
                  <a:schemeClr val="accent2">
                    <a:lumMod val="75000"/>
                  </a:schemeClr>
                </a:solidFill>
              </a:rPr>
              <a:t>.</a:t>
            </a:r>
            <a:endParaRPr lang="ru-RU" sz="2400" dirty="0">
              <a:solidFill>
                <a:schemeClr val="accent2">
                  <a:lumMod val="75000"/>
                </a:schemeClr>
              </a:solidFill>
            </a:endParaRPr>
          </a:p>
        </p:txBody>
      </p:sp>
      <p:pic>
        <p:nvPicPr>
          <p:cNvPr id="7" name="Рисунок 6"/>
          <p:cNvPicPr>
            <a:picLocks noChangeAspect="1"/>
          </p:cNvPicPr>
          <p:nvPr/>
        </p:nvPicPr>
        <p:blipFill>
          <a:blip r:embed="rId2"/>
          <a:stretch>
            <a:fillRect/>
          </a:stretch>
        </p:blipFill>
        <p:spPr>
          <a:xfrm>
            <a:off x="2950205" y="2664498"/>
            <a:ext cx="5093277" cy="3031023"/>
          </a:xfrm>
          <a:prstGeom prst="rect">
            <a:avLst/>
          </a:prstGeom>
          <a:ln>
            <a:noFill/>
          </a:ln>
          <a:effectLst>
            <a:softEdge rad="112500"/>
          </a:effectLst>
        </p:spPr>
      </p:pic>
      <p:sp>
        <p:nvSpPr>
          <p:cNvPr id="3" name="Прямоугольник 2"/>
          <p:cNvSpPr/>
          <p:nvPr/>
        </p:nvSpPr>
        <p:spPr>
          <a:xfrm>
            <a:off x="2570570" y="295301"/>
            <a:ext cx="6096000" cy="1047979"/>
          </a:xfrm>
          <a:prstGeom prst="rect">
            <a:avLst/>
          </a:prstGeom>
        </p:spPr>
        <p:txBody>
          <a:bodyPr>
            <a:spAutoFit/>
          </a:bodyPr>
          <a:lstStyle/>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MINISTRY OF HEALTH OF UKRAINE</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ODESSA NATIONAL MEDICAL UNIVERSITY</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tabLst>
                <a:tab pos="606933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i="1" u="sng" dirty="0" smtClean="0">
                <a:latin typeface="Times New Roman" panose="02020603050405020304" pitchFamily="18" charset="0"/>
                <a:ea typeface="Calibri" panose="020F0502020204030204" pitchFamily="34" charset="0"/>
                <a:cs typeface="Times New Roman" panose="02020603050405020304" pitchFamily="18" charset="0"/>
              </a:rPr>
              <a:t>Department</a:t>
            </a:r>
            <a:r>
              <a:rPr lang="uk-UA" i="1" u="sng" dirty="0" smtClean="0">
                <a:latin typeface="Times New Roman" panose="02020603050405020304" pitchFamily="18" charset="0"/>
                <a:ea typeface="Calibri" panose="020F0502020204030204" pitchFamily="34" charset="0"/>
                <a:cs typeface="Times New Roman" panose="02020603050405020304" pitchFamily="18" charset="0"/>
              </a:rPr>
              <a:t> </a:t>
            </a:r>
            <a:r>
              <a:rPr lang="uk-UA" i="1" u="sng" dirty="0">
                <a:latin typeface="Times New Roman" panose="02020603050405020304" pitchFamily="18" charset="0"/>
                <a:ea typeface="Calibri" panose="020F0502020204030204" pitchFamily="34" charset="0"/>
                <a:cs typeface="Times New Roman" panose="02020603050405020304" pitchFamily="18" charset="0"/>
              </a:rPr>
              <a:t>of Pharmacy Organization and </a:t>
            </a:r>
            <a:r>
              <a:rPr lang="uk-UA" i="1" u="sng" dirty="0" smtClean="0">
                <a:latin typeface="Times New Roman" panose="02020603050405020304" pitchFamily="18" charset="0"/>
                <a:ea typeface="Calibri" panose="020F0502020204030204" pitchFamily="34" charset="0"/>
                <a:cs typeface="Times New Roman" panose="02020603050405020304" pitchFamily="18" charset="0"/>
              </a:rPr>
              <a:t>Econom</a:t>
            </a:r>
            <a:r>
              <a:rPr lang="en-US" i="1" u="sng" dirty="0" smtClean="0">
                <a:latin typeface="Times New Roman" panose="02020603050405020304" pitchFamily="18" charset="0"/>
                <a:ea typeface="Calibri" panose="020F0502020204030204" pitchFamily="34" charset="0"/>
                <a:cs typeface="Times New Roman" panose="02020603050405020304" pitchFamily="18" charset="0"/>
              </a:rPr>
              <a:t>ics</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6463631" y="5935753"/>
            <a:ext cx="5495415" cy="369332"/>
          </a:xfrm>
          <a:prstGeom prst="rect">
            <a:avLst/>
          </a:prstGeom>
        </p:spPr>
        <p:txBody>
          <a:bodyPr wrap="none">
            <a:spAutoFit/>
          </a:bodyPr>
          <a:lstStyle/>
          <a:p>
            <a:r>
              <a:rPr lang="en-US" dirty="0" smtClean="0"/>
              <a:t>Prepared</a:t>
            </a:r>
            <a:r>
              <a:rPr lang="uk-UA" dirty="0" smtClean="0"/>
              <a:t> </a:t>
            </a:r>
            <a:r>
              <a:rPr lang="uk-UA" dirty="0"/>
              <a:t>by senior teacher Oksana Stepanova</a:t>
            </a:r>
          </a:p>
        </p:txBody>
      </p:sp>
    </p:spTree>
    <p:extLst>
      <p:ext uri="{BB962C8B-B14F-4D97-AF65-F5344CB8AC3E}">
        <p14:creationId xmlns:p14="http://schemas.microsoft.com/office/powerpoint/2010/main" val="85536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2000" y="597070"/>
            <a:ext cx="9753600" cy="4801314"/>
          </a:xfrm>
          <a:prstGeom prst="rect">
            <a:avLst/>
          </a:prstGeom>
        </p:spPr>
        <p:txBody>
          <a:bodyPr wrap="square">
            <a:spAutoFit/>
          </a:bodyPr>
          <a:lstStyle/>
          <a:p>
            <a:r>
              <a:rPr lang="en-US" sz="2400" b="1" dirty="0" smtClean="0"/>
              <a:t>The term "commodity science" comes from the words "commodity" and "to know" and means the purposeful activity of studying goods as objects of consumption. </a:t>
            </a:r>
          </a:p>
          <a:p>
            <a:endParaRPr lang="en-US" sz="2400" b="1" dirty="0" smtClean="0"/>
          </a:p>
          <a:p>
            <a:r>
              <a:rPr lang="en-US" sz="2400" b="1" dirty="0" smtClean="0">
                <a:solidFill>
                  <a:srgbClr val="002060"/>
                </a:solidFill>
              </a:rPr>
              <a:t>The product's ability to satisfy specific needs determines its consumer value.</a:t>
            </a:r>
          </a:p>
          <a:p>
            <a:endParaRPr lang="en-US" sz="2400" b="1" dirty="0" smtClean="0"/>
          </a:p>
          <a:p>
            <a:r>
              <a:rPr lang="en-US" sz="2400" b="1" dirty="0" smtClean="0"/>
              <a:t>It follows from the definition of the product that the product of labor became a product with the beginning of the development of production and money circulation and, accordingly, was endowed with value, the form of monetary expression of which is the price in a monetary unit.</a:t>
            </a:r>
          </a:p>
          <a:p>
            <a:endParaRPr lang="en-US" dirty="0">
              <a:solidFill>
                <a:schemeClr val="accent2">
                  <a:lumMod val="75000"/>
                </a:schemeClr>
              </a:solidFill>
            </a:endParaRPr>
          </a:p>
        </p:txBody>
      </p:sp>
      <p:pic>
        <p:nvPicPr>
          <p:cNvPr id="6" name="Рисунок 5"/>
          <p:cNvPicPr>
            <a:picLocks noChangeAspect="1"/>
          </p:cNvPicPr>
          <p:nvPr/>
        </p:nvPicPr>
        <p:blipFill>
          <a:blip r:embed="rId2"/>
          <a:stretch>
            <a:fillRect/>
          </a:stretch>
        </p:blipFill>
        <p:spPr>
          <a:xfrm>
            <a:off x="9203634" y="5013256"/>
            <a:ext cx="2303793" cy="1536630"/>
          </a:xfrm>
          <a:prstGeom prst="rect">
            <a:avLst/>
          </a:prstGeom>
          <a:ln>
            <a:noFill/>
          </a:ln>
          <a:effectLst>
            <a:softEdge rad="112500"/>
          </a:effectLst>
        </p:spPr>
      </p:pic>
    </p:spTree>
    <p:extLst>
      <p:ext uri="{BB962C8B-B14F-4D97-AF65-F5344CB8AC3E}">
        <p14:creationId xmlns:p14="http://schemas.microsoft.com/office/powerpoint/2010/main" val="87279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2000" y="597070"/>
            <a:ext cx="9753600" cy="4524315"/>
          </a:xfrm>
          <a:prstGeom prst="rect">
            <a:avLst/>
          </a:prstGeom>
        </p:spPr>
        <p:txBody>
          <a:bodyPr wrap="square">
            <a:spAutoFit/>
          </a:bodyPr>
          <a:lstStyle/>
          <a:p>
            <a:r>
              <a:rPr lang="en-US" sz="2400" b="1" dirty="0">
                <a:solidFill>
                  <a:srgbClr val="002060"/>
                </a:solidFill>
              </a:rPr>
              <a:t>Consumer value is a property, the ability of a product to satisfy certain needs of people either as an object of personal consumption or as a means of production. </a:t>
            </a:r>
            <a:endParaRPr lang="en-US" sz="2400" b="1" dirty="0" smtClean="0">
              <a:solidFill>
                <a:srgbClr val="002060"/>
              </a:solidFill>
            </a:endParaRPr>
          </a:p>
          <a:p>
            <a:endParaRPr lang="en-US" sz="2400" b="1" dirty="0" smtClean="0"/>
          </a:p>
          <a:p>
            <a:r>
              <a:rPr lang="en-US" sz="2400" b="1" dirty="0" smtClean="0"/>
              <a:t>For </a:t>
            </a:r>
            <a:r>
              <a:rPr lang="en-US" sz="2400" b="1" dirty="0"/>
              <a:t>example, a person has a need to be healthy, this need is satisfied in various ways: you can not have bad habits (smoking, drinking alcohol, etc.), you can run in the morning, you can take vitamins, that is, lead a healthy lifestyle</a:t>
            </a:r>
            <a:r>
              <a:rPr lang="en-US" sz="2400" b="1" dirty="0" smtClean="0"/>
              <a:t>.</a:t>
            </a:r>
          </a:p>
          <a:p>
            <a:endParaRPr lang="en-US" sz="2400" b="1" dirty="0"/>
          </a:p>
          <a:p>
            <a:r>
              <a:rPr lang="en-US" sz="2400" b="1" dirty="0" smtClean="0"/>
              <a:t>However</a:t>
            </a:r>
            <a:r>
              <a:rPr lang="en-US" sz="2400" b="1" dirty="0"/>
              <a:t>, when a person gets sick, the need for health can only be met with the help of various medical interventions, treatment procedures and medicines.</a:t>
            </a:r>
            <a:endParaRPr lang="en-US" dirty="0">
              <a:solidFill>
                <a:schemeClr val="accent2">
                  <a:lumMod val="75000"/>
                </a:schemeClr>
              </a:solidFill>
            </a:endParaRPr>
          </a:p>
        </p:txBody>
      </p:sp>
      <p:pic>
        <p:nvPicPr>
          <p:cNvPr id="6" name="Рисунок 5"/>
          <p:cNvPicPr>
            <a:picLocks noChangeAspect="1"/>
          </p:cNvPicPr>
          <p:nvPr/>
        </p:nvPicPr>
        <p:blipFill>
          <a:blip r:embed="rId2"/>
          <a:stretch>
            <a:fillRect/>
          </a:stretch>
        </p:blipFill>
        <p:spPr>
          <a:xfrm>
            <a:off x="9203634" y="5013256"/>
            <a:ext cx="2303793" cy="1536630"/>
          </a:xfrm>
          <a:prstGeom prst="rect">
            <a:avLst/>
          </a:prstGeom>
          <a:ln>
            <a:noFill/>
          </a:ln>
          <a:effectLst>
            <a:softEdge rad="112500"/>
          </a:effectLst>
        </p:spPr>
      </p:pic>
    </p:spTree>
    <p:extLst>
      <p:ext uri="{BB962C8B-B14F-4D97-AF65-F5344CB8AC3E}">
        <p14:creationId xmlns:p14="http://schemas.microsoft.com/office/powerpoint/2010/main" val="2353460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2000" y="597070"/>
            <a:ext cx="9753600" cy="4524315"/>
          </a:xfrm>
          <a:prstGeom prst="rect">
            <a:avLst/>
          </a:prstGeom>
        </p:spPr>
        <p:txBody>
          <a:bodyPr wrap="square">
            <a:spAutoFit/>
          </a:bodyPr>
          <a:lstStyle/>
          <a:p>
            <a:r>
              <a:rPr lang="en-US" sz="2400" b="1" dirty="0">
                <a:solidFill>
                  <a:srgbClr val="002060"/>
                </a:solidFill>
              </a:rPr>
              <a:t>Consumer value is a property, the ability of a product to satisfy certain needs of people either as an object of personal consumption or as a means of production. </a:t>
            </a:r>
            <a:endParaRPr lang="en-US" sz="2400" b="1" dirty="0" smtClean="0">
              <a:solidFill>
                <a:srgbClr val="002060"/>
              </a:solidFill>
            </a:endParaRPr>
          </a:p>
          <a:p>
            <a:endParaRPr lang="en-US" sz="2400" b="1" dirty="0" smtClean="0"/>
          </a:p>
          <a:p>
            <a:r>
              <a:rPr lang="en-US" sz="2400" b="1" dirty="0" smtClean="0"/>
              <a:t>For </a:t>
            </a:r>
            <a:r>
              <a:rPr lang="en-US" sz="2400" b="1" dirty="0"/>
              <a:t>example, a person has a need to be healthy, this need is satisfied in various ways: you can not have bad habits (smoking, drinking alcohol, etc.), you can run in the morning, you can take vitamins, that is, lead a healthy lifestyle</a:t>
            </a:r>
            <a:r>
              <a:rPr lang="en-US" sz="2400" b="1" dirty="0" smtClean="0"/>
              <a:t>.</a:t>
            </a:r>
          </a:p>
          <a:p>
            <a:endParaRPr lang="en-US" sz="2400" b="1" dirty="0"/>
          </a:p>
          <a:p>
            <a:r>
              <a:rPr lang="en-US" sz="2400" b="1" dirty="0" smtClean="0"/>
              <a:t>However</a:t>
            </a:r>
            <a:r>
              <a:rPr lang="en-US" sz="2400" b="1" dirty="0"/>
              <a:t>, when a person gets sick, the need for health can only be met with the help of various medical interventions, treatment procedures and medicines.</a:t>
            </a:r>
            <a:endParaRPr lang="en-US" dirty="0">
              <a:solidFill>
                <a:schemeClr val="accent2">
                  <a:lumMod val="75000"/>
                </a:schemeClr>
              </a:solidFill>
            </a:endParaRPr>
          </a:p>
        </p:txBody>
      </p:sp>
      <p:pic>
        <p:nvPicPr>
          <p:cNvPr id="6" name="Рисунок 5"/>
          <p:cNvPicPr>
            <a:picLocks noChangeAspect="1"/>
          </p:cNvPicPr>
          <p:nvPr/>
        </p:nvPicPr>
        <p:blipFill>
          <a:blip r:embed="rId2"/>
          <a:stretch>
            <a:fillRect/>
          </a:stretch>
        </p:blipFill>
        <p:spPr>
          <a:xfrm>
            <a:off x="9203634" y="5013256"/>
            <a:ext cx="2303793" cy="1536630"/>
          </a:xfrm>
          <a:prstGeom prst="rect">
            <a:avLst/>
          </a:prstGeom>
          <a:ln>
            <a:noFill/>
          </a:ln>
          <a:effectLst>
            <a:softEdge rad="112500"/>
          </a:effectLst>
        </p:spPr>
      </p:pic>
    </p:spTree>
    <p:extLst>
      <p:ext uri="{BB962C8B-B14F-4D97-AF65-F5344CB8AC3E}">
        <p14:creationId xmlns:p14="http://schemas.microsoft.com/office/powerpoint/2010/main" val="2645456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2000" y="597070"/>
            <a:ext cx="9753600" cy="4524315"/>
          </a:xfrm>
          <a:prstGeom prst="rect">
            <a:avLst/>
          </a:prstGeom>
        </p:spPr>
        <p:txBody>
          <a:bodyPr wrap="square">
            <a:spAutoFit/>
          </a:bodyPr>
          <a:lstStyle/>
          <a:p>
            <a:r>
              <a:rPr lang="en-US" sz="2400" b="1" dirty="0">
                <a:solidFill>
                  <a:srgbClr val="002060"/>
                </a:solidFill>
              </a:rPr>
              <a:t>Consumer value is a property, the ability of a product to satisfy certain needs of people either as an object of personal consumption or as a means of production. </a:t>
            </a:r>
            <a:endParaRPr lang="en-US" sz="2400" b="1" dirty="0" smtClean="0">
              <a:solidFill>
                <a:srgbClr val="002060"/>
              </a:solidFill>
            </a:endParaRPr>
          </a:p>
          <a:p>
            <a:endParaRPr lang="en-US" sz="2400" b="1" dirty="0" smtClean="0"/>
          </a:p>
          <a:p>
            <a:r>
              <a:rPr lang="en-US" sz="2400" b="1" dirty="0" smtClean="0"/>
              <a:t>For </a:t>
            </a:r>
            <a:r>
              <a:rPr lang="en-US" sz="2400" b="1" dirty="0"/>
              <a:t>example, a person has a need to be healthy, this need is satisfied in various ways: you can not have bad habits (smoking, drinking alcohol, etc.), you can run in the morning, you can take vitamins, that is, lead a healthy lifestyle</a:t>
            </a:r>
            <a:r>
              <a:rPr lang="en-US" sz="2400" b="1" dirty="0" smtClean="0"/>
              <a:t>.</a:t>
            </a:r>
          </a:p>
          <a:p>
            <a:endParaRPr lang="en-US" sz="2400" b="1" dirty="0"/>
          </a:p>
          <a:p>
            <a:r>
              <a:rPr lang="en-US" sz="2400" b="1" dirty="0" smtClean="0"/>
              <a:t>However</a:t>
            </a:r>
            <a:r>
              <a:rPr lang="en-US" sz="2400" b="1" dirty="0"/>
              <a:t>, when a person gets sick, the need for health can only be met with the help of various medical interventions, treatment procedures and medicines.</a:t>
            </a:r>
            <a:endParaRPr lang="en-US" dirty="0">
              <a:solidFill>
                <a:schemeClr val="accent2">
                  <a:lumMod val="75000"/>
                </a:schemeClr>
              </a:solidFill>
            </a:endParaRPr>
          </a:p>
        </p:txBody>
      </p:sp>
      <p:pic>
        <p:nvPicPr>
          <p:cNvPr id="2" name="Рисунок 1"/>
          <p:cNvPicPr>
            <a:picLocks noChangeAspect="1"/>
          </p:cNvPicPr>
          <p:nvPr/>
        </p:nvPicPr>
        <p:blipFill>
          <a:blip r:embed="rId2"/>
          <a:stretch>
            <a:fillRect/>
          </a:stretch>
        </p:blipFill>
        <p:spPr>
          <a:xfrm>
            <a:off x="8686801" y="4790661"/>
            <a:ext cx="2587210" cy="1918253"/>
          </a:xfrm>
          <a:prstGeom prst="rect">
            <a:avLst/>
          </a:prstGeom>
        </p:spPr>
      </p:pic>
    </p:spTree>
    <p:extLst>
      <p:ext uri="{BB962C8B-B14F-4D97-AF65-F5344CB8AC3E}">
        <p14:creationId xmlns:p14="http://schemas.microsoft.com/office/powerpoint/2010/main" val="319357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4366" y="358532"/>
            <a:ext cx="10071651" cy="5755422"/>
          </a:xfrm>
          <a:prstGeom prst="rect">
            <a:avLst/>
          </a:prstGeom>
        </p:spPr>
        <p:txBody>
          <a:bodyPr wrap="square">
            <a:spAutoFit/>
          </a:bodyPr>
          <a:lstStyle/>
          <a:p>
            <a:r>
              <a:rPr lang="en-US" sz="2400" b="1" dirty="0">
                <a:solidFill>
                  <a:srgbClr val="002060"/>
                </a:solidFill>
              </a:rPr>
              <a:t>Consumer goods are products that people buy and do not use to make other things that are then sold. They are also called final goods because when somebody buys them, they have reached their final destination</a:t>
            </a:r>
            <a:r>
              <a:rPr lang="en-US" sz="2400" b="1" dirty="0" smtClean="0">
                <a:solidFill>
                  <a:srgbClr val="002060"/>
                </a:solidFill>
              </a:rPr>
              <a:t>.</a:t>
            </a:r>
          </a:p>
          <a:p>
            <a:endParaRPr lang="en-US" sz="2400" b="1" dirty="0">
              <a:solidFill>
                <a:srgbClr val="002060"/>
              </a:solidFill>
            </a:endParaRPr>
          </a:p>
          <a:p>
            <a:r>
              <a:rPr lang="en-US" sz="2400" b="1" dirty="0"/>
              <a:t>Consumer goods are the end result of manufacturing and production. All the food and drink that we purchase in the supermarket, all medicines and medical things that we purchase in the pharmacy, for example, are consumer goods.</a:t>
            </a:r>
          </a:p>
          <a:p>
            <a:r>
              <a:rPr lang="en-US" sz="2400" b="1" dirty="0"/>
              <a:t>Consumers are people or other entities that buy goods or services. Consumers do not sell what they bought – they ‘consume’ them. </a:t>
            </a:r>
            <a:endParaRPr lang="en-US" sz="2400" b="1" dirty="0" smtClean="0"/>
          </a:p>
          <a:p>
            <a:endParaRPr lang="en-US" sz="2400" b="1" dirty="0"/>
          </a:p>
          <a:p>
            <a:r>
              <a:rPr lang="en-US" sz="2800" dirty="0">
                <a:solidFill>
                  <a:srgbClr val="002060"/>
                </a:solidFill>
              </a:rPr>
              <a:t>Goods are </a:t>
            </a:r>
            <a:r>
              <a:rPr lang="en-US" sz="2800" b="1" i="1" dirty="0">
                <a:solidFill>
                  <a:srgbClr val="002060"/>
                </a:solidFill>
              </a:rPr>
              <a:t>products</a:t>
            </a:r>
            <a:r>
              <a:rPr lang="en-US" sz="2800" dirty="0">
                <a:solidFill>
                  <a:srgbClr val="002060"/>
                </a:solidFill>
              </a:rPr>
              <a:t>. We exchange money, for example, for goods and services.</a:t>
            </a:r>
            <a:endParaRPr lang="ru-RU" sz="2800" dirty="0">
              <a:solidFill>
                <a:srgbClr val="002060"/>
              </a:solidFill>
            </a:endParaRPr>
          </a:p>
          <a:p>
            <a:endParaRPr lang="en-US" sz="2400" b="1" dirty="0"/>
          </a:p>
        </p:txBody>
      </p:sp>
      <p:pic>
        <p:nvPicPr>
          <p:cNvPr id="2" name="Рисунок 1"/>
          <p:cNvPicPr>
            <a:picLocks noChangeAspect="1"/>
          </p:cNvPicPr>
          <p:nvPr/>
        </p:nvPicPr>
        <p:blipFill>
          <a:blip r:embed="rId2"/>
          <a:stretch>
            <a:fillRect/>
          </a:stretch>
        </p:blipFill>
        <p:spPr>
          <a:xfrm>
            <a:off x="8884153" y="5129743"/>
            <a:ext cx="2943728" cy="1340631"/>
          </a:xfrm>
          <a:prstGeom prst="rect">
            <a:avLst/>
          </a:prstGeom>
          <a:ln>
            <a:noFill/>
          </a:ln>
          <a:effectLst>
            <a:softEdge rad="112500"/>
          </a:effectLst>
        </p:spPr>
      </p:pic>
    </p:spTree>
    <p:extLst>
      <p:ext uri="{BB962C8B-B14F-4D97-AF65-F5344CB8AC3E}">
        <p14:creationId xmlns:p14="http://schemas.microsoft.com/office/powerpoint/2010/main" val="133227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69557" y="182185"/>
            <a:ext cx="4601773" cy="490199"/>
          </a:xfrm>
          <a:prstGeom prst="rect">
            <a:avLst/>
          </a:prstGeom>
        </p:spPr>
        <p:txBody>
          <a:bodyPr wrap="none">
            <a:spAutoFit/>
          </a:bodyPr>
          <a:lstStyle/>
          <a:p>
            <a:pPr algn="just">
              <a:lnSpc>
                <a:spcPct val="115000"/>
              </a:lnSpc>
              <a:spcAft>
                <a:spcPts val="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Consumer goods vs. capital goods</a:t>
            </a:r>
            <a:endParaRPr lang="ru-R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407504" y="688784"/>
            <a:ext cx="7533861" cy="5447645"/>
          </a:xfrm>
          <a:prstGeom prst="rect">
            <a:avLst/>
          </a:prstGeom>
        </p:spPr>
        <p:txBody>
          <a:bodyPr wrap="square">
            <a:spAutoFit/>
          </a:bodyPr>
          <a:lstStyle/>
          <a:p>
            <a:endParaRPr lang="en-US" dirty="0"/>
          </a:p>
          <a:p>
            <a:r>
              <a:rPr lang="en-US" sz="2400" b="1" i="1" dirty="0">
                <a:solidFill>
                  <a:srgbClr val="002060"/>
                </a:solidFill>
              </a:rPr>
              <a:t>Capital goods</a:t>
            </a:r>
            <a:endParaRPr lang="ru-RU" sz="2400" dirty="0">
              <a:solidFill>
                <a:srgbClr val="002060"/>
              </a:solidFill>
            </a:endParaRPr>
          </a:p>
          <a:p>
            <a:r>
              <a:rPr lang="en-US" sz="2400" dirty="0">
                <a:solidFill>
                  <a:srgbClr val="002060"/>
                </a:solidFill>
              </a:rPr>
              <a:t>Capital goods are things that businesses buy to make other things. These type of goods last a long time, i.e., they are durable.</a:t>
            </a:r>
            <a:endParaRPr lang="ru-RU" sz="2400" dirty="0">
              <a:solidFill>
                <a:srgbClr val="002060"/>
              </a:solidFill>
            </a:endParaRPr>
          </a:p>
          <a:p>
            <a:r>
              <a:rPr lang="en-US" sz="2400" dirty="0">
                <a:solidFill>
                  <a:srgbClr val="002060"/>
                </a:solidFill>
              </a:rPr>
              <a:t>Pharmaceutical machinery, vehicles, and computers, for example, are capital goods</a:t>
            </a:r>
            <a:r>
              <a:rPr lang="en-US" sz="2400" dirty="0" smtClean="0">
                <a:solidFill>
                  <a:srgbClr val="002060"/>
                </a:solidFill>
              </a:rPr>
              <a:t>.</a:t>
            </a:r>
          </a:p>
          <a:p>
            <a:endParaRPr lang="en-US" sz="2400" dirty="0">
              <a:solidFill>
                <a:srgbClr val="002060"/>
              </a:solidFill>
            </a:endParaRPr>
          </a:p>
          <a:p>
            <a:r>
              <a:rPr lang="en-US" sz="2400" b="1" i="1" dirty="0" smtClean="0">
                <a:solidFill>
                  <a:srgbClr val="002060"/>
                </a:solidFill>
              </a:rPr>
              <a:t>Consumer </a:t>
            </a:r>
            <a:r>
              <a:rPr lang="en-US" sz="2400" b="1" i="1" dirty="0">
                <a:solidFill>
                  <a:srgbClr val="002060"/>
                </a:solidFill>
              </a:rPr>
              <a:t>goods</a:t>
            </a:r>
            <a:endParaRPr lang="ru-RU" sz="2400" dirty="0">
              <a:solidFill>
                <a:srgbClr val="002060"/>
              </a:solidFill>
            </a:endParaRPr>
          </a:p>
          <a:p>
            <a:r>
              <a:rPr lang="en-US" sz="2400" dirty="0">
                <a:solidFill>
                  <a:srgbClr val="002060"/>
                </a:solidFill>
              </a:rPr>
              <a:t>We do not buy consumer goods to make something else that we aim to sell. These goods satisfy personal needs and not the needs required for the production of other products.</a:t>
            </a:r>
            <a:endParaRPr lang="ru-RU" sz="2400" dirty="0">
              <a:solidFill>
                <a:srgbClr val="002060"/>
              </a:solidFill>
            </a:endParaRPr>
          </a:p>
          <a:p>
            <a:endParaRPr lang="en-US" sz="2400" dirty="0"/>
          </a:p>
          <a:p>
            <a:endParaRPr lang="uk-UA" dirty="0"/>
          </a:p>
        </p:txBody>
      </p:sp>
      <p:pic>
        <p:nvPicPr>
          <p:cNvPr id="6" name="Рисунок 5"/>
          <p:cNvPicPr>
            <a:picLocks noChangeAspect="1"/>
          </p:cNvPicPr>
          <p:nvPr/>
        </p:nvPicPr>
        <p:blipFill>
          <a:blip r:embed="rId2"/>
          <a:stretch>
            <a:fillRect/>
          </a:stretch>
        </p:blipFill>
        <p:spPr>
          <a:xfrm>
            <a:off x="8130209" y="274154"/>
            <a:ext cx="3892826" cy="3406223"/>
          </a:xfrm>
          <a:prstGeom prst="rect">
            <a:avLst/>
          </a:prstGeom>
          <a:ln>
            <a:noFill/>
          </a:ln>
          <a:effectLst>
            <a:softEdge rad="112500"/>
          </a:effectLst>
        </p:spPr>
      </p:pic>
    </p:spTree>
    <p:extLst>
      <p:ext uri="{BB962C8B-B14F-4D97-AF65-F5344CB8AC3E}">
        <p14:creationId xmlns:p14="http://schemas.microsoft.com/office/powerpoint/2010/main" val="358580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69557" y="182185"/>
            <a:ext cx="4601773" cy="490199"/>
          </a:xfrm>
          <a:prstGeom prst="rect">
            <a:avLst/>
          </a:prstGeom>
        </p:spPr>
        <p:txBody>
          <a:bodyPr wrap="none">
            <a:spAutoFit/>
          </a:bodyPr>
          <a:lstStyle/>
          <a:p>
            <a:pPr algn="just">
              <a:lnSpc>
                <a:spcPct val="115000"/>
              </a:lnSpc>
              <a:spcAft>
                <a:spcPts val="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Consumer goods vs. capital goods</a:t>
            </a:r>
            <a:endParaRPr lang="ru-R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407504" y="688784"/>
            <a:ext cx="7533861" cy="4431983"/>
          </a:xfrm>
          <a:prstGeom prst="rect">
            <a:avLst/>
          </a:prstGeom>
        </p:spPr>
        <p:txBody>
          <a:bodyPr wrap="square">
            <a:spAutoFit/>
          </a:bodyPr>
          <a:lstStyle/>
          <a:p>
            <a:endParaRPr lang="en-US" dirty="0"/>
          </a:p>
          <a:p>
            <a:r>
              <a:rPr lang="en-US" sz="2800" b="1" dirty="0"/>
              <a:t>Three types of consumer </a:t>
            </a:r>
            <a:r>
              <a:rPr lang="en-US" sz="2800" b="1" dirty="0" smtClean="0"/>
              <a:t>goods</a:t>
            </a:r>
          </a:p>
          <a:p>
            <a:endParaRPr lang="ru-RU" sz="2800" dirty="0"/>
          </a:p>
          <a:p>
            <a:r>
              <a:rPr lang="en-US" sz="2800" dirty="0"/>
              <a:t>Consumer goods are classified into three categories</a:t>
            </a:r>
            <a:r>
              <a:rPr lang="en-US" sz="2800" dirty="0" smtClean="0"/>
              <a:t>:</a:t>
            </a:r>
          </a:p>
          <a:p>
            <a:endParaRPr lang="en-US" sz="2800" dirty="0"/>
          </a:p>
          <a:p>
            <a:endParaRPr lang="ru-RU" sz="2800" dirty="0"/>
          </a:p>
          <a:p>
            <a:pPr marL="457200" indent="-457200">
              <a:buFont typeface="Wingdings" panose="05000000000000000000" pitchFamily="2" charset="2"/>
              <a:buChar char="q"/>
            </a:pPr>
            <a:r>
              <a:rPr lang="en-US" sz="3200" b="1" i="1" dirty="0" smtClean="0">
                <a:solidFill>
                  <a:srgbClr val="002060"/>
                </a:solidFill>
              </a:rPr>
              <a:t>Durable </a:t>
            </a:r>
            <a:r>
              <a:rPr lang="en-US" sz="3200" b="1" i="1" dirty="0">
                <a:solidFill>
                  <a:srgbClr val="002060"/>
                </a:solidFill>
              </a:rPr>
              <a:t>goods.</a:t>
            </a:r>
            <a:endParaRPr lang="ru-RU" sz="3200" dirty="0">
              <a:solidFill>
                <a:srgbClr val="002060"/>
              </a:solidFill>
            </a:endParaRPr>
          </a:p>
          <a:p>
            <a:pPr marL="457200" indent="-457200">
              <a:buFont typeface="Wingdings" panose="05000000000000000000" pitchFamily="2" charset="2"/>
              <a:buChar char="q"/>
            </a:pPr>
            <a:r>
              <a:rPr lang="en-US" sz="3200" b="1" i="1" dirty="0" smtClean="0">
                <a:solidFill>
                  <a:srgbClr val="002060"/>
                </a:solidFill>
              </a:rPr>
              <a:t>Non-durable </a:t>
            </a:r>
            <a:r>
              <a:rPr lang="en-US" sz="3200" b="1" i="1" dirty="0">
                <a:solidFill>
                  <a:srgbClr val="002060"/>
                </a:solidFill>
              </a:rPr>
              <a:t>goods.</a:t>
            </a:r>
            <a:endParaRPr lang="ru-RU" sz="3200" dirty="0">
              <a:solidFill>
                <a:srgbClr val="002060"/>
              </a:solidFill>
            </a:endParaRPr>
          </a:p>
          <a:p>
            <a:pPr marL="457200" indent="-457200">
              <a:buFont typeface="Wingdings" panose="05000000000000000000" pitchFamily="2" charset="2"/>
              <a:buChar char="q"/>
            </a:pPr>
            <a:r>
              <a:rPr lang="en-US" sz="3200" b="1" i="1" dirty="0" smtClean="0">
                <a:solidFill>
                  <a:srgbClr val="002060"/>
                </a:solidFill>
              </a:rPr>
              <a:t>Services</a:t>
            </a:r>
            <a:endParaRPr lang="uk-UA" sz="3200" dirty="0">
              <a:solidFill>
                <a:srgbClr val="002060"/>
              </a:solidFill>
            </a:endParaRPr>
          </a:p>
        </p:txBody>
      </p:sp>
      <p:pic>
        <p:nvPicPr>
          <p:cNvPr id="7" name="Рисунок 6"/>
          <p:cNvPicPr>
            <a:picLocks noChangeAspect="1"/>
          </p:cNvPicPr>
          <p:nvPr/>
        </p:nvPicPr>
        <p:blipFill>
          <a:blip r:embed="rId2"/>
          <a:stretch>
            <a:fillRect/>
          </a:stretch>
        </p:blipFill>
        <p:spPr>
          <a:xfrm>
            <a:off x="7740904" y="775153"/>
            <a:ext cx="4235748" cy="5542551"/>
          </a:xfrm>
          <a:prstGeom prst="rect">
            <a:avLst/>
          </a:prstGeom>
        </p:spPr>
      </p:pic>
    </p:spTree>
    <p:extLst>
      <p:ext uri="{BB962C8B-B14F-4D97-AF65-F5344CB8AC3E}">
        <p14:creationId xmlns:p14="http://schemas.microsoft.com/office/powerpoint/2010/main" val="2016914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7261" y="105395"/>
            <a:ext cx="8935278" cy="5742085"/>
          </a:xfrm>
          <a:prstGeom prst="rect">
            <a:avLst/>
          </a:prstGeom>
        </p:spPr>
        <p:txBody>
          <a:bodyPr wrap="square">
            <a:spAutoFit/>
          </a:bodyPr>
          <a:lstStyle/>
          <a:p>
            <a:pPr>
              <a:lnSpc>
                <a:spcPct val="115000"/>
              </a:lnSpc>
              <a:spcBef>
                <a:spcPts val="1200"/>
              </a:spcBef>
              <a:spcAft>
                <a:spcPts val="0"/>
              </a:spcAft>
            </a:pPr>
            <a:r>
              <a:rPr lang="en-US" sz="2400" b="1" dirty="0">
                <a:solidFill>
                  <a:srgbClr val="002060"/>
                </a:solidFill>
              </a:rPr>
              <a:t>Durable and non-durable goods</a:t>
            </a:r>
            <a:endParaRPr lang="ru-RU" sz="2400" b="1" dirty="0">
              <a:solidFill>
                <a:srgbClr val="002060"/>
              </a:solidFill>
            </a:endParaRPr>
          </a:p>
          <a:p>
            <a:pPr>
              <a:lnSpc>
                <a:spcPct val="115000"/>
              </a:lnSpc>
              <a:spcAft>
                <a:spcPts val="1000"/>
              </a:spcAft>
            </a:pPr>
            <a:r>
              <a:rPr lang="en-US" sz="2400" b="1" dirty="0"/>
              <a:t>Durable goods are things that last a long time. Medical instruments and devices (glucometers, tonometers, thermometers), refrigerators,  for example, are durable goods. We do not buy them every week or every month.</a:t>
            </a:r>
            <a:endParaRPr lang="ru-RU" sz="2400" b="1" dirty="0"/>
          </a:p>
          <a:p>
            <a:pPr>
              <a:lnSpc>
                <a:spcPct val="115000"/>
              </a:lnSpc>
              <a:spcAft>
                <a:spcPts val="0"/>
              </a:spcAft>
            </a:pPr>
            <a:r>
              <a:rPr lang="en-US" sz="2400" b="1" dirty="0">
                <a:solidFill>
                  <a:srgbClr val="002060"/>
                </a:solidFill>
              </a:rPr>
              <a:t>Non-durable</a:t>
            </a:r>
            <a:endParaRPr lang="ru-RU" sz="2400" b="1" dirty="0">
              <a:solidFill>
                <a:srgbClr val="002060"/>
              </a:solidFill>
            </a:endParaRPr>
          </a:p>
          <a:p>
            <a:pPr>
              <a:lnSpc>
                <a:spcPct val="115000"/>
              </a:lnSpc>
              <a:spcAft>
                <a:spcPts val="0"/>
              </a:spcAft>
            </a:pPr>
            <a:r>
              <a:rPr lang="en-US" sz="2400" b="1" dirty="0"/>
              <a:t>We all buy food and drink on a regular basis. We buy bread, for example, usually at least once a week. Bread is a non-durable good. Medical preparations, dressings, things for personal hygiene, and food, for example, are non-durable goods.</a:t>
            </a:r>
            <a:endParaRPr lang="ru-RU" sz="2400" b="1" dirty="0"/>
          </a:p>
          <a:p>
            <a:pPr>
              <a:lnSpc>
                <a:spcPct val="115000"/>
              </a:lnSpc>
              <a:spcAft>
                <a:spcPts val="1000"/>
              </a:spcAft>
            </a:pPr>
            <a:r>
              <a:rPr lang="en-US" sz="2400" b="1" dirty="0"/>
              <a:t>If something is non-durable, it means that it does not last for a long time.</a:t>
            </a:r>
            <a:endParaRPr lang="ru-RU" sz="2400" b="1" dirty="0"/>
          </a:p>
        </p:txBody>
      </p:sp>
      <p:pic>
        <p:nvPicPr>
          <p:cNvPr id="5" name="Рисунок 4"/>
          <p:cNvPicPr>
            <a:picLocks noChangeAspect="1"/>
          </p:cNvPicPr>
          <p:nvPr/>
        </p:nvPicPr>
        <p:blipFill>
          <a:blip r:embed="rId2"/>
          <a:stretch>
            <a:fillRect/>
          </a:stretch>
        </p:blipFill>
        <p:spPr>
          <a:xfrm>
            <a:off x="9279835" y="105395"/>
            <a:ext cx="2912165" cy="5542551"/>
          </a:xfrm>
          <a:prstGeom prst="rect">
            <a:avLst/>
          </a:prstGeom>
        </p:spPr>
      </p:pic>
    </p:spTree>
    <p:extLst>
      <p:ext uri="{BB962C8B-B14F-4D97-AF65-F5344CB8AC3E}">
        <p14:creationId xmlns:p14="http://schemas.microsoft.com/office/powerpoint/2010/main" val="441504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808522" y="163629"/>
            <a:ext cx="9695268" cy="6694371"/>
          </a:xfrm>
          <a:prstGeom prst="rect">
            <a:avLst/>
          </a:prstGeom>
        </p:spPr>
      </p:pic>
    </p:spTree>
    <p:extLst>
      <p:ext uri="{BB962C8B-B14F-4D97-AF65-F5344CB8AC3E}">
        <p14:creationId xmlns:p14="http://schemas.microsoft.com/office/powerpoint/2010/main" val="1302685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85531" y="554373"/>
            <a:ext cx="6423992" cy="6124754"/>
          </a:xfrm>
          <a:prstGeom prst="rect">
            <a:avLst/>
          </a:prstGeom>
        </p:spPr>
        <p:txBody>
          <a:bodyPr wrap="square">
            <a:spAutoFit/>
          </a:bodyPr>
          <a:lstStyle/>
          <a:p>
            <a:r>
              <a:rPr lang="en-US" sz="3200" b="1" dirty="0">
                <a:solidFill>
                  <a:srgbClr val="002060"/>
                </a:solidFill>
              </a:rPr>
              <a:t>Essential pharmaceutical </a:t>
            </a:r>
            <a:r>
              <a:rPr lang="en-US" sz="3200" b="1" dirty="0" smtClean="0">
                <a:solidFill>
                  <a:srgbClr val="002060"/>
                </a:solidFill>
              </a:rPr>
              <a:t>services :</a:t>
            </a:r>
          </a:p>
          <a:p>
            <a:endParaRPr lang="en-US" sz="2400" b="1" dirty="0" smtClean="0">
              <a:solidFill>
                <a:srgbClr val="002060"/>
              </a:solidFill>
            </a:endParaRPr>
          </a:p>
          <a:p>
            <a:pPr marL="342900" indent="-342900">
              <a:buFont typeface="Wingdings" panose="05000000000000000000" pitchFamily="2" charset="2"/>
              <a:buChar char="q"/>
            </a:pPr>
            <a:r>
              <a:rPr lang="en-US" sz="3200" b="1" dirty="0" smtClean="0"/>
              <a:t>delivery </a:t>
            </a:r>
            <a:r>
              <a:rPr lang="en-US" sz="3200" b="1" dirty="0"/>
              <a:t>of </a:t>
            </a:r>
            <a:r>
              <a:rPr lang="en-US" sz="3200" b="1" dirty="0" smtClean="0"/>
              <a:t>medications </a:t>
            </a:r>
            <a:endParaRPr lang="en-US" sz="3200" b="1" dirty="0"/>
          </a:p>
          <a:p>
            <a:pPr marL="342900" indent="-342900">
              <a:buFont typeface="Wingdings" panose="05000000000000000000" pitchFamily="2" charset="2"/>
              <a:buChar char="q"/>
            </a:pPr>
            <a:r>
              <a:rPr lang="en-US" sz="3200" b="1" dirty="0" smtClean="0"/>
              <a:t>medication counseling</a:t>
            </a:r>
          </a:p>
          <a:p>
            <a:pPr marL="342900" indent="-342900">
              <a:buFont typeface="Wingdings" panose="05000000000000000000" pitchFamily="2" charset="2"/>
              <a:buChar char="q"/>
            </a:pPr>
            <a:r>
              <a:rPr lang="en-US" sz="3200" b="1" dirty="0" smtClean="0"/>
              <a:t>written </a:t>
            </a:r>
            <a:r>
              <a:rPr lang="en-US" sz="3200" b="1" dirty="0"/>
              <a:t>medication </a:t>
            </a:r>
            <a:r>
              <a:rPr lang="en-US" sz="3200" b="1" dirty="0" smtClean="0"/>
              <a:t>information</a:t>
            </a:r>
          </a:p>
          <a:p>
            <a:pPr marL="342900" indent="-342900">
              <a:buFont typeface="Wingdings" panose="05000000000000000000" pitchFamily="2" charset="2"/>
              <a:buChar char="q"/>
            </a:pPr>
            <a:r>
              <a:rPr lang="en-US" sz="3200" b="1" dirty="0" smtClean="0"/>
              <a:t>blood </a:t>
            </a:r>
            <a:r>
              <a:rPr lang="en-US" sz="3200" b="1" dirty="0"/>
              <a:t>pressure </a:t>
            </a:r>
            <a:r>
              <a:rPr lang="en-US" sz="3200" b="1" dirty="0" smtClean="0"/>
              <a:t>monitoring</a:t>
            </a:r>
          </a:p>
          <a:p>
            <a:pPr marL="342900" indent="-342900">
              <a:buFont typeface="Wingdings" panose="05000000000000000000" pitchFamily="2" charset="2"/>
              <a:buChar char="q"/>
            </a:pPr>
            <a:r>
              <a:rPr lang="en-US" sz="3200" b="1" dirty="0" smtClean="0"/>
              <a:t>blood </a:t>
            </a:r>
            <a:r>
              <a:rPr lang="en-US" sz="3200" b="1" dirty="0"/>
              <a:t>glucose </a:t>
            </a:r>
            <a:r>
              <a:rPr lang="en-US" sz="3200" b="1" dirty="0" smtClean="0"/>
              <a:t>monitoring</a:t>
            </a:r>
          </a:p>
          <a:p>
            <a:pPr marL="342900" indent="-342900">
              <a:buFont typeface="Wingdings" panose="05000000000000000000" pitchFamily="2" charset="2"/>
              <a:buChar char="q"/>
            </a:pPr>
            <a:r>
              <a:rPr lang="en-US" sz="3200" b="1" dirty="0" smtClean="0"/>
              <a:t>osteoporosis screening</a:t>
            </a:r>
          </a:p>
          <a:p>
            <a:pPr marL="342900" indent="-342900">
              <a:buFont typeface="Wingdings" panose="05000000000000000000" pitchFamily="2" charset="2"/>
              <a:buChar char="q"/>
            </a:pPr>
            <a:r>
              <a:rPr lang="en-US" sz="3200" b="1" dirty="0" smtClean="0"/>
              <a:t>immunization</a:t>
            </a:r>
            <a:endParaRPr lang="en-US" sz="3200" b="1" dirty="0"/>
          </a:p>
          <a:p>
            <a:endParaRPr lang="en-US" sz="2400" b="1" dirty="0">
              <a:solidFill>
                <a:srgbClr val="002060"/>
              </a:solidFill>
            </a:endParaRPr>
          </a:p>
          <a:p>
            <a:endParaRPr lang="en-US" sz="2400" b="1" dirty="0" smtClean="0">
              <a:solidFill>
                <a:srgbClr val="002060"/>
              </a:solidFill>
            </a:endParaRPr>
          </a:p>
        </p:txBody>
      </p:sp>
      <p:pic>
        <p:nvPicPr>
          <p:cNvPr id="6" name="Рисунок 5"/>
          <p:cNvPicPr>
            <a:picLocks noChangeAspect="1"/>
          </p:cNvPicPr>
          <p:nvPr/>
        </p:nvPicPr>
        <p:blipFill>
          <a:blip r:embed="rId2"/>
          <a:stretch>
            <a:fillRect/>
          </a:stretch>
        </p:blipFill>
        <p:spPr>
          <a:xfrm>
            <a:off x="5851713" y="265188"/>
            <a:ext cx="3577624" cy="2681495"/>
          </a:xfrm>
          <a:prstGeom prst="rect">
            <a:avLst/>
          </a:prstGeom>
          <a:ln>
            <a:noFill/>
          </a:ln>
          <a:effectLst>
            <a:softEdge rad="112500"/>
          </a:effectLst>
        </p:spPr>
      </p:pic>
      <p:pic>
        <p:nvPicPr>
          <p:cNvPr id="7" name="Рисунок 6"/>
          <p:cNvPicPr>
            <a:picLocks noChangeAspect="1"/>
          </p:cNvPicPr>
          <p:nvPr/>
        </p:nvPicPr>
        <p:blipFill>
          <a:blip r:embed="rId3"/>
          <a:stretch>
            <a:fillRect/>
          </a:stretch>
        </p:blipFill>
        <p:spPr>
          <a:xfrm>
            <a:off x="8338930" y="3316088"/>
            <a:ext cx="3409122" cy="2786539"/>
          </a:xfrm>
          <a:prstGeom prst="rect">
            <a:avLst/>
          </a:prstGeom>
          <a:ln>
            <a:noFill/>
          </a:ln>
          <a:effectLst>
            <a:softEdge rad="112500"/>
          </a:effectLst>
        </p:spPr>
      </p:pic>
    </p:spTree>
    <p:extLst>
      <p:ext uri="{BB962C8B-B14F-4D97-AF65-F5344CB8AC3E}">
        <p14:creationId xmlns:p14="http://schemas.microsoft.com/office/powerpoint/2010/main" val="4102870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ifference between Consumer and Capital Good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4"/>
            <a:ext cx="11743754" cy="6537325"/>
          </a:xfrm>
          <a:prstGeom prst="rect">
            <a:avLst/>
          </a:prstGeom>
        </p:spPr>
      </p:pic>
    </p:spTree>
    <p:extLst>
      <p:ext uri="{BB962C8B-B14F-4D97-AF65-F5344CB8AC3E}">
        <p14:creationId xmlns:p14="http://schemas.microsoft.com/office/powerpoint/2010/main" val="11782725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8251663" y="390631"/>
            <a:ext cx="3748925" cy="2108770"/>
          </a:xfrm>
          <a:prstGeom prst="rect">
            <a:avLst/>
          </a:prstGeom>
          <a:ln>
            <a:noFill/>
          </a:ln>
          <a:effectLst>
            <a:softEdge rad="112500"/>
          </a:effectLst>
        </p:spPr>
      </p:pic>
      <p:sp>
        <p:nvSpPr>
          <p:cNvPr id="5" name="Прямоугольник 4"/>
          <p:cNvSpPr/>
          <p:nvPr/>
        </p:nvSpPr>
        <p:spPr>
          <a:xfrm>
            <a:off x="4030126" y="98244"/>
            <a:ext cx="4047903" cy="584775"/>
          </a:xfrm>
          <a:prstGeom prst="rect">
            <a:avLst/>
          </a:prstGeom>
        </p:spPr>
        <p:txBody>
          <a:bodyPr wrap="none">
            <a:spAutoFit/>
          </a:bodyPr>
          <a:lstStyle/>
          <a:p>
            <a:r>
              <a:rPr lang="en-US" sz="3200" b="1" dirty="0" smtClean="0">
                <a:latin typeface="Times New Roman" panose="02020603050405020304" pitchFamily="18" charset="0"/>
                <a:ea typeface="Calibri" panose="020F0502020204030204" pitchFamily="34" charset="0"/>
                <a:cs typeface="Times New Roman" panose="02020603050405020304" pitchFamily="18" charset="0"/>
              </a:rPr>
              <a:t>Normative documents</a:t>
            </a:r>
            <a:endParaRPr lang="en-US" sz="32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520557" y="683019"/>
            <a:ext cx="6096000" cy="1938992"/>
          </a:xfrm>
          <a:prstGeom prst="rect">
            <a:avLst/>
          </a:prstGeom>
        </p:spPr>
        <p:txBody>
          <a:bodyPr>
            <a:spAutoFit/>
          </a:bodyPr>
          <a:lstStyle/>
          <a:p>
            <a:r>
              <a:rPr lang="en-US" sz="2400" b="1" dirty="0" smtClean="0">
                <a:solidFill>
                  <a:srgbClr val="002060"/>
                </a:solidFill>
              </a:rPr>
              <a:t>Normative documents consist of the broad category of documents that provides rules, guidelines or characteristics for activities or their results. </a:t>
            </a:r>
          </a:p>
        </p:txBody>
      </p:sp>
      <p:sp>
        <p:nvSpPr>
          <p:cNvPr id="7" name="Прямоугольник 6"/>
          <p:cNvSpPr/>
          <p:nvPr/>
        </p:nvSpPr>
        <p:spPr>
          <a:xfrm>
            <a:off x="222607" y="2870739"/>
            <a:ext cx="10832386" cy="2677656"/>
          </a:xfrm>
          <a:prstGeom prst="rect">
            <a:avLst/>
          </a:prstGeom>
        </p:spPr>
        <p:txBody>
          <a:bodyPr wrap="square">
            <a:spAutoFit/>
          </a:bodyPr>
          <a:lstStyle/>
          <a:p>
            <a:r>
              <a:rPr lang="en-US" sz="2400" b="1" dirty="0" smtClean="0"/>
              <a:t>In the ESS context three types of normative documents exist: </a:t>
            </a:r>
            <a:r>
              <a:rPr lang="en-US" sz="2400" b="1" dirty="0" smtClean="0">
                <a:solidFill>
                  <a:srgbClr val="002060"/>
                </a:solidFill>
              </a:rPr>
              <a:t>legal acts, standards, other normative documents.</a:t>
            </a:r>
            <a:endParaRPr lang="ru-RU" sz="2400" b="1" dirty="0" smtClean="0">
              <a:solidFill>
                <a:srgbClr val="002060"/>
              </a:solidFill>
            </a:endParaRPr>
          </a:p>
          <a:p>
            <a:r>
              <a:rPr lang="en-US" sz="2400" b="1" dirty="0" smtClean="0"/>
              <a:t>In this context a “document” means any medium with information recorded on or (not necessarily in the form of document) in it e.g. guidelines, methodologies, algorithms, IT specifications, software, services, models, templates, codes lists, legal acts, vocabularies, checklists etc.</a:t>
            </a:r>
            <a:endParaRPr lang="en-US" sz="2400" b="1" dirty="0"/>
          </a:p>
        </p:txBody>
      </p:sp>
    </p:spTree>
    <p:extLst>
      <p:ext uri="{BB962C8B-B14F-4D97-AF65-F5344CB8AC3E}">
        <p14:creationId xmlns:p14="http://schemas.microsoft.com/office/powerpoint/2010/main" val="20124628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0283" y="176206"/>
            <a:ext cx="5911065" cy="2826415"/>
          </a:xfrm>
          <a:prstGeom prst="rect">
            <a:avLst/>
          </a:prstGeom>
        </p:spPr>
        <p:txBody>
          <a:bodyPr wrap="square">
            <a:spAutoFit/>
          </a:bodyPr>
          <a:lstStyle/>
          <a:p>
            <a:pPr algn="just">
              <a:lnSpc>
                <a:spcPct val="115000"/>
              </a:lnSpc>
              <a:spcAft>
                <a:spcPts val="1000"/>
              </a:spcAft>
            </a:pPr>
            <a:r>
              <a:rPr lang="en-US"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Product Standardization</a:t>
            </a:r>
            <a:endParaRPr lang="ru-RU" sz="3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t>One of the main roles in solving quality issues is played by standardization, which is an effective way to ensure the quality of products and services.</a:t>
            </a:r>
          </a:p>
          <a:p>
            <a:pPr algn="just">
              <a:lnSpc>
                <a:spcPct val="115000"/>
              </a:lnSpc>
              <a:spcAft>
                <a:spcPts val="1000"/>
              </a:spcAft>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315074" y="3618990"/>
            <a:ext cx="11366642" cy="2305118"/>
          </a:xfrm>
          <a:prstGeom prst="rect">
            <a:avLst/>
          </a:prstGeom>
        </p:spPr>
        <p:txBody>
          <a:bodyPr wrap="square">
            <a:spAutoFit/>
          </a:bodyPr>
          <a:lstStyle/>
          <a:p>
            <a:pPr marL="342900" indent="-342900" algn="just">
              <a:lnSpc>
                <a:spcPct val="115000"/>
              </a:lnSpc>
              <a:spcAft>
                <a:spcPts val="1000"/>
              </a:spcAft>
              <a:buFont typeface="Wingdings" panose="05000000000000000000" pitchFamily="2" charset="2"/>
              <a:buChar char="q"/>
            </a:pPr>
            <a:r>
              <a:rPr lang="en-US" sz="2400" b="1" dirty="0">
                <a:solidFill>
                  <a:srgbClr val="002060"/>
                </a:solidFill>
              </a:rPr>
              <a:t>Product standardization is the process of setting generally uniform characteristics for a particular good or service</a:t>
            </a:r>
            <a:r>
              <a:rPr lang="en-US" sz="2400" b="1" dirty="0" smtClean="0">
                <a:solidFill>
                  <a:srgbClr val="002060"/>
                </a:solidFill>
              </a:rPr>
              <a:t>.</a:t>
            </a:r>
          </a:p>
          <a:p>
            <a:pPr marL="342900" indent="-342900" algn="just">
              <a:lnSpc>
                <a:spcPct val="115000"/>
              </a:lnSpc>
              <a:spcAft>
                <a:spcPts val="1000"/>
              </a:spcAft>
              <a:buFont typeface="Wingdings" panose="05000000000000000000" pitchFamily="2" charset="2"/>
              <a:buChar char="q"/>
            </a:pPr>
            <a:r>
              <a:rPr lang="en-US" sz="2400" b="1" dirty="0" smtClean="0">
                <a:solidFill>
                  <a:srgbClr val="002060"/>
                </a:solidFill>
              </a:rPr>
              <a:t> </a:t>
            </a:r>
            <a:r>
              <a:rPr lang="en-US" sz="2400" b="1" dirty="0">
                <a:solidFill>
                  <a:srgbClr val="002060"/>
                </a:solidFill>
              </a:rPr>
              <a:t>Product standardization provided by different businesses operating in technology-based industries can be useful for consumers since it permits competition among the various suppliers.</a:t>
            </a:r>
            <a:endParaRPr lang="ru-RU" sz="2400" b="1" dirty="0">
              <a:solidFill>
                <a:srgbClr val="002060"/>
              </a:solidFill>
            </a:endParaRPr>
          </a:p>
        </p:txBody>
      </p:sp>
      <p:pic>
        <p:nvPicPr>
          <p:cNvPr id="6" name="Рисунок 5"/>
          <p:cNvPicPr>
            <a:picLocks noChangeAspect="1"/>
          </p:cNvPicPr>
          <p:nvPr/>
        </p:nvPicPr>
        <p:blipFill>
          <a:blip r:embed="rId2"/>
          <a:stretch>
            <a:fillRect/>
          </a:stretch>
        </p:blipFill>
        <p:spPr>
          <a:xfrm>
            <a:off x="6421348" y="381000"/>
            <a:ext cx="5428016" cy="2714008"/>
          </a:xfrm>
          <a:prstGeom prst="rect">
            <a:avLst/>
          </a:prstGeom>
          <a:ln>
            <a:noFill/>
          </a:ln>
          <a:effectLst>
            <a:softEdge rad="112500"/>
          </a:effectLst>
        </p:spPr>
      </p:pic>
    </p:spTree>
    <p:extLst>
      <p:ext uri="{BB962C8B-B14F-4D97-AF65-F5344CB8AC3E}">
        <p14:creationId xmlns:p14="http://schemas.microsoft.com/office/powerpoint/2010/main" val="3738840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541" y="195070"/>
            <a:ext cx="9085780" cy="4065215"/>
          </a:xfrm>
          <a:prstGeom prst="rect">
            <a:avLst/>
          </a:prstGeom>
        </p:spPr>
        <p:txBody>
          <a:bodyPr wrap="square">
            <a:spAutoFit/>
          </a:bodyPr>
          <a:lstStyle/>
          <a:p>
            <a:pPr algn="just">
              <a:lnSpc>
                <a:spcPct val="115000"/>
              </a:lnSpc>
              <a:spcAft>
                <a:spcPts val="1000"/>
              </a:spcAft>
            </a:pPr>
            <a:r>
              <a:rPr lang="en-US" sz="2400" b="1" i="1" dirty="0">
                <a:solidFill>
                  <a:srgbClr val="002060"/>
                </a:solidFill>
                <a:latin typeface="+mj-lt"/>
                <a:ea typeface="Calibri" panose="020F0502020204030204" pitchFamily="34" charset="0"/>
                <a:cs typeface="Times New Roman" panose="02020603050405020304" pitchFamily="18" charset="0"/>
              </a:rPr>
              <a:t>Standardization </a:t>
            </a:r>
            <a:r>
              <a:rPr lang="en-US" sz="2400" dirty="0">
                <a:solidFill>
                  <a:srgbClr val="002060"/>
                </a:solidFill>
                <a:latin typeface="+mj-lt"/>
                <a:ea typeface="Calibri" panose="020F0502020204030204" pitchFamily="34" charset="0"/>
                <a:cs typeface="Times New Roman" panose="02020603050405020304" pitchFamily="18" charset="0"/>
              </a:rPr>
              <a:t>and </a:t>
            </a:r>
            <a:r>
              <a:rPr lang="en-US" sz="2400" b="1" i="1" dirty="0">
                <a:solidFill>
                  <a:srgbClr val="002060"/>
                </a:solidFill>
                <a:latin typeface="+mj-lt"/>
                <a:ea typeface="Calibri" panose="020F0502020204030204" pitchFamily="34" charset="0"/>
                <a:cs typeface="Times New Roman" panose="02020603050405020304" pitchFamily="18" charset="0"/>
              </a:rPr>
              <a:t>certification</a:t>
            </a:r>
            <a:r>
              <a:rPr lang="en-US" sz="2400" dirty="0">
                <a:solidFill>
                  <a:srgbClr val="002060"/>
                </a:solidFill>
                <a:latin typeface="+mj-lt"/>
                <a:ea typeface="Calibri" panose="020F0502020204030204" pitchFamily="34" charset="0"/>
                <a:cs typeface="Times New Roman" panose="02020603050405020304" pitchFamily="18" charset="0"/>
              </a:rPr>
              <a:t> have undergone a continuous development in recent years, closely related to the development of the specific legislation.</a:t>
            </a:r>
            <a:endParaRPr lang="ru-RU" sz="2400" dirty="0">
              <a:solidFill>
                <a:srgbClr val="002060"/>
              </a:solidFill>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mj-lt"/>
                <a:ea typeface="Calibri" panose="020F0502020204030204" pitchFamily="34" charset="0"/>
                <a:cs typeface="Times New Roman" panose="02020603050405020304" pitchFamily="18" charset="0"/>
              </a:rPr>
              <a:t>The term “</a:t>
            </a:r>
            <a:r>
              <a:rPr lang="en-US" sz="2400" b="1" i="1" dirty="0">
                <a:latin typeface="+mj-lt"/>
                <a:ea typeface="Calibri" panose="020F0502020204030204" pitchFamily="34" charset="0"/>
                <a:cs typeface="Times New Roman" panose="02020603050405020304" pitchFamily="18" charset="0"/>
              </a:rPr>
              <a:t>standard</a:t>
            </a:r>
            <a:r>
              <a:rPr lang="en-US" sz="2400" dirty="0">
                <a:latin typeface="+mj-lt"/>
                <a:ea typeface="Calibri" panose="020F0502020204030204" pitchFamily="34" charset="0"/>
                <a:cs typeface="Times New Roman" panose="02020603050405020304" pitchFamily="18" charset="0"/>
              </a:rPr>
              <a:t>” has been used related to characteristics (dimensions, forms, physical or chemical properties, etc) of products as well as related to the conditions for safety at work or to the skills of employers and good behavior of people</a:t>
            </a:r>
            <a:r>
              <a:rPr lang="en-US" sz="2400" dirty="0" smtClean="0">
                <a:latin typeface="+mj-lt"/>
                <a:ea typeface="Calibri" panose="020F0502020204030204" pitchFamily="34" charset="0"/>
                <a:cs typeface="Times New Roman" panose="02020603050405020304" pitchFamily="18" charset="0"/>
              </a:rPr>
              <a:t>.</a:t>
            </a:r>
          </a:p>
          <a:p>
            <a:pPr algn="just">
              <a:lnSpc>
                <a:spcPct val="115000"/>
              </a:lnSpc>
              <a:spcAft>
                <a:spcPts val="10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950431" y="3511136"/>
            <a:ext cx="6096000" cy="3038589"/>
          </a:xfrm>
          <a:prstGeom prst="rect">
            <a:avLst/>
          </a:prstGeom>
        </p:spPr>
        <p:txBody>
          <a:bodyPr>
            <a:spAutoFit/>
          </a:bodyPr>
          <a:lstStyle/>
          <a:p>
            <a:pPr algn="just">
              <a:lnSpc>
                <a:spcPct val="115000"/>
              </a:lnSpc>
              <a:spcAft>
                <a:spcPts val="1000"/>
              </a:spcAft>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significance of the term “standard” used to be: </a:t>
            </a:r>
            <a:r>
              <a:rPr lang="en-US" sz="24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 generally accepted document that provides rules, guidelines or characteristics for activities or their results, whatever the provider of the document is</a:t>
            </a:r>
            <a:r>
              <a:rPr lang="en-US" sz="2400"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(tradition, a manufacturer, a governmental authority or a standardization association).</a:t>
            </a:r>
            <a:endParaRPr lang="ru-RU"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35070" y="4053155"/>
            <a:ext cx="3943358" cy="2219218"/>
          </a:xfrm>
          <a:prstGeom prst="rect">
            <a:avLst/>
          </a:prstGeom>
          <a:ln>
            <a:noFill/>
          </a:ln>
          <a:effectLst>
            <a:softEdge rad="112500"/>
          </a:effectLst>
        </p:spPr>
      </p:pic>
    </p:spTree>
    <p:extLst>
      <p:ext uri="{BB962C8B-B14F-4D97-AF65-F5344CB8AC3E}">
        <p14:creationId xmlns:p14="http://schemas.microsoft.com/office/powerpoint/2010/main" val="4232648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87739" y="110340"/>
            <a:ext cx="8099462" cy="3038589"/>
          </a:xfrm>
          <a:prstGeom prst="rect">
            <a:avLst/>
          </a:prstGeom>
        </p:spPr>
        <p:txBody>
          <a:bodyPr wrap="square">
            <a:spAutoFit/>
          </a:bodyPr>
          <a:lstStyle/>
          <a:p>
            <a:pPr algn="just">
              <a:lnSpc>
                <a:spcPct val="115000"/>
              </a:lnSpc>
              <a:spcAft>
                <a:spcPts val="1000"/>
              </a:spcAft>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first standards appeared during the Industrial Revolution with the need to make interchangeable part and dealt with sizes for screws, nuts bolts and other threaded fasteners, then pipe sizes or shoe size. In the late 19th century safety standards appeared, prepared by governmental authorities in United States of America and England. At the beginning of the 20th century standardization organizations have been formed.</a:t>
            </a:r>
            <a:endParaRPr lang="ru-R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386993" y="3238895"/>
            <a:ext cx="6096000" cy="2189125"/>
          </a:xfrm>
          <a:prstGeom prst="rect">
            <a:avLst/>
          </a:prstGeom>
        </p:spPr>
        <p:txBody>
          <a:bodyPr>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 the late years, in order to avoid misunderstanding, the international standards organizations made efforts to establish a clear terminology making the difference between the rules depending the provider, as:</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0" y="110340"/>
            <a:ext cx="3787739" cy="2667000"/>
          </a:xfrm>
          <a:prstGeom prst="rect">
            <a:avLst/>
          </a:prstGeom>
          <a:ln>
            <a:noFill/>
          </a:ln>
          <a:effectLst>
            <a:softEdge rad="112500"/>
          </a:effectLst>
        </p:spPr>
      </p:pic>
    </p:spTree>
    <p:extLst>
      <p:ext uri="{BB962C8B-B14F-4D97-AF65-F5344CB8AC3E}">
        <p14:creationId xmlns:p14="http://schemas.microsoft.com/office/powerpoint/2010/main" val="1402052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58912" y="184897"/>
            <a:ext cx="10924854" cy="2344231"/>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S</a:t>
            </a:r>
            <a:r>
              <a:rPr lang="en-US" sz="2400" b="1" i="1" dirty="0" smtClean="0">
                <a:solidFill>
                  <a:srgbClr val="002060"/>
                </a:solidFill>
                <a:ea typeface="Calibri" panose="020F0502020204030204" pitchFamily="34" charset="0"/>
                <a:cs typeface="Times New Roman" panose="02020603050405020304" pitchFamily="18" charset="0"/>
              </a:rPr>
              <a:t>tandard</a:t>
            </a:r>
            <a:r>
              <a:rPr lang="en-US" sz="2400" b="1" dirty="0" smtClean="0">
                <a:solidFill>
                  <a:srgbClr val="002060"/>
                </a:solidFill>
                <a:ea typeface="Calibri" panose="020F0502020204030204" pitchFamily="34" charset="0"/>
                <a:cs typeface="Times New Roman" panose="02020603050405020304" pitchFamily="18" charset="0"/>
              </a:rPr>
              <a:t> </a:t>
            </a:r>
            <a:r>
              <a:rPr lang="en-US" sz="2400" b="1" dirty="0" smtClean="0">
                <a:ea typeface="Calibri" panose="020F0502020204030204" pitchFamily="34" charset="0"/>
                <a:cs typeface="Times New Roman" panose="02020603050405020304" pitchFamily="18" charset="0"/>
              </a:rPr>
              <a:t>- </a:t>
            </a:r>
            <a:r>
              <a:rPr lang="en-US" sz="2400" b="1" dirty="0">
                <a:ea typeface="Calibri" panose="020F0502020204030204" pitchFamily="34" charset="0"/>
                <a:cs typeface="Times New Roman" panose="02020603050405020304" pitchFamily="18" charset="0"/>
              </a:rPr>
              <a:t>‘document, established by consensus and approved by a recognized body, that provides, for common and repeated use, rules, guidelines or characteristics for activities or their results, aimed at the achievement of the optimum degree of order in a given context</a:t>
            </a:r>
            <a:r>
              <a:rPr lang="en-US" sz="2400" b="1" dirty="0" smtClean="0">
                <a:ea typeface="Calibri" panose="020F0502020204030204" pitchFamily="34" charset="0"/>
                <a:cs typeface="Times New Roman" panose="02020603050405020304" pitchFamily="18" charset="0"/>
              </a:rPr>
              <a:t>’.</a:t>
            </a:r>
          </a:p>
          <a:p>
            <a:pPr algn="just">
              <a:lnSpc>
                <a:spcPct val="115000"/>
              </a:lnSpc>
              <a:spcAft>
                <a:spcPts val="1000"/>
              </a:spcAft>
            </a:pPr>
            <a:endParaRPr lang="ru-RU" sz="2400" b="1" dirty="0">
              <a:solidFill>
                <a:srgbClr val="002060"/>
              </a:solidFill>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7685069" y="3536912"/>
            <a:ext cx="4335693" cy="2912140"/>
          </a:xfrm>
          <a:prstGeom prst="rect">
            <a:avLst/>
          </a:prstGeom>
          <a:ln>
            <a:noFill/>
          </a:ln>
          <a:effectLst>
            <a:softEdge rad="112500"/>
          </a:effectLst>
        </p:spPr>
      </p:pic>
      <p:sp>
        <p:nvSpPr>
          <p:cNvPr id="7" name="Прямоугольник 6"/>
          <p:cNvSpPr/>
          <p:nvPr/>
        </p:nvSpPr>
        <p:spPr>
          <a:xfrm>
            <a:off x="380144" y="2529128"/>
            <a:ext cx="6945330" cy="2215991"/>
          </a:xfrm>
          <a:prstGeom prst="rect">
            <a:avLst/>
          </a:prstGeom>
        </p:spPr>
        <p:txBody>
          <a:bodyPr wrap="square">
            <a:spAutoFit/>
          </a:bodyPr>
          <a:lstStyle/>
          <a:p>
            <a:pPr algn="just">
              <a:lnSpc>
                <a:spcPct val="115000"/>
              </a:lnSpc>
              <a:spcAft>
                <a:spcPts val="1000"/>
              </a:spcAft>
            </a:pPr>
            <a:r>
              <a:rPr lang="en-US" sz="2400" b="1" dirty="0">
                <a:solidFill>
                  <a:srgbClr val="002060"/>
                </a:solidFill>
                <a:ea typeface="Calibri" panose="020F0502020204030204" pitchFamily="34" charset="0"/>
                <a:cs typeface="Times New Roman" panose="02020603050405020304" pitchFamily="18" charset="0"/>
              </a:rPr>
              <a:t>Standards have public availability and should be based on the consolidated results of science, technology and experience, and aimed at the promotion of optimum community benefits.</a:t>
            </a:r>
            <a:endParaRPr lang="ru-RU" sz="2400" b="1" dirty="0">
              <a:solidFill>
                <a:srgbClr val="00206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169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58912" y="184897"/>
            <a:ext cx="6280935" cy="2677656"/>
          </a:xfrm>
          <a:prstGeom prst="rect">
            <a:avLst/>
          </a:prstGeom>
        </p:spPr>
        <p:txBody>
          <a:bodyPr wrap="square">
            <a:spAutoFit/>
          </a:bodyPr>
          <a:lstStyle/>
          <a:p>
            <a:r>
              <a:rPr lang="en-US" sz="2400" b="1" i="1" dirty="0" smtClean="0">
                <a:solidFill>
                  <a:srgbClr val="002060"/>
                </a:solidFill>
              </a:rPr>
              <a:t>Normative </a:t>
            </a:r>
            <a:r>
              <a:rPr lang="en-US" sz="2400" b="1" i="1" dirty="0">
                <a:solidFill>
                  <a:srgbClr val="002060"/>
                </a:solidFill>
              </a:rPr>
              <a:t>document</a:t>
            </a:r>
            <a:r>
              <a:rPr lang="en-US" sz="2400" dirty="0">
                <a:solidFill>
                  <a:srgbClr val="002060"/>
                </a:solidFill>
              </a:rPr>
              <a:t> </a:t>
            </a:r>
            <a:r>
              <a:rPr lang="en-US" sz="2400" dirty="0" smtClean="0">
                <a:solidFill>
                  <a:srgbClr val="002060"/>
                </a:solidFill>
              </a:rPr>
              <a:t>- </a:t>
            </a:r>
            <a:r>
              <a:rPr lang="en-US" sz="2400" dirty="0"/>
              <a:t>‘document (any medium with information recorded on or in it ) providing rules, guidelines or characteristics for activities or their results; it covers standards, technical specifications, codes of practice and regulations</a:t>
            </a:r>
            <a:r>
              <a:rPr lang="en-US" sz="2400" dirty="0" smtClean="0"/>
              <a:t>’;</a:t>
            </a:r>
            <a:endParaRPr lang="ru-RU" sz="2400" dirty="0"/>
          </a:p>
        </p:txBody>
      </p:sp>
      <p:pic>
        <p:nvPicPr>
          <p:cNvPr id="3" name="Рисунок 2"/>
          <p:cNvPicPr>
            <a:picLocks noChangeAspect="1"/>
          </p:cNvPicPr>
          <p:nvPr/>
        </p:nvPicPr>
        <p:blipFill>
          <a:blip r:embed="rId2"/>
          <a:stretch>
            <a:fillRect/>
          </a:stretch>
        </p:blipFill>
        <p:spPr>
          <a:xfrm>
            <a:off x="7278201" y="184897"/>
            <a:ext cx="4605626" cy="3057310"/>
          </a:xfrm>
          <a:prstGeom prst="rect">
            <a:avLst/>
          </a:prstGeom>
        </p:spPr>
      </p:pic>
      <p:sp>
        <p:nvSpPr>
          <p:cNvPr id="6" name="Прямоугольник 5"/>
          <p:cNvSpPr/>
          <p:nvPr/>
        </p:nvSpPr>
        <p:spPr>
          <a:xfrm>
            <a:off x="345896" y="3779396"/>
            <a:ext cx="11078967" cy="1569660"/>
          </a:xfrm>
          <a:prstGeom prst="rect">
            <a:avLst/>
          </a:prstGeom>
        </p:spPr>
        <p:txBody>
          <a:bodyPr wrap="square">
            <a:spAutoFit/>
          </a:bodyPr>
          <a:lstStyle/>
          <a:p>
            <a:r>
              <a:rPr lang="en-US" sz="2400" b="1" i="1" dirty="0" smtClean="0">
                <a:solidFill>
                  <a:srgbClr val="002060"/>
                </a:solidFill>
              </a:rPr>
              <a:t>Technical </a:t>
            </a:r>
            <a:r>
              <a:rPr lang="en-US" sz="2400" b="1" i="1" dirty="0">
                <a:solidFill>
                  <a:srgbClr val="002060"/>
                </a:solidFill>
              </a:rPr>
              <a:t>specification </a:t>
            </a:r>
            <a:r>
              <a:rPr lang="en-US" sz="2400" b="1" i="1" dirty="0"/>
              <a:t>-</a:t>
            </a:r>
            <a:r>
              <a:rPr lang="en-US" sz="2400" b="1" i="1" dirty="0" smtClean="0"/>
              <a:t>document </a:t>
            </a:r>
            <a:r>
              <a:rPr lang="en-US" sz="2400" b="1" i="1" dirty="0"/>
              <a:t>prescribing technical requirements to be fulfilled by a product, process or service; it may be a standard, a part of a standard or independent of a standard’;</a:t>
            </a:r>
          </a:p>
          <a:p>
            <a:endParaRPr lang="en-US" sz="2400" b="1" i="1" dirty="0">
              <a:solidFill>
                <a:srgbClr val="002060"/>
              </a:solidFill>
            </a:endParaRPr>
          </a:p>
        </p:txBody>
      </p:sp>
    </p:spTree>
    <p:extLst>
      <p:ext uri="{BB962C8B-B14F-4D97-AF65-F5344CB8AC3E}">
        <p14:creationId xmlns:p14="http://schemas.microsoft.com/office/powerpoint/2010/main" val="107357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What is the Code of Practice? - Go Insura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dirty="0"/>
          </a:p>
        </p:txBody>
      </p:sp>
      <p:sp>
        <p:nvSpPr>
          <p:cNvPr id="5" name="Прямоугольник 4"/>
          <p:cNvSpPr/>
          <p:nvPr/>
        </p:nvSpPr>
        <p:spPr>
          <a:xfrm>
            <a:off x="541106" y="492071"/>
            <a:ext cx="6096000" cy="4524315"/>
          </a:xfrm>
          <a:prstGeom prst="rect">
            <a:avLst/>
          </a:prstGeom>
        </p:spPr>
        <p:txBody>
          <a:bodyPr>
            <a:spAutoFit/>
          </a:bodyPr>
          <a:lstStyle/>
          <a:p>
            <a:r>
              <a:rPr lang="en-US" sz="2400" b="1" dirty="0" smtClean="0"/>
              <a:t>Code </a:t>
            </a:r>
            <a:r>
              <a:rPr lang="en-US" sz="2400" b="1" dirty="0"/>
              <a:t>of </a:t>
            </a:r>
            <a:r>
              <a:rPr lang="en-US" sz="2400" b="1" dirty="0" smtClean="0"/>
              <a:t>practice-  </a:t>
            </a:r>
            <a:r>
              <a:rPr lang="en-US" sz="2400" b="1" dirty="0">
                <a:solidFill>
                  <a:srgbClr val="002060"/>
                </a:solidFill>
              </a:rPr>
              <a:t>‘document that recommends practices or procedures for the design, manufacture, installation, maintenance or utilization of equipment, structures or products; it may be a standard, a part of a standard or independent of a standard</a:t>
            </a:r>
            <a:r>
              <a:rPr lang="en-US" sz="2400" b="1" dirty="0" smtClean="0">
                <a:solidFill>
                  <a:srgbClr val="002060"/>
                </a:solidFill>
              </a:rPr>
              <a:t>’;</a:t>
            </a:r>
          </a:p>
          <a:p>
            <a:endParaRPr lang="en-US" sz="2400" dirty="0"/>
          </a:p>
          <a:p>
            <a:endParaRPr lang="en-US" sz="2400" dirty="0"/>
          </a:p>
          <a:p>
            <a:r>
              <a:rPr lang="en-US" sz="2400" b="1" dirty="0"/>
              <a:t>R</a:t>
            </a:r>
            <a:r>
              <a:rPr lang="en-US" sz="2400" b="1" dirty="0" smtClean="0"/>
              <a:t>egulation</a:t>
            </a:r>
            <a:r>
              <a:rPr lang="en-US" sz="2400" b="1" dirty="0" smtClean="0">
                <a:solidFill>
                  <a:srgbClr val="002060"/>
                </a:solidFill>
              </a:rPr>
              <a:t>- ‘document </a:t>
            </a:r>
            <a:r>
              <a:rPr lang="en-US" sz="2400" b="1" dirty="0">
                <a:solidFill>
                  <a:srgbClr val="002060"/>
                </a:solidFill>
              </a:rPr>
              <a:t>providing binding legislative rules, adopted by an authority’;</a:t>
            </a:r>
          </a:p>
        </p:txBody>
      </p:sp>
      <p:pic>
        <p:nvPicPr>
          <p:cNvPr id="6" name="Рисунок 5"/>
          <p:cNvPicPr>
            <a:picLocks noChangeAspect="1"/>
          </p:cNvPicPr>
          <p:nvPr/>
        </p:nvPicPr>
        <p:blipFill>
          <a:blip r:embed="rId2"/>
          <a:stretch>
            <a:fillRect/>
          </a:stretch>
        </p:blipFill>
        <p:spPr>
          <a:xfrm>
            <a:off x="7992894" y="160338"/>
            <a:ext cx="3451713" cy="2301413"/>
          </a:xfrm>
          <a:prstGeom prst="rect">
            <a:avLst/>
          </a:prstGeom>
        </p:spPr>
      </p:pic>
      <p:pic>
        <p:nvPicPr>
          <p:cNvPr id="7" name="Рисунок 6"/>
          <p:cNvPicPr>
            <a:picLocks noChangeAspect="1"/>
          </p:cNvPicPr>
          <p:nvPr/>
        </p:nvPicPr>
        <p:blipFill>
          <a:blip r:embed="rId3"/>
          <a:stretch>
            <a:fillRect/>
          </a:stretch>
        </p:blipFill>
        <p:spPr>
          <a:xfrm>
            <a:off x="7992894" y="3361923"/>
            <a:ext cx="3544985" cy="2853942"/>
          </a:xfrm>
          <a:prstGeom prst="rect">
            <a:avLst/>
          </a:prstGeom>
        </p:spPr>
      </p:pic>
    </p:spTree>
    <p:extLst>
      <p:ext uri="{BB962C8B-B14F-4D97-AF65-F5344CB8AC3E}">
        <p14:creationId xmlns:p14="http://schemas.microsoft.com/office/powerpoint/2010/main" val="81787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9893" y="94013"/>
            <a:ext cx="11452919" cy="4596130"/>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Standardization</a:t>
            </a:r>
            <a:r>
              <a:rPr lang="en-US" sz="2400" dirty="0">
                <a:solidFill>
                  <a:srgbClr val="002060"/>
                </a:solidFill>
                <a:ea typeface="Calibri" panose="020F0502020204030204" pitchFamily="34" charset="0"/>
                <a:cs typeface="Times New Roman" panose="02020603050405020304" pitchFamily="18" charset="0"/>
              </a:rPr>
              <a:t> consists in activity of ‘</a:t>
            </a:r>
            <a:r>
              <a:rPr lang="en-US" sz="2400" i="1" u="sng" dirty="0">
                <a:solidFill>
                  <a:srgbClr val="002060"/>
                </a:solidFill>
                <a:ea typeface="Calibri" panose="020F0502020204030204" pitchFamily="34" charset="0"/>
                <a:cs typeface="Times New Roman" panose="02020603050405020304" pitchFamily="18" charset="0"/>
              </a:rPr>
              <a:t>establishing, with regard to actual or potential problems, provisions for common and repeated use, aimed at the achievement of the optimum degree of order in a given context</a:t>
            </a:r>
            <a:r>
              <a:rPr lang="en-US" sz="2400" i="1" u="sng" dirty="0" smtClean="0">
                <a:solidFill>
                  <a:srgbClr val="002060"/>
                </a:solidFill>
                <a:ea typeface="Calibri" panose="020F0502020204030204" pitchFamily="34" charset="0"/>
                <a:cs typeface="Times New Roman" panose="02020603050405020304" pitchFamily="18" charset="0"/>
              </a:rPr>
              <a:t>’</a:t>
            </a:r>
            <a:r>
              <a:rPr lang="en-US" sz="2400" dirty="0" smtClean="0">
                <a:solidFill>
                  <a:srgbClr val="002060"/>
                </a:solidFill>
                <a:ea typeface="Calibri" panose="020F0502020204030204" pitchFamily="34" charset="0"/>
                <a:cs typeface="Times New Roman" panose="02020603050405020304" pitchFamily="18" charset="0"/>
              </a:rPr>
              <a:t>.</a:t>
            </a:r>
          </a:p>
          <a:p>
            <a:pPr algn="just">
              <a:lnSpc>
                <a:spcPct val="115000"/>
              </a:lnSpc>
              <a:spcAft>
                <a:spcPts val="1000"/>
              </a:spcAft>
            </a:pPr>
            <a:r>
              <a:rPr lang="en-US" sz="2400" dirty="0" smtClean="0">
                <a:ea typeface="Calibri" panose="020F0502020204030204" pitchFamily="34" charset="0"/>
                <a:cs typeface="Times New Roman" panose="02020603050405020304" pitchFamily="18" charset="0"/>
              </a:rPr>
              <a:t>In </a:t>
            </a:r>
            <a:r>
              <a:rPr lang="en-US" sz="2400" dirty="0">
                <a:ea typeface="Calibri" panose="020F0502020204030204" pitchFamily="34" charset="0"/>
                <a:cs typeface="Times New Roman" panose="02020603050405020304" pitchFamily="18" charset="0"/>
              </a:rPr>
              <a:t>particular, the activity consists of </a:t>
            </a:r>
            <a:r>
              <a:rPr lang="en-US" sz="2400" b="1" i="1" dirty="0">
                <a:ea typeface="Calibri" panose="020F0502020204030204" pitchFamily="34" charset="0"/>
                <a:cs typeface="Times New Roman" panose="02020603050405020304" pitchFamily="18" charset="0"/>
              </a:rPr>
              <a:t>the processes of formulating, issuing and implementing standards</a:t>
            </a:r>
            <a:r>
              <a:rPr lang="en-US" sz="2400" dirty="0" smtClean="0">
                <a:ea typeface="Calibri" panose="020F0502020204030204" pitchFamily="34" charset="0"/>
                <a:cs typeface="Times New Roman" panose="02020603050405020304" pitchFamily="18" charset="0"/>
              </a:rPr>
              <a:t>..</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The subject of standardization</a:t>
            </a:r>
            <a:r>
              <a:rPr lang="en-US" sz="2400" dirty="0">
                <a:solidFill>
                  <a:srgbClr val="002060"/>
                </a:solidFill>
                <a:ea typeface="Calibri" panose="020F0502020204030204" pitchFamily="34" charset="0"/>
                <a:cs typeface="Times New Roman" panose="02020603050405020304" pitchFamily="18" charset="0"/>
              </a:rPr>
              <a:t> can be any topic to be standardized, meaning </a:t>
            </a:r>
            <a:r>
              <a:rPr lang="en-US" sz="2400" b="1" i="1" dirty="0">
                <a:solidFill>
                  <a:srgbClr val="002060"/>
                </a:solidFill>
                <a:ea typeface="Calibri" panose="020F0502020204030204" pitchFamily="34" charset="0"/>
                <a:cs typeface="Times New Roman" panose="02020603050405020304" pitchFamily="18" charset="0"/>
              </a:rPr>
              <a:t>any material, component, equipment, system, interface, protocol, procedure, function, method or activity</a:t>
            </a:r>
            <a:r>
              <a:rPr lang="en-US" sz="2400" dirty="0">
                <a:solidFill>
                  <a:srgbClr val="002060"/>
                </a:solidFill>
                <a:ea typeface="Calibri" panose="020F0502020204030204" pitchFamily="34" charset="0"/>
                <a:cs typeface="Times New Roman" panose="02020603050405020304" pitchFamily="18" charset="0"/>
              </a:rPr>
              <a:t>; the phrase ‘</a:t>
            </a:r>
            <a:r>
              <a:rPr lang="en-US" sz="2400" b="1" i="1" dirty="0">
                <a:solidFill>
                  <a:srgbClr val="002060"/>
                </a:solidFill>
                <a:ea typeface="Calibri" panose="020F0502020204030204" pitchFamily="34" charset="0"/>
                <a:cs typeface="Times New Roman" panose="02020603050405020304" pitchFamily="18" charset="0"/>
              </a:rPr>
              <a:t>a product, a process or a service</a:t>
            </a:r>
            <a:r>
              <a:rPr lang="en-US" sz="2400" dirty="0">
                <a:solidFill>
                  <a:srgbClr val="002060"/>
                </a:solidFill>
                <a:ea typeface="Calibri" panose="020F0502020204030204" pitchFamily="34" charset="0"/>
                <a:cs typeface="Times New Roman" panose="02020603050405020304" pitchFamily="18" charset="0"/>
              </a:rPr>
              <a:t>’ is usually used. Standardization can cover different fields: engineering, pharmacy practice, transport, agriculture; quantities and units.</a:t>
            </a:r>
            <a:endParaRPr lang="ru-RU" sz="2400" dirty="0">
              <a:solidFill>
                <a:srgbClr val="00206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63050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9893" y="94013"/>
            <a:ext cx="11452919" cy="4596130"/>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Standardization</a:t>
            </a:r>
            <a:r>
              <a:rPr lang="en-US" sz="2400" dirty="0">
                <a:solidFill>
                  <a:srgbClr val="002060"/>
                </a:solidFill>
                <a:ea typeface="Calibri" panose="020F0502020204030204" pitchFamily="34" charset="0"/>
                <a:cs typeface="Times New Roman" panose="02020603050405020304" pitchFamily="18" charset="0"/>
              </a:rPr>
              <a:t> consists in activity of ‘</a:t>
            </a:r>
            <a:r>
              <a:rPr lang="en-US" sz="2400" i="1" u="sng" dirty="0">
                <a:solidFill>
                  <a:srgbClr val="002060"/>
                </a:solidFill>
                <a:ea typeface="Calibri" panose="020F0502020204030204" pitchFamily="34" charset="0"/>
                <a:cs typeface="Times New Roman" panose="02020603050405020304" pitchFamily="18" charset="0"/>
              </a:rPr>
              <a:t>establishing, with regard to actual or potential problems, provisions for common and repeated use, aimed at the achievement of the optimum degree of order in a given context</a:t>
            </a:r>
            <a:r>
              <a:rPr lang="en-US" sz="2400" i="1" u="sng" dirty="0" smtClean="0">
                <a:solidFill>
                  <a:srgbClr val="002060"/>
                </a:solidFill>
                <a:ea typeface="Calibri" panose="020F0502020204030204" pitchFamily="34" charset="0"/>
                <a:cs typeface="Times New Roman" panose="02020603050405020304" pitchFamily="18" charset="0"/>
              </a:rPr>
              <a:t>’</a:t>
            </a:r>
            <a:r>
              <a:rPr lang="en-US" sz="2400" dirty="0" smtClean="0">
                <a:solidFill>
                  <a:srgbClr val="002060"/>
                </a:solidFill>
                <a:ea typeface="Calibri" panose="020F0502020204030204" pitchFamily="34" charset="0"/>
                <a:cs typeface="Times New Roman" panose="02020603050405020304" pitchFamily="18" charset="0"/>
              </a:rPr>
              <a:t>.</a:t>
            </a:r>
          </a:p>
          <a:p>
            <a:pPr algn="just">
              <a:lnSpc>
                <a:spcPct val="115000"/>
              </a:lnSpc>
              <a:spcAft>
                <a:spcPts val="1000"/>
              </a:spcAft>
            </a:pPr>
            <a:r>
              <a:rPr lang="en-US" sz="2400" dirty="0" smtClean="0">
                <a:ea typeface="Calibri" panose="020F0502020204030204" pitchFamily="34" charset="0"/>
                <a:cs typeface="Times New Roman" panose="02020603050405020304" pitchFamily="18" charset="0"/>
              </a:rPr>
              <a:t>In </a:t>
            </a:r>
            <a:r>
              <a:rPr lang="en-US" sz="2400" dirty="0">
                <a:ea typeface="Calibri" panose="020F0502020204030204" pitchFamily="34" charset="0"/>
                <a:cs typeface="Times New Roman" panose="02020603050405020304" pitchFamily="18" charset="0"/>
              </a:rPr>
              <a:t>particular, the activity consists of </a:t>
            </a:r>
            <a:r>
              <a:rPr lang="en-US" sz="2400" b="1" i="1" dirty="0">
                <a:ea typeface="Calibri" panose="020F0502020204030204" pitchFamily="34" charset="0"/>
                <a:cs typeface="Times New Roman" panose="02020603050405020304" pitchFamily="18" charset="0"/>
              </a:rPr>
              <a:t>the processes of formulating, issuing and implementing standards</a:t>
            </a:r>
            <a:r>
              <a:rPr lang="en-US" sz="2400" dirty="0" smtClean="0">
                <a:ea typeface="Calibri" panose="020F0502020204030204" pitchFamily="34" charset="0"/>
                <a:cs typeface="Times New Roman" panose="02020603050405020304" pitchFamily="18" charset="0"/>
              </a:rPr>
              <a:t>..</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The subject of standardization</a:t>
            </a:r>
            <a:r>
              <a:rPr lang="en-US" sz="2400" dirty="0">
                <a:solidFill>
                  <a:srgbClr val="002060"/>
                </a:solidFill>
                <a:ea typeface="Calibri" panose="020F0502020204030204" pitchFamily="34" charset="0"/>
                <a:cs typeface="Times New Roman" panose="02020603050405020304" pitchFamily="18" charset="0"/>
              </a:rPr>
              <a:t> can be any topic to be standardized, meaning </a:t>
            </a:r>
            <a:r>
              <a:rPr lang="en-US" sz="2400" b="1" i="1" dirty="0">
                <a:solidFill>
                  <a:srgbClr val="002060"/>
                </a:solidFill>
                <a:ea typeface="Calibri" panose="020F0502020204030204" pitchFamily="34" charset="0"/>
                <a:cs typeface="Times New Roman" panose="02020603050405020304" pitchFamily="18" charset="0"/>
              </a:rPr>
              <a:t>any material, component, equipment, system, interface, protocol, procedure, function, method or activity</a:t>
            </a:r>
            <a:r>
              <a:rPr lang="en-US" sz="2400" dirty="0">
                <a:solidFill>
                  <a:srgbClr val="002060"/>
                </a:solidFill>
                <a:ea typeface="Calibri" panose="020F0502020204030204" pitchFamily="34" charset="0"/>
                <a:cs typeface="Times New Roman" panose="02020603050405020304" pitchFamily="18" charset="0"/>
              </a:rPr>
              <a:t>; the phrase ‘</a:t>
            </a:r>
            <a:r>
              <a:rPr lang="en-US" sz="2400" b="1" i="1" dirty="0">
                <a:solidFill>
                  <a:srgbClr val="002060"/>
                </a:solidFill>
                <a:ea typeface="Calibri" panose="020F0502020204030204" pitchFamily="34" charset="0"/>
                <a:cs typeface="Times New Roman" panose="02020603050405020304" pitchFamily="18" charset="0"/>
              </a:rPr>
              <a:t>a product, a process or a service</a:t>
            </a:r>
            <a:r>
              <a:rPr lang="en-US" sz="2400" dirty="0">
                <a:solidFill>
                  <a:srgbClr val="002060"/>
                </a:solidFill>
                <a:ea typeface="Calibri" panose="020F0502020204030204" pitchFamily="34" charset="0"/>
                <a:cs typeface="Times New Roman" panose="02020603050405020304" pitchFamily="18" charset="0"/>
              </a:rPr>
              <a:t>’ is usually used. Standardization can cover different fields: engineering, pharmacy practice, transport, agriculture; quantities and units.</a:t>
            </a:r>
            <a:endParaRPr lang="ru-RU" sz="2400" dirty="0">
              <a:solidFill>
                <a:srgbClr val="00206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8600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62361" y="348840"/>
            <a:ext cx="6767905" cy="5277342"/>
          </a:xfrm>
          <a:prstGeom prst="rect">
            <a:avLst/>
          </a:prstGeom>
        </p:spPr>
        <p:txBody>
          <a:bodyPr wrap="square">
            <a:spAutoFit/>
          </a:bodyPr>
          <a:lstStyle/>
          <a:p>
            <a:pPr algn="just">
              <a:lnSpc>
                <a:spcPct val="115000"/>
              </a:lnSpc>
              <a:spcAft>
                <a:spcPts val="1000"/>
              </a:spcAft>
            </a:pPr>
            <a:r>
              <a:rPr lang="en-US" sz="2400" b="1" i="1" dirty="0">
                <a:solidFill>
                  <a:srgbClr val="FFFF00"/>
                </a:solidFill>
                <a:ea typeface="Calibri" panose="020F0502020204030204" pitchFamily="34" charset="0"/>
                <a:cs typeface="Times New Roman" panose="02020603050405020304" pitchFamily="18" charset="0"/>
              </a:rPr>
              <a:t>What is the Difference between Standards and Standardization</a:t>
            </a:r>
            <a:r>
              <a:rPr lang="en-US" sz="2400" b="1" i="1" dirty="0" smtClean="0">
                <a:solidFill>
                  <a:srgbClr val="FFFF00"/>
                </a:solidFill>
                <a:ea typeface="Calibri" panose="020F0502020204030204" pitchFamily="34" charset="0"/>
                <a:cs typeface="Times New Roman" panose="02020603050405020304" pitchFamily="18" charset="0"/>
              </a:rPr>
              <a:t>?</a:t>
            </a:r>
          </a:p>
          <a:p>
            <a:pPr algn="just">
              <a:lnSpc>
                <a:spcPct val="115000"/>
              </a:lnSpc>
              <a:spcAft>
                <a:spcPts val="1000"/>
              </a:spcAft>
            </a:pPr>
            <a:endParaRPr lang="en-US" sz="2400" b="1" i="1" dirty="0">
              <a:solidFill>
                <a:srgbClr val="FFFF00"/>
              </a:solidFill>
              <a:ea typeface="Calibri" panose="020F0502020204030204" pitchFamily="34" charset="0"/>
              <a:cs typeface="Times New Roman" panose="02020603050405020304" pitchFamily="18" charset="0"/>
            </a:endParaRPr>
          </a:p>
          <a:p>
            <a:pPr algn="just">
              <a:lnSpc>
                <a:spcPct val="115000"/>
              </a:lnSpc>
              <a:spcAft>
                <a:spcPts val="1000"/>
              </a:spcAft>
            </a:pPr>
            <a:endParaRPr lang="en-US" sz="2400" b="1" i="1" dirty="0">
              <a:solidFill>
                <a:srgbClr val="FFFF00"/>
              </a:solidFill>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With </a:t>
            </a:r>
            <a:r>
              <a:rPr lang="en-US" sz="2400" b="1" i="1" dirty="0">
                <a:solidFill>
                  <a:srgbClr val="002060"/>
                </a:solidFill>
                <a:ea typeface="Calibri" panose="020F0502020204030204" pitchFamily="34" charset="0"/>
                <a:cs typeface="Times New Roman" panose="02020603050405020304" pitchFamily="18" charset="0"/>
              </a:rPr>
              <a:t>these two terms now defined we can see clearly how they work together and how they are different</a:t>
            </a:r>
            <a:r>
              <a:rPr lang="en-US" sz="2400" b="1" i="1" dirty="0" smtClean="0">
                <a:solidFill>
                  <a:srgbClr val="002060"/>
                </a:solidFill>
                <a:ea typeface="Calibri" panose="020F0502020204030204" pitchFamily="34" charset="0"/>
                <a:cs typeface="Times New Roman" panose="02020603050405020304" pitchFamily="18" charset="0"/>
              </a:rPr>
              <a:t>.</a:t>
            </a: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A </a:t>
            </a:r>
            <a:r>
              <a:rPr lang="en-US" sz="2400" b="1" i="1" dirty="0">
                <a:solidFill>
                  <a:srgbClr val="002060"/>
                </a:solidFill>
                <a:ea typeface="Calibri" panose="020F0502020204030204" pitchFamily="34" charset="0"/>
                <a:cs typeface="Times New Roman" panose="02020603050405020304" pitchFamily="18" charset="0"/>
              </a:rPr>
              <a:t>standard is considered to be the "best way" of performing something while standardization is the process by which the standard is established and improved upon.</a:t>
            </a:r>
          </a:p>
        </p:txBody>
      </p:sp>
      <p:pic>
        <p:nvPicPr>
          <p:cNvPr id="5" name="Рисунок 4"/>
          <p:cNvPicPr>
            <a:picLocks noChangeAspect="1"/>
          </p:cNvPicPr>
          <p:nvPr/>
        </p:nvPicPr>
        <p:blipFill>
          <a:blip r:embed="rId2"/>
          <a:stretch>
            <a:fillRect/>
          </a:stretch>
        </p:blipFill>
        <p:spPr>
          <a:xfrm>
            <a:off x="7792694" y="348840"/>
            <a:ext cx="3603060" cy="3175197"/>
          </a:xfrm>
          <a:prstGeom prst="rect">
            <a:avLst/>
          </a:prstGeom>
          <a:ln>
            <a:noFill/>
          </a:ln>
          <a:effectLst>
            <a:softEdge rad="112500"/>
          </a:effectLst>
        </p:spPr>
      </p:pic>
    </p:spTree>
    <p:extLst>
      <p:ext uri="{BB962C8B-B14F-4D97-AF65-F5344CB8AC3E}">
        <p14:creationId xmlns:p14="http://schemas.microsoft.com/office/powerpoint/2010/main" val="3487674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ndardization, totally standar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5"/>
            <a:ext cx="11781732" cy="6627224"/>
          </a:xfrm>
          <a:prstGeom prst="rect">
            <a:avLst/>
          </a:prstGeom>
        </p:spPr>
      </p:pic>
    </p:spTree>
    <p:extLst>
      <p:ext uri="{BB962C8B-B14F-4D97-AF65-F5344CB8AC3E}">
        <p14:creationId xmlns:p14="http://schemas.microsoft.com/office/powerpoint/2010/main" val="3346281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2490" y="251635"/>
            <a:ext cx="10000180" cy="6001643"/>
          </a:xfrm>
          <a:prstGeom prst="rect">
            <a:avLst/>
          </a:prstGeom>
        </p:spPr>
        <p:txBody>
          <a:bodyPr wrap="square">
            <a:spAutoFit/>
          </a:bodyPr>
          <a:lstStyle/>
          <a:p>
            <a:pPr algn="ctr"/>
            <a:r>
              <a:rPr lang="en-US" sz="2400" b="1" dirty="0">
                <a:solidFill>
                  <a:srgbClr val="002060"/>
                </a:solidFill>
              </a:rPr>
              <a:t>Objectives and application</a:t>
            </a:r>
          </a:p>
          <a:p>
            <a:r>
              <a:rPr lang="en-US" sz="2400" dirty="0"/>
              <a:t>Standardization may have one or more specific aims, to make a product, process or service fit for its purpose, comprising but not restricted to:</a:t>
            </a:r>
          </a:p>
          <a:p>
            <a:r>
              <a:rPr lang="en-US" sz="2400" dirty="0"/>
              <a:t>	</a:t>
            </a:r>
            <a:r>
              <a:rPr lang="en-US" sz="2400" dirty="0">
                <a:solidFill>
                  <a:srgbClr val="002060"/>
                </a:solidFill>
              </a:rPr>
              <a:t>variety control or variety reduction, </a:t>
            </a:r>
            <a:r>
              <a:rPr lang="en-US" sz="2400" dirty="0"/>
              <a:t>meaning the selection of the optimum number of sizes or types of products, processes or services to meet prevailing needs;</a:t>
            </a:r>
          </a:p>
          <a:p>
            <a:r>
              <a:rPr lang="en-US" sz="2400" dirty="0"/>
              <a:t>	</a:t>
            </a:r>
            <a:r>
              <a:rPr lang="en-US" sz="2400" dirty="0">
                <a:solidFill>
                  <a:srgbClr val="002060"/>
                </a:solidFill>
              </a:rPr>
              <a:t>usability;</a:t>
            </a:r>
          </a:p>
          <a:p>
            <a:r>
              <a:rPr lang="en-US" sz="2400" dirty="0"/>
              <a:t>	</a:t>
            </a:r>
            <a:r>
              <a:rPr lang="en-US" sz="2400" dirty="0">
                <a:solidFill>
                  <a:srgbClr val="002060"/>
                </a:solidFill>
              </a:rPr>
              <a:t>compatibility</a:t>
            </a:r>
            <a:r>
              <a:rPr lang="en-US" sz="2400" dirty="0"/>
              <a:t>, suitability of products, processes or services for use together under specific conditions, without causing unacceptable interactions;</a:t>
            </a:r>
          </a:p>
          <a:p>
            <a:r>
              <a:rPr lang="en-US" sz="2400" dirty="0"/>
              <a:t>	</a:t>
            </a:r>
            <a:r>
              <a:rPr lang="en-US" sz="2400" dirty="0">
                <a:solidFill>
                  <a:srgbClr val="002060"/>
                </a:solidFill>
              </a:rPr>
              <a:t>interchangeability</a:t>
            </a:r>
            <a:r>
              <a:rPr lang="en-US" sz="2400" dirty="0"/>
              <a:t> or the ability of one product, process or service to be used in place of another to fulfill the same requirements; it may be “functional interchangeability”, or “dimensional interchangeability”;</a:t>
            </a:r>
          </a:p>
          <a:p>
            <a:endParaRPr lang="uk-UA" sz="2400" dirty="0"/>
          </a:p>
        </p:txBody>
      </p:sp>
    </p:spTree>
    <p:extLst>
      <p:ext uri="{BB962C8B-B14F-4D97-AF65-F5344CB8AC3E}">
        <p14:creationId xmlns:p14="http://schemas.microsoft.com/office/powerpoint/2010/main" val="9486179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2490" y="251635"/>
            <a:ext cx="10000180" cy="4524315"/>
          </a:xfrm>
          <a:prstGeom prst="rect">
            <a:avLst/>
          </a:prstGeom>
        </p:spPr>
        <p:txBody>
          <a:bodyPr wrap="square">
            <a:spAutoFit/>
          </a:bodyPr>
          <a:lstStyle/>
          <a:p>
            <a:pPr algn="ctr"/>
            <a:r>
              <a:rPr lang="en-US" sz="2400" b="1" dirty="0">
                <a:solidFill>
                  <a:srgbClr val="002060"/>
                </a:solidFill>
              </a:rPr>
              <a:t>Objectives and </a:t>
            </a:r>
            <a:r>
              <a:rPr lang="en-US" sz="2400" b="1" dirty="0" smtClean="0">
                <a:solidFill>
                  <a:srgbClr val="002060"/>
                </a:solidFill>
              </a:rPr>
              <a:t>application</a:t>
            </a:r>
          </a:p>
          <a:p>
            <a:pPr algn="ctr"/>
            <a:endParaRPr lang="en-US" sz="2400" b="1" dirty="0">
              <a:solidFill>
                <a:srgbClr val="002060"/>
              </a:solidFill>
            </a:endParaRPr>
          </a:p>
          <a:p>
            <a:pPr marL="342900" indent="-342900">
              <a:buFont typeface="Wingdings" panose="05000000000000000000" pitchFamily="2" charset="2"/>
              <a:buChar char="q"/>
            </a:pPr>
            <a:r>
              <a:rPr lang="en-US" sz="2400" b="1" dirty="0" smtClean="0"/>
              <a:t>health</a:t>
            </a:r>
            <a:r>
              <a:rPr lang="en-US" sz="2400" b="1" dirty="0"/>
              <a:t>;</a:t>
            </a:r>
          </a:p>
          <a:p>
            <a:pPr marL="342900" indent="-342900">
              <a:buFont typeface="Wingdings" panose="05000000000000000000" pitchFamily="2" charset="2"/>
              <a:buChar char="q"/>
            </a:pPr>
            <a:r>
              <a:rPr lang="en-US" sz="2400" b="1" dirty="0" smtClean="0"/>
              <a:t>safety </a:t>
            </a:r>
            <a:r>
              <a:rPr lang="en-US" sz="2400" b="1" dirty="0"/>
              <a:t>= freedom from unacceptable risk of harm;</a:t>
            </a:r>
          </a:p>
          <a:p>
            <a:pPr marL="342900" indent="-342900">
              <a:buFont typeface="Wingdings" panose="05000000000000000000" pitchFamily="2" charset="2"/>
              <a:buChar char="q"/>
            </a:pPr>
            <a:r>
              <a:rPr lang="en-US" sz="2400" b="1" dirty="0" smtClean="0"/>
              <a:t>protection </a:t>
            </a:r>
            <a:r>
              <a:rPr lang="en-US" sz="2400" b="1" dirty="0"/>
              <a:t>of the environment;</a:t>
            </a:r>
          </a:p>
          <a:p>
            <a:pPr marL="342900" indent="-342900">
              <a:buFont typeface="Wingdings" panose="05000000000000000000" pitchFamily="2" charset="2"/>
              <a:buChar char="q"/>
            </a:pPr>
            <a:r>
              <a:rPr lang="en-US" sz="2400" b="1" dirty="0" smtClean="0"/>
              <a:t>product </a:t>
            </a:r>
            <a:r>
              <a:rPr lang="en-US" sz="2400" b="1" dirty="0"/>
              <a:t>protection against climatic or other adverse conditions during its use, transport or storage;</a:t>
            </a:r>
          </a:p>
          <a:p>
            <a:pPr marL="342900" indent="-342900">
              <a:buFont typeface="Wingdings" panose="05000000000000000000" pitchFamily="2" charset="2"/>
              <a:buChar char="q"/>
            </a:pPr>
            <a:r>
              <a:rPr lang="en-US" sz="2400" b="1" dirty="0" smtClean="0"/>
              <a:t>mutual </a:t>
            </a:r>
            <a:r>
              <a:rPr lang="en-US" sz="2400" b="1" dirty="0"/>
              <a:t>understanding, achievement of an easier communication, facilitation of processes and tasks;</a:t>
            </a:r>
          </a:p>
          <a:p>
            <a:pPr marL="342900" indent="-342900">
              <a:buFont typeface="Wingdings" panose="05000000000000000000" pitchFamily="2" charset="2"/>
              <a:buChar char="q"/>
            </a:pPr>
            <a:r>
              <a:rPr lang="en-US" sz="2400" b="1" dirty="0" smtClean="0"/>
              <a:t>economic </a:t>
            </a:r>
            <a:r>
              <a:rPr lang="en-US" sz="2400" b="1" dirty="0"/>
              <a:t>performance;</a:t>
            </a:r>
          </a:p>
          <a:p>
            <a:pPr marL="342900" indent="-342900">
              <a:buFont typeface="Wingdings" panose="05000000000000000000" pitchFamily="2" charset="2"/>
              <a:buChar char="q"/>
            </a:pPr>
            <a:r>
              <a:rPr lang="en-US" sz="2400" b="1" dirty="0" smtClean="0"/>
              <a:t>trade</a:t>
            </a:r>
            <a:r>
              <a:rPr lang="en-US" sz="2400" b="1" dirty="0"/>
              <a:t>.</a:t>
            </a:r>
          </a:p>
          <a:p>
            <a:endParaRPr lang="uk-UA" sz="2400" dirty="0">
              <a:solidFill>
                <a:srgbClr val="002060"/>
              </a:solidFill>
            </a:endParaRPr>
          </a:p>
        </p:txBody>
      </p:sp>
    </p:spTree>
    <p:extLst>
      <p:ext uri="{BB962C8B-B14F-4D97-AF65-F5344CB8AC3E}">
        <p14:creationId xmlns:p14="http://schemas.microsoft.com/office/powerpoint/2010/main" val="39858813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252" y="192807"/>
            <a:ext cx="10678274" cy="5277342"/>
          </a:xfrm>
          <a:prstGeom prst="rect">
            <a:avLst/>
          </a:prstGeom>
        </p:spPr>
        <p:txBody>
          <a:bodyPr wrap="square">
            <a:spAutoFit/>
          </a:bodyPr>
          <a:lstStyle/>
          <a:p>
            <a:pPr algn="just">
              <a:lnSpc>
                <a:spcPct val="115000"/>
              </a:lnSpc>
              <a:spcAft>
                <a:spcPts val="1000"/>
              </a:spcAft>
            </a:pPr>
            <a:r>
              <a:rPr lang="en-US" sz="2400" b="1" i="1" u="sng" dirty="0">
                <a:solidFill>
                  <a:srgbClr val="002060"/>
                </a:solidFill>
                <a:latin typeface="+mj-lt"/>
                <a:ea typeface="Calibri" panose="020F0502020204030204" pitchFamily="34" charset="0"/>
                <a:cs typeface="Times New Roman" panose="02020603050405020304" pitchFamily="18" charset="0"/>
              </a:rPr>
              <a:t>A standard is used by companies or authorities as references in order to:</a:t>
            </a:r>
            <a:endParaRPr lang="ru-RU" sz="2400" dirty="0">
              <a:solidFill>
                <a:srgbClr val="002060"/>
              </a:solidFill>
              <a:latin typeface="+mj-lt"/>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prove, towards the customers, a certain level of quality /the performances of a product;</a:t>
            </a:r>
            <a:endParaRPr lang="ru-RU" sz="24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400" dirty="0" smtClean="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ensure compatibility, allowing the new product to be used by the consumers in connection with others owned product;</a:t>
            </a:r>
            <a:endParaRPr lang="ru-RU" sz="24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400" dirty="0" smtClean="0">
                <a:ea typeface="Calibri" panose="020F0502020204030204" pitchFamily="34" charset="0"/>
                <a:cs typeface="Times New Roman" panose="02020603050405020304" pitchFamily="18" charset="0"/>
              </a:rPr>
              <a:t>ensure </a:t>
            </a:r>
            <a:r>
              <a:rPr lang="en-US" sz="2400" dirty="0">
                <a:ea typeface="Calibri" panose="020F0502020204030204" pitchFamily="34" charset="0"/>
                <a:cs typeface="Times New Roman" panose="02020603050405020304" pitchFamily="18" charset="0"/>
              </a:rPr>
              <a:t>interchangeability;</a:t>
            </a:r>
            <a:endParaRPr lang="ru-RU" sz="24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400" dirty="0" smtClean="0">
                <a:ea typeface="Calibri" panose="020F0502020204030204" pitchFamily="34" charset="0"/>
                <a:cs typeface="Times New Roman" panose="02020603050405020304" pitchFamily="18" charset="0"/>
              </a:rPr>
              <a:t>improve </a:t>
            </a:r>
            <a:r>
              <a:rPr lang="en-US" sz="2400" dirty="0">
                <a:ea typeface="Calibri" panose="020F0502020204030204" pitchFamily="34" charset="0"/>
                <a:cs typeface="Times New Roman" panose="02020603050405020304" pitchFamily="18" charset="0"/>
              </a:rPr>
              <a:t>efficiency to handle people, their interactions, cases, modernization, bureaucratization, homogenization, and centralization of society (in social sciences, when establishing criteria for diagnosing mental disease);</a:t>
            </a:r>
            <a:endParaRPr lang="ru-RU"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208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2749" y="501940"/>
            <a:ext cx="9548117" cy="1569660"/>
          </a:xfrm>
          <a:prstGeom prst="rect">
            <a:avLst/>
          </a:prstGeom>
        </p:spPr>
        <p:txBody>
          <a:bodyPr wrap="square">
            <a:spAutoFit/>
          </a:bodyPr>
          <a:lstStyle/>
          <a:p>
            <a:pPr marL="285750" indent="-285750">
              <a:buFont typeface="Wingdings" panose="05000000000000000000" pitchFamily="2" charset="2"/>
              <a:buChar char="q"/>
            </a:pPr>
            <a:r>
              <a:rPr lang="en-US" sz="2400" dirty="0" smtClean="0"/>
              <a:t> enable </a:t>
            </a:r>
            <a:r>
              <a:rPr lang="en-US" sz="2400" dirty="0"/>
              <a:t>organizations to focus their attention on delivering excellence in customer service, whilst providing recognition of success through a third party organization;</a:t>
            </a:r>
          </a:p>
          <a:p>
            <a:pPr marL="285750" indent="-285750">
              <a:buFont typeface="Wingdings" panose="05000000000000000000" pitchFamily="2" charset="2"/>
              <a:buChar char="q"/>
            </a:pPr>
            <a:r>
              <a:rPr lang="en-US" sz="2400" dirty="0"/>
              <a:t> </a:t>
            </a:r>
            <a:r>
              <a:rPr lang="en-US" sz="2400" dirty="0" smtClean="0"/>
              <a:t>demonstrate </a:t>
            </a:r>
            <a:r>
              <a:rPr lang="en-US" sz="2400" dirty="0"/>
              <a:t>the compliance with the regulations.</a:t>
            </a:r>
          </a:p>
        </p:txBody>
      </p:sp>
      <p:sp>
        <p:nvSpPr>
          <p:cNvPr id="5" name="Прямоугольник 4"/>
          <p:cNvSpPr/>
          <p:nvPr/>
        </p:nvSpPr>
        <p:spPr>
          <a:xfrm>
            <a:off x="462337" y="2416863"/>
            <a:ext cx="10428270" cy="3065455"/>
          </a:xfrm>
          <a:prstGeom prst="rect">
            <a:avLst/>
          </a:prstGeom>
        </p:spPr>
        <p:txBody>
          <a:bodyPr wrap="square">
            <a:spAutoFit/>
          </a:bodyPr>
          <a:lstStyle/>
          <a:p>
            <a:pPr algn="just">
              <a:lnSpc>
                <a:spcPct val="115000"/>
              </a:lnSpc>
              <a:spcAft>
                <a:spcPts val="1000"/>
              </a:spcAft>
            </a:pP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Standardization improves the suitability of products, processes and services for their intended purposes, prevents the barriers to trade and facilitates the technological cooperation. In European Union, it is considered that </a:t>
            </a: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standardization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can make an important contribution to the development of sustainable industrial policy, unlock the potential of innovative markets and strengthen the position of European economy by capitalizing more efficiently on its knowledge basis.</a:t>
            </a:r>
            <a:endParaRPr lang="ru-RU"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8934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853" y="159186"/>
            <a:ext cx="11322121" cy="3321935"/>
          </a:xfrm>
          <a:prstGeom prst="rect">
            <a:avLst/>
          </a:prstGeom>
        </p:spPr>
        <p:txBody>
          <a:bodyPr wrap="square">
            <a:spAutoFit/>
          </a:bodyPr>
          <a:lstStyle/>
          <a:p>
            <a:pPr algn="ctr">
              <a:lnSpc>
                <a:spcPct val="115000"/>
              </a:lnSpc>
              <a:spcAft>
                <a:spcPts val="1000"/>
              </a:spcAft>
            </a:pPr>
            <a:r>
              <a:rPr lang="en-US" sz="2400" b="1" dirty="0">
                <a:solidFill>
                  <a:srgbClr val="002060"/>
                </a:solidFill>
                <a:ea typeface="Calibri" panose="020F0502020204030204" pitchFamily="34" charset="0"/>
                <a:cs typeface="Times New Roman" panose="02020603050405020304" pitchFamily="18" charset="0"/>
              </a:rPr>
              <a:t>Levels of Standards</a:t>
            </a:r>
            <a:endParaRPr lang="ru-RU" sz="2400" dirty="0">
              <a:solidFill>
                <a:srgbClr val="002060"/>
              </a:solidFill>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geographical, political or economic extent of involvement in standardization process leads to the levels of standardization given in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Table 1.</a:t>
            </a:r>
          </a:p>
          <a:p>
            <a:pPr algn="just">
              <a:lnSpc>
                <a:spcPct val="115000"/>
              </a:lnSpc>
              <a:spcAft>
                <a:spcPts val="1000"/>
              </a:spcAf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Each level is coordinated by a standardization organization, gathering interested parties from the relevant region: individual manufacturers and users/ consumers or professional organizations, trade-unions, representative of research institutes or testing laboratories , public authorities, certification bodies etc.</a:t>
            </a:r>
            <a:endParaRPr lang="ru-RU"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94990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43838" y="255090"/>
            <a:ext cx="11907749" cy="6268999"/>
          </a:xfrm>
          <a:prstGeom prst="rect">
            <a:avLst/>
          </a:prstGeom>
        </p:spPr>
      </p:pic>
    </p:spTree>
    <p:extLst>
      <p:ext uri="{BB962C8B-B14F-4D97-AF65-F5344CB8AC3E}">
        <p14:creationId xmlns:p14="http://schemas.microsoft.com/office/powerpoint/2010/main" val="24606785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5297" y="205483"/>
            <a:ext cx="11782999" cy="6267235"/>
          </a:xfrm>
          <a:prstGeom prst="rect">
            <a:avLst/>
          </a:prstGeom>
        </p:spPr>
      </p:pic>
    </p:spTree>
    <p:extLst>
      <p:ext uri="{BB962C8B-B14F-4D97-AF65-F5344CB8AC3E}">
        <p14:creationId xmlns:p14="http://schemas.microsoft.com/office/powerpoint/2010/main" val="659782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251" y="228418"/>
            <a:ext cx="6096000" cy="3490186"/>
          </a:xfrm>
          <a:prstGeom prst="rect">
            <a:avLst/>
          </a:prstGeom>
        </p:spPr>
        <p:txBody>
          <a:bodyPr>
            <a:spAutoFit/>
          </a:bodyPr>
          <a:lstStyle/>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ISO</a:t>
            </a:r>
            <a:r>
              <a:rPr lang="en-US" sz="2400" b="1" i="1" dirty="0">
                <a:latin typeface="Times New Roman" panose="02020603050405020304" pitchFamily="18" charset="0"/>
                <a:ea typeface="Calibri" panose="020F0502020204030204" pitchFamily="34" charset="0"/>
                <a:cs typeface="Times New Roman" panose="02020603050405020304" pitchFamily="18" charset="0"/>
              </a:rPr>
              <a:t> (International Organization for Standardization)</a:t>
            </a:r>
            <a:r>
              <a:rPr lang="en-US" sz="2400" dirty="0">
                <a:latin typeface="Times New Roman" panose="02020603050405020304" pitchFamily="18" charset="0"/>
                <a:ea typeface="Calibri" panose="020F0502020204030204" pitchFamily="34" charset="0"/>
                <a:cs typeface="Times New Roman" panose="02020603050405020304" pitchFamily="18" charset="0"/>
              </a:rPr>
              <a:t> is the world's largest developer and publisher of International Standards. ISO is a non-governmental organization, including 163 countries national standardization organizations (one member per country), with a Central Secretariat in Geneva, Switzerland.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932968" y="359863"/>
            <a:ext cx="3648075" cy="1247775"/>
          </a:xfrm>
          <a:prstGeom prst="rect">
            <a:avLst/>
          </a:prstGeom>
          <a:ln>
            <a:noFill/>
          </a:ln>
          <a:effectLst>
            <a:softEdge rad="112500"/>
          </a:effectLst>
        </p:spPr>
      </p:pic>
      <p:sp>
        <p:nvSpPr>
          <p:cNvPr id="5" name="Прямоугольник 4"/>
          <p:cNvSpPr/>
          <p:nvPr/>
        </p:nvSpPr>
        <p:spPr>
          <a:xfrm>
            <a:off x="3524035" y="4325169"/>
            <a:ext cx="7643972" cy="2215991"/>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Other international organizations, governmental and non-governmental, in liaison with ISO also take part in the process of elaboration of new standards. ISO has developed over 19,000 International Standards. Over 1,000 new ISO standards are published every year.</a:t>
            </a:r>
            <a:endParaRPr lang="ru-RU"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814082" y="3837220"/>
            <a:ext cx="5974713" cy="369332"/>
          </a:xfrm>
          <a:prstGeom prst="rect">
            <a:avLst/>
          </a:prstGeom>
        </p:spPr>
        <p:txBody>
          <a:bodyPr wrap="none">
            <a:spAutoFit/>
          </a:bodyPr>
          <a:lstStyle/>
          <a:p>
            <a:r>
              <a:rPr lang="uk-UA" dirty="0">
                <a:solidFill>
                  <a:srgbClr val="002060"/>
                </a:solidFill>
              </a:rPr>
              <a:t>https://www.youtube.com/watch?v=YBx8Nw0GxtQ</a:t>
            </a:r>
          </a:p>
        </p:txBody>
      </p:sp>
    </p:spTree>
    <p:extLst>
      <p:ext uri="{BB962C8B-B14F-4D97-AF65-F5344CB8AC3E}">
        <p14:creationId xmlns:p14="http://schemas.microsoft.com/office/powerpoint/2010/main" val="29244720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450" y="3043078"/>
            <a:ext cx="11147461" cy="2768963"/>
          </a:xfrm>
          <a:prstGeom prst="rect">
            <a:avLst/>
          </a:prstGeom>
        </p:spPr>
        <p:txBody>
          <a:bodyPr wrap="square">
            <a:spAutoFit/>
          </a:bodyPr>
          <a:lstStyle/>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In general, each country or economy has a single recognized National Standards Body, which is the sole member in ISO, as well as in CEN.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 </a:t>
            </a:r>
            <a:r>
              <a:rPr lang="en-US" sz="2400" b="1" dirty="0">
                <a:latin typeface="Times New Roman" panose="02020603050405020304" pitchFamily="18" charset="0"/>
                <a:ea typeface="Calibri" panose="020F0502020204030204" pitchFamily="34" charset="0"/>
                <a:cs typeface="Times New Roman" panose="02020603050405020304" pitchFamily="18" charset="0"/>
              </a:rPr>
              <a:t>National Standards Body may be either public or private sector organizations, or combinations of the two. The national standardization includes a process of adoption of international or regional standards, as well as a process of development of new, specific standards.</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502390" y="243903"/>
            <a:ext cx="6453214" cy="1938992"/>
          </a:xfrm>
          <a:prstGeom prst="rect">
            <a:avLst/>
          </a:prstGeom>
        </p:spPr>
        <p:txBody>
          <a:bodyPr wrap="square">
            <a:spAutoFit/>
          </a:bodyPr>
          <a:lstStyle/>
          <a:p>
            <a:r>
              <a:rPr lang="en-US" sz="2400" b="1" dirty="0">
                <a:latin typeface="Times New Roman" panose="02020603050405020304" pitchFamily="18" charset="0"/>
                <a:ea typeface="Calibri" panose="020F0502020204030204" pitchFamily="34" charset="0"/>
              </a:rPr>
              <a:t>CEN</a:t>
            </a:r>
            <a:r>
              <a:rPr lang="en-US" sz="2400" dirty="0">
                <a:latin typeface="Times New Roman" panose="02020603050405020304" pitchFamily="18" charset="0"/>
                <a:ea typeface="Calibri" panose="020F0502020204030204" pitchFamily="34" charset="0"/>
              </a:rPr>
              <a:t> </a:t>
            </a:r>
            <a:r>
              <a:rPr lang="en-US" sz="2400" b="1" i="1" dirty="0">
                <a:latin typeface="Times New Roman" panose="02020603050405020304" pitchFamily="18" charset="0"/>
                <a:ea typeface="Calibri" panose="020F0502020204030204" pitchFamily="34" charset="0"/>
              </a:rPr>
              <a:t>(The European Committee for Standardization</a:t>
            </a:r>
            <a:r>
              <a:rPr lang="en-US" sz="2400" b="1" i="1" dirty="0">
                <a:solidFill>
                  <a:srgbClr val="002060"/>
                </a:solidFill>
                <a:latin typeface="Times New Roman" panose="02020603050405020304" pitchFamily="18" charset="0"/>
                <a:ea typeface="Calibri" panose="020F0502020204030204" pitchFamily="34" charset="0"/>
              </a:rPr>
              <a:t> </a:t>
            </a:r>
            <a:r>
              <a:rPr lang="en-US" sz="2400" dirty="0" smtClean="0">
                <a:solidFill>
                  <a:srgbClr val="002060"/>
                </a:solidFill>
                <a:latin typeface="Times New Roman" panose="02020603050405020304" pitchFamily="18" charset="0"/>
                <a:ea typeface="Calibri" panose="020F0502020204030204" pitchFamily="34" charset="0"/>
              </a:rPr>
              <a:t>is </a:t>
            </a:r>
            <a:r>
              <a:rPr lang="en-US" sz="2400" dirty="0">
                <a:solidFill>
                  <a:srgbClr val="002060"/>
                </a:solidFill>
                <a:latin typeface="Times New Roman" panose="02020603050405020304" pitchFamily="18" charset="0"/>
                <a:ea typeface="Calibri" panose="020F0502020204030204" pitchFamily="34" charset="0"/>
              </a:rPr>
              <a:t>the major provider of European Standards and technical specifications and the only European organization recognized, according to European Directive </a:t>
            </a:r>
            <a:r>
              <a:rPr lang="en-US" sz="2400" dirty="0" smtClean="0">
                <a:solidFill>
                  <a:srgbClr val="002060"/>
                </a:solidFill>
                <a:latin typeface="Times New Roman" panose="02020603050405020304" pitchFamily="18" charset="0"/>
                <a:ea typeface="Calibri" panose="020F0502020204030204" pitchFamily="34" charset="0"/>
              </a:rPr>
              <a:t>98/34/EC.</a:t>
            </a:r>
            <a:endParaRPr lang="uk-UA" sz="2400" dirty="0">
              <a:solidFill>
                <a:srgbClr val="002060"/>
              </a:solidFill>
            </a:endParaRPr>
          </a:p>
        </p:txBody>
      </p:sp>
      <p:pic>
        <p:nvPicPr>
          <p:cNvPr id="8" name="Рисунок 7"/>
          <p:cNvPicPr>
            <a:picLocks noChangeAspect="1"/>
          </p:cNvPicPr>
          <p:nvPr/>
        </p:nvPicPr>
        <p:blipFill>
          <a:blip r:embed="rId2"/>
          <a:stretch>
            <a:fillRect/>
          </a:stretch>
        </p:blipFill>
        <p:spPr>
          <a:xfrm>
            <a:off x="7807877" y="382872"/>
            <a:ext cx="3780034" cy="2154845"/>
          </a:xfrm>
          <a:prstGeom prst="rect">
            <a:avLst/>
          </a:prstGeom>
          <a:ln>
            <a:noFill/>
          </a:ln>
          <a:effectLst>
            <a:softEdge rad="112500"/>
          </a:effectLst>
        </p:spPr>
      </p:pic>
    </p:spTree>
    <p:extLst>
      <p:ext uri="{BB962C8B-B14F-4D97-AF65-F5344CB8AC3E}">
        <p14:creationId xmlns:p14="http://schemas.microsoft.com/office/powerpoint/2010/main" val="6993406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54803" y="341646"/>
            <a:ext cx="11147461" cy="4171398"/>
          </a:xfrm>
          <a:prstGeom prst="rect">
            <a:avLst/>
          </a:prstGeom>
        </p:spPr>
        <p:txBody>
          <a:bodyPr wrap="square">
            <a:spAutoFit/>
          </a:bodyPr>
          <a:lstStyle/>
          <a:p>
            <a:pPr algn="ctr">
              <a:lnSpc>
                <a:spcPct val="115000"/>
              </a:lnSpc>
              <a:spcAft>
                <a:spcPts val="1000"/>
              </a:spcAft>
            </a:pPr>
            <a:r>
              <a:rPr lang="en-US" sz="2400" b="1" dirty="0">
                <a:solidFill>
                  <a:srgbClr val="002060"/>
                </a:solidFill>
                <a:latin typeface="+mj-lt"/>
                <a:ea typeface="Calibri" panose="020F0502020204030204" pitchFamily="34" charset="0"/>
                <a:cs typeface="Times New Roman" panose="02020603050405020304" pitchFamily="18" charset="0"/>
              </a:rPr>
              <a:t>Types of Standards and Other Normative Documents</a:t>
            </a:r>
            <a:endParaRPr lang="ru-RU" sz="2400" dirty="0">
              <a:solidFill>
                <a:srgbClr val="002060"/>
              </a:solidFill>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ea typeface="Calibri" panose="020F0502020204030204" pitchFamily="34" charset="0"/>
                <a:cs typeface="Times New Roman" panose="02020603050405020304" pitchFamily="18" charset="0"/>
              </a:rPr>
              <a:t>Each standard is identified by a code composed by groups of letters specific to the standards organization (see table 1) and a unique numeric index, followed by the year of approval.</a:t>
            </a:r>
            <a:endParaRPr lang="ru-RU" sz="2400" b="1" dirty="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ea typeface="Calibri" panose="020F0502020204030204" pitchFamily="34" charset="0"/>
                <a:cs typeface="Times New Roman" panose="02020603050405020304" pitchFamily="18" charset="0"/>
              </a:rPr>
              <a:t>The normative documents can be classified taking into account:</a:t>
            </a:r>
            <a:endParaRPr lang="ru-RU" sz="2400" b="1" dirty="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level of standardization (see above); </a:t>
            </a:r>
            <a:endParaRPr lang="ru-RU" sz="2400" b="1" dirty="0">
              <a:solidFill>
                <a:srgbClr val="002060"/>
              </a:solidFill>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process of standardization; </a:t>
            </a:r>
            <a:endParaRPr lang="ru-RU" sz="2400" b="1" dirty="0">
              <a:solidFill>
                <a:srgbClr val="002060"/>
              </a:solidFill>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content, the subject of standardization;</a:t>
            </a:r>
            <a:endParaRPr lang="ru-RU" sz="2400" b="1" dirty="0">
              <a:solidFill>
                <a:srgbClr val="002060"/>
              </a:solidFill>
              <a:ea typeface="Times New Roman" panose="02020603050405020304" pitchFamily="18"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way of implementation.</a:t>
            </a:r>
            <a:endParaRPr lang="ru-RU" sz="2400" b="1" dirty="0">
              <a:solidFill>
                <a:srgbClr val="00206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80242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5419"/>
            <a:ext cx="10808413" cy="4618187"/>
          </a:xfrm>
          <a:prstGeom prst="rect">
            <a:avLst/>
          </a:prstGeom>
        </p:spPr>
        <p:txBody>
          <a:bodyPr wrap="square">
            <a:spAutoFit/>
          </a:bodyPr>
          <a:lstStyle/>
          <a:p>
            <a:pPr algn="just">
              <a:lnSpc>
                <a:spcPct val="115000"/>
              </a:lnSpc>
              <a:spcAft>
                <a:spcPts val="1000"/>
              </a:spcAft>
            </a:pPr>
            <a:r>
              <a:rPr lang="en-US" sz="2400" b="1" i="1" u="sng" dirty="0">
                <a:ea typeface="Calibri" panose="020F0502020204030204" pitchFamily="34" charset="0"/>
                <a:cs typeface="Times New Roman" panose="02020603050405020304" pitchFamily="18" charset="0"/>
              </a:rPr>
              <a:t>Depending on the process of standardization</a:t>
            </a:r>
            <a:r>
              <a:rPr lang="en-US" sz="2400" dirty="0">
                <a:ea typeface="Calibri" panose="020F0502020204030204" pitchFamily="34" charset="0"/>
                <a:cs typeface="Times New Roman" panose="02020603050405020304" pitchFamily="18" charset="0"/>
              </a:rPr>
              <a:t>, the documents established by the international standards organizations (ISO, CEI) as well as by CEN are delivered as:</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ea typeface="Calibri" panose="020F0502020204030204" pitchFamily="34" charset="0"/>
                <a:cs typeface="Times New Roman" panose="02020603050405020304" pitchFamily="18" charset="0"/>
              </a:rPr>
              <a:t>- </a:t>
            </a:r>
            <a:r>
              <a:rPr lang="en-US" sz="2400" b="1" i="1" dirty="0">
                <a:solidFill>
                  <a:srgbClr val="002060"/>
                </a:solidFill>
                <a:ea typeface="Calibri" panose="020F0502020204030204" pitchFamily="34" charset="0"/>
                <a:cs typeface="Times New Roman" panose="02020603050405020304" pitchFamily="18" charset="0"/>
              </a:rPr>
              <a:t>Standard</a:t>
            </a:r>
            <a:r>
              <a:rPr lang="en-US" sz="2400" dirty="0">
                <a:ea typeface="Calibri" panose="020F0502020204030204" pitchFamily="34" charset="0"/>
                <a:cs typeface="Times New Roman" panose="02020603050405020304" pitchFamily="18" charset="0"/>
              </a:rPr>
              <a:t> – document issued when the process of standardization respects all the established rules;</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ea typeface="Calibri" panose="020F0502020204030204" pitchFamily="34" charset="0"/>
                <a:cs typeface="Times New Roman" panose="02020603050405020304" pitchFamily="18" charset="0"/>
              </a:rPr>
              <a:t>- </a:t>
            </a:r>
            <a:r>
              <a:rPr lang="en-US" sz="2400" b="1" i="1" dirty="0">
                <a:solidFill>
                  <a:srgbClr val="002060"/>
                </a:solidFill>
                <a:ea typeface="Calibri" panose="020F0502020204030204" pitchFamily="34" charset="0"/>
                <a:cs typeface="Times New Roman" panose="02020603050405020304" pitchFamily="18" charset="0"/>
              </a:rPr>
              <a:t>Publicly Available Specification</a:t>
            </a:r>
            <a:r>
              <a:rPr lang="en-US" sz="2400" dirty="0">
                <a:solidFill>
                  <a:srgbClr val="002060"/>
                </a:solidFill>
                <a:ea typeface="Calibri" panose="020F0502020204030204" pitchFamily="34" charset="0"/>
                <a:cs typeface="Times New Roman" panose="02020603050405020304" pitchFamily="18" charset="0"/>
              </a:rPr>
              <a:t> (eg. ISO/PAS</a:t>
            </a:r>
            <a:r>
              <a:rPr lang="en-US" sz="2400" dirty="0">
                <a:ea typeface="Calibri" panose="020F0502020204030204" pitchFamily="34" charset="0"/>
                <a:cs typeface="Times New Roman" panose="02020603050405020304" pitchFamily="18" charset="0"/>
              </a:rPr>
              <a:t>) - a document representing the consensus of a working group, which have been approved by the simple majority of the members of the Technical Committee; usually, it is a consultative document, giving more solutions;</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38571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0418" y="176106"/>
            <a:ext cx="11229654" cy="5445593"/>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Technical Specification</a:t>
            </a:r>
            <a:r>
              <a:rPr lang="en-US" sz="2400" b="1" dirty="0">
                <a:solidFill>
                  <a:srgbClr val="002060"/>
                </a:solidFill>
                <a:ea typeface="Calibri" panose="020F0502020204030204" pitchFamily="34" charset="0"/>
                <a:cs typeface="Times New Roman" panose="02020603050405020304" pitchFamily="18" charset="0"/>
              </a:rPr>
              <a:t> (e.g. ISO/TS </a:t>
            </a:r>
            <a:r>
              <a:rPr lang="en-US" sz="2400" dirty="0">
                <a:ea typeface="Calibri" panose="020F0502020204030204" pitchFamily="34" charset="0"/>
                <a:cs typeface="Times New Roman" panose="02020603050405020304" pitchFamily="18" charset="0"/>
              </a:rPr>
              <a:t>) - a pre-standard, submitted to a simplified vote procedure in a Technical Committee which contains technical requirements for innovative technology or various alternatives which need to coexist in anticipation of future harmonization;</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Technical </a:t>
            </a:r>
            <a:r>
              <a:rPr lang="en-US" sz="2400" b="1" i="1" dirty="0">
                <a:solidFill>
                  <a:srgbClr val="002060"/>
                </a:solidFill>
                <a:ea typeface="Calibri" panose="020F0502020204030204" pitchFamily="34" charset="0"/>
                <a:cs typeface="Times New Roman" panose="02020603050405020304" pitchFamily="18" charset="0"/>
              </a:rPr>
              <a:t>Report</a:t>
            </a:r>
            <a:r>
              <a:rPr lang="en-US" sz="2400" dirty="0">
                <a:solidFill>
                  <a:srgbClr val="002060"/>
                </a:solidFill>
                <a:ea typeface="Calibri" panose="020F0502020204030204" pitchFamily="34" charset="0"/>
                <a:cs typeface="Times New Roman" panose="02020603050405020304" pitchFamily="18" charset="0"/>
              </a:rPr>
              <a:t> (e.g. ISO/TR 10017) </a:t>
            </a:r>
            <a:r>
              <a:rPr lang="en-US" sz="2400" dirty="0">
                <a:ea typeface="Calibri" panose="020F0502020204030204" pitchFamily="34" charset="0"/>
                <a:cs typeface="Times New Roman" panose="02020603050405020304" pitchFamily="18" charset="0"/>
              </a:rPr>
              <a:t>- a document that has not the content of a standard, prepared when it is considered urgent to give additional information or advise on a subject and submitted to a simplified vote procedure in a Technical Committee;</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Guide</a:t>
            </a:r>
            <a:r>
              <a:rPr lang="en-US" sz="2400" dirty="0" smtClean="0">
                <a:solidFill>
                  <a:srgbClr val="002060"/>
                </a:solidFill>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 a document providing rules, orientation, advice or recommendations relating to European standardization (e.g.: information or guidance on matters of conformity assessment in relation to the standardization activities).</a:t>
            </a:r>
            <a:endParaRPr lang="ru-RU" sz="2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35448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1509" y="218344"/>
            <a:ext cx="11654319" cy="1070037"/>
          </a:xfrm>
          <a:prstGeom prst="rect">
            <a:avLst/>
          </a:prstGeom>
        </p:spPr>
        <p:txBody>
          <a:bodyPr wrap="square">
            <a:spAutoFit/>
          </a:bodyPr>
          <a:lstStyle/>
          <a:p>
            <a:pPr algn="ctr">
              <a:lnSpc>
                <a:spcPct val="115000"/>
              </a:lnSpc>
              <a:spcAft>
                <a:spcPts val="1000"/>
              </a:spcAft>
            </a:pP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Following </a:t>
            </a:r>
            <a:r>
              <a:rPr lang="en-US" sz="2400" b="1" i="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subject of standardization</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1000"/>
              </a:spcAft>
            </a:pP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standards can be classified, for example, in</a:t>
            </a: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4" name="Прямоугольник 3"/>
          <p:cNvSpPr/>
          <p:nvPr/>
        </p:nvSpPr>
        <p:spPr>
          <a:xfrm>
            <a:off x="6911082" y="2127248"/>
            <a:ext cx="4472683" cy="3125599"/>
          </a:xfrm>
          <a:prstGeom prst="rect">
            <a:avLst/>
          </a:prstGeom>
        </p:spPr>
        <p:txBody>
          <a:bodyPr wrap="square">
            <a:spAutoFit/>
          </a:bodyPr>
          <a:lstStyle/>
          <a:p>
            <a:pPr marL="285750" indent="-285750" algn="just">
              <a:lnSpc>
                <a:spcPct val="115000"/>
              </a:lnSpc>
              <a:spcAft>
                <a:spcPts val="1000"/>
              </a:spcAft>
              <a:buFont typeface="Wingdings" panose="05000000000000000000" pitchFamily="2" charset="2"/>
              <a:buChar char="v"/>
            </a:pPr>
            <a:r>
              <a:rPr lang="en-US" sz="2400" b="1" i="1" dirty="0" smtClean="0">
                <a:solidFill>
                  <a:srgbClr val="002060"/>
                </a:solidFill>
              </a:rPr>
              <a:t>Service </a:t>
            </a:r>
            <a:r>
              <a:rPr lang="en-US" sz="2400" b="1" i="1" dirty="0">
                <a:solidFill>
                  <a:srgbClr val="002060"/>
                </a:solidFill>
              </a:rPr>
              <a:t>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Safety standards</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Environmental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Interface standard</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Standard on data to be provided</a:t>
            </a:r>
            <a:r>
              <a:rPr lang="en-US" sz="2400" dirty="0">
                <a:solidFill>
                  <a:srgbClr val="002060"/>
                </a:solidFill>
              </a:rPr>
              <a:t> </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386994" y="2121862"/>
            <a:ext cx="3548009" cy="3572068"/>
          </a:xfrm>
          <a:prstGeom prst="rect">
            <a:avLst/>
          </a:prstGeom>
        </p:spPr>
        <p:txBody>
          <a:bodyPr wrap="square">
            <a:spAutoFit/>
          </a:bodyPr>
          <a:lstStyle/>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Basic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Terminology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Testing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Product standard</a:t>
            </a:r>
            <a:r>
              <a:rPr lang="en-US" sz="2400" dirty="0">
                <a:solidFill>
                  <a:srgbClr val="002060"/>
                </a:solidFill>
              </a:rPr>
              <a:t> </a:t>
            </a:r>
            <a:endParaRPr lang="en-US" sz="2400" dirty="0" smtClean="0">
              <a:solidFill>
                <a:srgbClr val="002060"/>
              </a:solidFill>
            </a:endParaRP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Process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endParaRPr lang="en-US" dirty="0"/>
          </a:p>
        </p:txBody>
      </p:sp>
      <p:pic>
        <p:nvPicPr>
          <p:cNvPr id="6" name="Рисунок 5"/>
          <p:cNvPicPr>
            <a:picLocks noChangeAspect="1"/>
          </p:cNvPicPr>
          <p:nvPr/>
        </p:nvPicPr>
        <p:blipFill>
          <a:blip r:embed="rId2"/>
          <a:stretch>
            <a:fillRect/>
          </a:stretch>
        </p:blipFill>
        <p:spPr>
          <a:xfrm>
            <a:off x="3554858" y="1715784"/>
            <a:ext cx="3356224" cy="4520629"/>
          </a:xfrm>
          <a:prstGeom prst="rect">
            <a:avLst/>
          </a:prstGeom>
          <a:ln>
            <a:noFill/>
          </a:ln>
          <a:effectLst>
            <a:softEdge rad="112500"/>
          </a:effectLst>
        </p:spPr>
      </p:pic>
      <p:sp>
        <p:nvSpPr>
          <p:cNvPr id="8" name="Прямоугольник 7"/>
          <p:cNvSpPr/>
          <p:nvPr/>
        </p:nvSpPr>
        <p:spPr>
          <a:xfrm>
            <a:off x="3399305" y="6273159"/>
            <a:ext cx="5886548" cy="369332"/>
          </a:xfrm>
          <a:prstGeom prst="rect">
            <a:avLst/>
          </a:prstGeom>
        </p:spPr>
        <p:txBody>
          <a:bodyPr wrap="none">
            <a:spAutoFit/>
          </a:bodyPr>
          <a:lstStyle/>
          <a:p>
            <a:r>
              <a:rPr lang="uk-UA" dirty="0"/>
              <a:t>https://www.youtube.com/watch?v=yUvUTK4wvR4</a:t>
            </a:r>
          </a:p>
        </p:txBody>
      </p:sp>
    </p:spTree>
    <p:extLst>
      <p:ext uri="{BB962C8B-B14F-4D97-AF65-F5344CB8AC3E}">
        <p14:creationId xmlns:p14="http://schemas.microsoft.com/office/powerpoint/2010/main" val="43174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798454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663</TotalTime>
  <Words>2639</Words>
  <Application>Microsoft Office PowerPoint</Application>
  <PresentationFormat>Широкоэкранный</PresentationFormat>
  <Paragraphs>155</Paragraphs>
  <Slides>37</Slides>
  <Notes>0</Notes>
  <HiddenSlides>0</HiddenSlides>
  <MMClips>2</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37</vt:i4>
      </vt:variant>
    </vt:vector>
  </HeadingPairs>
  <TitlesOfParts>
    <vt:vector size="43" baseType="lpstr">
      <vt:lpstr>Calibri</vt:lpstr>
      <vt:lpstr>Century Gothic</vt:lpstr>
      <vt:lpstr>Times New Roman</vt:lpstr>
      <vt:lpstr>Wingdings</vt:lpstr>
      <vt:lpstr>Wingdings 3</vt:lpstr>
      <vt:lpstr>Сектор</vt:lpstr>
      <vt:lpstr> Lecture №1. Theoretical foundations of "commodity science". Regulatory documentation in commodity analysis.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Commodity analysis of limited pharmacy products</dc:title>
  <dc:creator>RePack by Diakov</dc:creator>
  <cp:lastModifiedBy>RePack by Diakov</cp:lastModifiedBy>
  <cp:revision>73</cp:revision>
  <dcterms:created xsi:type="dcterms:W3CDTF">2021-11-03T21:36:52Z</dcterms:created>
  <dcterms:modified xsi:type="dcterms:W3CDTF">2022-12-23T13:51:16Z</dcterms:modified>
</cp:coreProperties>
</file>