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4" r:id="rId5"/>
    <p:sldId id="262" r:id="rId6"/>
    <p:sldId id="265" r:id="rId7"/>
    <p:sldId id="266" r:id="rId8"/>
    <p:sldId id="270" r:id="rId9"/>
    <p:sldId id="267" r:id="rId10"/>
    <p:sldId id="268" r:id="rId11"/>
    <p:sldId id="269" r:id="rId12"/>
    <p:sldId id="263" r:id="rId13"/>
    <p:sldId id="271" r:id="rId14"/>
    <p:sldId id="272" r:id="rId15"/>
    <p:sldId id="273" r:id="rId16"/>
    <p:sldId id="274" r:id="rId17"/>
    <p:sldId id="276" r:id="rId18"/>
    <p:sldId id="278" r:id="rId19"/>
    <p:sldId id="275" r:id="rId20"/>
    <p:sldId id="277" r:id="rId21"/>
    <p:sldId id="279" r:id="rId22"/>
    <p:sldId id="280" r:id="rId23"/>
    <p:sldId id="281" r:id="rId24"/>
    <p:sldId id="282" r:id="rId25"/>
    <p:sldId id="283" r:id="rId26"/>
    <p:sldId id="284" r:id="rId27"/>
    <p:sldId id="285" r:id="rId28"/>
    <p:sldId id="286" r:id="rId29"/>
    <p:sldId id="287" r:id="rId30"/>
    <p:sldId id="288"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79" d="100"/>
          <a:sy n="79" d="100"/>
        </p:scale>
        <p:origin x="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1860559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135388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3367772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3065546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8" name="Нижний колонтитул 7"/>
          <p:cNvSpPr>
            <a:spLocks noGrp="1"/>
          </p:cNvSpPr>
          <p:nvPr>
            <p:ph type="ftr" sz="quarter" idx="11"/>
          </p:nvPr>
        </p:nvSpPr>
        <p:spPr/>
        <p:txBody>
          <a:bodyPr/>
          <a:lstStyle/>
          <a:p>
            <a:endParaRPr lang="uk-UA" dirty="0"/>
          </a:p>
        </p:txBody>
      </p:sp>
      <p:sp>
        <p:nvSpPr>
          <p:cNvPr id="9" name="Номер слайда 8"/>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798838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4" name="Нижний колонтитул 3"/>
          <p:cNvSpPr>
            <a:spLocks noGrp="1"/>
          </p:cNvSpPr>
          <p:nvPr>
            <p:ph type="ftr" sz="quarter" idx="11"/>
          </p:nvPr>
        </p:nvSpPr>
        <p:spPr/>
        <p:txBody>
          <a:bodyPr/>
          <a:lstStyle/>
          <a:p>
            <a:endParaRPr lang="uk-UA" dirty="0"/>
          </a:p>
        </p:txBody>
      </p:sp>
      <p:sp>
        <p:nvSpPr>
          <p:cNvPr id="5" name="Номер слайда 4"/>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3258063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3" name="Нижний колонтитул 2"/>
          <p:cNvSpPr>
            <a:spLocks noGrp="1"/>
          </p:cNvSpPr>
          <p:nvPr>
            <p:ph type="ftr" sz="quarter" idx="11"/>
          </p:nvPr>
        </p:nvSpPr>
        <p:spPr/>
        <p:txBody>
          <a:bodyPr/>
          <a:lstStyle/>
          <a:p>
            <a:endParaRPr lang="uk-UA" dirty="0"/>
          </a:p>
        </p:txBody>
      </p:sp>
      <p:sp>
        <p:nvSpPr>
          <p:cNvPr id="4" name="Номер слайда 3"/>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3827908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132119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2821845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3445321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838D9EC1-8EA3-4D07-B4AC-561A84714B89}" type="datetimeFigureOut">
              <a:rPr lang="uk-UA" smtClean="0"/>
              <a:t>23.12.2022</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1106298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D9EC1-8EA3-4D07-B4AC-561A84714B89}" type="datetimeFigureOut">
              <a:rPr lang="uk-UA" smtClean="0"/>
              <a:t>23.12.2022</a:t>
            </a:fld>
            <a:endParaRPr lang="uk-UA"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FC3ABF-8F95-48E1-8FCF-1A53AC0AFA05}" type="slidenum">
              <a:rPr lang="uk-UA" smtClean="0"/>
              <a:t>‹#›</a:t>
            </a:fld>
            <a:endParaRPr lang="uk-UA" dirty="0"/>
          </a:p>
        </p:txBody>
      </p:sp>
    </p:spTree>
    <p:extLst>
      <p:ext uri="{BB962C8B-B14F-4D97-AF65-F5344CB8AC3E}">
        <p14:creationId xmlns:p14="http://schemas.microsoft.com/office/powerpoint/2010/main" val="2646899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Прямоугольник 3"/>
          <p:cNvSpPr/>
          <p:nvPr/>
        </p:nvSpPr>
        <p:spPr>
          <a:xfrm>
            <a:off x="1237021" y="1767465"/>
            <a:ext cx="9452844" cy="584775"/>
          </a:xfrm>
          <a:prstGeom prst="rect">
            <a:avLst/>
          </a:prstGeom>
        </p:spPr>
        <p:txBody>
          <a:bodyPr wrap="none">
            <a:spAutoFit/>
          </a:bodyPr>
          <a:lstStyle/>
          <a:p>
            <a:pPr algn="ctr"/>
            <a:r>
              <a:rPr lang="en-US" sz="3200" dirty="0" smtClean="0">
                <a:solidFill>
                  <a:schemeClr val="bg1"/>
                </a:solidFill>
                <a:latin typeface="Verdana" panose="020B0604030504040204" pitchFamily="34" charset="0"/>
                <a:ea typeface="Verdana" panose="020B0604030504040204" pitchFamily="34" charset="0"/>
              </a:rPr>
              <a:t>Lecture </a:t>
            </a:r>
            <a:r>
              <a:rPr lang="ru-RU" sz="3200" dirty="0">
                <a:solidFill>
                  <a:schemeClr val="bg1"/>
                </a:solidFill>
                <a:latin typeface="Verdana" panose="020B0604030504040204" pitchFamily="34" charset="0"/>
                <a:ea typeface="Verdana" panose="020B0604030504040204" pitchFamily="34" charset="0"/>
              </a:rPr>
              <a:t>№</a:t>
            </a:r>
            <a:r>
              <a:rPr lang="en-US" sz="3200" dirty="0" smtClean="0">
                <a:solidFill>
                  <a:schemeClr val="bg1"/>
                </a:solidFill>
                <a:latin typeface="Verdana" panose="020B0604030504040204" pitchFamily="34" charset="0"/>
                <a:ea typeface="Verdana" panose="020B0604030504040204" pitchFamily="34" charset="0"/>
              </a:rPr>
              <a:t>2 </a:t>
            </a:r>
            <a:r>
              <a:rPr lang="en-US" sz="3200" dirty="0" smtClean="0">
                <a:solidFill>
                  <a:schemeClr val="bg1"/>
                </a:solidFill>
                <a:latin typeface="Verdana" panose="020B0604030504040204" pitchFamily="34" charset="0"/>
                <a:ea typeface="Verdana" panose="020B0604030504040204" pitchFamily="34" charset="0"/>
              </a:rPr>
              <a:t>Classifying </a:t>
            </a:r>
            <a:r>
              <a:rPr lang="en-US" sz="3200" dirty="0" smtClean="0">
                <a:solidFill>
                  <a:schemeClr val="bg1"/>
                </a:solidFill>
                <a:latin typeface="Verdana" panose="020B0604030504040204" pitchFamily="34" charset="0"/>
                <a:ea typeface="Verdana" panose="020B0604030504040204" pitchFamily="34" charset="0"/>
              </a:rPr>
              <a:t>and coding of goods. </a:t>
            </a:r>
            <a:endParaRPr lang="uk-UA" sz="3200" dirty="0">
              <a:solidFill>
                <a:schemeClr val="bg1"/>
              </a:solidFill>
              <a:latin typeface="Verdana" panose="020B0604030504040204" pitchFamily="34" charset="0"/>
              <a:ea typeface="Verdana" panose="020B0604030504040204" pitchFamily="34" charset="0"/>
            </a:endParaRPr>
          </a:p>
        </p:txBody>
      </p:sp>
      <p:pic>
        <p:nvPicPr>
          <p:cNvPr id="7" name="Рисунок 6"/>
          <p:cNvPicPr>
            <a:picLocks noChangeAspect="1"/>
          </p:cNvPicPr>
          <p:nvPr/>
        </p:nvPicPr>
        <p:blipFill>
          <a:blip r:embed="rId2"/>
          <a:stretch>
            <a:fillRect/>
          </a:stretch>
        </p:blipFill>
        <p:spPr>
          <a:xfrm>
            <a:off x="1480843" y="2611325"/>
            <a:ext cx="5680610" cy="3199762"/>
          </a:xfrm>
          <a:prstGeom prst="rect">
            <a:avLst/>
          </a:prstGeom>
          <a:ln>
            <a:noFill/>
          </a:ln>
          <a:effectLst>
            <a:softEdge rad="112500"/>
          </a:effectLst>
        </p:spPr>
      </p:pic>
      <p:sp>
        <p:nvSpPr>
          <p:cNvPr id="2" name="Прямоугольник 1"/>
          <p:cNvSpPr/>
          <p:nvPr/>
        </p:nvSpPr>
        <p:spPr>
          <a:xfrm>
            <a:off x="2734048" y="460401"/>
            <a:ext cx="6096000" cy="1047979"/>
          </a:xfrm>
          <a:prstGeom prst="rect">
            <a:avLst/>
          </a:prstGeom>
        </p:spPr>
        <p:txBody>
          <a:bodyPr>
            <a:spAutoFit/>
          </a:bodyPr>
          <a:lstStyle/>
          <a:p>
            <a:pPr algn="ctr">
              <a:lnSpc>
                <a:spcPct val="115000"/>
              </a:lnSpc>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MINISTRY OF HEALTH OF UKRAINE</a:t>
            </a:r>
            <a:endParaRPr lang="ru-RU" sz="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ODESSA NATIONAL MEDICAL UNIVERSITY</a:t>
            </a:r>
            <a:endParaRPr lang="ru-RU" sz="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tabLst>
                <a:tab pos="6069330" algn="l"/>
              </a:tabLs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i="1"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Department</a:t>
            </a:r>
            <a:r>
              <a:rPr lang="uk-UA" i="1"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TT" i="1" u="sng"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of</a:t>
            </a:r>
            <a:r>
              <a:rPr lang="uk-UA" i="1" u="sng"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i="1"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Pharmacy Organization and Econom</a:t>
            </a:r>
            <a:r>
              <a:rPr lang="en-US" i="1" u="sng"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ics</a:t>
            </a:r>
            <a:endParaRPr lang="ru-RU" sz="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7978360" y="5680037"/>
            <a:ext cx="3310202" cy="646331"/>
          </a:xfrm>
          <a:prstGeom prst="rect">
            <a:avLst/>
          </a:prstGeom>
          <a:solidFill>
            <a:schemeClr val="accent5">
              <a:lumMod val="40000"/>
              <a:lumOff val="60000"/>
            </a:schemeClr>
          </a:solidFill>
        </p:spPr>
        <p:txBody>
          <a:bodyPr wrap="none">
            <a:spAutoFit/>
          </a:bodyPr>
          <a:lstStyle/>
          <a:p>
            <a:r>
              <a:rPr lang="en-US" dirty="0">
                <a:solidFill>
                  <a:schemeClr val="bg1"/>
                </a:solidFill>
              </a:rPr>
              <a:t>Prepared</a:t>
            </a:r>
            <a:r>
              <a:rPr lang="uk-UA" dirty="0">
                <a:solidFill>
                  <a:schemeClr val="bg1"/>
                </a:solidFill>
              </a:rPr>
              <a:t> by </a:t>
            </a:r>
            <a:endParaRPr lang="en-US" dirty="0" smtClean="0">
              <a:solidFill>
                <a:schemeClr val="bg1"/>
              </a:solidFill>
            </a:endParaRPr>
          </a:p>
          <a:p>
            <a:r>
              <a:rPr lang="en-US" dirty="0" smtClean="0">
                <a:solidFill>
                  <a:schemeClr val="bg1"/>
                </a:solidFill>
              </a:rPr>
              <a:t>senior</a:t>
            </a:r>
            <a:r>
              <a:rPr lang="uk-UA" dirty="0" smtClean="0">
                <a:solidFill>
                  <a:schemeClr val="bg1"/>
                </a:solidFill>
              </a:rPr>
              <a:t> </a:t>
            </a:r>
            <a:r>
              <a:rPr lang="uk-UA" dirty="0">
                <a:solidFill>
                  <a:schemeClr val="bg1"/>
                </a:solidFill>
              </a:rPr>
              <a:t>teacher Oksana Stepanova</a:t>
            </a:r>
            <a:endParaRPr lang="uk-UA" dirty="0">
              <a:solidFill>
                <a:schemeClr val="bg1"/>
              </a:solidFill>
            </a:endParaRPr>
          </a:p>
        </p:txBody>
      </p:sp>
    </p:spTree>
    <p:extLst>
      <p:ext uri="{BB962C8B-B14F-4D97-AF65-F5344CB8AC3E}">
        <p14:creationId xmlns:p14="http://schemas.microsoft.com/office/powerpoint/2010/main" val="144050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path" presetSubtype="0" accel="50000" decel="50000" fill="hold"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6" dur="2000" fill="hold"/>
                                        <p:tgtEl>
                                          <p:spTgt spid="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283028" y="408170"/>
            <a:ext cx="11070772" cy="446276"/>
          </a:xfrm>
          <a:prstGeom prst="rect">
            <a:avLst/>
          </a:prstGeom>
        </p:spPr>
        <p:txBody>
          <a:bodyPr wrap="square">
            <a:spAutoFit/>
          </a:bodyPr>
          <a:lstStyle/>
          <a:p>
            <a:pPr algn="just">
              <a:lnSpc>
                <a:spcPct val="115000"/>
              </a:lnSpc>
              <a:spcBef>
                <a:spcPts val="1200"/>
              </a:spcBef>
              <a:spcAft>
                <a:spcPts val="0"/>
              </a:spcAft>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important concept at work with the information is classification of objects.</a:t>
            </a:r>
            <a:endParaRPr lang="ru-RU" sz="2000" dirty="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 name="Прямоугольник 2"/>
          <p:cNvSpPr/>
          <p:nvPr/>
        </p:nvSpPr>
        <p:spPr>
          <a:xfrm>
            <a:off x="119741" y="1089975"/>
            <a:ext cx="7239001" cy="4293483"/>
          </a:xfrm>
          <a:prstGeom prst="rect">
            <a:avLst/>
          </a:prstGeom>
        </p:spPr>
        <p:txBody>
          <a:bodyPr wrap="square">
            <a:spAutoFit/>
          </a:bodyPr>
          <a:lstStyle/>
          <a:p>
            <a:pPr algn="just">
              <a:lnSpc>
                <a:spcPct val="115000"/>
              </a:lnSpc>
              <a:spcBef>
                <a:spcPts val="1200"/>
              </a:spcBef>
              <a:spcAft>
                <a:spcPts val="0"/>
              </a:spcAft>
            </a:pPr>
            <a:r>
              <a:rPr lang="en-US" sz="2000" b="1" dirty="0">
                <a:solidFill>
                  <a:srgbClr val="FFC000"/>
                </a:solidFill>
                <a:latin typeface="Verdana" panose="020B0604030504040204" pitchFamily="34" charset="0"/>
                <a:ea typeface="Verdana" panose="020B0604030504040204" pitchFamily="34" charset="0"/>
                <a:cs typeface="Times New Roman" panose="02020603050405020304" pitchFamily="18" charset="0"/>
              </a:rPr>
              <a:t>Classification</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 </a:t>
            </a:r>
            <a:r>
              <a:rPr lang="en-US"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is a method of distribution of objects (subjects, the phenomena, processes, concepts) to classes according to the certain attribute.</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 The object is understood as any subjects, processes, and the phenomenon of material or non-material property</a:t>
            </a:r>
            <a:r>
              <a:rPr lang="en-US" sz="2000" dirty="0" smtClean="0">
                <a:solidFill>
                  <a:srgbClr val="FFC000"/>
                </a:solidFill>
                <a:latin typeface="Verdana" panose="020B0604030504040204" pitchFamily="34" charset="0"/>
                <a:ea typeface="Verdana" panose="020B0604030504040204" pitchFamily="34" charset="0"/>
                <a:cs typeface="Times New Roman" panose="02020603050405020304" pitchFamily="18" charset="0"/>
              </a:rPr>
              <a:t>.</a:t>
            </a:r>
          </a:p>
          <a:p>
            <a:pPr algn="just">
              <a:lnSpc>
                <a:spcPct val="115000"/>
              </a:lnSpc>
              <a:spcBef>
                <a:spcPts val="1200"/>
              </a:spcBef>
              <a:spcAft>
                <a:spcPts val="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system of classification allows to group objects and to allocate to the certain classes which will be characterized by a number of the common properties</a:t>
            </a: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a:t>
            </a:r>
          </a:p>
          <a:p>
            <a:pPr algn="just">
              <a:lnSpc>
                <a:spcPct val="115000"/>
              </a:lnSpc>
              <a:spcBef>
                <a:spcPts val="1200"/>
              </a:spcBef>
              <a:spcAft>
                <a:spcPts val="0"/>
              </a:spcAft>
            </a:pPr>
            <a:r>
              <a:rPr lang="en-US" sz="2000" dirty="0" smtClean="0">
                <a:solidFill>
                  <a:srgbClr val="FFC000"/>
                </a:solidFill>
                <a:latin typeface="Verdana" panose="020B0604030504040204" pitchFamily="34" charset="0"/>
                <a:ea typeface="Verdana" panose="020B0604030504040204" pitchFamily="34" charset="0"/>
                <a:cs typeface="Times New Roman" panose="02020603050405020304" pitchFamily="18" charset="0"/>
              </a:rPr>
              <a:t>Classification </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of objects is a procedure of grouping at the qualitative level, directed to allocation of homogeneous properties.   </a:t>
            </a:r>
            <a:endParaRPr lang="ru-RU" sz="20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7717972" y="1706996"/>
            <a:ext cx="3635828" cy="2634343"/>
          </a:xfrm>
          <a:prstGeom prst="rect">
            <a:avLst/>
          </a:prstGeom>
          <a:ln>
            <a:noFill/>
          </a:ln>
          <a:effectLst>
            <a:softEdge rad="112500"/>
          </a:effectLst>
        </p:spPr>
      </p:pic>
    </p:spTree>
    <p:extLst>
      <p:ext uri="{BB962C8B-B14F-4D97-AF65-F5344CB8AC3E}">
        <p14:creationId xmlns:p14="http://schemas.microsoft.com/office/powerpoint/2010/main" val="380373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443347" y="279739"/>
            <a:ext cx="5153890" cy="3785652"/>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With reference to the information as to object of classification the allocated classes are named as </a:t>
            </a:r>
            <a:r>
              <a:rPr lang="en-US" sz="2000" dirty="0" smtClean="0">
                <a:solidFill>
                  <a:srgbClr val="FFC000"/>
                </a:solidFill>
                <a:latin typeface="Verdana" panose="020B0604030504040204" pitchFamily="34" charset="0"/>
                <a:ea typeface="Verdana" panose="020B0604030504040204" pitchFamily="34" charset="0"/>
              </a:rPr>
              <a:t>information objects</a:t>
            </a:r>
            <a:r>
              <a:rPr lang="en-US" sz="2000" dirty="0" smtClean="0">
                <a:solidFill>
                  <a:schemeClr val="bg1"/>
                </a:solidFill>
                <a:latin typeface="Verdana" panose="020B0604030504040204" pitchFamily="34" charset="0"/>
                <a:ea typeface="Verdana" panose="020B0604030504040204" pitchFamily="34" charset="0"/>
              </a:rPr>
              <a:t>. Properties of the information object are defined by the information parameters named </a:t>
            </a:r>
            <a:r>
              <a:rPr lang="en-US" sz="2000" dirty="0" smtClean="0">
                <a:solidFill>
                  <a:srgbClr val="FFC000"/>
                </a:solidFill>
                <a:latin typeface="Verdana" panose="020B0604030504040204" pitchFamily="34" charset="0"/>
                <a:ea typeface="Verdana" panose="020B0604030504040204" pitchFamily="34" charset="0"/>
              </a:rPr>
              <a:t>essential elements</a:t>
            </a:r>
            <a:r>
              <a:rPr lang="en-US" sz="2000" dirty="0" smtClean="0">
                <a:solidFill>
                  <a:schemeClr val="bg1"/>
                </a:solidFill>
                <a:latin typeface="Verdana" panose="020B0604030504040204" pitchFamily="34" charset="0"/>
                <a:ea typeface="Verdana" panose="020B0604030504040204" pitchFamily="34" charset="0"/>
              </a:rPr>
              <a:t>. </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Essential elements </a:t>
            </a:r>
            <a:r>
              <a:rPr lang="en-US" sz="2000" dirty="0" smtClean="0">
                <a:solidFill>
                  <a:schemeClr val="bg1"/>
                </a:solidFill>
                <a:latin typeface="Verdana" panose="020B0604030504040204" pitchFamily="34" charset="0"/>
                <a:ea typeface="Verdana" panose="020B0604030504040204" pitchFamily="34" charset="0"/>
              </a:rPr>
              <a:t>are represented as the numerical data, for example, weight, cost, year, or attributes, and for example, color, mark of machine, a surname.</a:t>
            </a:r>
            <a:endParaRPr lang="uk-UA" sz="2000" dirty="0">
              <a:solidFill>
                <a:schemeClr val="bg1"/>
              </a:solidFill>
              <a:latin typeface="Verdana" panose="020B0604030504040204" pitchFamily="34" charset="0"/>
              <a:ea typeface="Verdana" panose="020B0604030504040204" pitchFamily="34" charset="0"/>
            </a:endParaRPr>
          </a:p>
        </p:txBody>
      </p:sp>
      <p:sp>
        <p:nvSpPr>
          <p:cNvPr id="3" name="Прямоугольник 2"/>
          <p:cNvSpPr/>
          <p:nvPr/>
        </p:nvSpPr>
        <p:spPr>
          <a:xfrm>
            <a:off x="443348" y="4065391"/>
            <a:ext cx="5153890" cy="1323439"/>
          </a:xfrm>
          <a:prstGeom prst="rect">
            <a:avLst/>
          </a:prstGeom>
        </p:spPr>
        <p:txBody>
          <a:bodyPr wrap="square">
            <a:spAutoFit/>
          </a:bodyPr>
          <a:lstStyle/>
          <a:p>
            <a:r>
              <a:rPr lang="en-US" sz="2000" dirty="0">
                <a:solidFill>
                  <a:srgbClr val="FFC000"/>
                </a:solidFill>
                <a:latin typeface="Verdana" panose="020B0604030504040204" pitchFamily="34" charset="0"/>
                <a:ea typeface="Verdana" panose="020B0604030504040204" pitchFamily="34" charset="0"/>
              </a:rPr>
              <a:t>Essential element is a logically indivisible information element describing certain property of object, processes, the phenomenon, etc. </a:t>
            </a:r>
            <a:endParaRPr lang="uk-UA" sz="2000" dirty="0">
              <a:solidFill>
                <a:srgbClr val="FFC000"/>
              </a:solidFill>
              <a:latin typeface="Verdana" panose="020B0604030504040204" pitchFamily="34" charset="0"/>
              <a:ea typeface="Verdana" panose="020B0604030504040204" pitchFamily="34" charset="0"/>
            </a:endParaRPr>
          </a:p>
        </p:txBody>
      </p:sp>
      <p:sp>
        <p:nvSpPr>
          <p:cNvPr id="4" name="Прямоугольник 3"/>
          <p:cNvSpPr/>
          <p:nvPr/>
        </p:nvSpPr>
        <p:spPr>
          <a:xfrm>
            <a:off x="6234546" y="279739"/>
            <a:ext cx="4414982" cy="3087512"/>
          </a:xfrm>
          <a:prstGeom prst="rect">
            <a:avLst/>
          </a:prstGeom>
        </p:spPr>
        <p:txBody>
          <a:bodyPr wrap="square">
            <a:spAutoFit/>
          </a:bodyPr>
          <a:lstStyle/>
          <a:p>
            <a:pPr algn="just">
              <a:lnSpc>
                <a:spcPct val="115000"/>
              </a:lnSpc>
              <a:spcBef>
                <a:spcPts val="1200"/>
              </a:spcBef>
              <a:spcAft>
                <a:spcPts val="1000"/>
              </a:spcAft>
            </a:pPr>
            <a:r>
              <a:rPr lang="en-US" dirty="0">
                <a:solidFill>
                  <a:schemeClr val="bg1"/>
                </a:solidFill>
                <a:latin typeface="Verdana" panose="020B0604030504040204" pitchFamily="34" charset="0"/>
                <a:ea typeface="Verdana" panose="020B0604030504040204" pitchFamily="34" charset="0"/>
                <a:cs typeface="Times New Roman" panose="02020603050405020304" pitchFamily="18" charset="0"/>
              </a:rPr>
              <a:t>At any classification it is desirable, that the following requirements were observed</a:t>
            </a:r>
            <a:r>
              <a:rPr lang="uk-UA" dirty="0">
                <a:solidFill>
                  <a:schemeClr val="bg1"/>
                </a:solidFill>
                <a:latin typeface="Verdana" panose="020B0604030504040204" pitchFamily="34" charset="0"/>
                <a:ea typeface="Verdana" panose="020B0604030504040204" pitchFamily="34" charset="0"/>
                <a:cs typeface="Times New Roman" panose="02020603050405020304" pitchFamily="18" charset="0"/>
              </a:rPr>
              <a:t>:</a:t>
            </a:r>
            <a:endParaRPr lang="ru-RU" sz="1400" dirty="0" smtClean="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n-US" dirty="0">
                <a:solidFill>
                  <a:srgbClr val="FFC000"/>
                </a:solidFill>
                <a:latin typeface="Verdana" panose="020B0604030504040204" pitchFamily="34" charset="0"/>
                <a:ea typeface="Verdana" panose="020B0604030504040204" pitchFamily="34" charset="0"/>
                <a:cs typeface="Times New Roman" panose="02020603050405020304" pitchFamily="18" charset="0"/>
              </a:rPr>
              <a:t>Completeness of scope of objects of considered area</a:t>
            </a:r>
            <a:r>
              <a:rPr lang="uk-UA" dirty="0">
                <a:solidFill>
                  <a:srgbClr val="FFC000"/>
                </a:solidFill>
                <a:latin typeface="Verdana" panose="020B0604030504040204" pitchFamily="34" charset="0"/>
                <a:ea typeface="Verdana" panose="020B0604030504040204" pitchFamily="34" charset="0"/>
                <a:cs typeface="Times New Roman" panose="02020603050405020304" pitchFamily="18" charset="0"/>
              </a:rPr>
              <a:t>;</a:t>
            </a:r>
            <a:endParaRPr lang="ru-RU" sz="1400" dirty="0" smtClean="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n-US" dirty="0">
                <a:solidFill>
                  <a:srgbClr val="FFC000"/>
                </a:solidFill>
                <a:latin typeface="Verdana" panose="020B0604030504040204" pitchFamily="34" charset="0"/>
                <a:ea typeface="Verdana" panose="020B0604030504040204" pitchFamily="34" charset="0"/>
                <a:cs typeface="Times New Roman" panose="02020603050405020304" pitchFamily="18" charset="0"/>
              </a:rPr>
              <a:t>Un-ambiguity of essential elements</a:t>
            </a:r>
            <a:endParaRPr lang="ru-RU" sz="1400" dirty="0" smtClean="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n-US" dirty="0">
                <a:solidFill>
                  <a:srgbClr val="FFC000"/>
                </a:solidFill>
                <a:latin typeface="Verdana" panose="020B0604030504040204" pitchFamily="34" charset="0"/>
                <a:ea typeface="Verdana" panose="020B0604030504040204" pitchFamily="34" charset="0"/>
                <a:cs typeface="Times New Roman" panose="02020603050405020304" pitchFamily="18" charset="0"/>
              </a:rPr>
              <a:t>An opportunity of inclusion of new objects.</a:t>
            </a:r>
            <a:endParaRPr lang="ru-RU" sz="14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6890691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5" name="Прямоугольник 4"/>
          <p:cNvSpPr/>
          <p:nvPr/>
        </p:nvSpPr>
        <p:spPr>
          <a:xfrm>
            <a:off x="461818" y="362957"/>
            <a:ext cx="5745018" cy="4708981"/>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The qualifier </a:t>
            </a:r>
            <a:r>
              <a:rPr lang="en-US" sz="2000" dirty="0" smtClean="0">
                <a:solidFill>
                  <a:srgbClr val="FFC000"/>
                </a:solidFill>
                <a:latin typeface="Verdana" panose="020B0604030504040204" pitchFamily="34" charset="0"/>
                <a:ea typeface="Verdana" panose="020B0604030504040204" pitchFamily="34" charset="0"/>
              </a:rPr>
              <a:t>is the systematized arch of names and codes of classification groupings.</a:t>
            </a:r>
          </a:p>
          <a:p>
            <a:endParaRPr lang="en-US" sz="2000" dirty="0" smtClean="0">
              <a:solidFill>
                <a:srgbClr val="FFC000"/>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At classification concepts a </a:t>
            </a:r>
            <a:r>
              <a:rPr lang="en-US" sz="2000" dirty="0" smtClean="0">
                <a:solidFill>
                  <a:schemeClr val="bg1"/>
                </a:solidFill>
                <a:latin typeface="Verdana" panose="020B0604030504040204" pitchFamily="34" charset="0"/>
                <a:ea typeface="Verdana" panose="020B0604030504040204" pitchFamily="34" charset="0"/>
              </a:rPr>
              <a:t>classification attribute </a:t>
            </a:r>
            <a:r>
              <a:rPr lang="en-US" sz="2000" dirty="0" smtClean="0">
                <a:solidFill>
                  <a:srgbClr val="FFC000"/>
                </a:solidFill>
                <a:latin typeface="Verdana" panose="020B0604030504040204" pitchFamily="34" charset="0"/>
                <a:ea typeface="Verdana" panose="020B0604030504040204" pitchFamily="34" charset="0"/>
              </a:rPr>
              <a:t>and the value of a classification attribute which allow for establishing similarity or distinction of objects are widely used.</a:t>
            </a:r>
          </a:p>
          <a:p>
            <a:endParaRPr lang="en-US" sz="2000" dirty="0">
              <a:solidFill>
                <a:srgbClr val="FFC000"/>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 The approach to classification with association of these two concepts in one, is named as an </a:t>
            </a:r>
            <a:r>
              <a:rPr lang="en-US" sz="2000" dirty="0" smtClean="0">
                <a:solidFill>
                  <a:schemeClr val="bg1"/>
                </a:solidFill>
                <a:latin typeface="Verdana" panose="020B0604030504040204" pitchFamily="34" charset="0"/>
                <a:ea typeface="Verdana" panose="020B0604030504040204" pitchFamily="34" charset="0"/>
              </a:rPr>
              <a:t>attribute of classification</a:t>
            </a:r>
            <a:r>
              <a:rPr lang="en-US" sz="2000" dirty="0" smtClean="0">
                <a:solidFill>
                  <a:srgbClr val="FFC000"/>
                </a:solidFill>
                <a:latin typeface="Verdana" panose="020B0604030504040204" pitchFamily="34" charset="0"/>
                <a:ea typeface="Verdana" panose="020B0604030504040204" pitchFamily="34" charset="0"/>
              </a:rPr>
              <a:t>. The attribute of classification also has a synonym, i.e. the </a:t>
            </a:r>
            <a:r>
              <a:rPr lang="en-US" sz="2000" dirty="0" smtClean="0">
                <a:solidFill>
                  <a:schemeClr val="bg1"/>
                </a:solidFill>
                <a:latin typeface="Verdana" panose="020B0604030504040204" pitchFamily="34" charset="0"/>
                <a:ea typeface="Verdana" panose="020B0604030504040204" pitchFamily="34" charset="0"/>
              </a:rPr>
              <a:t>basis of division.</a:t>
            </a:r>
            <a:endParaRPr lang="uk-UA" sz="2000" dirty="0">
              <a:solidFill>
                <a:schemeClr val="bg1"/>
              </a:solidFill>
              <a:latin typeface="Verdana" panose="020B0604030504040204" pitchFamily="34" charset="0"/>
              <a:ea typeface="Verdana" panose="020B0604030504040204" pitchFamily="34" charset="0"/>
            </a:endParaRPr>
          </a:p>
        </p:txBody>
      </p:sp>
      <p:pic>
        <p:nvPicPr>
          <p:cNvPr id="6" name="Рисунок 5"/>
          <p:cNvPicPr>
            <a:picLocks noChangeAspect="1"/>
          </p:cNvPicPr>
          <p:nvPr/>
        </p:nvPicPr>
        <p:blipFill>
          <a:blip r:embed="rId2"/>
          <a:stretch>
            <a:fillRect/>
          </a:stretch>
        </p:blipFill>
        <p:spPr>
          <a:xfrm>
            <a:off x="6436735" y="362957"/>
            <a:ext cx="5098587" cy="4347588"/>
          </a:xfrm>
          <a:prstGeom prst="rect">
            <a:avLst/>
          </a:prstGeom>
          <a:ln>
            <a:noFill/>
          </a:ln>
          <a:effectLst>
            <a:softEdge rad="112500"/>
          </a:effectLst>
        </p:spPr>
      </p:pic>
    </p:spTree>
    <p:extLst>
      <p:ext uri="{BB962C8B-B14F-4D97-AF65-F5344CB8AC3E}">
        <p14:creationId xmlns:p14="http://schemas.microsoft.com/office/powerpoint/2010/main" val="232661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8.33333E-7 2.59259E-6 C 0.06901 2.59259E-6 0.125 0.05602 0.125 0.125 C 0.125 0.19398 0.06901 0.25 8.33333E-7 0.25 C -0.06901 0.25 -0.125 0.19398 -0.125 0.125 C -0.125 0.05602 -0.06901 2.59259E-6 8.33333E-7 2.59259E-6 Z " pathEditMode="relative" rAng="0" ptsTypes="AAAAA">
                                      <p:cBhvr>
                                        <p:cTn id="6" dur="2000" fill="hold"/>
                                        <p:tgtEl>
                                          <p:spTgt spid="6"/>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 name="Classification_  Defini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4" y="92075"/>
            <a:ext cx="11887489" cy="6225598"/>
          </a:xfrm>
          <a:prstGeom prst="rect">
            <a:avLst/>
          </a:prstGeom>
        </p:spPr>
      </p:pic>
    </p:spTree>
    <p:extLst>
      <p:ext uri="{BB962C8B-B14F-4D97-AF65-F5344CB8AC3E}">
        <p14:creationId xmlns:p14="http://schemas.microsoft.com/office/powerpoint/2010/main" val="15176375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5" name="Прямоугольник 4"/>
          <p:cNvSpPr/>
          <p:nvPr/>
        </p:nvSpPr>
        <p:spPr>
          <a:xfrm>
            <a:off x="288016" y="962891"/>
            <a:ext cx="9825801" cy="4678204"/>
          </a:xfrm>
          <a:prstGeom prst="rect">
            <a:avLst/>
          </a:prstGeom>
        </p:spPr>
        <p:txBody>
          <a:bodyPr wrap="square">
            <a:spAutoFit/>
          </a:bodyPr>
          <a:lstStyle/>
          <a:p>
            <a:pPr marL="342900" indent="-342900">
              <a:buFont typeface="Wingdings" panose="05000000000000000000" pitchFamily="2" charset="2"/>
              <a:buChar char="q"/>
            </a:pPr>
            <a:r>
              <a:rPr lang="en-US" sz="2000" dirty="0" smtClean="0">
                <a:solidFill>
                  <a:srgbClr val="FFC000"/>
                </a:solidFill>
                <a:latin typeface="Verdana" panose="020B0604030504040204" pitchFamily="34" charset="0"/>
                <a:ea typeface="Verdana" panose="020B0604030504040204" pitchFamily="34" charset="0"/>
              </a:rPr>
              <a:t>Hierarchical</a:t>
            </a:r>
          </a:p>
          <a:p>
            <a:endParaRPr lang="en-US" sz="2000" dirty="0" smtClean="0">
              <a:solidFill>
                <a:srgbClr val="FFC000"/>
              </a:solidFill>
              <a:latin typeface="Verdana" panose="020B0604030504040204" pitchFamily="34" charset="0"/>
              <a:ea typeface="Verdana" panose="020B0604030504040204" pitchFamily="34" charset="0"/>
            </a:endParaRPr>
          </a:p>
          <a:p>
            <a:endParaRPr lang="en-US" sz="2000" dirty="0" smtClean="0">
              <a:solidFill>
                <a:srgbClr val="FFC000"/>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q"/>
            </a:pPr>
            <a:r>
              <a:rPr lang="en-US" sz="2000" dirty="0">
                <a:solidFill>
                  <a:srgbClr val="FFC000"/>
                </a:solidFill>
                <a:latin typeface="Verdana" panose="020B0604030504040204" pitchFamily="34" charset="0"/>
                <a:ea typeface="Verdana" panose="020B0604030504040204" pitchFamily="34" charset="0"/>
              </a:rPr>
              <a:t>Facet</a:t>
            </a:r>
            <a:r>
              <a:rPr lang="en-US" sz="2000" dirty="0" smtClean="0">
                <a:latin typeface="Verdana" panose="020B0604030504040204" pitchFamily="34" charset="0"/>
                <a:ea typeface="Verdana" panose="020B0604030504040204" pitchFamily="34" charset="0"/>
              </a:rPr>
              <a:t> </a:t>
            </a:r>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facet is a group of headings which all define a certain method of classification. That is, a facet is a way in which a resource can be classified; for example, classified by color, classified by geography, classified by subject, etc.)</a:t>
            </a:r>
          </a:p>
          <a:p>
            <a:endParaRPr lang="en-US" sz="2000" dirty="0">
              <a:solidFill>
                <a:schemeClr val="bg1"/>
              </a:solidFill>
              <a:latin typeface="Verdana" panose="020B0604030504040204" pitchFamily="34" charset="0"/>
              <a:ea typeface="Verdana" panose="020B0604030504040204" pitchFamily="34" charset="0"/>
            </a:endParaRPr>
          </a:p>
          <a:p>
            <a:endParaRPr lang="en-US" sz="2000" dirty="0" smtClean="0">
              <a:solidFill>
                <a:schemeClr val="bg1"/>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q"/>
            </a:pPr>
            <a:r>
              <a:rPr lang="en-US" sz="2000" dirty="0">
                <a:solidFill>
                  <a:srgbClr val="FFC000"/>
                </a:solidFill>
                <a:latin typeface="Verdana" panose="020B0604030504040204" pitchFamily="34" charset="0"/>
                <a:ea typeface="Verdana" panose="020B0604030504040204" pitchFamily="34" charset="0"/>
              </a:rPr>
              <a:t>Descriptor</a:t>
            </a:r>
            <a:r>
              <a:rPr lang="en-US" sz="2000" dirty="0" smtClean="0">
                <a:latin typeface="Verdana" panose="020B0604030504040204" pitchFamily="34" charset="0"/>
                <a:ea typeface="Verdana" panose="020B0604030504040204" pitchFamily="34" charset="0"/>
              </a:rPr>
              <a:t> </a:t>
            </a:r>
          </a:p>
          <a:p>
            <a:r>
              <a:rPr lang="en-US" sz="2000" dirty="0" smtClean="0">
                <a:solidFill>
                  <a:schemeClr val="bg1"/>
                </a:solidFill>
                <a:latin typeface="Verdana" panose="020B0604030504040204" pitchFamily="34" charset="0"/>
                <a:ea typeface="Verdana" panose="020B0604030504040204" pitchFamily="34" charset="0"/>
              </a:rPr>
              <a:t>Descriptor system is a semi-hierarchical system with several descriptors for describing the state of goods and other objects of nature; Descriptor subsets should be selected for the study goals.</a:t>
            </a:r>
          </a:p>
          <a:p>
            <a:endParaRPr lang="en-US" dirty="0">
              <a:solidFill>
                <a:schemeClr val="bg1"/>
              </a:solidFill>
              <a:latin typeface="Verdana" panose="020B0604030504040204" pitchFamily="34" charset="0"/>
              <a:ea typeface="Verdana" panose="020B0604030504040204" pitchFamily="34" charset="0"/>
            </a:endParaRPr>
          </a:p>
        </p:txBody>
      </p:sp>
      <p:sp>
        <p:nvSpPr>
          <p:cNvPr id="6" name="Прямоугольник 5"/>
          <p:cNvSpPr/>
          <p:nvPr/>
        </p:nvSpPr>
        <p:spPr>
          <a:xfrm>
            <a:off x="2772598" y="325643"/>
            <a:ext cx="7551426" cy="400110"/>
          </a:xfrm>
          <a:prstGeom prst="rect">
            <a:avLst/>
          </a:prstGeom>
        </p:spPr>
        <p:txBody>
          <a:bodyPr wrap="none">
            <a:spAutoFit/>
          </a:bodyPr>
          <a:lstStyle/>
          <a:p>
            <a:r>
              <a:rPr lang="en-US" sz="2000" dirty="0" smtClean="0">
                <a:solidFill>
                  <a:schemeClr val="bg1"/>
                </a:solidFill>
                <a:latin typeface="Verdana" panose="020B0604030504040204" pitchFamily="34" charset="0"/>
                <a:ea typeface="Verdana" panose="020B0604030504040204" pitchFamily="34" charset="0"/>
              </a:rPr>
              <a:t>Three methods of classification of objects are developed:</a:t>
            </a:r>
          </a:p>
        </p:txBody>
      </p:sp>
    </p:spTree>
    <p:extLst>
      <p:ext uri="{BB962C8B-B14F-4D97-AF65-F5344CB8AC3E}">
        <p14:creationId xmlns:p14="http://schemas.microsoft.com/office/powerpoint/2010/main" val="8917973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 name="Прямоугольник 2"/>
          <p:cNvSpPr/>
          <p:nvPr/>
        </p:nvSpPr>
        <p:spPr>
          <a:xfrm>
            <a:off x="517236" y="724598"/>
            <a:ext cx="4701309" cy="5657959"/>
          </a:xfrm>
          <a:prstGeom prst="rect">
            <a:avLst/>
          </a:prstGeom>
        </p:spPr>
        <p:txBody>
          <a:bodyPr wrap="square">
            <a:spAutoFit/>
          </a:bodyPr>
          <a:lstStyle/>
          <a:p>
            <a:pPr algn="just">
              <a:lnSpc>
                <a:spcPct val="115000"/>
              </a:lnSpc>
              <a:spcAft>
                <a:spcPts val="100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The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hierarchical system of classification is created by the following method</a:t>
            </a:r>
            <a:r>
              <a:rPr lang="uk-UA"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a:t>
            </a:r>
            <a:endParaRPr lang="ru-RU" sz="2000" dirty="0" smtClean="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a:p>
            <a:pPr lvl="0" algn="just">
              <a:lnSpc>
                <a:spcPct val="115000"/>
              </a:lnSpc>
              <a:spcAft>
                <a:spcPts val="0"/>
              </a:spcAft>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initial set of elements makes 0-1 level and shares depending on the chosen classification attribute on classes (grouping) which form the 1</a:t>
            </a:r>
            <a:r>
              <a:rPr lang="en-US" sz="2000" baseline="30000" dirty="0">
                <a:solidFill>
                  <a:schemeClr val="bg1"/>
                </a:solidFill>
                <a:latin typeface="Verdana" panose="020B0604030504040204" pitchFamily="34" charset="0"/>
                <a:ea typeface="Verdana" panose="020B0604030504040204" pitchFamily="34" charset="0"/>
                <a:cs typeface="Times New Roman" panose="02020603050405020304" pitchFamily="18" charset="0"/>
              </a:rPr>
              <a:t>st</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level</a:t>
            </a: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a:t>
            </a:r>
          </a:p>
          <a:p>
            <a:pPr lvl="0" algn="just">
              <a:lnSpc>
                <a:spcPct val="115000"/>
              </a:lnSpc>
              <a:spcAft>
                <a:spcPts val="100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Each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class of the 1</a:t>
            </a:r>
            <a:r>
              <a:rPr lang="en-US" sz="2000" baseline="30000" dirty="0">
                <a:solidFill>
                  <a:schemeClr val="bg1"/>
                </a:solidFill>
                <a:latin typeface="Verdana" panose="020B0604030504040204" pitchFamily="34" charset="0"/>
                <a:ea typeface="Verdana" panose="020B0604030504040204" pitchFamily="34" charset="0"/>
                <a:cs typeface="Times New Roman" panose="02020603050405020304" pitchFamily="18" charset="0"/>
              </a:rPr>
              <a:t>st</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level according to a classification attribute shares on subclasses which </a:t>
            </a: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form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2</a:t>
            </a:r>
            <a:r>
              <a:rPr lang="en-US" sz="2000" baseline="30000" dirty="0">
                <a:solidFill>
                  <a:schemeClr val="bg1"/>
                </a:solidFill>
                <a:latin typeface="Verdana" panose="020B0604030504040204" pitchFamily="34" charset="0"/>
                <a:ea typeface="Verdana" panose="020B0604030504040204" pitchFamily="34" charset="0"/>
                <a:cs typeface="Times New Roman" panose="02020603050405020304" pitchFamily="18" charset="0"/>
              </a:rPr>
              <a:t>nd</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level</a:t>
            </a:r>
            <a:r>
              <a:rPr lang="uk-UA"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a:t>
            </a:r>
            <a:endPar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endParaRPr>
          </a:p>
          <a:p>
            <a:pPr lvl="0" algn="just">
              <a:lnSpc>
                <a:spcPct val="115000"/>
              </a:lnSpc>
              <a:spcAft>
                <a:spcPts val="100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Each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class of the 2</a:t>
            </a:r>
            <a:r>
              <a:rPr lang="en-US" sz="2000" baseline="30000" dirty="0">
                <a:solidFill>
                  <a:schemeClr val="bg1"/>
                </a:solidFill>
                <a:latin typeface="Verdana" panose="020B0604030504040204" pitchFamily="34" charset="0"/>
                <a:ea typeface="Verdana" panose="020B0604030504040204" pitchFamily="34" charset="0"/>
                <a:cs typeface="Times New Roman" panose="02020603050405020304" pitchFamily="18" charset="0"/>
              </a:rPr>
              <a:t>nd</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level similarly shares on groups which form the 3</a:t>
            </a:r>
            <a:r>
              <a:rPr lang="en-US" sz="2000" baseline="30000" dirty="0">
                <a:solidFill>
                  <a:schemeClr val="bg1"/>
                </a:solidFill>
                <a:latin typeface="Verdana" panose="020B0604030504040204" pitchFamily="34" charset="0"/>
                <a:ea typeface="Verdana" panose="020B0604030504040204" pitchFamily="34" charset="0"/>
                <a:cs typeface="Times New Roman" panose="02020603050405020304" pitchFamily="18" charset="0"/>
              </a:rPr>
              <a:t>rd</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level, etc.</a:t>
            </a:r>
            <a:endParaRPr lang="ru-RU" sz="2000" dirty="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 name="Прямоугольник 3"/>
          <p:cNvSpPr/>
          <p:nvPr/>
        </p:nvSpPr>
        <p:spPr>
          <a:xfrm>
            <a:off x="3482983" y="304868"/>
            <a:ext cx="5436104" cy="419730"/>
          </a:xfrm>
          <a:prstGeom prst="rect">
            <a:avLst/>
          </a:prstGeom>
        </p:spPr>
        <p:txBody>
          <a:bodyPr wrap="none">
            <a:spAutoFit/>
          </a:bodyPr>
          <a:lstStyle/>
          <a:p>
            <a:pPr>
              <a:lnSpc>
                <a:spcPct val="115000"/>
              </a:lnSpc>
              <a:spcBef>
                <a:spcPts val="1200"/>
              </a:spcBef>
              <a:spcAft>
                <a:spcPts val="1000"/>
              </a:spcAft>
            </a:pPr>
            <a:r>
              <a:rPr lang="en-US" sz="2000" dirty="0">
                <a:solidFill>
                  <a:srgbClr val="FFC000"/>
                </a:solidFill>
                <a:latin typeface="Algerian" panose="04020705040A02060702" pitchFamily="82" charset="0"/>
                <a:ea typeface="Verdana" panose="020B0604030504040204" pitchFamily="34" charset="0"/>
              </a:rPr>
              <a:t>Hierarchical system of classification.</a:t>
            </a:r>
            <a:endParaRPr lang="ru-RU" sz="2000" dirty="0">
              <a:solidFill>
                <a:srgbClr val="FFC000"/>
              </a:solidFill>
              <a:latin typeface="Algerian" panose="04020705040A02060702" pitchFamily="82" charset="0"/>
              <a:ea typeface="Verdana" panose="020B0604030504040204" pitchFamily="34" charset="0"/>
            </a:endParaRPr>
          </a:p>
        </p:txBody>
      </p:sp>
      <p:pic>
        <p:nvPicPr>
          <p:cNvPr id="6" name="Рисунок 5"/>
          <p:cNvPicPr>
            <a:picLocks noChangeAspect="1"/>
          </p:cNvPicPr>
          <p:nvPr/>
        </p:nvPicPr>
        <p:blipFill>
          <a:blip r:embed="rId2"/>
          <a:stretch>
            <a:fillRect/>
          </a:stretch>
        </p:blipFill>
        <p:spPr>
          <a:xfrm>
            <a:off x="10729191" y="304868"/>
            <a:ext cx="1281545" cy="1281545"/>
          </a:xfrm>
          <a:prstGeom prst="rect">
            <a:avLst/>
          </a:prstGeom>
        </p:spPr>
      </p:pic>
      <p:pic>
        <p:nvPicPr>
          <p:cNvPr id="7" name="Рисунок 6"/>
          <p:cNvPicPr>
            <a:picLocks noChangeAspect="1"/>
          </p:cNvPicPr>
          <p:nvPr/>
        </p:nvPicPr>
        <p:blipFill>
          <a:blip r:embed="rId3"/>
          <a:stretch>
            <a:fillRect/>
          </a:stretch>
        </p:blipFill>
        <p:spPr>
          <a:xfrm>
            <a:off x="5405329" y="724598"/>
            <a:ext cx="5557925" cy="5212840"/>
          </a:xfrm>
          <a:prstGeom prst="rect">
            <a:avLst/>
          </a:prstGeom>
          <a:ln>
            <a:noFill/>
          </a:ln>
          <a:effectLst>
            <a:softEdge rad="112500"/>
          </a:effectLst>
        </p:spPr>
      </p:pic>
      <p:pic>
        <p:nvPicPr>
          <p:cNvPr id="8" name="Рисунок 7"/>
          <p:cNvPicPr>
            <a:picLocks noChangeAspect="1"/>
          </p:cNvPicPr>
          <p:nvPr/>
        </p:nvPicPr>
        <p:blipFill>
          <a:blip r:embed="rId4"/>
          <a:stretch>
            <a:fillRect/>
          </a:stretch>
        </p:blipFill>
        <p:spPr>
          <a:xfrm>
            <a:off x="991553" y="-6115499"/>
            <a:ext cx="8364884" cy="4850117"/>
          </a:xfrm>
          <a:prstGeom prst="rect">
            <a:avLst/>
          </a:prstGeom>
        </p:spPr>
      </p:pic>
    </p:spTree>
    <p:extLst>
      <p:ext uri="{BB962C8B-B14F-4D97-AF65-F5344CB8AC3E}">
        <p14:creationId xmlns:p14="http://schemas.microsoft.com/office/powerpoint/2010/main" val="411042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Прямоугольник 3"/>
          <p:cNvSpPr/>
          <p:nvPr/>
        </p:nvSpPr>
        <p:spPr>
          <a:xfrm>
            <a:off x="3482983" y="304868"/>
            <a:ext cx="5436104" cy="419730"/>
          </a:xfrm>
          <a:prstGeom prst="rect">
            <a:avLst/>
          </a:prstGeom>
        </p:spPr>
        <p:txBody>
          <a:bodyPr wrap="none">
            <a:spAutoFit/>
          </a:bodyPr>
          <a:lstStyle/>
          <a:p>
            <a:pPr>
              <a:lnSpc>
                <a:spcPct val="115000"/>
              </a:lnSpc>
              <a:spcBef>
                <a:spcPts val="1200"/>
              </a:spcBef>
              <a:spcAft>
                <a:spcPts val="1000"/>
              </a:spcAft>
            </a:pPr>
            <a:r>
              <a:rPr lang="en-US" sz="2000" dirty="0">
                <a:solidFill>
                  <a:srgbClr val="FFC000"/>
                </a:solidFill>
                <a:latin typeface="Algerian" panose="04020705040A02060702" pitchFamily="82" charset="0"/>
                <a:ea typeface="Verdana" panose="020B0604030504040204" pitchFamily="34" charset="0"/>
              </a:rPr>
              <a:t>Hierarchical system of classification.</a:t>
            </a:r>
            <a:endParaRPr lang="ru-RU" sz="2000" dirty="0">
              <a:solidFill>
                <a:srgbClr val="FFC000"/>
              </a:solidFill>
              <a:latin typeface="Algerian" panose="04020705040A02060702" pitchFamily="82" charset="0"/>
              <a:ea typeface="Verdana" panose="020B0604030504040204" pitchFamily="34" charset="0"/>
            </a:endParaRPr>
          </a:p>
        </p:txBody>
      </p:sp>
      <p:sp>
        <p:nvSpPr>
          <p:cNvPr id="5" name="Прямоугольник 4"/>
          <p:cNvSpPr/>
          <p:nvPr/>
        </p:nvSpPr>
        <p:spPr>
          <a:xfrm>
            <a:off x="286327" y="945640"/>
            <a:ext cx="9873673" cy="1990288"/>
          </a:xfrm>
          <a:prstGeom prst="rect">
            <a:avLst/>
          </a:prstGeom>
        </p:spPr>
        <p:txBody>
          <a:bodyPr wrap="square">
            <a:spAutoFit/>
          </a:bodyPr>
          <a:lstStyle/>
          <a:p>
            <a:pPr algn="just">
              <a:lnSpc>
                <a:spcPct val="115000"/>
              </a:lnSpc>
              <a:spcAft>
                <a:spcPts val="1000"/>
              </a:spcAft>
            </a:pPr>
            <a:r>
              <a:rPr lang="en-US" sz="2000" dirty="0">
                <a:solidFill>
                  <a:srgbClr val="FF0000"/>
                </a:solidFill>
                <a:latin typeface="Verdana" panose="020B0604030504040204" pitchFamily="34" charset="0"/>
                <a:ea typeface="Verdana" panose="020B0604030504040204" pitchFamily="34" charset="0"/>
                <a:cs typeface="Times New Roman" panose="02020603050405020304" pitchFamily="18" charset="0"/>
              </a:rPr>
              <a:t>Remember</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–in hierarchical system of classification the special attention should be given to </a:t>
            </a:r>
            <a:r>
              <a:rPr lang="en-US" sz="2000" dirty="0">
                <a:solidFill>
                  <a:srgbClr val="FF0000"/>
                </a:solidFill>
                <a:latin typeface="Verdana" panose="020B0604030504040204" pitchFamily="34" charset="0"/>
                <a:ea typeface="Verdana" panose="020B0604030504040204" pitchFamily="34" charset="0"/>
                <a:cs typeface="Times New Roman" panose="02020603050405020304" pitchFamily="18" charset="0"/>
              </a:rPr>
              <a:t>a choice of classification </a:t>
            </a:r>
            <a:r>
              <a:rPr lang="en-US" sz="2000" dirty="0" smtClean="0">
                <a:solidFill>
                  <a:srgbClr val="FF0000"/>
                </a:solidFill>
                <a:latin typeface="Verdana" panose="020B0604030504040204" pitchFamily="34" charset="0"/>
                <a:ea typeface="Verdana" panose="020B0604030504040204" pitchFamily="34" charset="0"/>
                <a:cs typeface="Times New Roman" panose="02020603050405020304" pitchFamily="18" charset="0"/>
              </a:rPr>
              <a:t>attribute</a:t>
            </a: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a:t>
            </a:r>
          </a:p>
          <a:p>
            <a:pPr algn="just">
              <a:lnSpc>
                <a:spcPct val="115000"/>
              </a:lnSpc>
              <a:spcAft>
                <a:spcPts val="100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In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hierarchical system of classification each object at any level should be related to one class which is characterized by concrete value of the chosen classification attribute.</a:t>
            </a:r>
            <a:endParaRPr lang="ru-RU" sz="2000" dirty="0">
              <a:solidFill>
                <a:schemeClr val="bg1"/>
              </a:solidFill>
              <a:latin typeface="Verdana" panose="020B0604030504040204" pitchFamily="34" charset="0"/>
              <a:ea typeface="Verdana" panose="020B0604030504040204" pitchFamily="34"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10729191" y="304868"/>
            <a:ext cx="1281545" cy="1281545"/>
          </a:xfrm>
          <a:prstGeom prst="rect">
            <a:avLst/>
          </a:prstGeom>
        </p:spPr>
      </p:pic>
      <p:pic>
        <p:nvPicPr>
          <p:cNvPr id="8" name="Рисунок 7"/>
          <p:cNvPicPr>
            <a:picLocks noChangeAspect="1"/>
          </p:cNvPicPr>
          <p:nvPr/>
        </p:nvPicPr>
        <p:blipFill>
          <a:blip r:embed="rId3"/>
          <a:stretch>
            <a:fillRect/>
          </a:stretch>
        </p:blipFill>
        <p:spPr>
          <a:xfrm>
            <a:off x="606969" y="2835564"/>
            <a:ext cx="5525976" cy="3879271"/>
          </a:xfrm>
          <a:prstGeom prst="rect">
            <a:avLst/>
          </a:prstGeom>
          <a:ln>
            <a:noFill/>
          </a:ln>
          <a:effectLst>
            <a:softEdge rad="112500"/>
          </a:effectLst>
        </p:spPr>
      </p:pic>
    </p:spTree>
    <p:extLst>
      <p:ext uri="{BB962C8B-B14F-4D97-AF65-F5344CB8AC3E}">
        <p14:creationId xmlns:p14="http://schemas.microsoft.com/office/powerpoint/2010/main" val="84383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5145231" y="621947"/>
            <a:ext cx="6096000" cy="1990288"/>
          </a:xfrm>
          <a:prstGeom prst="rect">
            <a:avLst/>
          </a:prstGeom>
        </p:spPr>
        <p:txBody>
          <a:bodyPr>
            <a:spAutoFit/>
          </a:bodyPr>
          <a:lstStyle/>
          <a:p>
            <a:pPr algn="just">
              <a:lnSpc>
                <a:spcPct val="115000"/>
              </a:lnSpc>
              <a:spcAft>
                <a:spcPts val="1000"/>
              </a:spcAft>
            </a:pPr>
            <a:r>
              <a:rPr lang="en-US"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Advantages of</a:t>
            </a:r>
            <a:r>
              <a:rPr lang="en-US" sz="2000" b="1"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 </a:t>
            </a:r>
            <a:r>
              <a:rPr lang="en-US"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hierarchical system of classification</a:t>
            </a:r>
            <a:r>
              <a:rPr lang="uk-UA"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a:t>
            </a:r>
            <a:endParaRPr lang="ru-RU" sz="2000" dirty="0" smtClean="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q"/>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Simplicity of construction</a:t>
            </a:r>
            <a:r>
              <a:rPr lang="uk-UA"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a:t>
            </a:r>
            <a:endParaRPr lang="ru-RU" sz="2000" dirty="0" smtClean="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q"/>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Use of independent classification attributes in various branches of</a:t>
            </a:r>
            <a:r>
              <a:rPr lang="en-US" sz="2000" b="1" i="1" dirty="0">
                <a:solidFill>
                  <a:schemeClr val="bg1"/>
                </a:solidFill>
                <a:latin typeface="Verdana" panose="020B0604030504040204" pitchFamily="34" charset="0"/>
                <a:ea typeface="Verdana" panose="020B0604030504040204" pitchFamily="34" charset="0"/>
                <a:cs typeface="Times New Roman" panose="02020603050405020304" pitchFamily="18" charset="0"/>
              </a:rPr>
              <a:t>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hierarchical system .</a:t>
            </a:r>
            <a:endParaRPr lang="ru-RU" sz="2000" dirty="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 name="Прямоугольник 2"/>
          <p:cNvSpPr/>
          <p:nvPr/>
        </p:nvSpPr>
        <p:spPr>
          <a:xfrm>
            <a:off x="5218545" y="2954652"/>
            <a:ext cx="6096000" cy="2698175"/>
          </a:xfrm>
          <a:prstGeom prst="rect">
            <a:avLst/>
          </a:prstGeom>
        </p:spPr>
        <p:txBody>
          <a:bodyPr>
            <a:spAutoFit/>
          </a:bodyPr>
          <a:lstStyle/>
          <a:p>
            <a:pPr algn="just">
              <a:lnSpc>
                <a:spcPct val="115000"/>
              </a:lnSpc>
              <a:spcAft>
                <a:spcPts val="1000"/>
              </a:spcAft>
            </a:pPr>
            <a:r>
              <a:rPr lang="en-US"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Disadvantages of hierarchical system</a:t>
            </a:r>
            <a:r>
              <a:rPr lang="uk-UA"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a:t>
            </a:r>
            <a:endParaRPr lang="ru-RU"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endParaRPr>
          </a:p>
          <a:p>
            <a:pPr marL="342900" indent="-342900" algn="just">
              <a:lnSpc>
                <a:spcPct val="115000"/>
              </a:lnSpc>
              <a:spcAft>
                <a:spcPts val="0"/>
              </a:spcAft>
              <a:buFont typeface="Wingdings" panose="05000000000000000000" pitchFamily="2" charset="2"/>
              <a:buChar char="q"/>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Rigit structure which leads to the complexity of modification as it necessary to redistribute all classification groupings</a:t>
            </a:r>
            <a:r>
              <a:rPr lang="uk-UA"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a:t>
            </a:r>
            <a:endParaRPr lang="ru-RU" sz="2000" dirty="0">
              <a:solidFill>
                <a:schemeClr val="bg1"/>
              </a:solidFill>
              <a:latin typeface="Verdana" panose="020B0604030504040204" pitchFamily="34" charset="0"/>
              <a:ea typeface="Verdana" panose="020B060403050404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Impossibility to group objects on beforehand not stipulated combinations of attributes</a:t>
            </a:r>
            <a:endParaRPr lang="ru-RU" sz="2000" dirty="0">
              <a:solidFill>
                <a:schemeClr val="bg1"/>
              </a:solidFill>
              <a:latin typeface="Verdana" panose="020B0604030504040204" pitchFamily="34" charset="0"/>
              <a:ea typeface="Verdana" panose="020B0604030504040204" pitchFamily="34"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189346" y="140566"/>
            <a:ext cx="4709006" cy="2648816"/>
          </a:xfrm>
          <a:prstGeom prst="rect">
            <a:avLst/>
          </a:prstGeom>
        </p:spPr>
      </p:pic>
    </p:spTree>
    <p:extLst>
      <p:ext uri="{BB962C8B-B14F-4D97-AF65-F5344CB8AC3E}">
        <p14:creationId xmlns:p14="http://schemas.microsoft.com/office/powerpoint/2010/main" val="3932320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0" y="187144"/>
            <a:ext cx="10815782" cy="707886"/>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Example</a:t>
            </a:r>
            <a:r>
              <a:rPr lang="uk-UA" sz="2000" dirty="0" smtClean="0">
                <a:solidFill>
                  <a:schemeClr val="bg1"/>
                </a:solidFill>
                <a:latin typeface="Verdana" panose="020B0604030504040204" pitchFamily="34" charset="0"/>
                <a:ea typeface="Verdana" panose="020B0604030504040204" pitchFamily="34" charset="0"/>
              </a:rPr>
              <a:t> </a:t>
            </a:r>
            <a:r>
              <a:rPr lang="en-US" sz="2000" dirty="0" smtClean="0">
                <a:solidFill>
                  <a:schemeClr val="bg1"/>
                </a:solidFill>
                <a:latin typeface="Verdana" panose="020B0604030504040204" pitchFamily="34" charset="0"/>
                <a:ea typeface="Verdana" panose="020B0604030504040204" pitchFamily="34" charset="0"/>
              </a:rPr>
              <a:t>the hierarchical classification: Anatomical Therapeutic Chemical Classification System (ATC)</a:t>
            </a:r>
            <a:endParaRPr lang="uk-UA" sz="2000" dirty="0">
              <a:solidFill>
                <a:schemeClr val="bg1"/>
              </a:solidFill>
              <a:latin typeface="Verdana" panose="020B0604030504040204" pitchFamily="34" charset="0"/>
              <a:ea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1131936" y="1401865"/>
            <a:ext cx="8612428" cy="4085155"/>
          </a:xfrm>
          <a:prstGeom prst="rect">
            <a:avLst/>
          </a:prstGeom>
          <a:ln>
            <a:noFill/>
          </a:ln>
          <a:effectLst>
            <a:softEdge rad="112500"/>
          </a:effectLst>
        </p:spPr>
      </p:pic>
    </p:spTree>
    <p:extLst>
      <p:ext uri="{BB962C8B-B14F-4D97-AF65-F5344CB8AC3E}">
        <p14:creationId xmlns:p14="http://schemas.microsoft.com/office/powerpoint/2010/main" val="897091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609600" y="215083"/>
            <a:ext cx="7823200" cy="3036729"/>
          </a:xfrm>
          <a:prstGeom prst="rect">
            <a:avLst/>
          </a:prstGeom>
        </p:spPr>
        <p:txBody>
          <a:bodyPr wrap="square">
            <a:spAutoFit/>
          </a:bodyPr>
          <a:lstStyle/>
          <a:p>
            <a:pPr algn="ctr">
              <a:lnSpc>
                <a:spcPct val="115000"/>
              </a:lnSpc>
              <a:spcBef>
                <a:spcPts val="1200"/>
              </a:spcBef>
              <a:spcAft>
                <a:spcPts val="1000"/>
              </a:spcAft>
            </a:pPr>
            <a:r>
              <a:rPr lang="en-US" sz="2000" dirty="0">
                <a:solidFill>
                  <a:srgbClr val="FFC000"/>
                </a:solidFill>
                <a:latin typeface="Algerian" panose="04020705040A02060702" pitchFamily="82" charset="0"/>
                <a:ea typeface="Verdana" panose="020B0604030504040204" pitchFamily="34" charset="0"/>
              </a:rPr>
              <a:t>Faceted classification</a:t>
            </a:r>
          </a:p>
          <a:p>
            <a:r>
              <a:rPr lang="en-US" sz="2000" dirty="0" smtClean="0">
                <a:solidFill>
                  <a:schemeClr val="bg1"/>
                </a:solidFill>
                <a:latin typeface="Verdana" panose="020B0604030504040204" pitchFamily="34" charset="0"/>
                <a:ea typeface="Verdana" panose="020B0604030504040204" pitchFamily="34" charset="0"/>
              </a:rPr>
              <a:t>Faceted classification means breaking subjects into standard component parts, or facets. Faceted method of classification is based on parallel division of subjects by classification attributes.</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Faceted method of classification allows for removing or adding new classification attributes (facets), thus it posses more flexible structure.</a:t>
            </a:r>
            <a:endParaRPr lang="en-US" sz="2000" dirty="0">
              <a:solidFill>
                <a:schemeClr val="bg1"/>
              </a:solidFill>
              <a:latin typeface="Verdana" panose="020B0604030504040204" pitchFamily="34" charset="0"/>
              <a:ea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5320145" y="2900217"/>
            <a:ext cx="6456880" cy="3611419"/>
          </a:xfrm>
          <a:prstGeom prst="rect">
            <a:avLst/>
          </a:prstGeom>
        </p:spPr>
      </p:pic>
    </p:spTree>
    <p:extLst>
      <p:ext uri="{BB962C8B-B14F-4D97-AF65-F5344CB8AC3E}">
        <p14:creationId xmlns:p14="http://schemas.microsoft.com/office/powerpoint/2010/main" val="15188500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73890" y="175771"/>
            <a:ext cx="6096000" cy="2534605"/>
          </a:xfrm>
          <a:prstGeom prst="rect">
            <a:avLst/>
          </a:prstGeom>
        </p:spPr>
        <p:txBody>
          <a:bodyPr>
            <a:spAutoFit/>
          </a:bodyPr>
          <a:lstStyle/>
          <a:p>
            <a:pPr algn="just">
              <a:lnSpc>
                <a:spcPct val="115000"/>
              </a:lnSpc>
              <a:spcAft>
                <a:spcPts val="1000"/>
              </a:spcAft>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classification of goods according to the </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Foreign Economic Activity Commodity Nomenclature of the Customs Union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(hereinafter referred to as the FEACN of the CU) is one of the most relevant issues for participants of the foreign economic activity (hereinafter referred to as the FEA).</a:t>
            </a:r>
            <a:endParaRPr lang="ru-RU" sz="2000" dirty="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 name="Прямоугольник 2"/>
          <p:cNvSpPr/>
          <p:nvPr/>
        </p:nvSpPr>
        <p:spPr>
          <a:xfrm>
            <a:off x="3648364" y="3115937"/>
            <a:ext cx="7804727" cy="3406061"/>
          </a:xfrm>
          <a:prstGeom prst="rect">
            <a:avLst/>
          </a:prstGeom>
        </p:spPr>
        <p:txBody>
          <a:bodyPr wrap="square">
            <a:spAutoFit/>
          </a:bodyPr>
          <a:lstStyle/>
          <a:p>
            <a:pPr algn="just">
              <a:lnSpc>
                <a:spcPct val="115000"/>
              </a:lnSpc>
              <a:spcAft>
                <a:spcPts val="1000"/>
              </a:spcAft>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accuracy of the classification of goods is of great importance for better objectivity of customs statistics of the foreign trade, used in the course of development of the customs policy of the Member States of the Customs Union, and for adoption of specific measures for its implementation during customs clearance and control of goods and vehicles.</a:t>
            </a:r>
            <a:endParaRPr lang="ru-RU" sz="2000" dirty="0" smtClean="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15000"/>
              </a:lnSpc>
              <a:spcAft>
                <a:spcPts val="1000"/>
              </a:spcAft>
            </a:pP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Participants of the FEA shall determine, on their own, the code of goods crossing the customs border.</a:t>
            </a:r>
            <a:endParaRPr lang="ru-RU" sz="20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419273" y="64655"/>
            <a:ext cx="3509818" cy="3051282"/>
          </a:xfrm>
          <a:prstGeom prst="rect">
            <a:avLst/>
          </a:prstGeom>
          <a:ln>
            <a:noFill/>
          </a:ln>
          <a:effectLst>
            <a:softEdge rad="112500"/>
          </a:effectLst>
        </p:spPr>
      </p:pic>
    </p:spTree>
    <p:extLst>
      <p:ext uri="{BB962C8B-B14F-4D97-AF65-F5344CB8AC3E}">
        <p14:creationId xmlns:p14="http://schemas.microsoft.com/office/powerpoint/2010/main" val="11681968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Прямоугольник 3"/>
          <p:cNvSpPr/>
          <p:nvPr/>
        </p:nvSpPr>
        <p:spPr>
          <a:xfrm>
            <a:off x="480290" y="935520"/>
            <a:ext cx="11046691" cy="1631216"/>
          </a:xfrm>
          <a:prstGeom prst="rect">
            <a:avLst/>
          </a:prstGeom>
        </p:spPr>
        <p:txBody>
          <a:bodyPr wrap="square">
            <a:spAutoFit/>
          </a:bodyPr>
          <a:lstStyle/>
          <a:p>
            <a:pPr marL="342900" indent="-342900">
              <a:buFont typeface="Wingdings" panose="05000000000000000000" pitchFamily="2" charset="2"/>
              <a:buChar char="v"/>
            </a:pPr>
            <a:r>
              <a:rPr lang="en-US" sz="2000" dirty="0" smtClean="0">
                <a:solidFill>
                  <a:schemeClr val="bg1"/>
                </a:solidFill>
                <a:latin typeface="Verdana" panose="020B0604030504040204" pitchFamily="34" charset="0"/>
                <a:ea typeface="Verdana" panose="020B0604030504040204" pitchFamily="34" charset="0"/>
              </a:rPr>
              <a:t>Criteria of classification – a property or characteristic of an object (product) that forms the basis of its classification (purpose, type of material, structure, construction, manufacturing process, finishing etc.). </a:t>
            </a:r>
          </a:p>
          <a:p>
            <a:pPr marL="342900" indent="-342900">
              <a:buFont typeface="Wingdings" panose="05000000000000000000" pitchFamily="2" charset="2"/>
              <a:buChar char="v"/>
            </a:pPr>
            <a:r>
              <a:rPr lang="en-US" sz="2000" dirty="0" smtClean="0">
                <a:solidFill>
                  <a:schemeClr val="bg1"/>
                </a:solidFill>
                <a:latin typeface="Verdana" panose="020B0604030504040204" pitchFamily="34" charset="0"/>
                <a:ea typeface="Verdana" panose="020B0604030504040204" pitchFamily="34" charset="0"/>
              </a:rPr>
              <a:t>The classification of goods is based on criteria, such as the raw materials in use, chemical composition, application etc.</a:t>
            </a:r>
            <a:endParaRPr lang="en-US" sz="2000" dirty="0">
              <a:solidFill>
                <a:schemeClr val="bg1"/>
              </a:solidFill>
              <a:latin typeface="Verdana" panose="020B0604030504040204" pitchFamily="34" charset="0"/>
              <a:ea typeface="Verdana" panose="020B0604030504040204" pitchFamily="34" charset="0"/>
            </a:endParaRPr>
          </a:p>
        </p:txBody>
      </p:sp>
      <p:sp>
        <p:nvSpPr>
          <p:cNvPr id="5" name="Прямоугольник 4"/>
          <p:cNvSpPr/>
          <p:nvPr/>
        </p:nvSpPr>
        <p:spPr>
          <a:xfrm>
            <a:off x="3694642" y="344115"/>
            <a:ext cx="5344733" cy="461665"/>
          </a:xfrm>
          <a:prstGeom prst="rect">
            <a:avLst/>
          </a:prstGeom>
        </p:spPr>
        <p:txBody>
          <a:bodyPr wrap="none">
            <a:spAutoFit/>
          </a:bodyPr>
          <a:lstStyle/>
          <a:p>
            <a:r>
              <a:rPr lang="en-US" sz="2400" dirty="0" smtClean="0">
                <a:solidFill>
                  <a:srgbClr val="FFC000"/>
                </a:solidFill>
                <a:latin typeface="Verdana" panose="020B0604030504040204" pitchFamily="34" charset="0"/>
                <a:ea typeface="Verdana" panose="020B0604030504040204" pitchFamily="34" charset="0"/>
              </a:rPr>
              <a:t>Criteria and rules of classification</a:t>
            </a:r>
          </a:p>
        </p:txBody>
      </p:sp>
      <p:sp>
        <p:nvSpPr>
          <p:cNvPr id="8" name="Прямоугольник 7"/>
          <p:cNvSpPr/>
          <p:nvPr/>
        </p:nvSpPr>
        <p:spPr>
          <a:xfrm>
            <a:off x="757382" y="2696476"/>
            <a:ext cx="10871200" cy="4093428"/>
          </a:xfrm>
          <a:prstGeom prst="rect">
            <a:avLst/>
          </a:prstGeom>
        </p:spPr>
        <p:txBody>
          <a:bodyPr wrap="square">
            <a:spAutoFit/>
          </a:bodyPr>
          <a:lstStyle/>
          <a:p>
            <a:r>
              <a:rPr lang="en-US" sz="2000" dirty="0" smtClean="0">
                <a:solidFill>
                  <a:srgbClr val="FFC000"/>
                </a:solidFill>
                <a:latin typeface="Verdana" panose="020B0604030504040204" pitchFamily="34" charset="0"/>
                <a:ea typeface="Verdana" panose="020B0604030504040204" pitchFamily="34" charset="0"/>
              </a:rPr>
              <a:t>Creation of the commodity nomenclature used today in the international practice of the FEA is preceded by a long history.</a:t>
            </a:r>
          </a:p>
          <a:p>
            <a:r>
              <a:rPr lang="en-US" sz="2000" dirty="0" smtClean="0">
                <a:solidFill>
                  <a:srgbClr val="FFC000"/>
                </a:solidFill>
                <a:latin typeface="Verdana" panose="020B0604030504040204" pitchFamily="34" charset="0"/>
                <a:ea typeface="Verdana" panose="020B0604030504040204" pitchFamily="34" charset="0"/>
              </a:rPr>
              <a:t>For the purpose of state regulation of export and import of goods in the </a:t>
            </a:r>
            <a:r>
              <a:rPr lang="en-US" sz="2000" dirty="0" smtClean="0">
                <a:solidFill>
                  <a:schemeClr val="bg1"/>
                </a:solidFill>
                <a:latin typeface="Verdana" panose="020B0604030504040204" pitchFamily="34" charset="0"/>
                <a:ea typeface="Verdana" panose="020B0604030504040204" pitchFamily="34" charset="0"/>
              </a:rPr>
              <a:t>Customs Union,</a:t>
            </a:r>
            <a:r>
              <a:rPr lang="en-US" sz="2000" dirty="0" smtClean="0">
                <a:solidFill>
                  <a:srgbClr val="FFC000"/>
                </a:solidFill>
                <a:latin typeface="Verdana" panose="020B0604030504040204" pitchFamily="34" charset="0"/>
                <a:ea typeface="Verdana" panose="020B0604030504040204" pitchFamily="34" charset="0"/>
              </a:rPr>
              <a:t> the international classifier – </a:t>
            </a:r>
            <a:r>
              <a:rPr lang="en-US" sz="2000" dirty="0" smtClean="0">
                <a:solidFill>
                  <a:schemeClr val="bg1"/>
                </a:solidFill>
                <a:latin typeface="Verdana" panose="020B0604030504040204" pitchFamily="34" charset="0"/>
                <a:ea typeface="Verdana" panose="020B0604030504040204" pitchFamily="34" charset="0"/>
              </a:rPr>
              <a:t>Foreign Economic Activity Commodity Nomenclature of the Customs Union (FEACN of the CU) – is used.</a:t>
            </a:r>
          </a:p>
          <a:p>
            <a:endParaRPr lang="en-US" sz="2000" dirty="0" smtClean="0">
              <a:solidFill>
                <a:srgbClr val="FFC000"/>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It is based on the experience in international trade and provisions of the International Convention on </a:t>
            </a:r>
            <a:r>
              <a:rPr lang="en-US" sz="2000" dirty="0" smtClean="0">
                <a:solidFill>
                  <a:schemeClr val="bg1"/>
                </a:solidFill>
                <a:latin typeface="Verdana" panose="020B0604030504040204" pitchFamily="34" charset="0"/>
                <a:ea typeface="Verdana" panose="020B0604030504040204" pitchFamily="34" charset="0"/>
              </a:rPr>
              <a:t>the Harmonized Commodity Description and Coding System. </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Thus, the FEACN of the CU is based on the nomenclature of the Harmonized Commodity Description and Coding System and the Combined Nomenclature of the European Community. </a:t>
            </a:r>
            <a:endParaRPr lang="en-US" sz="2000" dirty="0">
              <a:solidFill>
                <a:srgbClr val="FFC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20688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 name="Прямоугольник 2"/>
          <p:cNvSpPr/>
          <p:nvPr/>
        </p:nvSpPr>
        <p:spPr>
          <a:xfrm>
            <a:off x="277091" y="302484"/>
            <a:ext cx="7065818" cy="3477875"/>
          </a:xfrm>
          <a:prstGeom prst="rect">
            <a:avLst/>
          </a:prstGeom>
        </p:spPr>
        <p:txBody>
          <a:bodyPr wrap="square">
            <a:spAutoFit/>
          </a:bodyPr>
          <a:lstStyle/>
          <a:p>
            <a:r>
              <a:rPr lang="en-US" sz="2000" dirty="0" smtClean="0">
                <a:solidFill>
                  <a:srgbClr val="FFC000"/>
                </a:solidFill>
                <a:latin typeface="Verdana" panose="020B0604030504040204" pitchFamily="34" charset="0"/>
                <a:ea typeface="Verdana" panose="020B0604030504040204" pitchFamily="34" charset="0"/>
              </a:rPr>
              <a:t>The Harmonized Commodity Description and Coding System</a:t>
            </a:r>
            <a:r>
              <a:rPr lang="en-US" sz="2000" dirty="0" smtClean="0">
                <a:solidFill>
                  <a:schemeClr val="bg1"/>
                </a:solidFill>
                <a:latin typeface="Verdana" panose="020B0604030504040204" pitchFamily="34" charset="0"/>
                <a:ea typeface="Verdana" panose="020B0604030504040204" pitchFamily="34" charset="0"/>
              </a:rPr>
              <a:t>, also known as the Harmonized System (HS) of tariff nomenclature is an internationally standardized system of names and numbers to classify traded products.</a:t>
            </a:r>
          </a:p>
          <a:p>
            <a:r>
              <a:rPr lang="en-US" sz="2000" dirty="0" smtClean="0">
                <a:solidFill>
                  <a:schemeClr val="bg1"/>
                </a:solidFill>
                <a:latin typeface="Verdana" panose="020B0604030504040204" pitchFamily="34" charset="0"/>
                <a:ea typeface="Verdana" panose="020B0604030504040204" pitchFamily="34" charset="0"/>
              </a:rPr>
              <a:t>It came into effect in 1988 and has since been developed and maintained by the World Customs Organization (WCO) (formerly the Customs Co-operation Council), an independent intergovernmental organization based in Brussels, Belgium, with over 200 member countries.</a:t>
            </a:r>
            <a:endParaRPr lang="uk-UA" sz="2000" dirty="0">
              <a:solidFill>
                <a:schemeClr val="bg1"/>
              </a:solidFill>
              <a:latin typeface="Verdana" panose="020B0604030504040204" pitchFamily="34" charset="0"/>
              <a:ea typeface="Verdana" panose="020B0604030504040204" pitchFamily="34" charset="0"/>
            </a:endParaRPr>
          </a:p>
        </p:txBody>
      </p:sp>
      <p:pic>
        <p:nvPicPr>
          <p:cNvPr id="6" name="Рисунок 5"/>
          <p:cNvPicPr>
            <a:picLocks noChangeAspect="1"/>
          </p:cNvPicPr>
          <p:nvPr/>
        </p:nvPicPr>
        <p:blipFill>
          <a:blip r:embed="rId2"/>
          <a:stretch>
            <a:fillRect/>
          </a:stretch>
        </p:blipFill>
        <p:spPr>
          <a:xfrm>
            <a:off x="7435273" y="66964"/>
            <a:ext cx="4682836" cy="3512127"/>
          </a:xfrm>
          <a:prstGeom prst="rect">
            <a:avLst/>
          </a:prstGeom>
          <a:ln>
            <a:noFill/>
          </a:ln>
          <a:effectLst>
            <a:softEdge rad="112500"/>
          </a:effectLst>
        </p:spPr>
      </p:pic>
      <p:sp>
        <p:nvSpPr>
          <p:cNvPr id="7" name="Прямоугольник 6"/>
          <p:cNvSpPr/>
          <p:nvPr/>
        </p:nvSpPr>
        <p:spPr>
          <a:xfrm>
            <a:off x="277090" y="3854211"/>
            <a:ext cx="10852727" cy="1938992"/>
          </a:xfrm>
          <a:prstGeom prst="rect">
            <a:avLst/>
          </a:prstGeom>
        </p:spPr>
        <p:txBody>
          <a:bodyPr wrap="square">
            <a:spAutoFit/>
          </a:bodyPr>
          <a:lstStyle/>
          <a:p>
            <a:r>
              <a:rPr lang="en-US" sz="2000" dirty="0">
                <a:solidFill>
                  <a:srgbClr val="FFC000"/>
                </a:solidFill>
                <a:latin typeface="Verdana" panose="020B0604030504040204" pitchFamily="34" charset="0"/>
                <a:ea typeface="Verdana" panose="020B0604030504040204" pitchFamily="34" charset="0"/>
              </a:rPr>
              <a:t>Harmonized system</a:t>
            </a:r>
            <a:r>
              <a:rPr lang="en-US" sz="2000" dirty="0">
                <a:solidFill>
                  <a:schemeClr val="bg1"/>
                </a:solidFill>
                <a:latin typeface="Verdana" panose="020B0604030504040204" pitchFamily="34" charset="0"/>
                <a:ea typeface="Verdana" panose="020B0604030504040204" pitchFamily="34" charset="0"/>
              </a:rPr>
              <a:t> – a commodity nomenclature that includes commodity items and sub-items, relevant digit codes divided into groups and sections based on certain criteria, notes and fundamental rules of interpretation of the Harmonized System.</a:t>
            </a:r>
          </a:p>
          <a:p>
            <a:r>
              <a:rPr lang="en-US" sz="2000" dirty="0">
                <a:solidFill>
                  <a:srgbClr val="FFC000"/>
                </a:solidFill>
                <a:latin typeface="Verdana" panose="020B0604030504040204" pitchFamily="34" charset="0"/>
                <a:ea typeface="Verdana" panose="020B0604030504040204" pitchFamily="34" charset="0"/>
              </a:rPr>
              <a:t>The basic principle of the Harmonized System consists in mandatory comparability of national and international data on foreign trade of any country.</a:t>
            </a:r>
          </a:p>
        </p:txBody>
      </p:sp>
    </p:spTree>
    <p:extLst>
      <p:ext uri="{BB962C8B-B14F-4D97-AF65-F5344CB8AC3E}">
        <p14:creationId xmlns:p14="http://schemas.microsoft.com/office/powerpoint/2010/main" val="47478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64655" y="1378865"/>
            <a:ext cx="5430981" cy="4093428"/>
          </a:xfrm>
          <a:prstGeom prst="rect">
            <a:avLst/>
          </a:prstGeom>
        </p:spPr>
        <p:txBody>
          <a:bodyPr wrap="square">
            <a:spAutoFit/>
          </a:bodyPr>
          <a:lstStyle/>
          <a:p>
            <a:r>
              <a:rPr lang="en-US" sz="2000" dirty="0" smtClean="0">
                <a:solidFill>
                  <a:srgbClr val="FFC000"/>
                </a:solidFill>
                <a:latin typeface="Verdana" panose="020B0604030504040204" pitchFamily="34" charset="0"/>
                <a:ea typeface="Verdana" panose="020B0604030504040204" pitchFamily="34" charset="0"/>
              </a:rPr>
              <a:t>The basic provisions of the Convention defines the following:</a:t>
            </a:r>
          </a:p>
          <a:p>
            <a:r>
              <a:rPr lang="en-US" sz="2000" b="1" dirty="0" smtClean="0">
                <a:solidFill>
                  <a:schemeClr val="bg1"/>
                </a:solidFill>
                <a:latin typeface="Verdana" panose="020B0604030504040204" pitchFamily="34" charset="0"/>
                <a:ea typeface="Verdana" panose="020B0604030504040204" pitchFamily="34" charset="0"/>
              </a:rPr>
              <a:t>certain countries or groups of countries acceded thereto may, based on the Harmonized System, develop their commodity nomenclature and customs tariffs with a better level of detail of commodity sub-items in complementary structural elements in addition to a six-digit code specified in the nomenclature of the Harmonized System.</a:t>
            </a:r>
            <a:endParaRPr lang="uk-UA" sz="2000" b="1" dirty="0">
              <a:solidFill>
                <a:schemeClr val="bg1"/>
              </a:solidFill>
              <a:latin typeface="Verdana" panose="020B0604030504040204" pitchFamily="34" charset="0"/>
              <a:ea typeface="Verdana" panose="020B0604030504040204" pitchFamily="34" charset="0"/>
            </a:endParaRPr>
          </a:p>
        </p:txBody>
      </p:sp>
      <p:sp>
        <p:nvSpPr>
          <p:cNvPr id="3" name="Прямоугольник 2"/>
          <p:cNvSpPr/>
          <p:nvPr/>
        </p:nvSpPr>
        <p:spPr>
          <a:xfrm>
            <a:off x="5846618" y="1378865"/>
            <a:ext cx="5763491" cy="4401205"/>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The classification scheme of the Harmonized System meets the following three conditions:</a:t>
            </a:r>
          </a:p>
          <a:p>
            <a:endParaRPr lang="en-US" sz="2000" dirty="0" smtClean="0">
              <a:solidFill>
                <a:schemeClr val="bg1"/>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q"/>
            </a:pPr>
            <a:r>
              <a:rPr lang="en-US" sz="2000" dirty="0" smtClean="0">
                <a:solidFill>
                  <a:srgbClr val="FFC000"/>
                </a:solidFill>
                <a:latin typeface="Verdana" panose="020B0604030504040204" pitchFamily="34" charset="0"/>
                <a:ea typeface="Verdana" panose="020B0604030504040204" pitchFamily="34" charset="0"/>
              </a:rPr>
              <a:t>goods are divided into groups so that goods within each group have one common criterion. All parts of the classification are independent and can be subdivided;</a:t>
            </a:r>
          </a:p>
          <a:p>
            <a:pPr marL="342900" indent="-342900">
              <a:buFont typeface="Wingdings" panose="05000000000000000000" pitchFamily="2" charset="2"/>
              <a:buChar char="q"/>
            </a:pPr>
            <a:r>
              <a:rPr lang="en-US" sz="2000" dirty="0" smtClean="0">
                <a:solidFill>
                  <a:srgbClr val="FFC000"/>
                </a:solidFill>
                <a:latin typeface="Verdana" panose="020B0604030504040204" pitchFamily="34" charset="0"/>
                <a:ea typeface="Verdana" panose="020B0604030504040204" pitchFamily="34" charset="0"/>
              </a:rPr>
              <a:t>goods can be only classified at a time based on one main criterion;</a:t>
            </a:r>
          </a:p>
          <a:p>
            <a:pPr marL="342900" indent="-342900">
              <a:buFont typeface="Wingdings" panose="05000000000000000000" pitchFamily="2" charset="2"/>
              <a:buChar char="q"/>
            </a:pPr>
            <a:r>
              <a:rPr lang="en-US" sz="2000" dirty="0" smtClean="0">
                <a:solidFill>
                  <a:srgbClr val="FFC000"/>
                </a:solidFill>
                <a:latin typeface="Verdana" panose="020B0604030504040204" pitchFamily="34" charset="0"/>
                <a:ea typeface="Verdana" panose="020B0604030504040204" pitchFamily="34" charset="0"/>
              </a:rPr>
              <a:t>goods shall be first classified based on more general criteria, and then – based on more detailed (specific) criteria.</a:t>
            </a:r>
            <a:endParaRPr lang="en-US" sz="2000" dirty="0">
              <a:solidFill>
                <a:srgbClr val="FFC000"/>
              </a:solidFill>
              <a:latin typeface="Verdana" panose="020B0604030504040204" pitchFamily="34" charset="0"/>
              <a:ea typeface="Verdana" panose="020B0604030504040204" pitchFamily="34" charset="0"/>
            </a:endParaRPr>
          </a:p>
        </p:txBody>
      </p:sp>
      <p:sp>
        <p:nvSpPr>
          <p:cNvPr id="4" name="Прямоугольник 3"/>
          <p:cNvSpPr/>
          <p:nvPr/>
        </p:nvSpPr>
        <p:spPr>
          <a:xfrm>
            <a:off x="193964" y="390344"/>
            <a:ext cx="11305309" cy="707886"/>
          </a:xfrm>
          <a:prstGeom prst="rect">
            <a:avLst/>
          </a:prstGeom>
        </p:spPr>
        <p:txBody>
          <a:bodyPr wrap="square">
            <a:spAutoFit/>
          </a:bodyPr>
          <a:lstStyle/>
          <a:p>
            <a:pPr algn="ctr"/>
            <a:r>
              <a:rPr lang="en-US" sz="2000" b="1" dirty="0">
                <a:solidFill>
                  <a:srgbClr val="FFC000"/>
                </a:solidFill>
                <a:latin typeface="Verdana" panose="020B0604030504040204" pitchFamily="34" charset="0"/>
                <a:ea typeface="Verdana" panose="020B0604030504040204" pitchFamily="34" charset="0"/>
              </a:rPr>
              <a:t>The primary function of the </a:t>
            </a:r>
            <a:r>
              <a:rPr lang="en-US" sz="2000" b="1" dirty="0" smtClean="0">
                <a:solidFill>
                  <a:srgbClr val="FFC000"/>
                </a:solidFill>
                <a:latin typeface="Verdana" panose="020B0604030504040204" pitchFamily="34" charset="0"/>
                <a:ea typeface="Verdana" panose="020B0604030504040204" pitchFamily="34" charset="0"/>
              </a:rPr>
              <a:t>Harmonized </a:t>
            </a:r>
            <a:r>
              <a:rPr lang="en-US" sz="2000" b="1" dirty="0">
                <a:solidFill>
                  <a:srgbClr val="FFC000"/>
                </a:solidFill>
                <a:latin typeface="Verdana" panose="020B0604030504040204" pitchFamily="34" charset="0"/>
                <a:ea typeface="Verdana" panose="020B0604030504040204" pitchFamily="34" charset="0"/>
              </a:rPr>
              <a:t>System is to act as a basis for customs tariffs worldwide.</a:t>
            </a:r>
            <a:endParaRPr lang="uk-UA" sz="2000" b="1" dirty="0">
              <a:solidFill>
                <a:srgbClr val="FFC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524452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459047" y="188113"/>
            <a:ext cx="6155114" cy="4985980"/>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Today there are more than 170 countries that develop their customs tariffs and commodity nomenclatures based on the Harmonized Commodity Description and Coding System.</a:t>
            </a:r>
            <a:r>
              <a:rPr lang="en-US" sz="2000" dirty="0">
                <a:solidFill>
                  <a:schemeClr val="bg1"/>
                </a:solidFill>
                <a:latin typeface="Verdana" panose="020B0604030504040204" pitchFamily="34" charset="0"/>
                <a:ea typeface="Verdana" panose="020B0604030504040204" pitchFamily="34" charset="0"/>
              </a:rPr>
              <a:t> </a:t>
            </a:r>
            <a:endParaRPr lang="en-US" sz="2000" dirty="0" smtClean="0">
              <a:solidFill>
                <a:schemeClr val="bg1"/>
              </a:solidFill>
              <a:latin typeface="Verdana" panose="020B0604030504040204" pitchFamily="34" charset="0"/>
              <a:ea typeface="Verdana" panose="020B0604030504040204" pitchFamily="34" charset="0"/>
            </a:endParaRPr>
          </a:p>
          <a:p>
            <a:endParaRPr lang="en-US" sz="2000" dirty="0" smtClean="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Together </a:t>
            </a:r>
            <a:r>
              <a:rPr lang="en-US" sz="2000" dirty="0">
                <a:solidFill>
                  <a:schemeClr val="bg1"/>
                </a:solidFill>
                <a:latin typeface="Verdana" panose="020B0604030504040204" pitchFamily="34" charset="0"/>
                <a:ea typeface="Verdana" panose="020B0604030504040204" pitchFamily="34" charset="0"/>
              </a:rPr>
              <a:t>with creation of the nomenclature of the </a:t>
            </a:r>
            <a:r>
              <a:rPr lang="en-US" sz="2000" dirty="0">
                <a:solidFill>
                  <a:srgbClr val="FFC000"/>
                </a:solidFill>
                <a:latin typeface="Verdana" panose="020B0604030504040204" pitchFamily="34" charset="0"/>
                <a:ea typeface="Verdana" panose="020B0604030504040204" pitchFamily="34" charset="0"/>
              </a:rPr>
              <a:t>Harmonized System, </a:t>
            </a:r>
            <a:r>
              <a:rPr lang="en-US" sz="2000" dirty="0">
                <a:solidFill>
                  <a:schemeClr val="bg1"/>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International Convention </a:t>
            </a:r>
            <a:r>
              <a:rPr lang="en-US" sz="2000" dirty="0">
                <a:solidFill>
                  <a:schemeClr val="bg1"/>
                </a:solidFill>
                <a:latin typeface="Verdana" panose="020B0604030504040204" pitchFamily="34" charset="0"/>
                <a:ea typeface="Verdana" panose="020B0604030504040204" pitchFamily="34" charset="0"/>
              </a:rPr>
              <a:t>as to application thereof has being developed in parallel.</a:t>
            </a:r>
            <a:endParaRPr lang="ru-RU" sz="2000" dirty="0">
              <a:solidFill>
                <a:schemeClr val="bg1"/>
              </a:solidFill>
              <a:latin typeface="Verdana" panose="020B0604030504040204" pitchFamily="34" charset="0"/>
              <a:ea typeface="Verdana" panose="020B0604030504040204" pitchFamily="34" charset="0"/>
            </a:endParaRP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Thus</a:t>
            </a:r>
            <a:r>
              <a:rPr lang="en-US" sz="2000" dirty="0">
                <a:solidFill>
                  <a:schemeClr val="bg1"/>
                </a:solidFill>
                <a:latin typeface="Verdana" panose="020B0604030504040204" pitchFamily="34" charset="0"/>
                <a:ea typeface="Verdana" panose="020B0604030504040204" pitchFamily="34" charset="0"/>
              </a:rPr>
              <a:t>, the Harmonized System is the first international nomenclature that takes into account the requirements of foreign trade statistics</a:t>
            </a:r>
            <a:r>
              <a:rPr lang="en-US" sz="2000" dirty="0" smtClean="0">
                <a:solidFill>
                  <a:schemeClr val="bg1"/>
                </a:solidFill>
                <a:latin typeface="Verdana" panose="020B0604030504040204" pitchFamily="34" charset="0"/>
                <a:ea typeface="Verdana" panose="020B0604030504040204" pitchFamily="34" charset="0"/>
              </a:rPr>
              <a:t>.</a:t>
            </a:r>
          </a:p>
          <a:p>
            <a:endParaRPr lang="en-US" sz="2000" dirty="0" smtClean="0">
              <a:solidFill>
                <a:schemeClr val="bg1"/>
              </a:solidFill>
              <a:latin typeface="Verdana" panose="020B0604030504040204" pitchFamily="34" charset="0"/>
              <a:ea typeface="Verdana" panose="020B0604030504040204" pitchFamily="34" charset="0"/>
            </a:endParaRPr>
          </a:p>
          <a:p>
            <a:endParaRPr lang="uk-UA" dirty="0"/>
          </a:p>
        </p:txBody>
      </p:sp>
      <p:pic>
        <p:nvPicPr>
          <p:cNvPr id="5" name="Рисунок 4"/>
          <p:cNvPicPr>
            <a:picLocks noChangeAspect="1"/>
          </p:cNvPicPr>
          <p:nvPr/>
        </p:nvPicPr>
        <p:blipFill>
          <a:blip r:embed="rId2"/>
          <a:stretch>
            <a:fillRect/>
          </a:stretch>
        </p:blipFill>
        <p:spPr>
          <a:xfrm>
            <a:off x="6650665" y="1873998"/>
            <a:ext cx="5541335" cy="3300095"/>
          </a:xfrm>
          <a:prstGeom prst="rect">
            <a:avLst/>
          </a:prstGeom>
          <a:ln>
            <a:noFill/>
          </a:ln>
          <a:effectLst>
            <a:softEdge rad="112500"/>
          </a:effectLst>
        </p:spPr>
      </p:pic>
      <p:sp>
        <p:nvSpPr>
          <p:cNvPr id="6" name="Прямоугольник 5"/>
          <p:cNvSpPr/>
          <p:nvPr/>
        </p:nvSpPr>
        <p:spPr>
          <a:xfrm>
            <a:off x="7020560" y="188113"/>
            <a:ext cx="5008880" cy="1323439"/>
          </a:xfrm>
          <a:prstGeom prst="rect">
            <a:avLst/>
          </a:prstGeom>
        </p:spPr>
        <p:txBody>
          <a:bodyPr wrap="square">
            <a:spAutoFit/>
          </a:bodyPr>
          <a:lstStyle/>
          <a:p>
            <a:r>
              <a:rPr lang="en-US" sz="2000" dirty="0">
                <a:solidFill>
                  <a:srgbClr val="FFC000"/>
                </a:solidFill>
                <a:latin typeface="Verdana" panose="020B0604030504040204" pitchFamily="34" charset="0"/>
                <a:ea typeface="Verdana" panose="020B0604030504040204" pitchFamily="34" charset="0"/>
              </a:rPr>
              <a:t>The commodity group includes the first two digits, the commodity item – four digits, sub-item – six digits and sub-sub-item – ten digits.</a:t>
            </a:r>
            <a:endParaRPr lang="ru-RU" sz="2000" dirty="0">
              <a:solidFill>
                <a:srgbClr val="FFC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4646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4000" y="304800"/>
            <a:ext cx="11145520" cy="6451600"/>
          </a:xfrm>
          <a:prstGeom prst="rect">
            <a:avLst/>
          </a:prstGeom>
        </p:spPr>
      </p:pic>
    </p:spTree>
    <p:extLst>
      <p:ext uri="{BB962C8B-B14F-4D97-AF65-F5344CB8AC3E}">
        <p14:creationId xmlns:p14="http://schemas.microsoft.com/office/powerpoint/2010/main" val="3276495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314960" y="203200"/>
            <a:ext cx="11572240" cy="6421120"/>
          </a:xfrm>
          <a:prstGeom prst="rect">
            <a:avLst/>
          </a:prstGeom>
        </p:spPr>
      </p:pic>
    </p:spTree>
    <p:extLst>
      <p:ext uri="{BB962C8B-B14F-4D97-AF65-F5344CB8AC3E}">
        <p14:creationId xmlns:p14="http://schemas.microsoft.com/office/powerpoint/2010/main" val="31966588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750560" y="4039434"/>
            <a:ext cx="5383068" cy="2691534"/>
          </a:xfrm>
          <a:prstGeom prst="rect">
            <a:avLst/>
          </a:prstGeom>
          <a:ln>
            <a:noFill/>
          </a:ln>
          <a:effectLst>
            <a:softEdge rad="112500"/>
          </a:effectLst>
        </p:spPr>
      </p:pic>
      <p:sp>
        <p:nvSpPr>
          <p:cNvPr id="4" name="Прямоугольник 3"/>
          <p:cNvSpPr/>
          <p:nvPr/>
        </p:nvSpPr>
        <p:spPr>
          <a:xfrm>
            <a:off x="254000" y="142150"/>
            <a:ext cx="4460240" cy="4708981"/>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For almost all countries, the classification of goods follows the Harmonized System (HS) of Classification.</a:t>
            </a:r>
          </a:p>
          <a:p>
            <a:endParaRPr lang="en-US" sz="2000" dirty="0" smtClean="0">
              <a:solidFill>
                <a:schemeClr val="bg1"/>
              </a:solidFill>
              <a:latin typeface="Verdana" panose="020B0604030504040204" pitchFamily="34" charset="0"/>
              <a:ea typeface="Verdana" panose="020B0604030504040204" pitchFamily="34" charset="0"/>
            </a:endParaRPr>
          </a:p>
          <a:p>
            <a:endParaRPr lang="en-US" sz="2000" dirty="0" smtClean="0">
              <a:solidFill>
                <a:schemeClr val="bg1"/>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Every product has an international 6-digit code which is used to determine the product’s tariff rate.</a:t>
            </a:r>
          </a:p>
          <a:p>
            <a:r>
              <a:rPr lang="en-US" sz="2000" dirty="0" smtClean="0">
                <a:solidFill>
                  <a:srgbClr val="FFC000"/>
                </a:solidFill>
                <a:latin typeface="Verdana" panose="020B0604030504040204" pitchFamily="34" charset="0"/>
                <a:ea typeface="Verdana" panose="020B0604030504040204" pitchFamily="34" charset="0"/>
              </a:rPr>
              <a:t>Countries can add up to 4 additional digits. The first six digits represent the “root” of the international coding. The last four digits are “country-specific.”</a:t>
            </a:r>
            <a:endParaRPr lang="en-US" sz="2000" dirty="0">
              <a:solidFill>
                <a:srgbClr val="FFC000"/>
              </a:solidFill>
              <a:latin typeface="Verdana" panose="020B0604030504040204" pitchFamily="34" charset="0"/>
              <a:ea typeface="Verdana" panose="020B0604030504040204" pitchFamily="34" charset="0"/>
            </a:endParaRPr>
          </a:p>
        </p:txBody>
      </p:sp>
      <p:sp>
        <p:nvSpPr>
          <p:cNvPr id="5" name="Прямоугольник 4"/>
          <p:cNvSpPr/>
          <p:nvPr/>
        </p:nvSpPr>
        <p:spPr>
          <a:xfrm>
            <a:off x="5750560" y="142150"/>
            <a:ext cx="6096000" cy="3785652"/>
          </a:xfrm>
          <a:prstGeom prst="rect">
            <a:avLst/>
          </a:prstGeom>
        </p:spPr>
        <p:txBody>
          <a:bodyPr>
            <a:spAutoFit/>
          </a:bodyPr>
          <a:lstStyle/>
          <a:p>
            <a:r>
              <a:rPr lang="en-US" sz="2000" dirty="0" smtClean="0">
                <a:solidFill>
                  <a:srgbClr val="FFC000"/>
                </a:solidFill>
                <a:latin typeface="Verdana" panose="020B0604030504040204" pitchFamily="34" charset="0"/>
                <a:ea typeface="Verdana" panose="020B0604030504040204" pitchFamily="34" charset="0"/>
              </a:rPr>
              <a:t>The Harmonized System is a very large list, comprised of:</a:t>
            </a:r>
          </a:p>
          <a:p>
            <a:r>
              <a:rPr lang="en-US" sz="2000" dirty="0" smtClean="0">
                <a:solidFill>
                  <a:schemeClr val="bg1"/>
                </a:solidFill>
                <a:latin typeface="Verdana" panose="020B0604030504040204" pitchFamily="34" charset="0"/>
                <a:ea typeface="Verdana" panose="020B0604030504040204" pitchFamily="34" charset="0"/>
              </a:rPr>
              <a:t>21 sections, divided by product or material</a:t>
            </a:r>
          </a:p>
          <a:p>
            <a:r>
              <a:rPr lang="en-US" sz="2000" dirty="0" smtClean="0">
                <a:solidFill>
                  <a:schemeClr val="bg1"/>
                </a:solidFill>
                <a:latin typeface="Verdana" panose="020B0604030504040204" pitchFamily="34" charset="0"/>
                <a:ea typeface="Verdana" panose="020B0604030504040204" pitchFamily="34" charset="0"/>
              </a:rPr>
              <a:t>97 chapters (the first 2 digits of the HS number)</a:t>
            </a:r>
          </a:p>
          <a:p>
            <a:r>
              <a:rPr lang="en-US" sz="2000" dirty="0" smtClean="0">
                <a:solidFill>
                  <a:srgbClr val="FFC000"/>
                </a:solidFill>
                <a:latin typeface="Verdana" panose="020B0604030504040204" pitchFamily="34" charset="0"/>
                <a:ea typeface="Verdana" panose="020B0604030504040204" pitchFamily="34" charset="0"/>
              </a:rPr>
              <a:t>Each chapter is then divided into headings (the first 4 digits of the HS number)</a:t>
            </a:r>
          </a:p>
          <a:p>
            <a:r>
              <a:rPr lang="en-US" sz="2000" dirty="0" smtClean="0">
                <a:solidFill>
                  <a:schemeClr val="bg1"/>
                </a:solidFill>
                <a:latin typeface="Verdana" panose="020B0604030504040204" pitchFamily="34" charset="0"/>
                <a:ea typeface="Verdana" panose="020B0604030504040204" pitchFamily="34" charset="0"/>
              </a:rPr>
              <a:t>Each heading is then divided into subheadings (6 digits)</a:t>
            </a:r>
          </a:p>
          <a:p>
            <a:r>
              <a:rPr lang="en-US" sz="2000" dirty="0" smtClean="0">
                <a:solidFill>
                  <a:srgbClr val="FFC000"/>
                </a:solidFill>
                <a:latin typeface="Verdana" panose="020B0604030504040204" pitchFamily="34" charset="0"/>
                <a:ea typeface="Verdana" panose="020B0604030504040204" pitchFamily="34" charset="0"/>
              </a:rPr>
              <a:t>The correct classification of an imported good is generally made by the importer and then verified by the Customs Office.</a:t>
            </a:r>
            <a:endParaRPr lang="uk-UA" sz="2000" dirty="0">
              <a:solidFill>
                <a:srgbClr val="FFC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2048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3" name="Understand_Your_Product's_Harmonized_System_(HS)_Code_Open Caption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2193" y="231490"/>
            <a:ext cx="11984996" cy="6033177"/>
          </a:xfrm>
          <a:prstGeom prst="rect">
            <a:avLst/>
          </a:prstGeom>
        </p:spPr>
      </p:pic>
      <p:sp>
        <p:nvSpPr>
          <p:cNvPr id="2" name="Прямоугольник 1"/>
          <p:cNvSpPr/>
          <p:nvPr/>
        </p:nvSpPr>
        <p:spPr>
          <a:xfrm>
            <a:off x="5873394" y="5803002"/>
            <a:ext cx="6096000" cy="923330"/>
          </a:xfrm>
          <a:prstGeom prst="rect">
            <a:avLst/>
          </a:prstGeom>
        </p:spPr>
        <p:txBody>
          <a:bodyPr>
            <a:spAutoFit/>
          </a:bodyPr>
          <a:lstStyle/>
          <a:p>
            <a:r>
              <a:rPr lang="pl-PL" dirty="0"/>
              <a:t>https://www.trade.gov/sites/default/files/2021-10/Understand_Your_Product%27s_Harmonized_System_%28HS%29_Code_Open Captioned.mp4</a:t>
            </a:r>
            <a:endParaRPr lang="uk-UA" dirty="0"/>
          </a:p>
        </p:txBody>
      </p:sp>
    </p:spTree>
    <p:extLst>
      <p:ext uri="{BB962C8B-B14F-4D97-AF65-F5344CB8AC3E}">
        <p14:creationId xmlns:p14="http://schemas.microsoft.com/office/powerpoint/2010/main" val="34133026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 name="Прямоугольник 2"/>
          <p:cNvSpPr/>
          <p:nvPr/>
        </p:nvSpPr>
        <p:spPr>
          <a:xfrm>
            <a:off x="386992" y="747042"/>
            <a:ext cx="6794170" cy="2862322"/>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Common </a:t>
            </a:r>
            <a:r>
              <a:rPr lang="en-US" sz="2000" dirty="0">
                <a:solidFill>
                  <a:schemeClr val="bg1"/>
                </a:solidFill>
                <a:latin typeface="Verdana" panose="020B0604030504040204" pitchFamily="34" charset="0"/>
                <a:ea typeface="Verdana" panose="020B0604030504040204" pitchFamily="34" charset="0"/>
              </a:rPr>
              <a:t>concept</a:t>
            </a:r>
            <a:r>
              <a:rPr lang="en-US" sz="2000" dirty="0" smtClean="0">
                <a:solidFill>
                  <a:schemeClr val="bg1"/>
                </a:solidFill>
                <a:latin typeface="Verdana" panose="020B0604030504040204" pitchFamily="34" charset="0"/>
                <a:ea typeface="Verdana" panose="020B0604030504040204" pitchFamily="34" charset="0"/>
              </a:rPr>
              <a:t>:</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System of Coding is applied to replacement of name of </a:t>
            </a:r>
            <a:r>
              <a:rPr lang="en-US" sz="2000" dirty="0" smtClean="0">
                <a:solidFill>
                  <a:srgbClr val="FFC000"/>
                </a:solidFill>
                <a:latin typeface="Verdana" panose="020B0604030504040204" pitchFamily="34" charset="0"/>
                <a:ea typeface="Verdana" panose="020B0604030504040204" pitchFamily="34" charset="0"/>
              </a:rPr>
              <a:t>object (</a:t>
            </a:r>
            <a:r>
              <a:rPr lang="en-US" sz="2000" dirty="0">
                <a:solidFill>
                  <a:srgbClr val="FFC000"/>
                </a:solidFill>
                <a:latin typeface="Verdana" panose="020B0604030504040204" pitchFamily="34" charset="0"/>
                <a:ea typeface="Verdana" panose="020B0604030504040204" pitchFamily="34" charset="0"/>
              </a:rPr>
              <a:t>code) worth a view to maintain the convenient and more effective processing of the </a:t>
            </a:r>
            <a:r>
              <a:rPr lang="en-US" sz="2000" dirty="0" smtClean="0">
                <a:solidFill>
                  <a:srgbClr val="FFC000"/>
                </a:solidFill>
                <a:latin typeface="Verdana" panose="020B0604030504040204" pitchFamily="34" charset="0"/>
                <a:ea typeface="Verdana" panose="020B0604030504040204" pitchFamily="34" charset="0"/>
              </a:rPr>
              <a:t>information.</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System </a:t>
            </a:r>
            <a:r>
              <a:rPr lang="en-US" sz="2000" dirty="0">
                <a:solidFill>
                  <a:schemeClr val="bg1"/>
                </a:solidFill>
                <a:latin typeface="Verdana" panose="020B0604030504040204" pitchFamily="34" charset="0"/>
                <a:ea typeface="Verdana" panose="020B0604030504040204" pitchFamily="34" charset="0"/>
              </a:rPr>
              <a:t>of Coding is the set of rules of a code designation of objects</a:t>
            </a:r>
          </a:p>
        </p:txBody>
      </p:sp>
      <p:sp>
        <p:nvSpPr>
          <p:cNvPr id="4" name="Прямоугольник 3"/>
          <p:cNvSpPr/>
          <p:nvPr/>
        </p:nvSpPr>
        <p:spPr>
          <a:xfrm>
            <a:off x="3982851" y="285377"/>
            <a:ext cx="3198311" cy="461665"/>
          </a:xfrm>
          <a:prstGeom prst="rect">
            <a:avLst/>
          </a:prstGeom>
        </p:spPr>
        <p:txBody>
          <a:bodyPr wrap="none">
            <a:spAutoFit/>
          </a:bodyPr>
          <a:lstStyle/>
          <a:p>
            <a:r>
              <a:rPr lang="en-US" sz="2400" b="1" dirty="0">
                <a:solidFill>
                  <a:srgbClr val="FFC000"/>
                </a:solidFill>
                <a:latin typeface="Verdana" panose="020B0604030504040204" pitchFamily="34" charset="0"/>
                <a:ea typeface="Verdana" panose="020B0604030504040204" pitchFamily="34" charset="0"/>
              </a:rPr>
              <a:t>System of Coding</a:t>
            </a:r>
          </a:p>
        </p:txBody>
      </p:sp>
      <p:pic>
        <p:nvPicPr>
          <p:cNvPr id="6" name="Рисунок 5"/>
          <p:cNvPicPr>
            <a:picLocks noChangeAspect="1"/>
          </p:cNvPicPr>
          <p:nvPr/>
        </p:nvPicPr>
        <p:blipFill>
          <a:blip r:embed="rId2"/>
          <a:stretch>
            <a:fillRect/>
          </a:stretch>
        </p:blipFill>
        <p:spPr>
          <a:xfrm>
            <a:off x="7395357" y="747042"/>
            <a:ext cx="4315914" cy="2878715"/>
          </a:xfrm>
          <a:prstGeom prst="rect">
            <a:avLst/>
          </a:prstGeom>
          <a:ln>
            <a:noFill/>
          </a:ln>
          <a:effectLst>
            <a:softEdge rad="112500"/>
          </a:effectLst>
        </p:spPr>
      </p:pic>
      <p:sp>
        <p:nvSpPr>
          <p:cNvPr id="7" name="Прямоугольник 6"/>
          <p:cNvSpPr/>
          <p:nvPr/>
        </p:nvSpPr>
        <p:spPr>
          <a:xfrm>
            <a:off x="480290" y="3863584"/>
            <a:ext cx="9929091" cy="2862322"/>
          </a:xfrm>
          <a:prstGeom prst="rect">
            <a:avLst/>
          </a:prstGeom>
        </p:spPr>
        <p:txBody>
          <a:bodyPr wrap="square">
            <a:spAutoFit/>
          </a:bodyPr>
          <a:lstStyle/>
          <a:p>
            <a:r>
              <a:rPr lang="en-US" sz="2000" dirty="0">
                <a:solidFill>
                  <a:srgbClr val="FFC000"/>
                </a:solidFill>
                <a:latin typeface="Verdana" panose="020B0604030504040204" pitchFamily="34" charset="0"/>
                <a:ea typeface="Verdana" panose="020B0604030504040204" pitchFamily="34" charset="0"/>
              </a:rPr>
              <a:t>Coding is the procedure of assignment to object of a code designation</a:t>
            </a:r>
            <a:r>
              <a:rPr lang="en-US" sz="2000" dirty="0" smtClean="0">
                <a:solidFill>
                  <a:srgbClr val="FFC000"/>
                </a:solidFill>
                <a:latin typeface="Verdana" panose="020B0604030504040204" pitchFamily="34" charset="0"/>
                <a:ea typeface="Verdana" panose="020B0604030504040204" pitchFamily="34" charset="0"/>
              </a:rPr>
              <a:t>.</a:t>
            </a:r>
          </a:p>
          <a:p>
            <a:endParaRPr lang="en-US" sz="2000" dirty="0" smtClean="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   There </a:t>
            </a:r>
            <a:r>
              <a:rPr lang="en-US" sz="2000" dirty="0">
                <a:solidFill>
                  <a:schemeClr val="bg1"/>
                </a:solidFill>
                <a:latin typeface="Verdana" panose="020B0604030504040204" pitchFamily="34" charset="0"/>
                <a:ea typeface="Verdana" panose="020B0604030504040204" pitchFamily="34" charset="0"/>
              </a:rPr>
              <a:t>are two groups of the methods used in system coding form:</a:t>
            </a:r>
          </a:p>
          <a:p>
            <a:pPr marL="342900" indent="-342900">
              <a:buFont typeface="Wingdings" panose="05000000000000000000" pitchFamily="2" charset="2"/>
              <a:buChar char="v"/>
            </a:pPr>
            <a:r>
              <a:rPr lang="en-US" sz="2000" dirty="0" smtClean="0">
                <a:solidFill>
                  <a:srgbClr val="FFC000"/>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classification system </a:t>
            </a:r>
            <a:r>
              <a:rPr lang="en-US" sz="2000" dirty="0">
                <a:solidFill>
                  <a:schemeClr val="bg1"/>
                </a:solidFill>
                <a:latin typeface="Verdana" panose="020B0604030504040204" pitchFamily="34" charset="0"/>
                <a:ea typeface="Verdana" panose="020B0604030504040204" pitchFamily="34" charset="0"/>
              </a:rPr>
              <a:t>of coding focused on carrying out the preliminary classification of object either on the basis of hierarchical </a:t>
            </a:r>
            <a:r>
              <a:rPr lang="en-US" sz="2000" dirty="0">
                <a:solidFill>
                  <a:srgbClr val="FFC000"/>
                </a:solidFill>
                <a:latin typeface="Verdana" panose="020B0604030504040204" pitchFamily="34" charset="0"/>
                <a:ea typeface="Verdana" panose="020B0604030504040204" pitchFamily="34" charset="0"/>
              </a:rPr>
              <a:t>system or on the basis of facet systems;</a:t>
            </a:r>
          </a:p>
          <a:p>
            <a:pPr marL="342900" indent="-342900">
              <a:buFont typeface="Wingdings" panose="05000000000000000000" pitchFamily="2" charset="2"/>
              <a:buChar char="v"/>
            </a:pPr>
            <a:r>
              <a:rPr lang="en-US" sz="2000" dirty="0" smtClean="0">
                <a:solidFill>
                  <a:srgbClr val="FFC000"/>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registration system </a:t>
            </a:r>
            <a:r>
              <a:rPr lang="en-US" sz="2000" dirty="0">
                <a:solidFill>
                  <a:schemeClr val="bg1"/>
                </a:solidFill>
                <a:latin typeface="Verdana" panose="020B0604030504040204" pitchFamily="34" charset="0"/>
                <a:ea typeface="Verdana" panose="020B0604030504040204" pitchFamily="34" charset="0"/>
              </a:rPr>
              <a:t>of coding which is not demanding preliminary classification of objects.</a:t>
            </a:r>
          </a:p>
          <a:p>
            <a:endParaRPr lang="en-US"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76326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189342" y="270408"/>
            <a:ext cx="11605493" cy="1938992"/>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The code is constructed on the basis of the alphabet consisting of </a:t>
            </a:r>
            <a:r>
              <a:rPr lang="en-US" sz="2000" dirty="0">
                <a:solidFill>
                  <a:srgbClr val="FFC000"/>
                </a:solidFill>
                <a:latin typeface="Verdana" panose="020B0604030504040204" pitchFamily="34" charset="0"/>
                <a:ea typeface="Verdana" panose="020B0604030504040204" pitchFamily="34" charset="0"/>
              </a:rPr>
              <a:t>letters, figures and symbols. </a:t>
            </a:r>
            <a:endParaRPr lang="en-US" sz="2000" dirty="0" smtClean="0">
              <a:solidFill>
                <a:srgbClr val="FFC000"/>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The </a:t>
            </a:r>
            <a:r>
              <a:rPr lang="en-US" sz="2000" dirty="0">
                <a:solidFill>
                  <a:schemeClr val="bg1"/>
                </a:solidFill>
                <a:latin typeface="Verdana" panose="020B0604030504040204" pitchFamily="34" charset="0"/>
                <a:ea typeface="Verdana" panose="020B0604030504040204" pitchFamily="34" charset="0"/>
              </a:rPr>
              <a:t>code is characterized by</a:t>
            </a:r>
            <a:r>
              <a:rPr lang="en-US" sz="2000" dirty="0" smtClean="0">
                <a:solidFill>
                  <a:schemeClr val="bg1"/>
                </a:solidFill>
                <a:latin typeface="Verdana" panose="020B0604030504040204" pitchFamily="34" charset="0"/>
                <a:ea typeface="Verdana" panose="020B0604030504040204" pitchFamily="34" charset="0"/>
              </a:rPr>
              <a:t>:</a:t>
            </a:r>
          </a:p>
          <a:p>
            <a:r>
              <a:rPr lang="en-US" sz="2000" dirty="0" smtClean="0">
                <a:solidFill>
                  <a:srgbClr val="FFC000"/>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length </a:t>
            </a:r>
            <a:r>
              <a:rPr lang="en-US" sz="2000" dirty="0">
                <a:solidFill>
                  <a:schemeClr val="bg1"/>
                </a:solidFill>
                <a:latin typeface="Verdana" panose="020B0604030504040204" pitchFamily="34" charset="0"/>
                <a:ea typeface="Verdana" panose="020B0604030504040204" pitchFamily="34" charset="0"/>
              </a:rPr>
              <a:t>– a number of positions in a </a:t>
            </a:r>
            <a:r>
              <a:rPr lang="en-US" sz="2000" dirty="0" smtClean="0">
                <a:solidFill>
                  <a:schemeClr val="bg1"/>
                </a:solidFill>
                <a:latin typeface="Verdana" panose="020B0604030504040204" pitchFamily="34" charset="0"/>
                <a:ea typeface="Verdana" panose="020B0604030504040204" pitchFamily="34" charset="0"/>
              </a:rPr>
              <a:t>code</a:t>
            </a:r>
          </a:p>
          <a:p>
            <a:r>
              <a:rPr lang="en-US" sz="2000" dirty="0" smtClean="0">
                <a:solidFill>
                  <a:srgbClr val="FFC000"/>
                </a:solidFill>
                <a:latin typeface="Verdana" panose="020B0604030504040204" pitchFamily="34" charset="0"/>
                <a:ea typeface="Verdana" panose="020B0604030504040204" pitchFamily="34" charset="0"/>
              </a:rPr>
              <a:t>Structure </a:t>
            </a:r>
            <a:r>
              <a:rPr lang="en-US" sz="2000" dirty="0">
                <a:solidFill>
                  <a:srgbClr val="FFC000"/>
                </a:solidFill>
                <a:latin typeface="Verdana" panose="020B0604030504040204" pitchFamily="34" charset="0"/>
                <a:ea typeface="Verdana" panose="020B0604030504040204" pitchFamily="34" charset="0"/>
              </a:rPr>
              <a:t>– </a:t>
            </a:r>
            <a:r>
              <a:rPr lang="en-US" sz="2000" dirty="0">
                <a:solidFill>
                  <a:schemeClr val="bg1"/>
                </a:solidFill>
                <a:latin typeface="Verdana" panose="020B0604030504040204" pitchFamily="34" charset="0"/>
                <a:ea typeface="Verdana" panose="020B0604030504040204" pitchFamily="34" charset="0"/>
              </a:rPr>
              <a:t>the order of an arrangement in a code of the symbols used for a designation of a classification attribute.</a:t>
            </a:r>
          </a:p>
        </p:txBody>
      </p:sp>
      <p:sp>
        <p:nvSpPr>
          <p:cNvPr id="4" name="Прямоугольник 3"/>
          <p:cNvSpPr/>
          <p:nvPr/>
        </p:nvSpPr>
        <p:spPr>
          <a:xfrm>
            <a:off x="83127" y="2248255"/>
            <a:ext cx="6096000" cy="3785652"/>
          </a:xfrm>
          <a:prstGeom prst="rect">
            <a:avLst/>
          </a:prstGeom>
        </p:spPr>
        <p:txBody>
          <a:bodyPr>
            <a:spAutoFit/>
          </a:bodyPr>
          <a:lstStyle/>
          <a:p>
            <a:r>
              <a:rPr lang="en-US" sz="2000" dirty="0">
                <a:solidFill>
                  <a:srgbClr val="FF0000"/>
                </a:solidFill>
                <a:latin typeface="Verdana" panose="020B0604030504040204" pitchFamily="34" charset="0"/>
                <a:ea typeface="Verdana" panose="020B0604030504040204" pitchFamily="34" charset="0"/>
              </a:rPr>
              <a:t>Two systems of coding are widely used</a:t>
            </a:r>
            <a:r>
              <a:rPr lang="en-US" sz="2000" dirty="0" smtClean="0">
                <a:solidFill>
                  <a:srgbClr val="FF0000"/>
                </a:solidFill>
                <a:latin typeface="Verdana" panose="020B0604030504040204" pitchFamily="34" charset="0"/>
                <a:ea typeface="Verdana" panose="020B0604030504040204" pitchFamily="34" charset="0"/>
              </a:rPr>
              <a:t>:</a:t>
            </a:r>
          </a:p>
          <a:p>
            <a:r>
              <a:rPr lang="en-US" sz="2000" dirty="0" smtClean="0">
                <a:solidFill>
                  <a:srgbClr val="FF0000"/>
                </a:solidFill>
                <a:latin typeface="Verdana" panose="020B0604030504040204" pitchFamily="34" charset="0"/>
                <a:ea typeface="Verdana" panose="020B0604030504040204" pitchFamily="34" charset="0"/>
              </a:rPr>
              <a:t> </a:t>
            </a:r>
            <a:r>
              <a:rPr lang="en-US" sz="2000" dirty="0">
                <a:solidFill>
                  <a:schemeClr val="bg1"/>
                </a:solidFill>
                <a:latin typeface="Verdana" panose="020B0604030504040204" pitchFamily="34" charset="0"/>
                <a:ea typeface="Verdana" panose="020B0604030504040204" pitchFamily="34" charset="0"/>
              </a:rPr>
              <a:t>UPC and EAN systems</a:t>
            </a:r>
            <a:r>
              <a:rPr lang="en-US" sz="2000" dirty="0" smtClean="0">
                <a:solidFill>
                  <a:schemeClr val="bg1"/>
                </a:solidFill>
                <a:latin typeface="Verdana" panose="020B0604030504040204" pitchFamily="34" charset="0"/>
                <a:ea typeface="Verdana" panose="020B0604030504040204" pitchFamily="34" charset="0"/>
              </a:rPr>
              <a:t>.</a:t>
            </a:r>
          </a:p>
          <a:p>
            <a:endParaRPr lang="en-US" sz="2000" dirty="0">
              <a:solidFill>
                <a:schemeClr val="bg1"/>
              </a:solidFill>
              <a:latin typeface="Verdana" panose="020B0604030504040204" pitchFamily="34" charset="0"/>
              <a:ea typeface="Verdana" panose="020B0604030504040204" pitchFamily="34" charset="0"/>
            </a:endParaRPr>
          </a:p>
          <a:p>
            <a:r>
              <a:rPr lang="en-US" sz="2000" dirty="0">
                <a:solidFill>
                  <a:srgbClr val="FFC000"/>
                </a:solidFill>
                <a:latin typeface="Verdana" panose="020B0604030504040204" pitchFamily="34" charset="0"/>
                <a:ea typeface="Verdana" panose="020B0604030504040204" pitchFamily="34" charset="0"/>
              </a:rPr>
              <a:t>The Universal Product Code (UPC) (UPC code) </a:t>
            </a:r>
            <a:r>
              <a:rPr lang="en-US" sz="2000" dirty="0">
                <a:solidFill>
                  <a:schemeClr val="bg1"/>
                </a:solidFill>
                <a:latin typeface="Verdana" panose="020B0604030504040204" pitchFamily="34" charset="0"/>
                <a:ea typeface="Verdana" panose="020B0604030504040204" pitchFamily="34" charset="0"/>
              </a:rPr>
              <a:t>is a barcode symbology that is widely used in the United States, Canada, Europe, Australia, New Zealand, and other countries for tracking trade items in stores.</a:t>
            </a:r>
          </a:p>
          <a:p>
            <a:endParaRPr lang="en-US" sz="2000" dirty="0">
              <a:solidFill>
                <a:schemeClr val="bg1"/>
              </a:solidFill>
              <a:latin typeface="Verdana" panose="020B0604030504040204" pitchFamily="34" charset="0"/>
              <a:ea typeface="Verdana" panose="020B0604030504040204" pitchFamily="34" charset="0"/>
            </a:endParaRPr>
          </a:p>
          <a:p>
            <a:r>
              <a:rPr lang="en-US" sz="2000" dirty="0">
                <a:solidFill>
                  <a:srgbClr val="FFC000"/>
                </a:solidFill>
                <a:latin typeface="Verdana" panose="020B0604030504040204" pitchFamily="34" charset="0"/>
                <a:ea typeface="Verdana" panose="020B0604030504040204" pitchFamily="34" charset="0"/>
              </a:rPr>
              <a:t>UPC (technically refers to UPC-A) consists of 12 numeric digits that are uniquely assigned to each trade item. </a:t>
            </a:r>
          </a:p>
        </p:txBody>
      </p:sp>
      <p:sp>
        <p:nvSpPr>
          <p:cNvPr id="8" name="Прямоугольник 7"/>
          <p:cNvSpPr/>
          <p:nvPr/>
        </p:nvSpPr>
        <p:spPr>
          <a:xfrm>
            <a:off x="6730997" y="3116335"/>
            <a:ext cx="4629730" cy="2554545"/>
          </a:xfrm>
          <a:prstGeom prst="rect">
            <a:avLst/>
          </a:prstGeom>
        </p:spPr>
        <p:txBody>
          <a:bodyPr wrap="square">
            <a:spAutoFit/>
          </a:bodyPr>
          <a:lstStyle/>
          <a:p>
            <a:r>
              <a:rPr lang="en-US" sz="2000" dirty="0">
                <a:solidFill>
                  <a:srgbClr val="FFC000"/>
                </a:solidFill>
                <a:latin typeface="Verdana" panose="020B0604030504040204" pitchFamily="34" charset="0"/>
                <a:ea typeface="Verdana" panose="020B0604030504040204" pitchFamily="34" charset="0"/>
              </a:rPr>
              <a:t>The UPC-A and EAN-13 barcode symbol (graphic) &amp; numbers are technical the same but are used in two different geographical areas. If you have or own a UPC you also have an EAN to use in the rest of the world. Think of them like two sides of the same coin.</a:t>
            </a:r>
          </a:p>
        </p:txBody>
      </p:sp>
    </p:spTree>
    <p:extLst>
      <p:ext uri="{BB962C8B-B14F-4D97-AF65-F5344CB8AC3E}">
        <p14:creationId xmlns:p14="http://schemas.microsoft.com/office/powerpoint/2010/main" val="10703928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212437" y="132370"/>
            <a:ext cx="11083636" cy="2031325"/>
          </a:xfrm>
          <a:prstGeom prst="rect">
            <a:avLst/>
          </a:prstGeom>
        </p:spPr>
        <p:txBody>
          <a:bodyPr wrap="square">
            <a:spAutoFit/>
          </a:bodyPr>
          <a:lstStyle/>
          <a:p>
            <a:endParaRPr lang="en-US" dirty="0"/>
          </a:p>
          <a:p>
            <a:r>
              <a:rPr lang="en-US" dirty="0">
                <a:solidFill>
                  <a:srgbClr val="FFC000"/>
                </a:solidFill>
                <a:latin typeface="Verdana" panose="020B0604030504040204" pitchFamily="34" charset="0"/>
                <a:ea typeface="Verdana" panose="020B0604030504040204" pitchFamily="34" charset="0"/>
              </a:rPr>
              <a:t>The U.P.C. stands for Universal Product Code (aka: UPC-A) and E.A.N. stands for European Article Number (aka: EAN-13 or International Article Number</a:t>
            </a:r>
            <a:r>
              <a:rPr lang="en-US" dirty="0" smtClean="0">
                <a:solidFill>
                  <a:srgbClr val="FFC000"/>
                </a:solidFill>
                <a:latin typeface="Verdana" panose="020B0604030504040204" pitchFamily="34" charset="0"/>
                <a:ea typeface="Verdana" panose="020B0604030504040204" pitchFamily="34" charset="0"/>
              </a:rPr>
              <a:t>). </a:t>
            </a:r>
            <a:r>
              <a:rPr lang="en-US" dirty="0">
                <a:solidFill>
                  <a:srgbClr val="FFC000"/>
                </a:solidFill>
                <a:latin typeface="Verdana" panose="020B0604030504040204" pitchFamily="34" charset="0"/>
                <a:ea typeface="Verdana" panose="020B0604030504040204" pitchFamily="34" charset="0"/>
              </a:rPr>
              <a:t>The UPC was the original format for product barcodes in the 1970s. Later on, as demand in Europe, Asia and Australia grew country codes were added to the front of the barcode number increasing it to 13 digits. USA  and Canada have a country code of zero which is not printed under the barcode nor is it entered in US and Canadian Inventory Point of Sale systems.</a:t>
            </a:r>
            <a:endParaRPr lang="uk-UA" dirty="0">
              <a:solidFill>
                <a:srgbClr val="FFC000"/>
              </a:solidFill>
              <a:latin typeface="Verdana" panose="020B0604030504040204" pitchFamily="34" charset="0"/>
              <a:ea typeface="Verdana" panose="020B0604030504040204" pitchFamily="34" charset="0"/>
            </a:endParaRPr>
          </a:p>
        </p:txBody>
      </p:sp>
      <p:pic>
        <p:nvPicPr>
          <p:cNvPr id="4" name="Рисунок 3"/>
          <p:cNvPicPr>
            <a:picLocks noChangeAspect="1"/>
          </p:cNvPicPr>
          <p:nvPr/>
        </p:nvPicPr>
        <p:blipFill>
          <a:blip r:embed="rId2"/>
          <a:stretch>
            <a:fillRect/>
          </a:stretch>
        </p:blipFill>
        <p:spPr>
          <a:xfrm>
            <a:off x="212437" y="2163695"/>
            <a:ext cx="6668653" cy="4264815"/>
          </a:xfrm>
          <a:prstGeom prst="rect">
            <a:avLst/>
          </a:prstGeom>
          <a:ln>
            <a:noFill/>
          </a:ln>
          <a:effectLst>
            <a:softEdge rad="112500"/>
          </a:effectLst>
        </p:spPr>
      </p:pic>
      <p:sp>
        <p:nvSpPr>
          <p:cNvPr id="6" name="Прямоугольник 5"/>
          <p:cNvSpPr/>
          <p:nvPr/>
        </p:nvSpPr>
        <p:spPr>
          <a:xfrm>
            <a:off x="7038108" y="2163695"/>
            <a:ext cx="4830620" cy="4401205"/>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If you look at the graphic above with the EAN barcode and UPC barcode side by side, you will see they are exactly the same. The width of the bars and the width of the spaces between the bars are exactly the same. The only major difference is the placement of the numbers below (human readable numbers) which are there only as a back-up in case the barcode doesn’t scan properly and the information has to be manually entered into the register, POS (point of sale system).</a:t>
            </a:r>
            <a:endParaRPr lang="uk-UA"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1821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Прямоугольник 3"/>
          <p:cNvSpPr/>
          <p:nvPr/>
        </p:nvSpPr>
        <p:spPr>
          <a:xfrm>
            <a:off x="452582" y="353629"/>
            <a:ext cx="5098473" cy="3170099"/>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The European Article Number (also known as EAN) is a Global Trade Item Number standard describing a barcode symbology and numbering system. It's used in global trade to identify a specific retail product type, from a specific manufacturer.</a:t>
            </a:r>
          </a:p>
          <a:p>
            <a:r>
              <a:rPr lang="en-US" sz="2000" dirty="0">
                <a:solidFill>
                  <a:schemeClr val="bg1"/>
                </a:solidFill>
                <a:latin typeface="Verdana" panose="020B0604030504040204" pitchFamily="34" charset="0"/>
                <a:ea typeface="Verdana" panose="020B0604030504040204" pitchFamily="34" charset="0"/>
              </a:rPr>
              <a:t>EAN-13 Standard Used Worldwide</a:t>
            </a:r>
          </a:p>
          <a:p>
            <a:r>
              <a:rPr lang="en-US" sz="2000" dirty="0">
                <a:solidFill>
                  <a:schemeClr val="bg1"/>
                </a:solidFill>
                <a:latin typeface="Verdana" panose="020B0604030504040204" pitchFamily="34" charset="0"/>
                <a:ea typeface="Verdana" panose="020B0604030504040204" pitchFamily="34" charset="0"/>
              </a:rPr>
              <a:t>The most commonly used EAN standard is the thirteen-digit EAN-13. </a:t>
            </a:r>
            <a:endParaRPr lang="uk-UA" sz="2000" dirty="0">
              <a:solidFill>
                <a:schemeClr val="bg1"/>
              </a:solidFill>
              <a:latin typeface="Verdana" panose="020B0604030504040204" pitchFamily="34" charset="0"/>
              <a:ea typeface="Verdana" panose="020B0604030504040204" pitchFamily="34" charset="0"/>
            </a:endParaRPr>
          </a:p>
        </p:txBody>
      </p:sp>
      <p:sp>
        <p:nvSpPr>
          <p:cNvPr id="5" name="Прямоугольник 4"/>
          <p:cNvSpPr/>
          <p:nvPr/>
        </p:nvSpPr>
        <p:spPr>
          <a:xfrm>
            <a:off x="452582" y="3650873"/>
            <a:ext cx="5098473" cy="1938992"/>
          </a:xfrm>
          <a:prstGeom prst="rect">
            <a:avLst/>
          </a:prstGeom>
        </p:spPr>
        <p:txBody>
          <a:bodyPr wrap="square">
            <a:spAutoFit/>
          </a:bodyPr>
          <a:lstStyle/>
          <a:p>
            <a:r>
              <a:rPr lang="en-US" sz="2000" dirty="0" smtClean="0">
                <a:solidFill>
                  <a:srgbClr val="FFC000"/>
                </a:solidFill>
                <a:latin typeface="Verdana" panose="020B0604030504040204" pitchFamily="34" charset="0"/>
                <a:ea typeface="Verdana" panose="020B0604030504040204" pitchFamily="34" charset="0"/>
              </a:rPr>
              <a:t>EAN-13 </a:t>
            </a:r>
            <a:r>
              <a:rPr lang="en-US" sz="2000" dirty="0">
                <a:solidFill>
                  <a:srgbClr val="FFC000"/>
                </a:solidFill>
                <a:latin typeface="Verdana" panose="020B0604030504040204" pitchFamily="34" charset="0"/>
                <a:ea typeface="Verdana" panose="020B0604030504040204" pitchFamily="34" charset="0"/>
              </a:rPr>
              <a:t>barcodes are actually 12-digit UPC codes with prepended digit 0. European Article Numbers can also be used as numbers for other purposes such as wholesale ordering or accounting.</a:t>
            </a:r>
          </a:p>
        </p:txBody>
      </p:sp>
      <p:pic>
        <p:nvPicPr>
          <p:cNvPr id="8" name="Рисунок 7"/>
          <p:cNvPicPr>
            <a:picLocks noChangeAspect="1"/>
          </p:cNvPicPr>
          <p:nvPr/>
        </p:nvPicPr>
        <p:blipFill>
          <a:blip r:embed="rId2"/>
          <a:stretch>
            <a:fillRect/>
          </a:stretch>
        </p:blipFill>
        <p:spPr>
          <a:xfrm>
            <a:off x="6022109" y="1047195"/>
            <a:ext cx="5726546" cy="4771714"/>
          </a:xfrm>
          <a:prstGeom prst="rect">
            <a:avLst/>
          </a:prstGeom>
        </p:spPr>
      </p:pic>
    </p:spTree>
    <p:extLst>
      <p:ext uri="{BB962C8B-B14F-4D97-AF65-F5344CB8AC3E}">
        <p14:creationId xmlns:p14="http://schemas.microsoft.com/office/powerpoint/2010/main" val="32438418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 name="Прямоугольник 2"/>
          <p:cNvSpPr/>
          <p:nvPr/>
        </p:nvSpPr>
        <p:spPr>
          <a:xfrm>
            <a:off x="314036" y="242977"/>
            <a:ext cx="6096000" cy="5016758"/>
          </a:xfrm>
          <a:prstGeom prst="rect">
            <a:avLst/>
          </a:prstGeom>
        </p:spPr>
        <p:txBody>
          <a:bodyPr>
            <a:spAutoFit/>
          </a:bodyPr>
          <a:lstStyle/>
          <a:p>
            <a:r>
              <a:rPr lang="en-US" sz="2000" dirty="0">
                <a:solidFill>
                  <a:srgbClr val="FFC000"/>
                </a:solidFill>
                <a:latin typeface="Verdana" panose="020B0604030504040204" pitchFamily="34" charset="0"/>
                <a:ea typeface="Verdana" panose="020B0604030504040204" pitchFamily="34" charset="0"/>
              </a:rPr>
              <a:t>An EAN-13 bar code is divided into four areas: 1) The number system, 2) The manufacturer code, 3) the product code, and 4) the check digit.</a:t>
            </a:r>
          </a:p>
          <a:p>
            <a:endParaRPr lang="en-US" sz="2000" dirty="0" smtClean="0">
              <a:solidFill>
                <a:srgbClr val="FFC000"/>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Normally </a:t>
            </a:r>
            <a:r>
              <a:rPr lang="en-US" sz="2000" dirty="0">
                <a:solidFill>
                  <a:srgbClr val="FFC000"/>
                </a:solidFill>
                <a:latin typeface="Verdana" panose="020B0604030504040204" pitchFamily="34" charset="0"/>
                <a:ea typeface="Verdana" panose="020B0604030504040204" pitchFamily="34" charset="0"/>
              </a:rPr>
              <a:t>the first number system digit is printed just to the left of the bar code, the second number system digit is printed as the first character of the group of six numbers on the left-hand side below the bar code, the manufacturer code is the next five digits on the left-hand side below the bar code, the product code product code is the first five digits on the right-hand side below the bar code, </a:t>
            </a:r>
            <a:r>
              <a:rPr lang="en-US" sz="2000" dirty="0">
                <a:solidFill>
                  <a:schemeClr val="bg1"/>
                </a:solidFill>
                <a:latin typeface="Verdana" panose="020B0604030504040204" pitchFamily="34" charset="0"/>
                <a:ea typeface="Verdana" panose="020B0604030504040204" pitchFamily="34" charset="0"/>
              </a:rPr>
              <a:t>and the check digit is the last digit on the right-hand side below the bar code.</a:t>
            </a:r>
          </a:p>
        </p:txBody>
      </p:sp>
      <p:pic>
        <p:nvPicPr>
          <p:cNvPr id="4" name="Рисунок 3"/>
          <p:cNvPicPr>
            <a:picLocks noChangeAspect="1"/>
          </p:cNvPicPr>
          <p:nvPr/>
        </p:nvPicPr>
        <p:blipFill>
          <a:blip r:embed="rId2"/>
          <a:stretch>
            <a:fillRect/>
          </a:stretch>
        </p:blipFill>
        <p:spPr>
          <a:xfrm>
            <a:off x="6502400" y="514926"/>
            <a:ext cx="5486400" cy="5470237"/>
          </a:xfrm>
          <a:prstGeom prst="rect">
            <a:avLst/>
          </a:prstGeom>
        </p:spPr>
      </p:pic>
    </p:spTree>
    <p:extLst>
      <p:ext uri="{BB962C8B-B14F-4D97-AF65-F5344CB8AC3E}">
        <p14:creationId xmlns:p14="http://schemas.microsoft.com/office/powerpoint/2010/main" val="24065458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Прямоугольник 3"/>
          <p:cNvSpPr/>
          <p:nvPr/>
        </p:nvSpPr>
        <p:spPr>
          <a:xfrm>
            <a:off x="304799" y="501071"/>
            <a:ext cx="11203709" cy="3534301"/>
          </a:xfrm>
          <a:prstGeom prst="rect">
            <a:avLst/>
          </a:prstGeom>
        </p:spPr>
        <p:txBody>
          <a:bodyPr wrap="square">
            <a:spAutoFit/>
          </a:bodyPr>
          <a:lstStyle/>
          <a:p>
            <a:pPr algn="just">
              <a:lnSpc>
                <a:spcPct val="115000"/>
              </a:lnSpc>
              <a:spcAft>
                <a:spcPts val="1000"/>
              </a:spcAft>
            </a:pPr>
            <a:r>
              <a:rPr lang="en-US" sz="2000" dirty="0" smtClean="0">
                <a:solidFill>
                  <a:srgbClr val="FFC000"/>
                </a:solidFill>
                <a:latin typeface="Verdana" panose="020B0604030504040204" pitchFamily="34" charset="0"/>
                <a:ea typeface="Verdana" panose="020B0604030504040204" pitchFamily="34" charset="0"/>
                <a:cs typeface="Times New Roman" panose="02020603050405020304" pitchFamily="18" charset="0"/>
              </a:rPr>
              <a:t>The </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check digit is an additional digit used to verify that a bar code has been scanned correctly.</a:t>
            </a:r>
            <a:endParaRPr lang="ru-RU" sz="2000" dirty="0">
              <a:solidFill>
                <a:srgbClr val="FFC000"/>
              </a:solidFill>
              <a:latin typeface="Verdana" panose="020B0604030504040204" pitchFamily="34" charset="0"/>
              <a:ea typeface="Verdana" panose="020B0604030504040204" pitchFamily="34" charset="0"/>
              <a:cs typeface="Times New Roman" panose="02020603050405020304" pitchFamily="18" charset="0"/>
            </a:endParaRPr>
          </a:p>
          <a:p>
            <a:pPr algn="just">
              <a:lnSpc>
                <a:spcPct val="115000"/>
              </a:lnSpc>
              <a:spcAft>
                <a:spcPts val="100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Since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a scan can produce incorrect data due to inconsistent scanning speed, print imperfections, or a host of other problems, it is useful to verify that the rest of the data in the bar code has been correctly interpreted. The check digit is calculated based on the rest of the digits of the bar code.</a:t>
            </a:r>
            <a:endParaRPr lang="ru-RU" sz="2000" dirty="0">
              <a:solidFill>
                <a:schemeClr val="bg1"/>
              </a:solidFill>
              <a:latin typeface="Verdana" panose="020B0604030504040204" pitchFamily="34" charset="0"/>
              <a:ea typeface="Verdana" panose="020B0604030504040204" pitchFamily="34" charset="0"/>
              <a:cs typeface="Times New Roman" panose="02020603050405020304" pitchFamily="18" charset="0"/>
            </a:endParaRPr>
          </a:p>
          <a:p>
            <a:pPr algn="just">
              <a:lnSpc>
                <a:spcPct val="115000"/>
              </a:lnSpc>
              <a:spcAft>
                <a:spcPts val="1000"/>
              </a:spcAft>
            </a:pPr>
            <a:r>
              <a:rPr lang="en-US" sz="2000" dirty="0" smtClean="0">
                <a:solidFill>
                  <a:srgbClr val="FFC000"/>
                </a:solidFill>
                <a:latin typeface="Verdana" panose="020B0604030504040204" pitchFamily="34" charset="0"/>
                <a:ea typeface="Verdana" panose="020B0604030504040204" pitchFamily="34" charset="0"/>
                <a:cs typeface="Times New Roman" panose="02020603050405020304" pitchFamily="18" charset="0"/>
              </a:rPr>
              <a:t>Normally</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 if the check digit is the same as the value of the check digit based on the data that has been scanned, there is a high level of confidence that the bar code was scanned correctly. </a:t>
            </a:r>
            <a:endParaRPr lang="ru-RU" sz="20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5" name="Прямоугольник 4"/>
          <p:cNvSpPr/>
          <p:nvPr/>
        </p:nvSpPr>
        <p:spPr>
          <a:xfrm>
            <a:off x="5609023" y="0"/>
            <a:ext cx="1593706" cy="400110"/>
          </a:xfrm>
          <a:prstGeom prst="rect">
            <a:avLst/>
          </a:prstGeom>
        </p:spPr>
        <p:txBody>
          <a:bodyPr wrap="none">
            <a:spAutoFit/>
          </a:bodyPr>
          <a:lstStyle/>
          <a:p>
            <a:pPr algn="ctr"/>
            <a:r>
              <a:rPr lang="en-US" sz="2000" b="1" i="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Check Digit:</a:t>
            </a:r>
            <a:r>
              <a:rPr lang="en-US" sz="20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 </a:t>
            </a:r>
            <a:endParaRPr lang="uk-UA" sz="2000" b="1" dirty="0">
              <a:solidFill>
                <a:srgbClr val="FFC000"/>
              </a:solidFill>
            </a:endParaRPr>
          </a:p>
        </p:txBody>
      </p:sp>
    </p:spTree>
    <p:extLst>
      <p:ext uri="{BB962C8B-B14F-4D97-AF65-F5344CB8AC3E}">
        <p14:creationId xmlns:p14="http://schemas.microsoft.com/office/powerpoint/2010/main" val="38289096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3388438" y="187098"/>
            <a:ext cx="6229590" cy="400110"/>
          </a:xfrm>
          <a:prstGeom prst="rect">
            <a:avLst/>
          </a:prstGeom>
        </p:spPr>
        <p:txBody>
          <a:bodyPr wrap="none">
            <a:spAutoFit/>
          </a:bodyPr>
          <a:lstStyle/>
          <a:p>
            <a:r>
              <a:rPr lang="en-US" sz="2000" b="1" dirty="0">
                <a:solidFill>
                  <a:srgbClr val="FFC000"/>
                </a:solidFill>
                <a:latin typeface="Verdana" panose="020B0604030504040204" pitchFamily="34" charset="0"/>
                <a:ea typeface="Verdana" panose="020B0604030504040204" pitchFamily="34" charset="0"/>
              </a:rPr>
              <a:t>The method of calculating the check digit </a:t>
            </a:r>
            <a:endParaRPr lang="uk-UA" sz="2000" b="1" dirty="0">
              <a:solidFill>
                <a:srgbClr val="FFC00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332508" y="788014"/>
            <a:ext cx="11157527" cy="3477875"/>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The steps for calculating the check digit are as follows</a:t>
            </a:r>
            <a:r>
              <a:rPr lang="en-US" sz="2000" dirty="0" smtClean="0">
                <a:solidFill>
                  <a:schemeClr val="bg1"/>
                </a:solidFill>
                <a:latin typeface="Verdana" panose="020B0604030504040204" pitchFamily="34" charset="0"/>
                <a:ea typeface="Verdana" panose="020B0604030504040204" pitchFamily="34" charset="0"/>
              </a:rPr>
              <a:t>:</a:t>
            </a:r>
          </a:p>
          <a:p>
            <a:endParaRPr lang="en-US" sz="2000" dirty="0">
              <a:solidFill>
                <a:schemeClr val="bg1"/>
              </a:solidFill>
              <a:latin typeface="Verdana" panose="020B0604030504040204" pitchFamily="34" charset="0"/>
              <a:ea typeface="Verdana" panose="020B0604030504040204" pitchFamily="34" charset="0"/>
            </a:endParaRP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Consider </a:t>
            </a:r>
            <a:r>
              <a:rPr lang="en-US" sz="2000" dirty="0">
                <a:solidFill>
                  <a:srgbClr val="FFC000"/>
                </a:solidFill>
                <a:latin typeface="Verdana" panose="020B0604030504040204" pitchFamily="34" charset="0"/>
                <a:ea typeface="Verdana" panose="020B0604030504040204" pitchFamily="34" charset="0"/>
              </a:rPr>
              <a:t>the right-most digit of the message to be in an "odd" position, and assign odd/even to each character moving from right to left.</a:t>
            </a: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Sum </a:t>
            </a:r>
            <a:r>
              <a:rPr lang="en-US" sz="2000" dirty="0">
                <a:solidFill>
                  <a:srgbClr val="FFC000"/>
                </a:solidFill>
                <a:latin typeface="Verdana" panose="020B0604030504040204" pitchFamily="34" charset="0"/>
                <a:ea typeface="Verdana" panose="020B0604030504040204" pitchFamily="34" charset="0"/>
              </a:rPr>
              <a:t>the digits in all odd positions, and multiply the result by 3.</a:t>
            </a: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Sum </a:t>
            </a:r>
            <a:r>
              <a:rPr lang="en-US" sz="2000" dirty="0">
                <a:solidFill>
                  <a:srgbClr val="FFC000"/>
                </a:solidFill>
                <a:latin typeface="Verdana" panose="020B0604030504040204" pitchFamily="34" charset="0"/>
                <a:ea typeface="Verdana" panose="020B0604030504040204" pitchFamily="34" charset="0"/>
              </a:rPr>
              <a:t>the digits in all even positions.</a:t>
            </a: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Sum </a:t>
            </a:r>
            <a:r>
              <a:rPr lang="en-US" sz="2000" dirty="0">
                <a:solidFill>
                  <a:srgbClr val="FFC000"/>
                </a:solidFill>
                <a:latin typeface="Verdana" panose="020B0604030504040204" pitchFamily="34" charset="0"/>
                <a:ea typeface="Verdana" panose="020B0604030504040204" pitchFamily="34" charset="0"/>
              </a:rPr>
              <a:t>the totals calculated in steps 2 and 3.</a:t>
            </a: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check digit is the number which, when added to the totals calculated in step 4, result in a number evenly divisible by 10.</a:t>
            </a: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If </a:t>
            </a:r>
            <a:r>
              <a:rPr lang="en-US" sz="2000" dirty="0">
                <a:solidFill>
                  <a:srgbClr val="FFC000"/>
                </a:solidFill>
                <a:latin typeface="Verdana" panose="020B0604030504040204" pitchFamily="34" charset="0"/>
                <a:ea typeface="Verdana" panose="020B0604030504040204" pitchFamily="34" charset="0"/>
              </a:rPr>
              <a:t>the sum calculated in step 4 is evenly disivisible by 10, the check digit is "0" (not 10).</a:t>
            </a:r>
          </a:p>
        </p:txBody>
      </p:sp>
    </p:spTree>
    <p:extLst>
      <p:ext uri="{BB962C8B-B14F-4D97-AF65-F5344CB8AC3E}">
        <p14:creationId xmlns:p14="http://schemas.microsoft.com/office/powerpoint/2010/main" val="25911500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2954329" y="297934"/>
            <a:ext cx="4103559" cy="369332"/>
          </a:xfrm>
          <a:prstGeom prst="rect">
            <a:avLst/>
          </a:prstGeom>
        </p:spPr>
        <p:txBody>
          <a:bodyPr wrap="none">
            <a:spAutoFit/>
          </a:bodyPr>
          <a:lstStyle/>
          <a:p>
            <a:r>
              <a:rPr lang="en-US" dirty="0"/>
              <a:t>The method of calculating the check digit </a:t>
            </a:r>
            <a:endParaRPr lang="uk-UA" dirty="0"/>
          </a:p>
        </p:txBody>
      </p:sp>
      <p:sp>
        <p:nvSpPr>
          <p:cNvPr id="5" name="Прямоугольник 4"/>
          <p:cNvSpPr/>
          <p:nvPr/>
        </p:nvSpPr>
        <p:spPr>
          <a:xfrm>
            <a:off x="212436" y="667266"/>
            <a:ext cx="11656291" cy="2554545"/>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This is easier to understand with an example</a:t>
            </a:r>
            <a:r>
              <a:rPr lang="en-US" sz="2000" dirty="0" smtClean="0">
                <a:solidFill>
                  <a:schemeClr val="bg1"/>
                </a:solidFill>
                <a:latin typeface="Verdana" panose="020B0604030504040204" pitchFamily="34" charset="0"/>
                <a:ea typeface="Verdana" panose="020B0604030504040204" pitchFamily="34" charset="0"/>
              </a:rPr>
              <a:t>. </a:t>
            </a:r>
          </a:p>
          <a:p>
            <a:r>
              <a:rPr lang="en-US" sz="2000" dirty="0" smtClean="0">
                <a:solidFill>
                  <a:schemeClr val="bg1"/>
                </a:solidFill>
                <a:latin typeface="Verdana" panose="020B0604030504040204" pitchFamily="34" charset="0"/>
                <a:ea typeface="Verdana" panose="020B0604030504040204" pitchFamily="34" charset="0"/>
              </a:rPr>
              <a:t>Let's </a:t>
            </a:r>
            <a:r>
              <a:rPr lang="en-US" sz="2000" dirty="0">
                <a:solidFill>
                  <a:schemeClr val="bg1"/>
                </a:solidFill>
                <a:latin typeface="Verdana" panose="020B0604030504040204" pitchFamily="34" charset="0"/>
                <a:ea typeface="Verdana" panose="020B0604030504040204" pitchFamily="34" charset="0"/>
              </a:rPr>
              <a:t>calculate the checksum digit for the bar code </a:t>
            </a:r>
            <a:r>
              <a:rPr lang="en-US" sz="2000" dirty="0">
                <a:solidFill>
                  <a:srgbClr val="FFC000"/>
                </a:solidFill>
                <a:latin typeface="Verdana" panose="020B0604030504040204" pitchFamily="34" charset="0"/>
                <a:ea typeface="Verdana" panose="020B0604030504040204" pitchFamily="34" charset="0"/>
              </a:rPr>
              <a:t>0075678164125. </a:t>
            </a:r>
            <a:r>
              <a:rPr lang="en-US" sz="2000" dirty="0">
                <a:solidFill>
                  <a:schemeClr val="bg1"/>
                </a:solidFill>
                <a:latin typeface="Verdana" panose="020B0604030504040204" pitchFamily="34" charset="0"/>
                <a:ea typeface="Verdana" panose="020B0604030504040204" pitchFamily="34" charset="0"/>
              </a:rPr>
              <a:t>Actually, we know the checksum digit is the last digit in the bar code, "5</a:t>
            </a:r>
            <a:r>
              <a:rPr lang="en-US" sz="2000" dirty="0" smtClean="0">
                <a:solidFill>
                  <a:schemeClr val="bg1"/>
                </a:solidFill>
                <a:latin typeface="Verdana" panose="020B0604030504040204" pitchFamily="34" charset="0"/>
                <a:ea typeface="Verdana" panose="020B0604030504040204" pitchFamily="34" charset="0"/>
              </a:rPr>
              <a:t>".</a:t>
            </a:r>
          </a:p>
          <a:p>
            <a:r>
              <a:rPr lang="en-US" sz="2000" dirty="0" smtClean="0">
                <a:solidFill>
                  <a:schemeClr val="bg1"/>
                </a:solidFill>
                <a:latin typeface="Verdana" panose="020B0604030504040204" pitchFamily="34" charset="0"/>
                <a:ea typeface="Verdana" panose="020B0604030504040204" pitchFamily="34" charset="0"/>
              </a:rPr>
              <a:t>This </a:t>
            </a:r>
            <a:r>
              <a:rPr lang="en-US" sz="2000" dirty="0">
                <a:solidFill>
                  <a:schemeClr val="bg1"/>
                </a:solidFill>
                <a:latin typeface="Verdana" panose="020B0604030504040204" pitchFamily="34" charset="0"/>
                <a:ea typeface="Verdana" panose="020B0604030504040204" pitchFamily="34" charset="0"/>
              </a:rPr>
              <a:t>means the "message" itself of the bar code is really 007567816412 (we just dropped the last character of the bar code). This represents a number system of "00", a manufacturer code of "75678" and a product code of "16412". Thus, we must calculate a check digit for the message 007567816412.</a:t>
            </a:r>
          </a:p>
          <a:p>
            <a:endParaRPr lang="en-US" sz="2000" dirty="0">
              <a:solidFill>
                <a:schemeClr val="bg1"/>
              </a:solidFill>
              <a:latin typeface="Verdana" panose="020B0604030504040204" pitchFamily="34" charset="0"/>
              <a:ea typeface="Verdana" panose="020B0604030504040204" pitchFamily="34"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734051745"/>
              </p:ext>
            </p:extLst>
          </p:nvPr>
        </p:nvGraphicFramePr>
        <p:xfrm>
          <a:off x="782783" y="3112654"/>
          <a:ext cx="10515596" cy="3048003"/>
        </p:xfrm>
        <a:graphic>
          <a:graphicData uri="http://schemas.openxmlformats.org/drawingml/2006/table">
            <a:tbl>
              <a:tblPr firstRow="1" firstCol="1" bandRow="1">
                <a:tableStyleId>{5C22544A-7EE6-4342-B048-85BDC9FD1C3A}</a:tableStyleId>
              </a:tblPr>
              <a:tblGrid>
                <a:gridCol w="808892">
                  <a:extLst>
                    <a:ext uri="{9D8B030D-6E8A-4147-A177-3AD203B41FA5}">
                      <a16:colId xmlns:a16="http://schemas.microsoft.com/office/drawing/2014/main" val="287154709"/>
                    </a:ext>
                  </a:extLst>
                </a:gridCol>
                <a:gridCol w="808892">
                  <a:extLst>
                    <a:ext uri="{9D8B030D-6E8A-4147-A177-3AD203B41FA5}">
                      <a16:colId xmlns:a16="http://schemas.microsoft.com/office/drawing/2014/main" val="1280768928"/>
                    </a:ext>
                  </a:extLst>
                </a:gridCol>
                <a:gridCol w="808892">
                  <a:extLst>
                    <a:ext uri="{9D8B030D-6E8A-4147-A177-3AD203B41FA5}">
                      <a16:colId xmlns:a16="http://schemas.microsoft.com/office/drawing/2014/main" val="3339062042"/>
                    </a:ext>
                  </a:extLst>
                </a:gridCol>
                <a:gridCol w="808892">
                  <a:extLst>
                    <a:ext uri="{9D8B030D-6E8A-4147-A177-3AD203B41FA5}">
                      <a16:colId xmlns:a16="http://schemas.microsoft.com/office/drawing/2014/main" val="75011039"/>
                    </a:ext>
                  </a:extLst>
                </a:gridCol>
                <a:gridCol w="808892">
                  <a:extLst>
                    <a:ext uri="{9D8B030D-6E8A-4147-A177-3AD203B41FA5}">
                      <a16:colId xmlns:a16="http://schemas.microsoft.com/office/drawing/2014/main" val="3186183859"/>
                    </a:ext>
                  </a:extLst>
                </a:gridCol>
                <a:gridCol w="808892">
                  <a:extLst>
                    <a:ext uri="{9D8B030D-6E8A-4147-A177-3AD203B41FA5}">
                      <a16:colId xmlns:a16="http://schemas.microsoft.com/office/drawing/2014/main" val="335670397"/>
                    </a:ext>
                  </a:extLst>
                </a:gridCol>
                <a:gridCol w="808892">
                  <a:extLst>
                    <a:ext uri="{9D8B030D-6E8A-4147-A177-3AD203B41FA5}">
                      <a16:colId xmlns:a16="http://schemas.microsoft.com/office/drawing/2014/main" val="3613748161"/>
                    </a:ext>
                  </a:extLst>
                </a:gridCol>
                <a:gridCol w="808892">
                  <a:extLst>
                    <a:ext uri="{9D8B030D-6E8A-4147-A177-3AD203B41FA5}">
                      <a16:colId xmlns:a16="http://schemas.microsoft.com/office/drawing/2014/main" val="2575757445"/>
                    </a:ext>
                  </a:extLst>
                </a:gridCol>
                <a:gridCol w="808892">
                  <a:extLst>
                    <a:ext uri="{9D8B030D-6E8A-4147-A177-3AD203B41FA5}">
                      <a16:colId xmlns:a16="http://schemas.microsoft.com/office/drawing/2014/main" val="2590624025"/>
                    </a:ext>
                  </a:extLst>
                </a:gridCol>
                <a:gridCol w="808892">
                  <a:extLst>
                    <a:ext uri="{9D8B030D-6E8A-4147-A177-3AD203B41FA5}">
                      <a16:colId xmlns:a16="http://schemas.microsoft.com/office/drawing/2014/main" val="2076362436"/>
                    </a:ext>
                  </a:extLst>
                </a:gridCol>
                <a:gridCol w="808892">
                  <a:extLst>
                    <a:ext uri="{9D8B030D-6E8A-4147-A177-3AD203B41FA5}">
                      <a16:colId xmlns:a16="http://schemas.microsoft.com/office/drawing/2014/main" val="443725873"/>
                    </a:ext>
                  </a:extLst>
                </a:gridCol>
                <a:gridCol w="808892">
                  <a:extLst>
                    <a:ext uri="{9D8B030D-6E8A-4147-A177-3AD203B41FA5}">
                      <a16:colId xmlns:a16="http://schemas.microsoft.com/office/drawing/2014/main" val="118041740"/>
                    </a:ext>
                  </a:extLst>
                </a:gridCol>
                <a:gridCol w="808892">
                  <a:extLst>
                    <a:ext uri="{9D8B030D-6E8A-4147-A177-3AD203B41FA5}">
                      <a16:colId xmlns:a16="http://schemas.microsoft.com/office/drawing/2014/main" val="3263428908"/>
                    </a:ext>
                  </a:extLst>
                </a:gridCol>
              </a:tblGrid>
              <a:tr h="533079">
                <a:tc>
                  <a:txBody>
                    <a:bodyPr/>
                    <a:lstStyle/>
                    <a:p>
                      <a:pPr algn="ctr">
                        <a:lnSpc>
                          <a:spcPct val="115000"/>
                        </a:lnSpc>
                        <a:spcAft>
                          <a:spcPts val="0"/>
                        </a:spcAft>
                      </a:pPr>
                      <a:r>
                        <a:rPr lang="en-US" sz="1000" dirty="0">
                          <a:effectLst/>
                        </a:rPr>
                        <a:t>Barcode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5</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8</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4</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2</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20771892"/>
                  </a:ext>
                </a:extLst>
              </a:tr>
              <a:tr h="628731">
                <a:tc>
                  <a:txBody>
                    <a:bodyPr/>
                    <a:lstStyle/>
                    <a:p>
                      <a:pPr algn="ctr">
                        <a:lnSpc>
                          <a:spcPct val="115000"/>
                        </a:lnSpc>
                        <a:spcAft>
                          <a:spcPts val="0"/>
                        </a:spcAft>
                      </a:pPr>
                      <a:r>
                        <a:rPr lang="en-US" sz="1000" dirty="0">
                          <a:effectLst/>
                        </a:rPr>
                        <a:t>Position</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77074673"/>
                  </a:ext>
                </a:extLst>
              </a:tr>
              <a:tr h="628731">
                <a:tc>
                  <a:txBody>
                    <a:bodyPr/>
                    <a:lstStyle/>
                    <a:p>
                      <a:pPr algn="ctr">
                        <a:lnSpc>
                          <a:spcPct val="115000"/>
                        </a:lnSpc>
                        <a:spcAft>
                          <a:spcPts val="0"/>
                        </a:spcAft>
                      </a:pPr>
                      <a:r>
                        <a:rPr lang="en-US" sz="1000" dirty="0">
                          <a:effectLst/>
                        </a:rPr>
                        <a:t>Weighting</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25918759"/>
                  </a:ext>
                </a:extLst>
              </a:tr>
              <a:tr h="628731">
                <a:tc>
                  <a:txBody>
                    <a:bodyPr/>
                    <a:lstStyle/>
                    <a:p>
                      <a:pPr algn="ctr">
                        <a:lnSpc>
                          <a:spcPct val="115000"/>
                        </a:lnSpc>
                        <a:spcAft>
                          <a:spcPts val="0"/>
                        </a:spcAft>
                      </a:pPr>
                      <a:r>
                        <a:rPr lang="en-US" sz="1000" dirty="0">
                          <a:effectLst/>
                        </a:rPr>
                        <a:t>Calculation</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0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0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7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5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6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7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8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6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4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2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37121206"/>
                  </a:ext>
                </a:extLst>
              </a:tr>
              <a:tr h="628731">
                <a:tc>
                  <a:txBody>
                    <a:bodyPr/>
                    <a:lstStyle/>
                    <a:p>
                      <a:pPr algn="ctr">
                        <a:lnSpc>
                          <a:spcPct val="115000"/>
                        </a:lnSpc>
                        <a:spcAft>
                          <a:spcPts val="0"/>
                        </a:spcAft>
                      </a:pPr>
                      <a:r>
                        <a:rPr lang="en-US" sz="1000" dirty="0">
                          <a:effectLst/>
                        </a:rPr>
                        <a:t>Weighted Sum</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15</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21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8</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12</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73294678"/>
                  </a:ext>
                </a:extLst>
              </a:tr>
            </a:tbl>
          </a:graphicData>
        </a:graphic>
      </p:graphicFrame>
    </p:spTree>
    <p:extLst>
      <p:ext uri="{BB962C8B-B14F-4D97-AF65-F5344CB8AC3E}">
        <p14:creationId xmlns:p14="http://schemas.microsoft.com/office/powerpoint/2010/main" val="12132247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2954329" y="297934"/>
            <a:ext cx="5593198" cy="400110"/>
          </a:xfrm>
          <a:prstGeom prst="rect">
            <a:avLst/>
          </a:prstGeom>
        </p:spPr>
        <p:txBody>
          <a:bodyPr wrap="none">
            <a:spAutoFit/>
          </a:bodyPr>
          <a:lstStyle/>
          <a:p>
            <a:r>
              <a:rPr lang="en-US" sz="2000" dirty="0">
                <a:solidFill>
                  <a:srgbClr val="FFC000"/>
                </a:solidFill>
                <a:latin typeface="Verdana" panose="020B0604030504040204" pitchFamily="34" charset="0"/>
                <a:ea typeface="Verdana" panose="020B0604030504040204" pitchFamily="34" charset="0"/>
              </a:rPr>
              <a:t>The method of calculating the check digit </a:t>
            </a:r>
            <a:endParaRPr lang="uk-UA" sz="2000" dirty="0">
              <a:solidFill>
                <a:srgbClr val="FFC00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443346" y="880239"/>
            <a:ext cx="11148290" cy="5108386"/>
          </a:xfrm>
          <a:prstGeom prst="rect">
            <a:avLst/>
          </a:prstGeom>
        </p:spPr>
        <p:txBody>
          <a:bodyPr wrap="square">
            <a:spAutoFit/>
          </a:bodyPr>
          <a:lstStyle/>
          <a:p>
            <a:pPr>
              <a:lnSpc>
                <a:spcPct val="150000"/>
              </a:lnSpc>
            </a:pPr>
            <a:r>
              <a:rPr lang="en-US" sz="2000" dirty="0">
                <a:solidFill>
                  <a:schemeClr val="bg1"/>
                </a:solidFill>
                <a:latin typeface="Verdana" panose="020B0604030504040204" pitchFamily="34" charset="0"/>
                <a:ea typeface="Verdana" panose="020B0604030504040204" pitchFamily="34" charset="0"/>
              </a:rPr>
              <a:t>Summing up the weighted sum for each digit, we get 0 + 0 + 7 + 15 + 6 + 21 + 8 + 3 + 6 + 12 + 1 + 6 = 85. This is the checksum value. However, there is only one checksum digit. The checksum digit is the value which must be added to the checksum value in order to make it even divisible by 10. In this case, the next number following 85 which is evenly divisible by 10 is the number 90. We must add 5 to 85 to get 90, therefore our check digit is "5". We subsequently append the original bar code message (007567816412) with our newly calculated check digit (5), to arrive at the final value of 0075678164125</a:t>
            </a:r>
            <a:r>
              <a:rPr lang="en-US" sz="2000" dirty="0" smtClean="0">
                <a:solidFill>
                  <a:schemeClr val="bg1"/>
                </a:solidFill>
                <a:latin typeface="Verdana" panose="020B0604030504040204" pitchFamily="34" charset="0"/>
                <a:ea typeface="Verdana" panose="020B0604030504040204" pitchFamily="34" charset="0"/>
              </a:rPr>
              <a:t>.</a:t>
            </a:r>
          </a:p>
          <a:p>
            <a:pPr>
              <a:lnSpc>
                <a:spcPct val="150000"/>
              </a:lnSpc>
            </a:pPr>
            <a:r>
              <a:rPr lang="en-US" sz="2000" dirty="0">
                <a:solidFill>
                  <a:srgbClr val="FFC000"/>
                </a:solidFill>
                <a:latin typeface="Verdana" panose="020B0604030504040204" pitchFamily="34" charset="0"/>
                <a:ea typeface="Verdana" panose="020B0604030504040204" pitchFamily="34" charset="0"/>
              </a:rPr>
              <a:t>Comparing this with our original bar code, we find that our calculated check digit is in fact the same as the check digit that we found on the bar code. Our calculation, therefore, is correct.</a:t>
            </a:r>
            <a:endParaRPr lang="uk-UA" sz="2000" dirty="0">
              <a:solidFill>
                <a:srgbClr val="FFC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768681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2954329" y="297934"/>
            <a:ext cx="5593198" cy="400110"/>
          </a:xfrm>
          <a:prstGeom prst="rect">
            <a:avLst/>
          </a:prstGeom>
        </p:spPr>
        <p:txBody>
          <a:bodyPr wrap="none">
            <a:spAutoFit/>
          </a:bodyPr>
          <a:lstStyle/>
          <a:p>
            <a:r>
              <a:rPr lang="en-US" sz="2000" dirty="0">
                <a:solidFill>
                  <a:srgbClr val="FFC000"/>
                </a:solidFill>
                <a:latin typeface="Verdana" panose="020B0604030504040204" pitchFamily="34" charset="0"/>
                <a:ea typeface="Verdana" panose="020B0604030504040204" pitchFamily="34" charset="0"/>
              </a:rPr>
              <a:t>The method of calculating the check digit </a:t>
            </a:r>
            <a:endParaRPr lang="uk-UA" sz="2000" dirty="0">
              <a:solidFill>
                <a:srgbClr val="FFC000"/>
              </a:solidFill>
              <a:latin typeface="Verdana" panose="020B0604030504040204" pitchFamily="34" charset="0"/>
              <a:ea typeface="Verdana" panose="020B0604030504040204" pitchFamily="34" charset="0"/>
            </a:endParaRPr>
          </a:p>
        </p:txBody>
      </p:sp>
      <p:pic>
        <p:nvPicPr>
          <p:cNvPr id="4" name="ISBN and Check Digit_ What is ISBN and Calculating its Check Digi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0547" y="698044"/>
            <a:ext cx="11804361" cy="4972795"/>
          </a:xfrm>
          <a:prstGeom prst="rect">
            <a:avLst/>
          </a:prstGeom>
        </p:spPr>
      </p:pic>
    </p:spTree>
    <p:extLst>
      <p:ext uri="{BB962C8B-B14F-4D97-AF65-F5344CB8AC3E}">
        <p14:creationId xmlns:p14="http://schemas.microsoft.com/office/powerpoint/2010/main" val="42917174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TotalTime>
  <Words>2909</Words>
  <Application>Microsoft Office PowerPoint</Application>
  <PresentationFormat>Широкоэкранный</PresentationFormat>
  <Paragraphs>212</Paragraphs>
  <Slides>30</Slides>
  <Notes>0</Notes>
  <HiddenSlides>0</HiddenSlides>
  <MMClips>3</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30</vt:i4>
      </vt:variant>
    </vt:vector>
  </HeadingPairs>
  <TitlesOfParts>
    <vt:vector size="39" baseType="lpstr">
      <vt:lpstr>Algerian</vt:lpstr>
      <vt:lpstr>Arial</vt:lpstr>
      <vt:lpstr>Calibri</vt:lpstr>
      <vt:lpstr>Calibri Light</vt:lpstr>
      <vt:lpstr>Symbol</vt:lpstr>
      <vt:lpstr>Times New Roman</vt:lpstr>
      <vt:lpstr>Verdana</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Оксана Анатоліівна Степанова</dc:creator>
  <cp:lastModifiedBy>RePack by Diakov</cp:lastModifiedBy>
  <cp:revision>39</cp:revision>
  <dcterms:created xsi:type="dcterms:W3CDTF">2022-09-18T17:51:13Z</dcterms:created>
  <dcterms:modified xsi:type="dcterms:W3CDTF">2022-12-23T13:49:30Z</dcterms:modified>
</cp:coreProperties>
</file>