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34"/>
  </p:notesMasterIdLst>
  <p:sldIdLst>
    <p:sldId id="256" r:id="rId2"/>
    <p:sldId id="257" r:id="rId3"/>
    <p:sldId id="263" r:id="rId4"/>
    <p:sldId id="259" r:id="rId5"/>
    <p:sldId id="260" r:id="rId6"/>
    <p:sldId id="264" r:id="rId7"/>
    <p:sldId id="258" r:id="rId8"/>
    <p:sldId id="261" r:id="rId9"/>
    <p:sldId id="280"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9" r:id="rId24"/>
    <p:sldId id="281" r:id="rId25"/>
    <p:sldId id="282" r:id="rId26"/>
    <p:sldId id="283" r:id="rId27"/>
    <p:sldId id="284" r:id="rId28"/>
    <p:sldId id="286" r:id="rId29"/>
    <p:sldId id="285" r:id="rId30"/>
    <p:sldId id="288" r:id="rId31"/>
    <p:sldId id="287" r:id="rId32"/>
    <p:sldId id="277"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87435" autoAdjust="0"/>
  </p:normalViewPr>
  <p:slideViewPr>
    <p:cSldViewPr snapToGrid="0" showGuides="1">
      <p:cViewPr varScale="1">
        <p:scale>
          <a:sx n="69" d="100"/>
          <a:sy n="69" d="100"/>
        </p:scale>
        <p:origin x="540"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9579801-56BC-4918-8DA7-FC0A4F841900}"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ru-RU"/>
        </a:p>
      </dgm:t>
    </dgm:pt>
    <dgm:pt modelId="{AEBDA604-2A91-4778-8DFF-9ED7015678EA}">
      <dgm:prSet phldrT="[Текст]" custT="1"/>
      <dgm:spPr/>
      <dgm:t>
        <a:bodyPr/>
        <a:lstStyle/>
        <a:p>
          <a:r>
            <a:rPr lang="pl-PL" sz="2400" dirty="0" smtClean="0">
              <a:latin typeface="+mj-lt"/>
            </a:rPr>
            <a:t>Containment</a:t>
          </a:r>
          <a:endParaRPr lang="ru-RU" sz="2400" dirty="0">
            <a:latin typeface="+mj-lt"/>
          </a:endParaRPr>
        </a:p>
      </dgm:t>
    </dgm:pt>
    <dgm:pt modelId="{61827961-CB27-4F36-A6CC-F3E2AE0EC3F4}" type="parTrans" cxnId="{A697FADD-A1CF-4415-9831-2DD96259AC75}">
      <dgm:prSet/>
      <dgm:spPr/>
      <dgm:t>
        <a:bodyPr/>
        <a:lstStyle/>
        <a:p>
          <a:endParaRPr lang="ru-RU"/>
        </a:p>
      </dgm:t>
    </dgm:pt>
    <dgm:pt modelId="{70136D32-043D-4915-8603-E42A387964F2}" type="sibTrans" cxnId="{A697FADD-A1CF-4415-9831-2DD96259AC75}">
      <dgm:prSet/>
      <dgm:spPr/>
      <dgm:t>
        <a:bodyPr/>
        <a:lstStyle/>
        <a:p>
          <a:endParaRPr lang="ru-RU"/>
        </a:p>
      </dgm:t>
    </dgm:pt>
    <dgm:pt modelId="{7CEA07B9-38C8-46CF-A059-069A4F8DC3AC}">
      <dgm:prSet phldrT="[Текст]" custT="1"/>
      <dgm:spPr/>
      <dgm:t>
        <a:bodyPr/>
        <a:lstStyle/>
        <a:p>
          <a:r>
            <a:rPr lang="pl-PL" sz="2400" dirty="0" smtClean="0">
              <a:latin typeface="+mj-lt"/>
            </a:rPr>
            <a:t>Protection</a:t>
          </a:r>
          <a:endParaRPr lang="ru-RU" sz="2400" dirty="0">
            <a:latin typeface="+mj-lt"/>
          </a:endParaRPr>
        </a:p>
      </dgm:t>
    </dgm:pt>
    <dgm:pt modelId="{59FEBD15-78F1-401D-995A-779ABA9DFF3D}" type="parTrans" cxnId="{156DC04F-49F1-42C7-BBBE-A22819CA4772}">
      <dgm:prSet/>
      <dgm:spPr/>
      <dgm:t>
        <a:bodyPr/>
        <a:lstStyle/>
        <a:p>
          <a:endParaRPr lang="ru-RU"/>
        </a:p>
      </dgm:t>
    </dgm:pt>
    <dgm:pt modelId="{607CA2FC-1761-4E5C-A908-163E77D8A4A3}" type="sibTrans" cxnId="{156DC04F-49F1-42C7-BBBE-A22819CA4772}">
      <dgm:prSet/>
      <dgm:spPr/>
      <dgm:t>
        <a:bodyPr/>
        <a:lstStyle/>
        <a:p>
          <a:endParaRPr lang="ru-RU"/>
        </a:p>
      </dgm:t>
    </dgm:pt>
    <dgm:pt modelId="{37674934-1455-4C2B-8BB7-C1AB9E463B5A}">
      <dgm:prSet phldrT="[Текст]" custT="1"/>
      <dgm:spPr/>
      <dgm:t>
        <a:bodyPr/>
        <a:lstStyle/>
        <a:p>
          <a:r>
            <a:rPr lang="pl-PL" sz="2400" dirty="0" smtClean="0">
              <a:latin typeface="+mn-lt"/>
            </a:rPr>
            <a:t>Presentation and information</a:t>
          </a:r>
          <a:endParaRPr lang="ru-RU" sz="2400" dirty="0">
            <a:latin typeface="+mn-lt"/>
          </a:endParaRPr>
        </a:p>
      </dgm:t>
    </dgm:pt>
    <dgm:pt modelId="{6FE986D5-725E-41D2-9324-94FF99F6421C}" type="parTrans" cxnId="{8A2B5CAB-EB0F-44D0-ADDB-8734FC20C7A2}">
      <dgm:prSet/>
      <dgm:spPr/>
      <dgm:t>
        <a:bodyPr/>
        <a:lstStyle/>
        <a:p>
          <a:endParaRPr lang="ru-RU"/>
        </a:p>
      </dgm:t>
    </dgm:pt>
    <dgm:pt modelId="{8A00DBC2-4B30-474B-AC28-D5F03DEA0A03}" type="sibTrans" cxnId="{8A2B5CAB-EB0F-44D0-ADDB-8734FC20C7A2}">
      <dgm:prSet/>
      <dgm:spPr/>
      <dgm:t>
        <a:bodyPr/>
        <a:lstStyle/>
        <a:p>
          <a:endParaRPr lang="ru-RU"/>
        </a:p>
      </dgm:t>
    </dgm:pt>
    <dgm:pt modelId="{BAD67B50-7A83-4D9D-8706-83C09B026B61}">
      <dgm:prSet/>
      <dgm:spPr/>
      <dgm:t>
        <a:bodyPr/>
        <a:lstStyle/>
        <a:p>
          <a:r>
            <a:rPr lang="pl-PL" dirty="0" smtClean="0"/>
            <a:t>Compliance</a:t>
          </a:r>
          <a:endParaRPr lang="uk-UA" dirty="0"/>
        </a:p>
      </dgm:t>
    </dgm:pt>
    <dgm:pt modelId="{85DE5E70-4160-4DE3-A6D6-63105F43CAF9}" type="parTrans" cxnId="{E1B19DEC-40B4-4748-843A-5D43A3EB6802}">
      <dgm:prSet/>
      <dgm:spPr/>
      <dgm:t>
        <a:bodyPr/>
        <a:lstStyle/>
        <a:p>
          <a:endParaRPr lang="ru-RU"/>
        </a:p>
      </dgm:t>
    </dgm:pt>
    <dgm:pt modelId="{390DD1FA-5B58-41B4-A27E-E8D244443391}" type="sibTrans" cxnId="{E1B19DEC-40B4-4748-843A-5D43A3EB6802}">
      <dgm:prSet/>
      <dgm:spPr/>
      <dgm:t>
        <a:bodyPr/>
        <a:lstStyle/>
        <a:p>
          <a:endParaRPr lang="ru-RU"/>
        </a:p>
      </dgm:t>
    </dgm:pt>
    <dgm:pt modelId="{B63650E1-84CA-49A4-A247-62935A66FA5D}">
      <dgm:prSet/>
      <dgm:spPr/>
      <dgm:t>
        <a:bodyPr/>
        <a:lstStyle/>
        <a:p>
          <a:r>
            <a:rPr lang="pl-PL" dirty="0" smtClean="0"/>
            <a:t>Protection of patients</a:t>
          </a:r>
          <a:endParaRPr lang="uk-UA" dirty="0"/>
        </a:p>
      </dgm:t>
    </dgm:pt>
    <dgm:pt modelId="{43DE886A-2656-4A10-8E18-F7F20FB1F46B}" type="parTrans" cxnId="{0E8E22C7-CEF5-4844-BDB9-F7084BF9D371}">
      <dgm:prSet/>
      <dgm:spPr/>
      <dgm:t>
        <a:bodyPr/>
        <a:lstStyle/>
        <a:p>
          <a:endParaRPr lang="ru-RU"/>
        </a:p>
      </dgm:t>
    </dgm:pt>
    <dgm:pt modelId="{A77C5E54-43EF-4E47-94A0-45376ABC72CC}" type="sibTrans" cxnId="{0E8E22C7-CEF5-4844-BDB9-F7084BF9D371}">
      <dgm:prSet/>
      <dgm:spPr/>
      <dgm:t>
        <a:bodyPr/>
        <a:lstStyle/>
        <a:p>
          <a:endParaRPr lang="ru-RU"/>
        </a:p>
      </dgm:t>
    </dgm:pt>
    <dgm:pt modelId="{32FE9A50-1B8D-4F78-87FB-A4C69BD84514}">
      <dgm:prSet/>
      <dgm:spPr/>
      <dgm:t>
        <a:bodyPr/>
        <a:lstStyle/>
        <a:p>
          <a:r>
            <a:rPr lang="pl-PL" smtClean="0"/>
            <a:t>Detection of counterfeiting</a:t>
          </a:r>
          <a:endParaRPr lang="uk-UA" dirty="0"/>
        </a:p>
      </dgm:t>
    </dgm:pt>
    <dgm:pt modelId="{D39A48F6-92F0-49F7-B967-7EF7A1EA4F77}" type="parTrans" cxnId="{51BF1FC6-034E-4234-8549-7F4B6BE2FD55}">
      <dgm:prSet/>
      <dgm:spPr/>
      <dgm:t>
        <a:bodyPr/>
        <a:lstStyle/>
        <a:p>
          <a:endParaRPr lang="ru-RU"/>
        </a:p>
      </dgm:t>
    </dgm:pt>
    <dgm:pt modelId="{C818F6B5-5986-4714-8A4A-960326D219E2}" type="sibTrans" cxnId="{51BF1FC6-034E-4234-8549-7F4B6BE2FD55}">
      <dgm:prSet/>
      <dgm:spPr/>
      <dgm:t>
        <a:bodyPr/>
        <a:lstStyle/>
        <a:p>
          <a:endParaRPr lang="ru-RU"/>
        </a:p>
      </dgm:t>
    </dgm:pt>
    <dgm:pt modelId="{1A79CA5C-6F88-4E9A-95D4-4B80D3A082FD}" type="pres">
      <dgm:prSet presAssocID="{39579801-56BC-4918-8DA7-FC0A4F841900}" presName="Name0" presStyleCnt="0">
        <dgm:presLayoutVars>
          <dgm:chMax val="7"/>
          <dgm:chPref val="7"/>
          <dgm:dir/>
        </dgm:presLayoutVars>
      </dgm:prSet>
      <dgm:spPr/>
      <dgm:t>
        <a:bodyPr/>
        <a:lstStyle/>
        <a:p>
          <a:endParaRPr lang="ru-RU"/>
        </a:p>
      </dgm:t>
    </dgm:pt>
    <dgm:pt modelId="{E26A3053-854F-4494-AACF-28D30719721F}" type="pres">
      <dgm:prSet presAssocID="{39579801-56BC-4918-8DA7-FC0A4F841900}" presName="Name1" presStyleCnt="0"/>
      <dgm:spPr/>
    </dgm:pt>
    <dgm:pt modelId="{C32CD497-ECA4-49D8-9A96-836B214071AE}" type="pres">
      <dgm:prSet presAssocID="{39579801-56BC-4918-8DA7-FC0A4F841900}" presName="cycle" presStyleCnt="0"/>
      <dgm:spPr/>
    </dgm:pt>
    <dgm:pt modelId="{5445EEC7-B0D4-4079-87B5-6314A55A0698}" type="pres">
      <dgm:prSet presAssocID="{39579801-56BC-4918-8DA7-FC0A4F841900}" presName="srcNode" presStyleLbl="node1" presStyleIdx="0" presStyleCnt="6"/>
      <dgm:spPr/>
    </dgm:pt>
    <dgm:pt modelId="{FFB337B8-DA67-49CB-A5A9-C6430F9867ED}" type="pres">
      <dgm:prSet presAssocID="{39579801-56BC-4918-8DA7-FC0A4F841900}" presName="conn" presStyleLbl="parChTrans1D2" presStyleIdx="0" presStyleCnt="1"/>
      <dgm:spPr/>
      <dgm:t>
        <a:bodyPr/>
        <a:lstStyle/>
        <a:p>
          <a:endParaRPr lang="ru-RU"/>
        </a:p>
      </dgm:t>
    </dgm:pt>
    <dgm:pt modelId="{37A20B89-7235-4099-A059-659E19AADA79}" type="pres">
      <dgm:prSet presAssocID="{39579801-56BC-4918-8DA7-FC0A4F841900}" presName="extraNode" presStyleLbl="node1" presStyleIdx="0" presStyleCnt="6"/>
      <dgm:spPr/>
    </dgm:pt>
    <dgm:pt modelId="{8BBA52A0-2A6F-4232-9EAC-527842D689D2}" type="pres">
      <dgm:prSet presAssocID="{39579801-56BC-4918-8DA7-FC0A4F841900}" presName="dstNode" presStyleLbl="node1" presStyleIdx="0" presStyleCnt="6"/>
      <dgm:spPr/>
    </dgm:pt>
    <dgm:pt modelId="{79766A3E-01AE-4716-9B22-3772A875E963}" type="pres">
      <dgm:prSet presAssocID="{AEBDA604-2A91-4778-8DFF-9ED7015678EA}" presName="text_1" presStyleLbl="node1" presStyleIdx="0" presStyleCnt="6">
        <dgm:presLayoutVars>
          <dgm:bulletEnabled val="1"/>
        </dgm:presLayoutVars>
      </dgm:prSet>
      <dgm:spPr/>
      <dgm:t>
        <a:bodyPr/>
        <a:lstStyle/>
        <a:p>
          <a:endParaRPr lang="ru-RU"/>
        </a:p>
      </dgm:t>
    </dgm:pt>
    <dgm:pt modelId="{87AAF74D-5593-47B1-808C-4E1214065815}" type="pres">
      <dgm:prSet presAssocID="{AEBDA604-2A91-4778-8DFF-9ED7015678EA}" presName="accent_1" presStyleCnt="0"/>
      <dgm:spPr/>
    </dgm:pt>
    <dgm:pt modelId="{5F374A82-32B1-4E15-A5B8-E1C5476EE4AA}" type="pres">
      <dgm:prSet presAssocID="{AEBDA604-2A91-4778-8DFF-9ED7015678EA}" presName="accentRepeatNode" presStyleLbl="solidFgAcc1" presStyleIdx="0" presStyleCnt="6"/>
      <dgm:spPr/>
    </dgm:pt>
    <dgm:pt modelId="{324524F2-5786-4812-A107-4D9B052DFD61}" type="pres">
      <dgm:prSet presAssocID="{7CEA07B9-38C8-46CF-A059-069A4F8DC3AC}" presName="text_2" presStyleLbl="node1" presStyleIdx="1" presStyleCnt="6" custLinFactNeighborY="8108">
        <dgm:presLayoutVars>
          <dgm:bulletEnabled val="1"/>
        </dgm:presLayoutVars>
      </dgm:prSet>
      <dgm:spPr/>
      <dgm:t>
        <a:bodyPr/>
        <a:lstStyle/>
        <a:p>
          <a:endParaRPr lang="ru-RU"/>
        </a:p>
      </dgm:t>
    </dgm:pt>
    <dgm:pt modelId="{F9E1BFFF-B3D9-4ADE-99B8-D1D76793B78D}" type="pres">
      <dgm:prSet presAssocID="{7CEA07B9-38C8-46CF-A059-069A4F8DC3AC}" presName="accent_2" presStyleCnt="0"/>
      <dgm:spPr/>
    </dgm:pt>
    <dgm:pt modelId="{5AC8424D-626A-42A4-A8AB-6A4D527D2140}" type="pres">
      <dgm:prSet presAssocID="{7CEA07B9-38C8-46CF-A059-069A4F8DC3AC}" presName="accentRepeatNode" presStyleLbl="solidFgAcc1" presStyleIdx="1" presStyleCnt="6"/>
      <dgm:spPr/>
    </dgm:pt>
    <dgm:pt modelId="{640F80C6-4D93-47A9-A45C-EAEBA37C4496}" type="pres">
      <dgm:prSet presAssocID="{37674934-1455-4C2B-8BB7-C1AB9E463B5A}" presName="text_3" presStyleLbl="node1" presStyleIdx="2" presStyleCnt="6">
        <dgm:presLayoutVars>
          <dgm:bulletEnabled val="1"/>
        </dgm:presLayoutVars>
      </dgm:prSet>
      <dgm:spPr/>
      <dgm:t>
        <a:bodyPr/>
        <a:lstStyle/>
        <a:p>
          <a:endParaRPr lang="ru-RU"/>
        </a:p>
      </dgm:t>
    </dgm:pt>
    <dgm:pt modelId="{28DB9BD3-E020-4FEF-8E58-D98B6E19608F}" type="pres">
      <dgm:prSet presAssocID="{37674934-1455-4C2B-8BB7-C1AB9E463B5A}" presName="accent_3" presStyleCnt="0"/>
      <dgm:spPr/>
    </dgm:pt>
    <dgm:pt modelId="{D267CD84-F7BF-44BC-B821-2DC4DEDD66BB}" type="pres">
      <dgm:prSet presAssocID="{37674934-1455-4C2B-8BB7-C1AB9E463B5A}" presName="accentRepeatNode" presStyleLbl="solidFgAcc1" presStyleIdx="2" presStyleCnt="6"/>
      <dgm:spPr/>
    </dgm:pt>
    <dgm:pt modelId="{DB684089-586F-41F6-BB0F-A8778B276924}" type="pres">
      <dgm:prSet presAssocID="{BAD67B50-7A83-4D9D-8706-83C09B026B61}" presName="text_4" presStyleLbl="node1" presStyleIdx="3" presStyleCnt="6">
        <dgm:presLayoutVars>
          <dgm:bulletEnabled val="1"/>
        </dgm:presLayoutVars>
      </dgm:prSet>
      <dgm:spPr/>
      <dgm:t>
        <a:bodyPr/>
        <a:lstStyle/>
        <a:p>
          <a:endParaRPr lang="ru-RU"/>
        </a:p>
      </dgm:t>
    </dgm:pt>
    <dgm:pt modelId="{C0358C27-A017-44EC-A90F-91C9D4C5BD21}" type="pres">
      <dgm:prSet presAssocID="{BAD67B50-7A83-4D9D-8706-83C09B026B61}" presName="accent_4" presStyleCnt="0"/>
      <dgm:spPr/>
    </dgm:pt>
    <dgm:pt modelId="{69B92218-3813-4C04-8C1D-7FF5969AD367}" type="pres">
      <dgm:prSet presAssocID="{BAD67B50-7A83-4D9D-8706-83C09B026B61}" presName="accentRepeatNode" presStyleLbl="solidFgAcc1" presStyleIdx="3" presStyleCnt="6"/>
      <dgm:spPr/>
    </dgm:pt>
    <dgm:pt modelId="{CF74E7F6-87B6-437C-B6D9-31D8F0231C5D}" type="pres">
      <dgm:prSet presAssocID="{B63650E1-84CA-49A4-A247-62935A66FA5D}" presName="text_5" presStyleLbl="node1" presStyleIdx="4" presStyleCnt="6">
        <dgm:presLayoutVars>
          <dgm:bulletEnabled val="1"/>
        </dgm:presLayoutVars>
      </dgm:prSet>
      <dgm:spPr/>
      <dgm:t>
        <a:bodyPr/>
        <a:lstStyle/>
        <a:p>
          <a:endParaRPr lang="ru-RU"/>
        </a:p>
      </dgm:t>
    </dgm:pt>
    <dgm:pt modelId="{EB612E3A-8616-44A4-A307-AA5E771A422F}" type="pres">
      <dgm:prSet presAssocID="{B63650E1-84CA-49A4-A247-62935A66FA5D}" presName="accent_5" presStyleCnt="0"/>
      <dgm:spPr/>
    </dgm:pt>
    <dgm:pt modelId="{4D72C5A4-BC1A-48F0-BA78-A2325A9C4317}" type="pres">
      <dgm:prSet presAssocID="{B63650E1-84CA-49A4-A247-62935A66FA5D}" presName="accentRepeatNode" presStyleLbl="solidFgAcc1" presStyleIdx="4" presStyleCnt="6"/>
      <dgm:spPr/>
    </dgm:pt>
    <dgm:pt modelId="{72BFAB5F-9A9E-4D4E-9E07-8ECE6A892339}" type="pres">
      <dgm:prSet presAssocID="{32FE9A50-1B8D-4F78-87FB-A4C69BD84514}" presName="text_6" presStyleLbl="node1" presStyleIdx="5" presStyleCnt="6">
        <dgm:presLayoutVars>
          <dgm:bulletEnabled val="1"/>
        </dgm:presLayoutVars>
      </dgm:prSet>
      <dgm:spPr/>
      <dgm:t>
        <a:bodyPr/>
        <a:lstStyle/>
        <a:p>
          <a:endParaRPr lang="ru-RU"/>
        </a:p>
      </dgm:t>
    </dgm:pt>
    <dgm:pt modelId="{48D38C7E-E41C-4362-91BE-BD9C9978DE7C}" type="pres">
      <dgm:prSet presAssocID="{32FE9A50-1B8D-4F78-87FB-A4C69BD84514}" presName="accent_6" presStyleCnt="0"/>
      <dgm:spPr/>
    </dgm:pt>
    <dgm:pt modelId="{26B9C3AE-1466-4835-A809-6C685F31991C}" type="pres">
      <dgm:prSet presAssocID="{32FE9A50-1B8D-4F78-87FB-A4C69BD84514}" presName="accentRepeatNode" presStyleLbl="solidFgAcc1" presStyleIdx="5" presStyleCnt="6"/>
      <dgm:spPr/>
    </dgm:pt>
  </dgm:ptLst>
  <dgm:cxnLst>
    <dgm:cxn modelId="{8A2B5CAB-EB0F-44D0-ADDB-8734FC20C7A2}" srcId="{39579801-56BC-4918-8DA7-FC0A4F841900}" destId="{37674934-1455-4C2B-8BB7-C1AB9E463B5A}" srcOrd="2" destOrd="0" parTransId="{6FE986D5-725E-41D2-9324-94FF99F6421C}" sibTransId="{8A00DBC2-4B30-474B-AC28-D5F03DEA0A03}"/>
    <dgm:cxn modelId="{156DC04F-49F1-42C7-BBBE-A22819CA4772}" srcId="{39579801-56BC-4918-8DA7-FC0A4F841900}" destId="{7CEA07B9-38C8-46CF-A059-069A4F8DC3AC}" srcOrd="1" destOrd="0" parTransId="{59FEBD15-78F1-401D-995A-779ABA9DFF3D}" sibTransId="{607CA2FC-1761-4E5C-A908-163E77D8A4A3}"/>
    <dgm:cxn modelId="{BB7CB9B0-4D96-435C-A2A6-7AE799EE7096}" type="presOf" srcId="{BAD67B50-7A83-4D9D-8706-83C09B026B61}" destId="{DB684089-586F-41F6-BB0F-A8778B276924}" srcOrd="0" destOrd="0" presId="urn:microsoft.com/office/officeart/2008/layout/VerticalCurvedList"/>
    <dgm:cxn modelId="{5BFCBFC8-ED3C-4AD8-9D78-89FEE4BB0D59}" type="presOf" srcId="{39579801-56BC-4918-8DA7-FC0A4F841900}" destId="{1A79CA5C-6F88-4E9A-95D4-4B80D3A082FD}" srcOrd="0" destOrd="0" presId="urn:microsoft.com/office/officeart/2008/layout/VerticalCurvedList"/>
    <dgm:cxn modelId="{2B95EE42-654F-458B-9A30-3E80755A08BF}" type="presOf" srcId="{AEBDA604-2A91-4778-8DFF-9ED7015678EA}" destId="{79766A3E-01AE-4716-9B22-3772A875E963}" srcOrd="0" destOrd="0" presId="urn:microsoft.com/office/officeart/2008/layout/VerticalCurvedList"/>
    <dgm:cxn modelId="{158A3FC6-A859-410F-8307-7CFBC4E39348}" type="presOf" srcId="{70136D32-043D-4915-8603-E42A387964F2}" destId="{FFB337B8-DA67-49CB-A5A9-C6430F9867ED}" srcOrd="0" destOrd="0" presId="urn:microsoft.com/office/officeart/2008/layout/VerticalCurvedList"/>
    <dgm:cxn modelId="{0E8E22C7-CEF5-4844-BDB9-F7084BF9D371}" srcId="{39579801-56BC-4918-8DA7-FC0A4F841900}" destId="{B63650E1-84CA-49A4-A247-62935A66FA5D}" srcOrd="4" destOrd="0" parTransId="{43DE886A-2656-4A10-8E18-F7F20FB1F46B}" sibTransId="{A77C5E54-43EF-4E47-94A0-45376ABC72CC}"/>
    <dgm:cxn modelId="{A697FADD-A1CF-4415-9831-2DD96259AC75}" srcId="{39579801-56BC-4918-8DA7-FC0A4F841900}" destId="{AEBDA604-2A91-4778-8DFF-9ED7015678EA}" srcOrd="0" destOrd="0" parTransId="{61827961-CB27-4F36-A6CC-F3E2AE0EC3F4}" sibTransId="{70136D32-043D-4915-8603-E42A387964F2}"/>
    <dgm:cxn modelId="{E1B19DEC-40B4-4748-843A-5D43A3EB6802}" srcId="{39579801-56BC-4918-8DA7-FC0A4F841900}" destId="{BAD67B50-7A83-4D9D-8706-83C09B026B61}" srcOrd="3" destOrd="0" parTransId="{85DE5E70-4160-4DE3-A6D6-63105F43CAF9}" sibTransId="{390DD1FA-5B58-41B4-A27E-E8D244443391}"/>
    <dgm:cxn modelId="{FC7BDD42-0B15-42D0-A48C-15CDAA8FB0D8}" type="presOf" srcId="{7CEA07B9-38C8-46CF-A059-069A4F8DC3AC}" destId="{324524F2-5786-4812-A107-4D9B052DFD61}" srcOrd="0" destOrd="0" presId="urn:microsoft.com/office/officeart/2008/layout/VerticalCurvedList"/>
    <dgm:cxn modelId="{F7A716E3-26BA-4D48-A1D9-99222B6C01FA}" type="presOf" srcId="{32FE9A50-1B8D-4F78-87FB-A4C69BD84514}" destId="{72BFAB5F-9A9E-4D4E-9E07-8ECE6A892339}" srcOrd="0" destOrd="0" presId="urn:microsoft.com/office/officeart/2008/layout/VerticalCurvedList"/>
    <dgm:cxn modelId="{51BF1FC6-034E-4234-8549-7F4B6BE2FD55}" srcId="{39579801-56BC-4918-8DA7-FC0A4F841900}" destId="{32FE9A50-1B8D-4F78-87FB-A4C69BD84514}" srcOrd="5" destOrd="0" parTransId="{D39A48F6-92F0-49F7-B967-7EF7A1EA4F77}" sibTransId="{C818F6B5-5986-4714-8A4A-960326D219E2}"/>
    <dgm:cxn modelId="{2C01C22D-5BDC-48D1-A7C4-EE5CBAC26B33}" type="presOf" srcId="{37674934-1455-4C2B-8BB7-C1AB9E463B5A}" destId="{640F80C6-4D93-47A9-A45C-EAEBA37C4496}" srcOrd="0" destOrd="0" presId="urn:microsoft.com/office/officeart/2008/layout/VerticalCurvedList"/>
    <dgm:cxn modelId="{434E73C2-7550-4B52-ADEE-DB618E5967EB}" type="presOf" srcId="{B63650E1-84CA-49A4-A247-62935A66FA5D}" destId="{CF74E7F6-87B6-437C-B6D9-31D8F0231C5D}" srcOrd="0" destOrd="0" presId="urn:microsoft.com/office/officeart/2008/layout/VerticalCurvedList"/>
    <dgm:cxn modelId="{76350623-940B-4311-B1AE-5CF3534DEDD6}" type="presParOf" srcId="{1A79CA5C-6F88-4E9A-95D4-4B80D3A082FD}" destId="{E26A3053-854F-4494-AACF-28D30719721F}" srcOrd="0" destOrd="0" presId="urn:microsoft.com/office/officeart/2008/layout/VerticalCurvedList"/>
    <dgm:cxn modelId="{5EC2D472-EFD0-4922-8216-9383D658BD7A}" type="presParOf" srcId="{E26A3053-854F-4494-AACF-28D30719721F}" destId="{C32CD497-ECA4-49D8-9A96-836B214071AE}" srcOrd="0" destOrd="0" presId="urn:microsoft.com/office/officeart/2008/layout/VerticalCurvedList"/>
    <dgm:cxn modelId="{AC316273-7BE6-4008-AB05-370DB1979FF6}" type="presParOf" srcId="{C32CD497-ECA4-49D8-9A96-836B214071AE}" destId="{5445EEC7-B0D4-4079-87B5-6314A55A0698}" srcOrd="0" destOrd="0" presId="urn:microsoft.com/office/officeart/2008/layout/VerticalCurvedList"/>
    <dgm:cxn modelId="{BDE0BB95-BA4F-4F52-A190-0D679D7A124C}" type="presParOf" srcId="{C32CD497-ECA4-49D8-9A96-836B214071AE}" destId="{FFB337B8-DA67-49CB-A5A9-C6430F9867ED}" srcOrd="1" destOrd="0" presId="urn:microsoft.com/office/officeart/2008/layout/VerticalCurvedList"/>
    <dgm:cxn modelId="{A8A9C067-ADF1-41C3-8EEE-20074CC21E4C}" type="presParOf" srcId="{C32CD497-ECA4-49D8-9A96-836B214071AE}" destId="{37A20B89-7235-4099-A059-659E19AADA79}" srcOrd="2" destOrd="0" presId="urn:microsoft.com/office/officeart/2008/layout/VerticalCurvedList"/>
    <dgm:cxn modelId="{4D80FD53-FCA9-412C-9000-C52532393E44}" type="presParOf" srcId="{C32CD497-ECA4-49D8-9A96-836B214071AE}" destId="{8BBA52A0-2A6F-4232-9EAC-527842D689D2}" srcOrd="3" destOrd="0" presId="urn:microsoft.com/office/officeart/2008/layout/VerticalCurvedList"/>
    <dgm:cxn modelId="{CD49CE70-B6E0-4D08-BD0A-63347E6298E6}" type="presParOf" srcId="{E26A3053-854F-4494-AACF-28D30719721F}" destId="{79766A3E-01AE-4716-9B22-3772A875E963}" srcOrd="1" destOrd="0" presId="urn:microsoft.com/office/officeart/2008/layout/VerticalCurvedList"/>
    <dgm:cxn modelId="{5E11CE46-72BA-41E2-BA6A-B3F0329347AC}" type="presParOf" srcId="{E26A3053-854F-4494-AACF-28D30719721F}" destId="{87AAF74D-5593-47B1-808C-4E1214065815}" srcOrd="2" destOrd="0" presId="urn:microsoft.com/office/officeart/2008/layout/VerticalCurvedList"/>
    <dgm:cxn modelId="{4D844C61-9460-4475-A601-702B4AFC12C4}" type="presParOf" srcId="{87AAF74D-5593-47B1-808C-4E1214065815}" destId="{5F374A82-32B1-4E15-A5B8-E1C5476EE4AA}" srcOrd="0" destOrd="0" presId="urn:microsoft.com/office/officeart/2008/layout/VerticalCurvedList"/>
    <dgm:cxn modelId="{2E91CA1E-FEA7-4F58-8365-9EEA3115BF57}" type="presParOf" srcId="{E26A3053-854F-4494-AACF-28D30719721F}" destId="{324524F2-5786-4812-A107-4D9B052DFD61}" srcOrd="3" destOrd="0" presId="urn:microsoft.com/office/officeart/2008/layout/VerticalCurvedList"/>
    <dgm:cxn modelId="{4E7AB286-BBE5-4D8A-A4E3-944F19FFF5AB}" type="presParOf" srcId="{E26A3053-854F-4494-AACF-28D30719721F}" destId="{F9E1BFFF-B3D9-4ADE-99B8-D1D76793B78D}" srcOrd="4" destOrd="0" presId="urn:microsoft.com/office/officeart/2008/layout/VerticalCurvedList"/>
    <dgm:cxn modelId="{DC9DB223-A9CE-4163-AB96-D0F781FC7BC6}" type="presParOf" srcId="{F9E1BFFF-B3D9-4ADE-99B8-D1D76793B78D}" destId="{5AC8424D-626A-42A4-A8AB-6A4D527D2140}" srcOrd="0" destOrd="0" presId="urn:microsoft.com/office/officeart/2008/layout/VerticalCurvedList"/>
    <dgm:cxn modelId="{DFC6611B-F16D-4F4E-9FDD-FA8EB2A220F3}" type="presParOf" srcId="{E26A3053-854F-4494-AACF-28D30719721F}" destId="{640F80C6-4D93-47A9-A45C-EAEBA37C4496}" srcOrd="5" destOrd="0" presId="urn:microsoft.com/office/officeart/2008/layout/VerticalCurvedList"/>
    <dgm:cxn modelId="{83F99B84-A83B-4071-9B84-FA85F48C8944}" type="presParOf" srcId="{E26A3053-854F-4494-AACF-28D30719721F}" destId="{28DB9BD3-E020-4FEF-8E58-D98B6E19608F}" srcOrd="6" destOrd="0" presId="urn:microsoft.com/office/officeart/2008/layout/VerticalCurvedList"/>
    <dgm:cxn modelId="{321ADE4D-BD11-4E03-8566-CBDBDF76185A}" type="presParOf" srcId="{28DB9BD3-E020-4FEF-8E58-D98B6E19608F}" destId="{D267CD84-F7BF-44BC-B821-2DC4DEDD66BB}" srcOrd="0" destOrd="0" presId="urn:microsoft.com/office/officeart/2008/layout/VerticalCurvedList"/>
    <dgm:cxn modelId="{02C6EDAC-DAD7-4679-9E6E-59161B8DBA3F}" type="presParOf" srcId="{E26A3053-854F-4494-AACF-28D30719721F}" destId="{DB684089-586F-41F6-BB0F-A8778B276924}" srcOrd="7" destOrd="0" presId="urn:microsoft.com/office/officeart/2008/layout/VerticalCurvedList"/>
    <dgm:cxn modelId="{7A8A4FCE-81FB-441C-BB38-BAE21421CC28}" type="presParOf" srcId="{E26A3053-854F-4494-AACF-28D30719721F}" destId="{C0358C27-A017-44EC-A90F-91C9D4C5BD21}" srcOrd="8" destOrd="0" presId="urn:microsoft.com/office/officeart/2008/layout/VerticalCurvedList"/>
    <dgm:cxn modelId="{1659648C-62D3-4120-A731-592284612F2F}" type="presParOf" srcId="{C0358C27-A017-44EC-A90F-91C9D4C5BD21}" destId="{69B92218-3813-4C04-8C1D-7FF5969AD367}" srcOrd="0" destOrd="0" presId="urn:microsoft.com/office/officeart/2008/layout/VerticalCurvedList"/>
    <dgm:cxn modelId="{B29EF7EE-CAA9-4A9D-9D37-EBE91687B04F}" type="presParOf" srcId="{E26A3053-854F-4494-AACF-28D30719721F}" destId="{CF74E7F6-87B6-437C-B6D9-31D8F0231C5D}" srcOrd="9" destOrd="0" presId="urn:microsoft.com/office/officeart/2008/layout/VerticalCurvedList"/>
    <dgm:cxn modelId="{212F33BC-CE48-4727-830D-AC363EB8BCEF}" type="presParOf" srcId="{E26A3053-854F-4494-AACF-28D30719721F}" destId="{EB612E3A-8616-44A4-A307-AA5E771A422F}" srcOrd="10" destOrd="0" presId="urn:microsoft.com/office/officeart/2008/layout/VerticalCurvedList"/>
    <dgm:cxn modelId="{22BE51B1-6FB2-476B-AA49-6D77185D3D6C}" type="presParOf" srcId="{EB612E3A-8616-44A4-A307-AA5E771A422F}" destId="{4D72C5A4-BC1A-48F0-BA78-A2325A9C4317}" srcOrd="0" destOrd="0" presId="urn:microsoft.com/office/officeart/2008/layout/VerticalCurvedList"/>
    <dgm:cxn modelId="{02156EAB-E3A7-447E-ACA2-BC512AD5210A}" type="presParOf" srcId="{E26A3053-854F-4494-AACF-28D30719721F}" destId="{72BFAB5F-9A9E-4D4E-9E07-8ECE6A892339}" srcOrd="11" destOrd="0" presId="urn:microsoft.com/office/officeart/2008/layout/VerticalCurvedList"/>
    <dgm:cxn modelId="{14281220-4180-4FD0-9B6B-C7D91C7204BF}" type="presParOf" srcId="{E26A3053-854F-4494-AACF-28D30719721F}" destId="{48D38C7E-E41C-4362-91BE-BD9C9978DE7C}" srcOrd="12" destOrd="0" presId="urn:microsoft.com/office/officeart/2008/layout/VerticalCurvedList"/>
    <dgm:cxn modelId="{DE3D8588-56B1-4A9E-A473-1577B03708B9}" type="presParOf" srcId="{48D38C7E-E41C-4362-91BE-BD9C9978DE7C}" destId="{26B9C3AE-1466-4835-A809-6C685F31991C}"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9579801-56BC-4918-8DA7-FC0A4F841900}"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ru-RU"/>
        </a:p>
      </dgm:t>
    </dgm:pt>
    <dgm:pt modelId="{AEBDA604-2A91-4778-8DFF-9ED7015678EA}">
      <dgm:prSet phldrT="[Текст]" custT="1"/>
      <dgm:spPr/>
      <dgm:t>
        <a:bodyPr/>
        <a:lstStyle/>
        <a:p>
          <a:r>
            <a:rPr lang="en-US" sz="2400" dirty="0" smtClean="0"/>
            <a:t>Screw on, threaded or lug</a:t>
          </a:r>
          <a:endParaRPr lang="ru-RU" sz="2400" dirty="0">
            <a:latin typeface="+mj-lt"/>
          </a:endParaRPr>
        </a:p>
      </dgm:t>
    </dgm:pt>
    <dgm:pt modelId="{61827961-CB27-4F36-A6CC-F3E2AE0EC3F4}" type="parTrans" cxnId="{A697FADD-A1CF-4415-9831-2DD96259AC75}">
      <dgm:prSet/>
      <dgm:spPr/>
      <dgm:t>
        <a:bodyPr/>
        <a:lstStyle/>
        <a:p>
          <a:endParaRPr lang="ru-RU"/>
        </a:p>
      </dgm:t>
    </dgm:pt>
    <dgm:pt modelId="{70136D32-043D-4915-8603-E42A387964F2}" type="sibTrans" cxnId="{A697FADD-A1CF-4415-9831-2DD96259AC75}">
      <dgm:prSet/>
      <dgm:spPr/>
      <dgm:t>
        <a:bodyPr/>
        <a:lstStyle/>
        <a:p>
          <a:endParaRPr lang="ru-RU"/>
        </a:p>
      </dgm:t>
    </dgm:pt>
    <dgm:pt modelId="{7CEA07B9-38C8-46CF-A059-069A4F8DC3AC}">
      <dgm:prSet phldrT="[Текст]" custT="1"/>
      <dgm:spPr/>
      <dgm:t>
        <a:bodyPr/>
        <a:lstStyle/>
        <a:p>
          <a:r>
            <a:rPr lang="en-US" sz="2400" dirty="0" smtClean="0"/>
            <a:t>Crimp on(crowns)</a:t>
          </a:r>
          <a:endParaRPr lang="ru-RU" sz="2400" dirty="0">
            <a:latin typeface="+mj-lt"/>
          </a:endParaRPr>
        </a:p>
      </dgm:t>
    </dgm:pt>
    <dgm:pt modelId="{59FEBD15-78F1-401D-995A-779ABA9DFF3D}" type="parTrans" cxnId="{156DC04F-49F1-42C7-BBBE-A22819CA4772}">
      <dgm:prSet/>
      <dgm:spPr/>
      <dgm:t>
        <a:bodyPr/>
        <a:lstStyle/>
        <a:p>
          <a:endParaRPr lang="ru-RU"/>
        </a:p>
      </dgm:t>
    </dgm:pt>
    <dgm:pt modelId="{607CA2FC-1761-4E5C-A908-163E77D8A4A3}" type="sibTrans" cxnId="{156DC04F-49F1-42C7-BBBE-A22819CA4772}">
      <dgm:prSet/>
      <dgm:spPr/>
      <dgm:t>
        <a:bodyPr/>
        <a:lstStyle/>
        <a:p>
          <a:endParaRPr lang="ru-RU"/>
        </a:p>
      </dgm:t>
    </dgm:pt>
    <dgm:pt modelId="{37674934-1455-4C2B-8BB7-C1AB9E463B5A}">
      <dgm:prSet phldrT="[Текст]" custT="1"/>
      <dgm:spPr/>
      <dgm:t>
        <a:bodyPr/>
        <a:lstStyle/>
        <a:p>
          <a:r>
            <a:rPr lang="en-US" sz="2400" dirty="0" smtClean="0"/>
            <a:t>Press on(snap)</a:t>
          </a:r>
          <a:endParaRPr lang="ru-RU" sz="2400" dirty="0">
            <a:latin typeface="+mn-lt"/>
          </a:endParaRPr>
        </a:p>
      </dgm:t>
    </dgm:pt>
    <dgm:pt modelId="{6FE986D5-725E-41D2-9324-94FF99F6421C}" type="parTrans" cxnId="{8A2B5CAB-EB0F-44D0-ADDB-8734FC20C7A2}">
      <dgm:prSet/>
      <dgm:spPr/>
      <dgm:t>
        <a:bodyPr/>
        <a:lstStyle/>
        <a:p>
          <a:endParaRPr lang="ru-RU"/>
        </a:p>
      </dgm:t>
    </dgm:pt>
    <dgm:pt modelId="{8A00DBC2-4B30-474B-AC28-D5F03DEA0A03}" type="sibTrans" cxnId="{8A2B5CAB-EB0F-44D0-ADDB-8734FC20C7A2}">
      <dgm:prSet/>
      <dgm:spPr/>
      <dgm:t>
        <a:bodyPr/>
        <a:lstStyle/>
        <a:p>
          <a:endParaRPr lang="ru-RU"/>
        </a:p>
      </dgm:t>
    </dgm:pt>
    <dgm:pt modelId="{BAD67B50-7A83-4D9D-8706-83C09B026B61}">
      <dgm:prSet/>
      <dgm:spPr/>
      <dgm:t>
        <a:bodyPr/>
        <a:lstStyle/>
        <a:p>
          <a:r>
            <a:rPr lang="en-US" dirty="0" smtClean="0"/>
            <a:t>Roll on  and</a:t>
          </a:r>
          <a:endParaRPr lang="uk-UA" dirty="0"/>
        </a:p>
      </dgm:t>
    </dgm:pt>
    <dgm:pt modelId="{85DE5E70-4160-4DE3-A6D6-63105F43CAF9}" type="parTrans" cxnId="{E1B19DEC-40B4-4748-843A-5D43A3EB6802}">
      <dgm:prSet/>
      <dgm:spPr/>
      <dgm:t>
        <a:bodyPr/>
        <a:lstStyle/>
        <a:p>
          <a:endParaRPr lang="ru-RU"/>
        </a:p>
      </dgm:t>
    </dgm:pt>
    <dgm:pt modelId="{390DD1FA-5B58-41B4-A27E-E8D244443391}" type="sibTrans" cxnId="{E1B19DEC-40B4-4748-843A-5D43A3EB6802}">
      <dgm:prSet/>
      <dgm:spPr/>
      <dgm:t>
        <a:bodyPr/>
        <a:lstStyle/>
        <a:p>
          <a:endParaRPr lang="ru-RU"/>
        </a:p>
      </dgm:t>
    </dgm:pt>
    <dgm:pt modelId="{B63650E1-84CA-49A4-A247-62935A66FA5D}">
      <dgm:prSet/>
      <dgm:spPr/>
      <dgm:t>
        <a:bodyPr/>
        <a:lstStyle/>
        <a:p>
          <a:r>
            <a:rPr lang="en-US" dirty="0" smtClean="0"/>
            <a:t>Friction</a:t>
          </a:r>
          <a:endParaRPr lang="uk-UA" dirty="0"/>
        </a:p>
      </dgm:t>
    </dgm:pt>
    <dgm:pt modelId="{43DE886A-2656-4A10-8E18-F7F20FB1F46B}" type="parTrans" cxnId="{0E8E22C7-CEF5-4844-BDB9-F7084BF9D371}">
      <dgm:prSet/>
      <dgm:spPr/>
      <dgm:t>
        <a:bodyPr/>
        <a:lstStyle/>
        <a:p>
          <a:endParaRPr lang="ru-RU"/>
        </a:p>
      </dgm:t>
    </dgm:pt>
    <dgm:pt modelId="{A77C5E54-43EF-4E47-94A0-45376ABC72CC}" type="sibTrans" cxnId="{0E8E22C7-CEF5-4844-BDB9-F7084BF9D371}">
      <dgm:prSet/>
      <dgm:spPr/>
      <dgm:t>
        <a:bodyPr/>
        <a:lstStyle/>
        <a:p>
          <a:endParaRPr lang="ru-RU"/>
        </a:p>
      </dgm:t>
    </dgm:pt>
    <dgm:pt modelId="{1A79CA5C-6F88-4E9A-95D4-4B80D3A082FD}" type="pres">
      <dgm:prSet presAssocID="{39579801-56BC-4918-8DA7-FC0A4F841900}" presName="Name0" presStyleCnt="0">
        <dgm:presLayoutVars>
          <dgm:chMax val="7"/>
          <dgm:chPref val="7"/>
          <dgm:dir/>
        </dgm:presLayoutVars>
      </dgm:prSet>
      <dgm:spPr/>
      <dgm:t>
        <a:bodyPr/>
        <a:lstStyle/>
        <a:p>
          <a:endParaRPr lang="ru-RU"/>
        </a:p>
      </dgm:t>
    </dgm:pt>
    <dgm:pt modelId="{E26A3053-854F-4494-AACF-28D30719721F}" type="pres">
      <dgm:prSet presAssocID="{39579801-56BC-4918-8DA7-FC0A4F841900}" presName="Name1" presStyleCnt="0"/>
      <dgm:spPr/>
      <dgm:t>
        <a:bodyPr/>
        <a:lstStyle/>
        <a:p>
          <a:endParaRPr lang="ru-RU"/>
        </a:p>
      </dgm:t>
    </dgm:pt>
    <dgm:pt modelId="{C32CD497-ECA4-49D8-9A96-836B214071AE}" type="pres">
      <dgm:prSet presAssocID="{39579801-56BC-4918-8DA7-FC0A4F841900}" presName="cycle" presStyleCnt="0"/>
      <dgm:spPr/>
      <dgm:t>
        <a:bodyPr/>
        <a:lstStyle/>
        <a:p>
          <a:endParaRPr lang="ru-RU"/>
        </a:p>
      </dgm:t>
    </dgm:pt>
    <dgm:pt modelId="{5445EEC7-B0D4-4079-87B5-6314A55A0698}" type="pres">
      <dgm:prSet presAssocID="{39579801-56BC-4918-8DA7-FC0A4F841900}" presName="srcNode" presStyleLbl="node1" presStyleIdx="0" presStyleCnt="5"/>
      <dgm:spPr/>
      <dgm:t>
        <a:bodyPr/>
        <a:lstStyle/>
        <a:p>
          <a:endParaRPr lang="ru-RU"/>
        </a:p>
      </dgm:t>
    </dgm:pt>
    <dgm:pt modelId="{FFB337B8-DA67-49CB-A5A9-C6430F9867ED}" type="pres">
      <dgm:prSet presAssocID="{39579801-56BC-4918-8DA7-FC0A4F841900}" presName="conn" presStyleLbl="parChTrans1D2" presStyleIdx="0" presStyleCnt="1"/>
      <dgm:spPr/>
      <dgm:t>
        <a:bodyPr/>
        <a:lstStyle/>
        <a:p>
          <a:endParaRPr lang="ru-RU"/>
        </a:p>
      </dgm:t>
    </dgm:pt>
    <dgm:pt modelId="{37A20B89-7235-4099-A059-659E19AADA79}" type="pres">
      <dgm:prSet presAssocID="{39579801-56BC-4918-8DA7-FC0A4F841900}" presName="extraNode" presStyleLbl="node1" presStyleIdx="0" presStyleCnt="5"/>
      <dgm:spPr/>
      <dgm:t>
        <a:bodyPr/>
        <a:lstStyle/>
        <a:p>
          <a:endParaRPr lang="ru-RU"/>
        </a:p>
      </dgm:t>
    </dgm:pt>
    <dgm:pt modelId="{8BBA52A0-2A6F-4232-9EAC-527842D689D2}" type="pres">
      <dgm:prSet presAssocID="{39579801-56BC-4918-8DA7-FC0A4F841900}" presName="dstNode" presStyleLbl="node1" presStyleIdx="0" presStyleCnt="5"/>
      <dgm:spPr/>
      <dgm:t>
        <a:bodyPr/>
        <a:lstStyle/>
        <a:p>
          <a:endParaRPr lang="ru-RU"/>
        </a:p>
      </dgm:t>
    </dgm:pt>
    <dgm:pt modelId="{79766A3E-01AE-4716-9B22-3772A875E963}" type="pres">
      <dgm:prSet presAssocID="{AEBDA604-2A91-4778-8DFF-9ED7015678EA}" presName="text_1" presStyleLbl="node1" presStyleIdx="0" presStyleCnt="5" custLinFactNeighborX="-22" custLinFactNeighborY="-2736">
        <dgm:presLayoutVars>
          <dgm:bulletEnabled val="1"/>
        </dgm:presLayoutVars>
      </dgm:prSet>
      <dgm:spPr/>
      <dgm:t>
        <a:bodyPr/>
        <a:lstStyle/>
        <a:p>
          <a:endParaRPr lang="ru-RU"/>
        </a:p>
      </dgm:t>
    </dgm:pt>
    <dgm:pt modelId="{87AAF74D-5593-47B1-808C-4E1214065815}" type="pres">
      <dgm:prSet presAssocID="{AEBDA604-2A91-4778-8DFF-9ED7015678EA}" presName="accent_1" presStyleCnt="0"/>
      <dgm:spPr/>
      <dgm:t>
        <a:bodyPr/>
        <a:lstStyle/>
        <a:p>
          <a:endParaRPr lang="ru-RU"/>
        </a:p>
      </dgm:t>
    </dgm:pt>
    <dgm:pt modelId="{5F374A82-32B1-4E15-A5B8-E1C5476EE4AA}" type="pres">
      <dgm:prSet presAssocID="{AEBDA604-2A91-4778-8DFF-9ED7015678EA}" presName="accentRepeatNode" presStyleLbl="solidFgAcc1" presStyleIdx="0" presStyleCnt="5"/>
      <dgm:spPr/>
      <dgm:t>
        <a:bodyPr/>
        <a:lstStyle/>
        <a:p>
          <a:endParaRPr lang="ru-RU"/>
        </a:p>
      </dgm:t>
    </dgm:pt>
    <dgm:pt modelId="{324524F2-5786-4812-A107-4D9B052DFD61}" type="pres">
      <dgm:prSet presAssocID="{7CEA07B9-38C8-46CF-A059-069A4F8DC3AC}" presName="text_2" presStyleLbl="node1" presStyleIdx="1" presStyleCnt="5" custLinFactNeighborY="8108">
        <dgm:presLayoutVars>
          <dgm:bulletEnabled val="1"/>
        </dgm:presLayoutVars>
      </dgm:prSet>
      <dgm:spPr/>
      <dgm:t>
        <a:bodyPr/>
        <a:lstStyle/>
        <a:p>
          <a:endParaRPr lang="ru-RU"/>
        </a:p>
      </dgm:t>
    </dgm:pt>
    <dgm:pt modelId="{F9E1BFFF-B3D9-4ADE-99B8-D1D76793B78D}" type="pres">
      <dgm:prSet presAssocID="{7CEA07B9-38C8-46CF-A059-069A4F8DC3AC}" presName="accent_2" presStyleCnt="0"/>
      <dgm:spPr/>
      <dgm:t>
        <a:bodyPr/>
        <a:lstStyle/>
        <a:p>
          <a:endParaRPr lang="ru-RU"/>
        </a:p>
      </dgm:t>
    </dgm:pt>
    <dgm:pt modelId="{5AC8424D-626A-42A4-A8AB-6A4D527D2140}" type="pres">
      <dgm:prSet presAssocID="{7CEA07B9-38C8-46CF-A059-069A4F8DC3AC}" presName="accentRepeatNode" presStyleLbl="solidFgAcc1" presStyleIdx="1" presStyleCnt="5"/>
      <dgm:spPr/>
      <dgm:t>
        <a:bodyPr/>
        <a:lstStyle/>
        <a:p>
          <a:endParaRPr lang="ru-RU"/>
        </a:p>
      </dgm:t>
    </dgm:pt>
    <dgm:pt modelId="{640F80C6-4D93-47A9-A45C-EAEBA37C4496}" type="pres">
      <dgm:prSet presAssocID="{37674934-1455-4C2B-8BB7-C1AB9E463B5A}" presName="text_3" presStyleLbl="node1" presStyleIdx="2" presStyleCnt="5">
        <dgm:presLayoutVars>
          <dgm:bulletEnabled val="1"/>
        </dgm:presLayoutVars>
      </dgm:prSet>
      <dgm:spPr/>
      <dgm:t>
        <a:bodyPr/>
        <a:lstStyle/>
        <a:p>
          <a:endParaRPr lang="ru-RU"/>
        </a:p>
      </dgm:t>
    </dgm:pt>
    <dgm:pt modelId="{28DB9BD3-E020-4FEF-8E58-D98B6E19608F}" type="pres">
      <dgm:prSet presAssocID="{37674934-1455-4C2B-8BB7-C1AB9E463B5A}" presName="accent_3" presStyleCnt="0"/>
      <dgm:spPr/>
      <dgm:t>
        <a:bodyPr/>
        <a:lstStyle/>
        <a:p>
          <a:endParaRPr lang="ru-RU"/>
        </a:p>
      </dgm:t>
    </dgm:pt>
    <dgm:pt modelId="{D267CD84-F7BF-44BC-B821-2DC4DEDD66BB}" type="pres">
      <dgm:prSet presAssocID="{37674934-1455-4C2B-8BB7-C1AB9E463B5A}" presName="accentRepeatNode" presStyleLbl="solidFgAcc1" presStyleIdx="2" presStyleCnt="5"/>
      <dgm:spPr/>
      <dgm:t>
        <a:bodyPr/>
        <a:lstStyle/>
        <a:p>
          <a:endParaRPr lang="ru-RU"/>
        </a:p>
      </dgm:t>
    </dgm:pt>
    <dgm:pt modelId="{DB684089-586F-41F6-BB0F-A8778B276924}" type="pres">
      <dgm:prSet presAssocID="{BAD67B50-7A83-4D9D-8706-83C09B026B61}" presName="text_4" presStyleLbl="node1" presStyleIdx="3" presStyleCnt="5">
        <dgm:presLayoutVars>
          <dgm:bulletEnabled val="1"/>
        </dgm:presLayoutVars>
      </dgm:prSet>
      <dgm:spPr/>
      <dgm:t>
        <a:bodyPr/>
        <a:lstStyle/>
        <a:p>
          <a:endParaRPr lang="ru-RU"/>
        </a:p>
      </dgm:t>
    </dgm:pt>
    <dgm:pt modelId="{C0358C27-A017-44EC-A90F-91C9D4C5BD21}" type="pres">
      <dgm:prSet presAssocID="{BAD67B50-7A83-4D9D-8706-83C09B026B61}" presName="accent_4" presStyleCnt="0"/>
      <dgm:spPr/>
      <dgm:t>
        <a:bodyPr/>
        <a:lstStyle/>
        <a:p>
          <a:endParaRPr lang="ru-RU"/>
        </a:p>
      </dgm:t>
    </dgm:pt>
    <dgm:pt modelId="{69B92218-3813-4C04-8C1D-7FF5969AD367}" type="pres">
      <dgm:prSet presAssocID="{BAD67B50-7A83-4D9D-8706-83C09B026B61}" presName="accentRepeatNode" presStyleLbl="solidFgAcc1" presStyleIdx="3" presStyleCnt="5"/>
      <dgm:spPr/>
      <dgm:t>
        <a:bodyPr/>
        <a:lstStyle/>
        <a:p>
          <a:endParaRPr lang="ru-RU"/>
        </a:p>
      </dgm:t>
    </dgm:pt>
    <dgm:pt modelId="{CF74E7F6-87B6-437C-B6D9-31D8F0231C5D}" type="pres">
      <dgm:prSet presAssocID="{B63650E1-84CA-49A4-A247-62935A66FA5D}" presName="text_5" presStyleLbl="node1" presStyleIdx="4" presStyleCnt="5">
        <dgm:presLayoutVars>
          <dgm:bulletEnabled val="1"/>
        </dgm:presLayoutVars>
      </dgm:prSet>
      <dgm:spPr/>
      <dgm:t>
        <a:bodyPr/>
        <a:lstStyle/>
        <a:p>
          <a:endParaRPr lang="ru-RU"/>
        </a:p>
      </dgm:t>
    </dgm:pt>
    <dgm:pt modelId="{EB612E3A-8616-44A4-A307-AA5E771A422F}" type="pres">
      <dgm:prSet presAssocID="{B63650E1-84CA-49A4-A247-62935A66FA5D}" presName="accent_5" presStyleCnt="0"/>
      <dgm:spPr/>
      <dgm:t>
        <a:bodyPr/>
        <a:lstStyle/>
        <a:p>
          <a:endParaRPr lang="ru-RU"/>
        </a:p>
      </dgm:t>
    </dgm:pt>
    <dgm:pt modelId="{4D72C5A4-BC1A-48F0-BA78-A2325A9C4317}" type="pres">
      <dgm:prSet presAssocID="{B63650E1-84CA-49A4-A247-62935A66FA5D}" presName="accentRepeatNode" presStyleLbl="solidFgAcc1" presStyleIdx="4" presStyleCnt="5"/>
      <dgm:spPr/>
      <dgm:t>
        <a:bodyPr/>
        <a:lstStyle/>
        <a:p>
          <a:endParaRPr lang="ru-RU"/>
        </a:p>
      </dgm:t>
    </dgm:pt>
  </dgm:ptLst>
  <dgm:cxnLst>
    <dgm:cxn modelId="{8A2B5CAB-EB0F-44D0-ADDB-8734FC20C7A2}" srcId="{39579801-56BC-4918-8DA7-FC0A4F841900}" destId="{37674934-1455-4C2B-8BB7-C1AB9E463B5A}" srcOrd="2" destOrd="0" parTransId="{6FE986D5-725E-41D2-9324-94FF99F6421C}" sibTransId="{8A00DBC2-4B30-474B-AC28-D5F03DEA0A03}"/>
    <dgm:cxn modelId="{156DC04F-49F1-42C7-BBBE-A22819CA4772}" srcId="{39579801-56BC-4918-8DA7-FC0A4F841900}" destId="{7CEA07B9-38C8-46CF-A059-069A4F8DC3AC}" srcOrd="1" destOrd="0" parTransId="{59FEBD15-78F1-401D-995A-779ABA9DFF3D}" sibTransId="{607CA2FC-1761-4E5C-A908-163E77D8A4A3}"/>
    <dgm:cxn modelId="{BB7CB9B0-4D96-435C-A2A6-7AE799EE7096}" type="presOf" srcId="{BAD67B50-7A83-4D9D-8706-83C09B026B61}" destId="{DB684089-586F-41F6-BB0F-A8778B276924}" srcOrd="0" destOrd="0" presId="urn:microsoft.com/office/officeart/2008/layout/VerticalCurvedList"/>
    <dgm:cxn modelId="{5BFCBFC8-ED3C-4AD8-9D78-89FEE4BB0D59}" type="presOf" srcId="{39579801-56BC-4918-8DA7-FC0A4F841900}" destId="{1A79CA5C-6F88-4E9A-95D4-4B80D3A082FD}" srcOrd="0" destOrd="0" presId="urn:microsoft.com/office/officeart/2008/layout/VerticalCurvedList"/>
    <dgm:cxn modelId="{2B95EE42-654F-458B-9A30-3E80755A08BF}" type="presOf" srcId="{AEBDA604-2A91-4778-8DFF-9ED7015678EA}" destId="{79766A3E-01AE-4716-9B22-3772A875E963}" srcOrd="0" destOrd="0" presId="urn:microsoft.com/office/officeart/2008/layout/VerticalCurvedList"/>
    <dgm:cxn modelId="{158A3FC6-A859-410F-8307-7CFBC4E39348}" type="presOf" srcId="{70136D32-043D-4915-8603-E42A387964F2}" destId="{FFB337B8-DA67-49CB-A5A9-C6430F9867ED}" srcOrd="0" destOrd="0" presId="urn:microsoft.com/office/officeart/2008/layout/VerticalCurvedList"/>
    <dgm:cxn modelId="{0E8E22C7-CEF5-4844-BDB9-F7084BF9D371}" srcId="{39579801-56BC-4918-8DA7-FC0A4F841900}" destId="{B63650E1-84CA-49A4-A247-62935A66FA5D}" srcOrd="4" destOrd="0" parTransId="{43DE886A-2656-4A10-8E18-F7F20FB1F46B}" sibTransId="{A77C5E54-43EF-4E47-94A0-45376ABC72CC}"/>
    <dgm:cxn modelId="{A697FADD-A1CF-4415-9831-2DD96259AC75}" srcId="{39579801-56BC-4918-8DA7-FC0A4F841900}" destId="{AEBDA604-2A91-4778-8DFF-9ED7015678EA}" srcOrd="0" destOrd="0" parTransId="{61827961-CB27-4F36-A6CC-F3E2AE0EC3F4}" sibTransId="{70136D32-043D-4915-8603-E42A387964F2}"/>
    <dgm:cxn modelId="{E1B19DEC-40B4-4748-843A-5D43A3EB6802}" srcId="{39579801-56BC-4918-8DA7-FC0A4F841900}" destId="{BAD67B50-7A83-4D9D-8706-83C09B026B61}" srcOrd="3" destOrd="0" parTransId="{85DE5E70-4160-4DE3-A6D6-63105F43CAF9}" sibTransId="{390DD1FA-5B58-41B4-A27E-E8D244443391}"/>
    <dgm:cxn modelId="{FC7BDD42-0B15-42D0-A48C-15CDAA8FB0D8}" type="presOf" srcId="{7CEA07B9-38C8-46CF-A059-069A4F8DC3AC}" destId="{324524F2-5786-4812-A107-4D9B052DFD61}" srcOrd="0" destOrd="0" presId="urn:microsoft.com/office/officeart/2008/layout/VerticalCurvedList"/>
    <dgm:cxn modelId="{2C01C22D-5BDC-48D1-A7C4-EE5CBAC26B33}" type="presOf" srcId="{37674934-1455-4C2B-8BB7-C1AB9E463B5A}" destId="{640F80C6-4D93-47A9-A45C-EAEBA37C4496}" srcOrd="0" destOrd="0" presId="urn:microsoft.com/office/officeart/2008/layout/VerticalCurvedList"/>
    <dgm:cxn modelId="{434E73C2-7550-4B52-ADEE-DB618E5967EB}" type="presOf" srcId="{B63650E1-84CA-49A4-A247-62935A66FA5D}" destId="{CF74E7F6-87B6-437C-B6D9-31D8F0231C5D}" srcOrd="0" destOrd="0" presId="urn:microsoft.com/office/officeart/2008/layout/VerticalCurvedList"/>
    <dgm:cxn modelId="{76350623-940B-4311-B1AE-5CF3534DEDD6}" type="presParOf" srcId="{1A79CA5C-6F88-4E9A-95D4-4B80D3A082FD}" destId="{E26A3053-854F-4494-AACF-28D30719721F}" srcOrd="0" destOrd="0" presId="urn:microsoft.com/office/officeart/2008/layout/VerticalCurvedList"/>
    <dgm:cxn modelId="{5EC2D472-EFD0-4922-8216-9383D658BD7A}" type="presParOf" srcId="{E26A3053-854F-4494-AACF-28D30719721F}" destId="{C32CD497-ECA4-49D8-9A96-836B214071AE}" srcOrd="0" destOrd="0" presId="urn:microsoft.com/office/officeart/2008/layout/VerticalCurvedList"/>
    <dgm:cxn modelId="{AC316273-7BE6-4008-AB05-370DB1979FF6}" type="presParOf" srcId="{C32CD497-ECA4-49D8-9A96-836B214071AE}" destId="{5445EEC7-B0D4-4079-87B5-6314A55A0698}" srcOrd="0" destOrd="0" presId="urn:microsoft.com/office/officeart/2008/layout/VerticalCurvedList"/>
    <dgm:cxn modelId="{BDE0BB95-BA4F-4F52-A190-0D679D7A124C}" type="presParOf" srcId="{C32CD497-ECA4-49D8-9A96-836B214071AE}" destId="{FFB337B8-DA67-49CB-A5A9-C6430F9867ED}" srcOrd="1" destOrd="0" presId="urn:microsoft.com/office/officeart/2008/layout/VerticalCurvedList"/>
    <dgm:cxn modelId="{A8A9C067-ADF1-41C3-8EEE-20074CC21E4C}" type="presParOf" srcId="{C32CD497-ECA4-49D8-9A96-836B214071AE}" destId="{37A20B89-7235-4099-A059-659E19AADA79}" srcOrd="2" destOrd="0" presId="urn:microsoft.com/office/officeart/2008/layout/VerticalCurvedList"/>
    <dgm:cxn modelId="{4D80FD53-FCA9-412C-9000-C52532393E44}" type="presParOf" srcId="{C32CD497-ECA4-49D8-9A96-836B214071AE}" destId="{8BBA52A0-2A6F-4232-9EAC-527842D689D2}" srcOrd="3" destOrd="0" presId="urn:microsoft.com/office/officeart/2008/layout/VerticalCurvedList"/>
    <dgm:cxn modelId="{CD49CE70-B6E0-4D08-BD0A-63347E6298E6}" type="presParOf" srcId="{E26A3053-854F-4494-AACF-28D30719721F}" destId="{79766A3E-01AE-4716-9B22-3772A875E963}" srcOrd="1" destOrd="0" presId="urn:microsoft.com/office/officeart/2008/layout/VerticalCurvedList"/>
    <dgm:cxn modelId="{5E11CE46-72BA-41E2-BA6A-B3F0329347AC}" type="presParOf" srcId="{E26A3053-854F-4494-AACF-28D30719721F}" destId="{87AAF74D-5593-47B1-808C-4E1214065815}" srcOrd="2" destOrd="0" presId="urn:microsoft.com/office/officeart/2008/layout/VerticalCurvedList"/>
    <dgm:cxn modelId="{4D844C61-9460-4475-A601-702B4AFC12C4}" type="presParOf" srcId="{87AAF74D-5593-47B1-808C-4E1214065815}" destId="{5F374A82-32B1-4E15-A5B8-E1C5476EE4AA}" srcOrd="0" destOrd="0" presId="urn:microsoft.com/office/officeart/2008/layout/VerticalCurvedList"/>
    <dgm:cxn modelId="{2E91CA1E-FEA7-4F58-8365-9EEA3115BF57}" type="presParOf" srcId="{E26A3053-854F-4494-AACF-28D30719721F}" destId="{324524F2-5786-4812-A107-4D9B052DFD61}" srcOrd="3" destOrd="0" presId="urn:microsoft.com/office/officeart/2008/layout/VerticalCurvedList"/>
    <dgm:cxn modelId="{4E7AB286-BBE5-4D8A-A4E3-944F19FFF5AB}" type="presParOf" srcId="{E26A3053-854F-4494-AACF-28D30719721F}" destId="{F9E1BFFF-B3D9-4ADE-99B8-D1D76793B78D}" srcOrd="4" destOrd="0" presId="urn:microsoft.com/office/officeart/2008/layout/VerticalCurvedList"/>
    <dgm:cxn modelId="{DC9DB223-A9CE-4163-AB96-D0F781FC7BC6}" type="presParOf" srcId="{F9E1BFFF-B3D9-4ADE-99B8-D1D76793B78D}" destId="{5AC8424D-626A-42A4-A8AB-6A4D527D2140}" srcOrd="0" destOrd="0" presId="urn:microsoft.com/office/officeart/2008/layout/VerticalCurvedList"/>
    <dgm:cxn modelId="{DFC6611B-F16D-4F4E-9FDD-FA8EB2A220F3}" type="presParOf" srcId="{E26A3053-854F-4494-AACF-28D30719721F}" destId="{640F80C6-4D93-47A9-A45C-EAEBA37C4496}" srcOrd="5" destOrd="0" presId="urn:microsoft.com/office/officeart/2008/layout/VerticalCurvedList"/>
    <dgm:cxn modelId="{83F99B84-A83B-4071-9B84-FA85F48C8944}" type="presParOf" srcId="{E26A3053-854F-4494-AACF-28D30719721F}" destId="{28DB9BD3-E020-4FEF-8E58-D98B6E19608F}" srcOrd="6" destOrd="0" presId="urn:microsoft.com/office/officeart/2008/layout/VerticalCurvedList"/>
    <dgm:cxn modelId="{321ADE4D-BD11-4E03-8566-CBDBDF76185A}" type="presParOf" srcId="{28DB9BD3-E020-4FEF-8E58-D98B6E19608F}" destId="{D267CD84-F7BF-44BC-B821-2DC4DEDD66BB}" srcOrd="0" destOrd="0" presId="urn:microsoft.com/office/officeart/2008/layout/VerticalCurvedList"/>
    <dgm:cxn modelId="{02C6EDAC-DAD7-4679-9E6E-59161B8DBA3F}" type="presParOf" srcId="{E26A3053-854F-4494-AACF-28D30719721F}" destId="{DB684089-586F-41F6-BB0F-A8778B276924}" srcOrd="7" destOrd="0" presId="urn:microsoft.com/office/officeart/2008/layout/VerticalCurvedList"/>
    <dgm:cxn modelId="{7A8A4FCE-81FB-441C-BB38-BAE21421CC28}" type="presParOf" srcId="{E26A3053-854F-4494-AACF-28D30719721F}" destId="{C0358C27-A017-44EC-A90F-91C9D4C5BD21}" srcOrd="8" destOrd="0" presId="urn:microsoft.com/office/officeart/2008/layout/VerticalCurvedList"/>
    <dgm:cxn modelId="{1659648C-62D3-4120-A731-592284612F2F}" type="presParOf" srcId="{C0358C27-A017-44EC-A90F-91C9D4C5BD21}" destId="{69B92218-3813-4C04-8C1D-7FF5969AD367}" srcOrd="0" destOrd="0" presId="urn:microsoft.com/office/officeart/2008/layout/VerticalCurvedList"/>
    <dgm:cxn modelId="{B29EF7EE-CAA9-4A9D-9D37-EBE91687B04F}" type="presParOf" srcId="{E26A3053-854F-4494-AACF-28D30719721F}" destId="{CF74E7F6-87B6-437C-B6D9-31D8F0231C5D}" srcOrd="9" destOrd="0" presId="urn:microsoft.com/office/officeart/2008/layout/VerticalCurvedList"/>
    <dgm:cxn modelId="{212F33BC-CE48-4727-830D-AC363EB8BCEF}" type="presParOf" srcId="{E26A3053-854F-4494-AACF-28D30719721F}" destId="{EB612E3A-8616-44A4-A307-AA5E771A422F}" srcOrd="10" destOrd="0" presId="urn:microsoft.com/office/officeart/2008/layout/VerticalCurvedList"/>
    <dgm:cxn modelId="{22BE51B1-6FB2-476B-AA49-6D77185D3D6C}" type="presParOf" srcId="{EB612E3A-8616-44A4-A307-AA5E771A422F}" destId="{4D72C5A4-BC1A-48F0-BA78-A2325A9C4317}"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B337B8-DA67-49CB-A5A9-C6430F9867ED}">
      <dsp:nvSpPr>
        <dsp:cNvPr id="0" name=""/>
        <dsp:cNvSpPr/>
      </dsp:nvSpPr>
      <dsp:spPr>
        <a:xfrm>
          <a:off x="-4959819" y="-759971"/>
          <a:ext cx="5906984" cy="5906984"/>
        </a:xfrm>
        <a:prstGeom prst="blockArc">
          <a:avLst>
            <a:gd name="adj1" fmla="val 18900000"/>
            <a:gd name="adj2" fmla="val 2700000"/>
            <a:gd name="adj3" fmla="val 366"/>
          </a:avLst>
        </a:pr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9766A3E-01AE-4716-9B22-3772A875E963}">
      <dsp:nvSpPr>
        <dsp:cNvPr id="0" name=""/>
        <dsp:cNvSpPr/>
      </dsp:nvSpPr>
      <dsp:spPr>
        <a:xfrm>
          <a:off x="353409" y="231021"/>
          <a:ext cx="7178147" cy="461867"/>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6608" tIns="60960" rIns="60960" bIns="60960" numCol="1" spcCol="1270" anchor="ctr" anchorCtr="0">
          <a:noAutofit/>
        </a:bodyPr>
        <a:lstStyle/>
        <a:p>
          <a:pPr lvl="0" algn="l" defTabSz="1066800">
            <a:lnSpc>
              <a:spcPct val="90000"/>
            </a:lnSpc>
            <a:spcBef>
              <a:spcPct val="0"/>
            </a:spcBef>
            <a:spcAft>
              <a:spcPct val="35000"/>
            </a:spcAft>
          </a:pPr>
          <a:r>
            <a:rPr lang="pl-PL" sz="2400" kern="1200" dirty="0" smtClean="0">
              <a:latin typeface="+mj-lt"/>
            </a:rPr>
            <a:t>Containment</a:t>
          </a:r>
          <a:endParaRPr lang="ru-RU" sz="2400" kern="1200" dirty="0">
            <a:latin typeface="+mj-lt"/>
          </a:endParaRPr>
        </a:p>
      </dsp:txBody>
      <dsp:txXfrm>
        <a:off x="353409" y="231021"/>
        <a:ext cx="7178147" cy="461867"/>
      </dsp:txXfrm>
    </dsp:sp>
    <dsp:sp modelId="{5F374A82-32B1-4E15-A5B8-E1C5476EE4AA}">
      <dsp:nvSpPr>
        <dsp:cNvPr id="0" name=""/>
        <dsp:cNvSpPr/>
      </dsp:nvSpPr>
      <dsp:spPr>
        <a:xfrm>
          <a:off x="64742" y="173288"/>
          <a:ext cx="577334" cy="577334"/>
        </a:xfrm>
        <a:prstGeom prst="ellipse">
          <a:avLst/>
        </a:prstGeom>
        <a:solidFill>
          <a:schemeClr val="l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24524F2-5786-4812-A107-4D9B052DFD61}">
      <dsp:nvSpPr>
        <dsp:cNvPr id="0" name=""/>
        <dsp:cNvSpPr/>
      </dsp:nvSpPr>
      <dsp:spPr>
        <a:xfrm>
          <a:off x="733327" y="961183"/>
          <a:ext cx="6798230" cy="461867"/>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6608" tIns="60960" rIns="60960" bIns="60960" numCol="1" spcCol="1270" anchor="ctr" anchorCtr="0">
          <a:noAutofit/>
        </a:bodyPr>
        <a:lstStyle/>
        <a:p>
          <a:pPr lvl="0" algn="l" defTabSz="1066800">
            <a:lnSpc>
              <a:spcPct val="90000"/>
            </a:lnSpc>
            <a:spcBef>
              <a:spcPct val="0"/>
            </a:spcBef>
            <a:spcAft>
              <a:spcPct val="35000"/>
            </a:spcAft>
          </a:pPr>
          <a:r>
            <a:rPr lang="pl-PL" sz="2400" kern="1200" dirty="0" smtClean="0">
              <a:latin typeface="+mj-lt"/>
            </a:rPr>
            <a:t>Protection</a:t>
          </a:r>
          <a:endParaRPr lang="ru-RU" sz="2400" kern="1200" dirty="0">
            <a:latin typeface="+mj-lt"/>
          </a:endParaRPr>
        </a:p>
      </dsp:txBody>
      <dsp:txXfrm>
        <a:off x="733327" y="961183"/>
        <a:ext cx="6798230" cy="461867"/>
      </dsp:txXfrm>
    </dsp:sp>
    <dsp:sp modelId="{5AC8424D-626A-42A4-A8AB-6A4D527D2140}">
      <dsp:nvSpPr>
        <dsp:cNvPr id="0" name=""/>
        <dsp:cNvSpPr/>
      </dsp:nvSpPr>
      <dsp:spPr>
        <a:xfrm>
          <a:off x="444659" y="866002"/>
          <a:ext cx="577334" cy="577334"/>
        </a:xfrm>
        <a:prstGeom prst="ellipse">
          <a:avLst/>
        </a:prstGeom>
        <a:solidFill>
          <a:schemeClr val="l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40F80C6-4D93-47A9-A45C-EAEBA37C4496}">
      <dsp:nvSpPr>
        <dsp:cNvPr id="0" name=""/>
        <dsp:cNvSpPr/>
      </dsp:nvSpPr>
      <dsp:spPr>
        <a:xfrm>
          <a:off x="907054" y="1616449"/>
          <a:ext cx="6624503" cy="461867"/>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6608" tIns="60960" rIns="60960" bIns="60960" numCol="1" spcCol="1270" anchor="ctr" anchorCtr="0">
          <a:noAutofit/>
        </a:bodyPr>
        <a:lstStyle/>
        <a:p>
          <a:pPr lvl="0" algn="l" defTabSz="1066800">
            <a:lnSpc>
              <a:spcPct val="90000"/>
            </a:lnSpc>
            <a:spcBef>
              <a:spcPct val="0"/>
            </a:spcBef>
            <a:spcAft>
              <a:spcPct val="35000"/>
            </a:spcAft>
          </a:pPr>
          <a:r>
            <a:rPr lang="pl-PL" sz="2400" kern="1200" dirty="0" smtClean="0">
              <a:latin typeface="+mn-lt"/>
            </a:rPr>
            <a:t>Presentation and information</a:t>
          </a:r>
          <a:endParaRPr lang="ru-RU" sz="2400" kern="1200" dirty="0">
            <a:latin typeface="+mn-lt"/>
          </a:endParaRPr>
        </a:p>
      </dsp:txBody>
      <dsp:txXfrm>
        <a:off x="907054" y="1616449"/>
        <a:ext cx="6624503" cy="461867"/>
      </dsp:txXfrm>
    </dsp:sp>
    <dsp:sp modelId="{D267CD84-F7BF-44BC-B821-2DC4DEDD66BB}">
      <dsp:nvSpPr>
        <dsp:cNvPr id="0" name=""/>
        <dsp:cNvSpPr/>
      </dsp:nvSpPr>
      <dsp:spPr>
        <a:xfrm>
          <a:off x="618386" y="1558716"/>
          <a:ext cx="577334" cy="577334"/>
        </a:xfrm>
        <a:prstGeom prst="ellipse">
          <a:avLst/>
        </a:prstGeom>
        <a:solidFill>
          <a:schemeClr val="l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B684089-586F-41F6-BB0F-A8778B276924}">
      <dsp:nvSpPr>
        <dsp:cNvPr id="0" name=""/>
        <dsp:cNvSpPr/>
      </dsp:nvSpPr>
      <dsp:spPr>
        <a:xfrm>
          <a:off x="907054" y="2308724"/>
          <a:ext cx="6624503" cy="461867"/>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6608" tIns="60960" rIns="60960" bIns="60960" numCol="1" spcCol="1270" anchor="ctr" anchorCtr="0">
          <a:noAutofit/>
        </a:bodyPr>
        <a:lstStyle/>
        <a:p>
          <a:pPr lvl="0" algn="l" defTabSz="1066800">
            <a:lnSpc>
              <a:spcPct val="90000"/>
            </a:lnSpc>
            <a:spcBef>
              <a:spcPct val="0"/>
            </a:spcBef>
            <a:spcAft>
              <a:spcPct val="35000"/>
            </a:spcAft>
          </a:pPr>
          <a:r>
            <a:rPr lang="pl-PL" sz="2400" kern="1200" dirty="0" smtClean="0"/>
            <a:t>Compliance</a:t>
          </a:r>
          <a:endParaRPr lang="uk-UA" sz="2400" kern="1200" dirty="0"/>
        </a:p>
      </dsp:txBody>
      <dsp:txXfrm>
        <a:off x="907054" y="2308724"/>
        <a:ext cx="6624503" cy="461867"/>
      </dsp:txXfrm>
    </dsp:sp>
    <dsp:sp modelId="{69B92218-3813-4C04-8C1D-7FF5969AD367}">
      <dsp:nvSpPr>
        <dsp:cNvPr id="0" name=""/>
        <dsp:cNvSpPr/>
      </dsp:nvSpPr>
      <dsp:spPr>
        <a:xfrm>
          <a:off x="618386" y="2250991"/>
          <a:ext cx="577334" cy="577334"/>
        </a:xfrm>
        <a:prstGeom prst="ellipse">
          <a:avLst/>
        </a:prstGeom>
        <a:solidFill>
          <a:schemeClr val="l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F74E7F6-87B6-437C-B6D9-31D8F0231C5D}">
      <dsp:nvSpPr>
        <dsp:cNvPr id="0" name=""/>
        <dsp:cNvSpPr/>
      </dsp:nvSpPr>
      <dsp:spPr>
        <a:xfrm>
          <a:off x="733327" y="3001438"/>
          <a:ext cx="6798230" cy="461867"/>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6608" tIns="60960" rIns="60960" bIns="60960" numCol="1" spcCol="1270" anchor="ctr" anchorCtr="0">
          <a:noAutofit/>
        </a:bodyPr>
        <a:lstStyle/>
        <a:p>
          <a:pPr lvl="0" algn="l" defTabSz="1066800">
            <a:lnSpc>
              <a:spcPct val="90000"/>
            </a:lnSpc>
            <a:spcBef>
              <a:spcPct val="0"/>
            </a:spcBef>
            <a:spcAft>
              <a:spcPct val="35000"/>
            </a:spcAft>
          </a:pPr>
          <a:r>
            <a:rPr lang="pl-PL" sz="2400" kern="1200" dirty="0" smtClean="0"/>
            <a:t>Protection of patients</a:t>
          </a:r>
          <a:endParaRPr lang="uk-UA" sz="2400" kern="1200" dirty="0"/>
        </a:p>
      </dsp:txBody>
      <dsp:txXfrm>
        <a:off x="733327" y="3001438"/>
        <a:ext cx="6798230" cy="461867"/>
      </dsp:txXfrm>
    </dsp:sp>
    <dsp:sp modelId="{4D72C5A4-BC1A-48F0-BA78-A2325A9C4317}">
      <dsp:nvSpPr>
        <dsp:cNvPr id="0" name=""/>
        <dsp:cNvSpPr/>
      </dsp:nvSpPr>
      <dsp:spPr>
        <a:xfrm>
          <a:off x="444659" y="2943705"/>
          <a:ext cx="577334" cy="577334"/>
        </a:xfrm>
        <a:prstGeom prst="ellipse">
          <a:avLst/>
        </a:prstGeom>
        <a:solidFill>
          <a:schemeClr val="l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2BFAB5F-9A9E-4D4E-9E07-8ECE6A892339}">
      <dsp:nvSpPr>
        <dsp:cNvPr id="0" name=""/>
        <dsp:cNvSpPr/>
      </dsp:nvSpPr>
      <dsp:spPr>
        <a:xfrm>
          <a:off x="353409" y="3694152"/>
          <a:ext cx="7178147" cy="461867"/>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6608" tIns="60960" rIns="60960" bIns="60960" numCol="1" spcCol="1270" anchor="ctr" anchorCtr="0">
          <a:noAutofit/>
        </a:bodyPr>
        <a:lstStyle/>
        <a:p>
          <a:pPr lvl="0" algn="l" defTabSz="1066800">
            <a:lnSpc>
              <a:spcPct val="90000"/>
            </a:lnSpc>
            <a:spcBef>
              <a:spcPct val="0"/>
            </a:spcBef>
            <a:spcAft>
              <a:spcPct val="35000"/>
            </a:spcAft>
          </a:pPr>
          <a:r>
            <a:rPr lang="pl-PL" sz="2400" kern="1200" smtClean="0"/>
            <a:t>Detection of counterfeiting</a:t>
          </a:r>
          <a:endParaRPr lang="uk-UA" sz="2400" kern="1200" dirty="0"/>
        </a:p>
      </dsp:txBody>
      <dsp:txXfrm>
        <a:off x="353409" y="3694152"/>
        <a:ext cx="7178147" cy="461867"/>
      </dsp:txXfrm>
    </dsp:sp>
    <dsp:sp modelId="{26B9C3AE-1466-4835-A809-6C685F31991C}">
      <dsp:nvSpPr>
        <dsp:cNvPr id="0" name=""/>
        <dsp:cNvSpPr/>
      </dsp:nvSpPr>
      <dsp:spPr>
        <a:xfrm>
          <a:off x="64742" y="3636419"/>
          <a:ext cx="577334" cy="577334"/>
        </a:xfrm>
        <a:prstGeom prst="ellipse">
          <a:avLst/>
        </a:prstGeom>
        <a:solidFill>
          <a:schemeClr val="l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B337B8-DA67-49CB-A5A9-C6430F9867ED}">
      <dsp:nvSpPr>
        <dsp:cNvPr id="0" name=""/>
        <dsp:cNvSpPr/>
      </dsp:nvSpPr>
      <dsp:spPr>
        <a:xfrm>
          <a:off x="-4959819" y="-759971"/>
          <a:ext cx="5906984" cy="5906984"/>
        </a:xfrm>
        <a:prstGeom prst="blockArc">
          <a:avLst>
            <a:gd name="adj1" fmla="val 18900000"/>
            <a:gd name="adj2" fmla="val 2700000"/>
            <a:gd name="adj3" fmla="val 366"/>
          </a:avLst>
        </a:pr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9766A3E-01AE-4716-9B22-3772A875E963}">
      <dsp:nvSpPr>
        <dsp:cNvPr id="0" name=""/>
        <dsp:cNvSpPr/>
      </dsp:nvSpPr>
      <dsp:spPr>
        <a:xfrm>
          <a:off x="412823" y="259093"/>
          <a:ext cx="7117168" cy="548555"/>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5416" tIns="60960" rIns="60960" bIns="60960" numCol="1" spcCol="1270" anchor="ctr" anchorCtr="0">
          <a:noAutofit/>
        </a:bodyPr>
        <a:lstStyle/>
        <a:p>
          <a:pPr lvl="0" algn="l" defTabSz="1066800">
            <a:lnSpc>
              <a:spcPct val="90000"/>
            </a:lnSpc>
            <a:spcBef>
              <a:spcPct val="0"/>
            </a:spcBef>
            <a:spcAft>
              <a:spcPct val="35000"/>
            </a:spcAft>
          </a:pPr>
          <a:r>
            <a:rPr lang="en-US" sz="2400" kern="1200" dirty="0" smtClean="0"/>
            <a:t>Screw on, threaded or lug</a:t>
          </a:r>
          <a:endParaRPr lang="ru-RU" sz="2400" kern="1200" dirty="0">
            <a:latin typeface="+mj-lt"/>
          </a:endParaRPr>
        </a:p>
      </dsp:txBody>
      <dsp:txXfrm>
        <a:off x="412823" y="259093"/>
        <a:ext cx="7117168" cy="548555"/>
      </dsp:txXfrm>
    </dsp:sp>
    <dsp:sp modelId="{5F374A82-32B1-4E15-A5B8-E1C5476EE4AA}">
      <dsp:nvSpPr>
        <dsp:cNvPr id="0" name=""/>
        <dsp:cNvSpPr/>
      </dsp:nvSpPr>
      <dsp:spPr>
        <a:xfrm>
          <a:off x="71541" y="205532"/>
          <a:ext cx="685694" cy="685694"/>
        </a:xfrm>
        <a:prstGeom prst="ellipse">
          <a:avLst/>
        </a:prstGeom>
        <a:solidFill>
          <a:schemeClr val="l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24524F2-5786-4812-A107-4D9B052DFD61}">
      <dsp:nvSpPr>
        <dsp:cNvPr id="0" name=""/>
        <dsp:cNvSpPr/>
      </dsp:nvSpPr>
      <dsp:spPr>
        <a:xfrm>
          <a:off x="807468" y="1141149"/>
          <a:ext cx="6724089" cy="548555"/>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5416" tIns="60960" rIns="60960" bIns="60960" numCol="1" spcCol="1270" anchor="ctr" anchorCtr="0">
          <a:noAutofit/>
        </a:bodyPr>
        <a:lstStyle/>
        <a:p>
          <a:pPr lvl="0" algn="l" defTabSz="1066800">
            <a:lnSpc>
              <a:spcPct val="90000"/>
            </a:lnSpc>
            <a:spcBef>
              <a:spcPct val="0"/>
            </a:spcBef>
            <a:spcAft>
              <a:spcPct val="35000"/>
            </a:spcAft>
          </a:pPr>
          <a:r>
            <a:rPr lang="en-US" sz="2400" kern="1200" dirty="0" smtClean="0"/>
            <a:t>Crimp on(crowns)</a:t>
          </a:r>
          <a:endParaRPr lang="ru-RU" sz="2400" kern="1200" dirty="0">
            <a:latin typeface="+mj-lt"/>
          </a:endParaRPr>
        </a:p>
      </dsp:txBody>
      <dsp:txXfrm>
        <a:off x="807468" y="1141149"/>
        <a:ext cx="6724089" cy="548555"/>
      </dsp:txXfrm>
    </dsp:sp>
    <dsp:sp modelId="{5AC8424D-626A-42A4-A8AB-6A4D527D2140}">
      <dsp:nvSpPr>
        <dsp:cNvPr id="0" name=""/>
        <dsp:cNvSpPr/>
      </dsp:nvSpPr>
      <dsp:spPr>
        <a:xfrm>
          <a:off x="464620" y="1028103"/>
          <a:ext cx="685694" cy="685694"/>
        </a:xfrm>
        <a:prstGeom prst="ellipse">
          <a:avLst/>
        </a:prstGeom>
        <a:solidFill>
          <a:schemeClr val="l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40F80C6-4D93-47A9-A45C-EAEBA37C4496}">
      <dsp:nvSpPr>
        <dsp:cNvPr id="0" name=""/>
        <dsp:cNvSpPr/>
      </dsp:nvSpPr>
      <dsp:spPr>
        <a:xfrm>
          <a:off x="928111" y="1919243"/>
          <a:ext cx="6603445" cy="548555"/>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5416" tIns="60960" rIns="60960" bIns="60960" numCol="1" spcCol="1270" anchor="ctr" anchorCtr="0">
          <a:noAutofit/>
        </a:bodyPr>
        <a:lstStyle/>
        <a:p>
          <a:pPr lvl="0" algn="l" defTabSz="1066800">
            <a:lnSpc>
              <a:spcPct val="90000"/>
            </a:lnSpc>
            <a:spcBef>
              <a:spcPct val="0"/>
            </a:spcBef>
            <a:spcAft>
              <a:spcPct val="35000"/>
            </a:spcAft>
          </a:pPr>
          <a:r>
            <a:rPr lang="en-US" sz="2400" kern="1200" dirty="0" smtClean="0"/>
            <a:t>Press on(snap)</a:t>
          </a:r>
          <a:endParaRPr lang="ru-RU" sz="2400" kern="1200" dirty="0">
            <a:latin typeface="+mn-lt"/>
          </a:endParaRPr>
        </a:p>
      </dsp:txBody>
      <dsp:txXfrm>
        <a:off x="928111" y="1919243"/>
        <a:ext cx="6603445" cy="548555"/>
      </dsp:txXfrm>
    </dsp:sp>
    <dsp:sp modelId="{D267CD84-F7BF-44BC-B821-2DC4DEDD66BB}">
      <dsp:nvSpPr>
        <dsp:cNvPr id="0" name=""/>
        <dsp:cNvSpPr/>
      </dsp:nvSpPr>
      <dsp:spPr>
        <a:xfrm>
          <a:off x="585264" y="1850673"/>
          <a:ext cx="685694" cy="685694"/>
        </a:xfrm>
        <a:prstGeom prst="ellipse">
          <a:avLst/>
        </a:prstGeom>
        <a:solidFill>
          <a:schemeClr val="l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B684089-586F-41F6-BB0F-A8778B276924}">
      <dsp:nvSpPr>
        <dsp:cNvPr id="0" name=""/>
        <dsp:cNvSpPr/>
      </dsp:nvSpPr>
      <dsp:spPr>
        <a:xfrm>
          <a:off x="807468" y="2741813"/>
          <a:ext cx="6724089" cy="548555"/>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5416" tIns="71120" rIns="71120" bIns="71120" numCol="1" spcCol="1270" anchor="ctr" anchorCtr="0">
          <a:noAutofit/>
        </a:bodyPr>
        <a:lstStyle/>
        <a:p>
          <a:pPr lvl="0" algn="l" defTabSz="1244600">
            <a:lnSpc>
              <a:spcPct val="90000"/>
            </a:lnSpc>
            <a:spcBef>
              <a:spcPct val="0"/>
            </a:spcBef>
            <a:spcAft>
              <a:spcPct val="35000"/>
            </a:spcAft>
          </a:pPr>
          <a:r>
            <a:rPr lang="en-US" sz="2800" kern="1200" dirty="0" smtClean="0"/>
            <a:t>Roll on  and</a:t>
          </a:r>
          <a:endParaRPr lang="uk-UA" sz="2800" kern="1200" dirty="0"/>
        </a:p>
      </dsp:txBody>
      <dsp:txXfrm>
        <a:off x="807468" y="2741813"/>
        <a:ext cx="6724089" cy="548555"/>
      </dsp:txXfrm>
    </dsp:sp>
    <dsp:sp modelId="{69B92218-3813-4C04-8C1D-7FF5969AD367}">
      <dsp:nvSpPr>
        <dsp:cNvPr id="0" name=""/>
        <dsp:cNvSpPr/>
      </dsp:nvSpPr>
      <dsp:spPr>
        <a:xfrm>
          <a:off x="464620" y="2673244"/>
          <a:ext cx="685694" cy="685694"/>
        </a:xfrm>
        <a:prstGeom prst="ellipse">
          <a:avLst/>
        </a:prstGeom>
        <a:solidFill>
          <a:schemeClr val="l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F74E7F6-87B6-437C-B6D9-31D8F0231C5D}">
      <dsp:nvSpPr>
        <dsp:cNvPr id="0" name=""/>
        <dsp:cNvSpPr/>
      </dsp:nvSpPr>
      <dsp:spPr>
        <a:xfrm>
          <a:off x="414389" y="3564383"/>
          <a:ext cx="7117168" cy="548555"/>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5416" tIns="71120" rIns="71120" bIns="71120" numCol="1" spcCol="1270" anchor="ctr" anchorCtr="0">
          <a:noAutofit/>
        </a:bodyPr>
        <a:lstStyle/>
        <a:p>
          <a:pPr lvl="0" algn="l" defTabSz="1244600">
            <a:lnSpc>
              <a:spcPct val="90000"/>
            </a:lnSpc>
            <a:spcBef>
              <a:spcPct val="0"/>
            </a:spcBef>
            <a:spcAft>
              <a:spcPct val="35000"/>
            </a:spcAft>
          </a:pPr>
          <a:r>
            <a:rPr lang="en-US" sz="2800" kern="1200" dirty="0" smtClean="0"/>
            <a:t>Friction</a:t>
          </a:r>
          <a:endParaRPr lang="uk-UA" sz="2800" kern="1200" dirty="0"/>
        </a:p>
      </dsp:txBody>
      <dsp:txXfrm>
        <a:off x="414389" y="3564383"/>
        <a:ext cx="7117168" cy="548555"/>
      </dsp:txXfrm>
    </dsp:sp>
    <dsp:sp modelId="{4D72C5A4-BC1A-48F0-BA78-A2325A9C4317}">
      <dsp:nvSpPr>
        <dsp:cNvPr id="0" name=""/>
        <dsp:cNvSpPr/>
      </dsp:nvSpPr>
      <dsp:spPr>
        <a:xfrm>
          <a:off x="71541" y="3495814"/>
          <a:ext cx="685694" cy="685694"/>
        </a:xfrm>
        <a:prstGeom prst="ellipse">
          <a:avLst/>
        </a:prstGeom>
        <a:solidFill>
          <a:schemeClr val="l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BD528C-236D-42DA-A12C-4E4CF2046C0D}" type="datetimeFigureOut">
              <a:rPr lang="uk-UA" smtClean="0"/>
              <a:t>23.12.2022</a:t>
            </a:fld>
            <a:endParaRPr lang="uk-UA"/>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uk-UA"/>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F3BA6D-633B-4E71-9EBB-C2ECC470C4F8}" type="slidenum">
              <a:rPr lang="uk-UA" smtClean="0"/>
              <a:t>‹#›</a:t>
            </a:fld>
            <a:endParaRPr lang="uk-UA"/>
          </a:p>
        </p:txBody>
      </p:sp>
    </p:spTree>
    <p:extLst>
      <p:ext uri="{BB962C8B-B14F-4D97-AF65-F5344CB8AC3E}">
        <p14:creationId xmlns:p14="http://schemas.microsoft.com/office/powerpoint/2010/main" val="42118772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dirty="0"/>
          </a:p>
        </p:txBody>
      </p:sp>
      <p:sp>
        <p:nvSpPr>
          <p:cNvPr id="4" name="Номер слайда 3"/>
          <p:cNvSpPr>
            <a:spLocks noGrp="1"/>
          </p:cNvSpPr>
          <p:nvPr>
            <p:ph type="sldNum" sz="quarter" idx="10"/>
          </p:nvPr>
        </p:nvSpPr>
        <p:spPr/>
        <p:txBody>
          <a:bodyPr/>
          <a:lstStyle/>
          <a:p>
            <a:fld id="{26F3BA6D-633B-4E71-9EBB-C2ECC470C4F8}" type="slidenum">
              <a:rPr lang="uk-UA" smtClean="0"/>
              <a:t>2</a:t>
            </a:fld>
            <a:endParaRPr lang="uk-UA"/>
          </a:p>
        </p:txBody>
      </p:sp>
    </p:spTree>
    <p:extLst>
      <p:ext uri="{BB962C8B-B14F-4D97-AF65-F5344CB8AC3E}">
        <p14:creationId xmlns:p14="http://schemas.microsoft.com/office/powerpoint/2010/main" val="16563989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dirty="0"/>
          </a:p>
        </p:txBody>
      </p:sp>
      <p:sp>
        <p:nvSpPr>
          <p:cNvPr id="4" name="Номер слайда 3"/>
          <p:cNvSpPr>
            <a:spLocks noGrp="1"/>
          </p:cNvSpPr>
          <p:nvPr>
            <p:ph type="sldNum" sz="quarter" idx="10"/>
          </p:nvPr>
        </p:nvSpPr>
        <p:spPr/>
        <p:txBody>
          <a:bodyPr/>
          <a:lstStyle/>
          <a:p>
            <a:fld id="{26F3BA6D-633B-4E71-9EBB-C2ECC470C4F8}" type="slidenum">
              <a:rPr lang="uk-UA" smtClean="0"/>
              <a:t>3</a:t>
            </a:fld>
            <a:endParaRPr lang="uk-UA"/>
          </a:p>
        </p:txBody>
      </p:sp>
    </p:spTree>
    <p:extLst>
      <p:ext uri="{BB962C8B-B14F-4D97-AF65-F5344CB8AC3E}">
        <p14:creationId xmlns:p14="http://schemas.microsoft.com/office/powerpoint/2010/main" val="34878071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dirty="0"/>
          </a:p>
        </p:txBody>
      </p:sp>
      <p:sp>
        <p:nvSpPr>
          <p:cNvPr id="4" name="Номер слайда 3"/>
          <p:cNvSpPr>
            <a:spLocks noGrp="1"/>
          </p:cNvSpPr>
          <p:nvPr>
            <p:ph type="sldNum" sz="quarter" idx="10"/>
          </p:nvPr>
        </p:nvSpPr>
        <p:spPr/>
        <p:txBody>
          <a:bodyPr/>
          <a:lstStyle/>
          <a:p>
            <a:fld id="{26F3BA6D-633B-4E71-9EBB-C2ECC470C4F8}" type="slidenum">
              <a:rPr lang="uk-UA" smtClean="0"/>
              <a:t>8</a:t>
            </a:fld>
            <a:endParaRPr lang="uk-UA"/>
          </a:p>
        </p:txBody>
      </p:sp>
    </p:spTree>
    <p:extLst>
      <p:ext uri="{BB962C8B-B14F-4D97-AF65-F5344CB8AC3E}">
        <p14:creationId xmlns:p14="http://schemas.microsoft.com/office/powerpoint/2010/main" val="32248877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ru-RU" smtClean="0"/>
              <a:t>Образец заголовка</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7D5F8D29-55ED-4E2F-950A-64EB363CD9E8}" type="datetimeFigureOut">
              <a:rPr lang="uk-UA" smtClean="0"/>
              <a:t>23.12.2022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16831CD1-B453-4570-AFA6-65A00826AD32}" type="slidenum">
              <a:rPr lang="uk-UA" smtClean="0"/>
              <a:t>‹#›</a:t>
            </a:fld>
            <a:endParaRPr lang="uk-UA"/>
          </a:p>
        </p:txBody>
      </p:sp>
    </p:spTree>
    <p:extLst>
      <p:ext uri="{BB962C8B-B14F-4D97-AF65-F5344CB8AC3E}">
        <p14:creationId xmlns:p14="http://schemas.microsoft.com/office/powerpoint/2010/main" val="6995054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3"/>
          <p:cNvSpPr>
            <a:spLocks noGrp="1"/>
          </p:cNvSpPr>
          <p:nvPr>
            <p:ph type="dt" sz="half" idx="10"/>
          </p:nvPr>
        </p:nvSpPr>
        <p:spPr/>
        <p:txBody>
          <a:bodyPr/>
          <a:lstStyle/>
          <a:p>
            <a:fld id="{7D5F8D29-55ED-4E2F-950A-64EB363CD9E8}" type="datetimeFigureOut">
              <a:rPr lang="uk-UA" smtClean="0"/>
              <a:t>23.12.2022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16831CD1-B453-4570-AFA6-65A00826AD32}" type="slidenum">
              <a:rPr lang="uk-UA" smtClean="0"/>
              <a:t>‹#›</a:t>
            </a:fld>
            <a:endParaRPr lang="uk-UA"/>
          </a:p>
        </p:txBody>
      </p:sp>
    </p:spTree>
    <p:extLst>
      <p:ext uri="{BB962C8B-B14F-4D97-AF65-F5344CB8AC3E}">
        <p14:creationId xmlns:p14="http://schemas.microsoft.com/office/powerpoint/2010/main" val="26420721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D5F8D29-55ED-4E2F-950A-64EB363CD9E8}" type="datetimeFigureOut">
              <a:rPr lang="uk-UA" smtClean="0"/>
              <a:t>23.12.2022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16831CD1-B453-4570-AFA6-65A00826AD32}" type="slidenum">
              <a:rPr lang="uk-UA" smtClean="0"/>
              <a:t>‹#›</a:t>
            </a:fld>
            <a:endParaRPr lang="uk-UA"/>
          </a:p>
        </p:txBody>
      </p:sp>
    </p:spTree>
    <p:extLst>
      <p:ext uri="{BB962C8B-B14F-4D97-AF65-F5344CB8AC3E}">
        <p14:creationId xmlns:p14="http://schemas.microsoft.com/office/powerpoint/2010/main" val="19509484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7D5F8D29-55ED-4E2F-950A-64EB363CD9E8}" type="datetimeFigureOut">
              <a:rPr lang="uk-UA" smtClean="0"/>
              <a:t>23.12.2022</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16831CD1-B453-4570-AFA6-65A00826AD32}" type="slidenum">
              <a:rPr lang="uk-UA" smtClean="0"/>
              <a:t>‹#›</a:t>
            </a:fld>
            <a:endParaRPr lang="uk-UA"/>
          </a:p>
        </p:txBody>
      </p:sp>
    </p:spTree>
    <p:extLst>
      <p:ext uri="{BB962C8B-B14F-4D97-AF65-F5344CB8AC3E}">
        <p14:creationId xmlns:p14="http://schemas.microsoft.com/office/powerpoint/2010/main" val="31915756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7D5F8D29-55ED-4E2F-950A-64EB363CD9E8}" type="datetimeFigureOut">
              <a:rPr lang="uk-UA" smtClean="0"/>
              <a:t>23.12.2022</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16831CD1-B453-4570-AFA6-65A00826AD32}" type="slidenum">
              <a:rPr lang="uk-UA" smtClean="0"/>
              <a:t>‹#›</a:t>
            </a:fld>
            <a:endParaRPr lang="uk-UA"/>
          </a:p>
        </p:txBody>
      </p:sp>
    </p:spTree>
    <p:extLst>
      <p:ext uri="{BB962C8B-B14F-4D97-AF65-F5344CB8AC3E}">
        <p14:creationId xmlns:p14="http://schemas.microsoft.com/office/powerpoint/2010/main" val="3663999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7" name="Date Placeholder 2"/>
          <p:cNvSpPr>
            <a:spLocks noGrp="1"/>
          </p:cNvSpPr>
          <p:nvPr>
            <p:ph type="dt" sz="half" idx="10"/>
          </p:nvPr>
        </p:nvSpPr>
        <p:spPr/>
        <p:txBody>
          <a:bodyPr/>
          <a:lstStyle/>
          <a:p>
            <a:fld id="{7D5F8D29-55ED-4E2F-950A-64EB363CD9E8}" type="datetimeFigureOut">
              <a:rPr lang="uk-UA" smtClean="0"/>
              <a:t>23.12.2022</a:t>
            </a:fld>
            <a:endParaRPr lang="uk-UA"/>
          </a:p>
        </p:txBody>
      </p:sp>
      <p:sp>
        <p:nvSpPr>
          <p:cNvPr id="5" name="Footer Placeholder 3"/>
          <p:cNvSpPr>
            <a:spLocks noGrp="1"/>
          </p:cNvSpPr>
          <p:nvPr>
            <p:ph type="ftr" sz="quarter" idx="11"/>
          </p:nvPr>
        </p:nvSpPr>
        <p:spPr/>
        <p:txBody>
          <a:bodyPr/>
          <a:lstStyle/>
          <a:p>
            <a:endParaRPr lang="uk-UA"/>
          </a:p>
        </p:txBody>
      </p:sp>
      <p:sp>
        <p:nvSpPr>
          <p:cNvPr id="6" name="Slide Number Placeholder 4"/>
          <p:cNvSpPr>
            <a:spLocks noGrp="1"/>
          </p:cNvSpPr>
          <p:nvPr>
            <p:ph type="sldNum" sz="quarter" idx="12"/>
          </p:nvPr>
        </p:nvSpPr>
        <p:spPr/>
        <p:txBody>
          <a:bodyPr/>
          <a:lstStyle/>
          <a:p>
            <a:fld id="{16831CD1-B453-4570-AFA6-65A00826AD32}" type="slidenum">
              <a:rPr lang="uk-UA" smtClean="0"/>
              <a:t>‹#›</a:t>
            </a:fld>
            <a:endParaRPr lang="uk-UA"/>
          </a:p>
        </p:txBody>
      </p:sp>
    </p:spTree>
    <p:extLst>
      <p:ext uri="{BB962C8B-B14F-4D97-AF65-F5344CB8AC3E}">
        <p14:creationId xmlns:p14="http://schemas.microsoft.com/office/powerpoint/2010/main" val="6719902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7D5F8D29-55ED-4E2F-950A-64EB363CD9E8}" type="datetimeFigureOut">
              <a:rPr lang="uk-UA" smtClean="0"/>
              <a:t>23.12.2022</a:t>
            </a:fld>
            <a:endParaRPr lang="uk-UA"/>
          </a:p>
        </p:txBody>
      </p:sp>
      <p:sp>
        <p:nvSpPr>
          <p:cNvPr id="5" name="Footer Placeholder 2"/>
          <p:cNvSpPr>
            <a:spLocks noGrp="1"/>
          </p:cNvSpPr>
          <p:nvPr>
            <p:ph type="ftr" sz="quarter" idx="11"/>
          </p:nvPr>
        </p:nvSpPr>
        <p:spPr/>
        <p:txBody>
          <a:bodyPr/>
          <a:lstStyle/>
          <a:p>
            <a:endParaRPr lang="uk-UA"/>
          </a:p>
        </p:txBody>
      </p:sp>
      <p:sp>
        <p:nvSpPr>
          <p:cNvPr id="6" name="Slide Number Placeholder 3"/>
          <p:cNvSpPr>
            <a:spLocks noGrp="1"/>
          </p:cNvSpPr>
          <p:nvPr>
            <p:ph type="sldNum" sz="quarter" idx="12"/>
          </p:nvPr>
        </p:nvSpPr>
        <p:spPr/>
        <p:txBody>
          <a:bodyPr/>
          <a:lstStyle/>
          <a:p>
            <a:fld id="{16831CD1-B453-4570-AFA6-65A00826AD32}" type="slidenum">
              <a:rPr lang="uk-UA" smtClean="0"/>
              <a:t>‹#›</a:t>
            </a:fld>
            <a:endParaRPr lang="uk-UA"/>
          </a:p>
        </p:txBody>
      </p:sp>
    </p:spTree>
    <p:extLst>
      <p:ext uri="{BB962C8B-B14F-4D97-AF65-F5344CB8AC3E}">
        <p14:creationId xmlns:p14="http://schemas.microsoft.com/office/powerpoint/2010/main" val="30742289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7" name="Date Placeholder 4"/>
          <p:cNvSpPr>
            <a:spLocks noGrp="1"/>
          </p:cNvSpPr>
          <p:nvPr>
            <p:ph type="dt" sz="half" idx="10"/>
          </p:nvPr>
        </p:nvSpPr>
        <p:spPr/>
        <p:txBody>
          <a:bodyPr/>
          <a:lstStyle/>
          <a:p>
            <a:fld id="{7D5F8D29-55ED-4E2F-950A-64EB363CD9E8}" type="datetimeFigureOut">
              <a:rPr lang="uk-UA" smtClean="0"/>
              <a:t>23.12.2022</a:t>
            </a:fld>
            <a:endParaRPr lang="uk-UA"/>
          </a:p>
        </p:txBody>
      </p:sp>
      <p:sp>
        <p:nvSpPr>
          <p:cNvPr id="5" name="Footer Placeholder 5"/>
          <p:cNvSpPr>
            <a:spLocks noGrp="1"/>
          </p:cNvSpPr>
          <p:nvPr>
            <p:ph type="ftr" sz="quarter" idx="11"/>
          </p:nvPr>
        </p:nvSpPr>
        <p:spPr/>
        <p:txBody>
          <a:bodyPr/>
          <a:lstStyle/>
          <a:p>
            <a:endParaRPr lang="uk-UA"/>
          </a:p>
        </p:txBody>
      </p:sp>
      <p:sp>
        <p:nvSpPr>
          <p:cNvPr id="6" name="Slide Number Placeholder 6"/>
          <p:cNvSpPr>
            <a:spLocks noGrp="1"/>
          </p:cNvSpPr>
          <p:nvPr>
            <p:ph type="sldNum" sz="quarter" idx="12"/>
          </p:nvPr>
        </p:nvSpPr>
        <p:spPr/>
        <p:txBody>
          <a:bodyPr/>
          <a:lstStyle/>
          <a:p>
            <a:fld id="{16831CD1-B453-4570-AFA6-65A00826AD32}" type="slidenum">
              <a:rPr lang="uk-UA" smtClean="0"/>
              <a:t>‹#›</a:t>
            </a:fld>
            <a:endParaRPr lang="uk-UA"/>
          </a:p>
        </p:txBody>
      </p:sp>
    </p:spTree>
    <p:extLst>
      <p:ext uri="{BB962C8B-B14F-4D97-AF65-F5344CB8AC3E}">
        <p14:creationId xmlns:p14="http://schemas.microsoft.com/office/powerpoint/2010/main" val="13024493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7D5F8D29-55ED-4E2F-950A-64EB363CD9E8}" type="datetimeFigureOut">
              <a:rPr lang="uk-UA" smtClean="0"/>
              <a:t>23.12.2022</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16831CD1-B453-4570-AFA6-65A00826AD32}" type="slidenum">
              <a:rPr lang="uk-UA" smtClean="0"/>
              <a:t>‹#›</a:t>
            </a:fld>
            <a:endParaRPr lang="uk-UA"/>
          </a:p>
        </p:txBody>
      </p:sp>
    </p:spTree>
    <p:extLst>
      <p:ext uri="{BB962C8B-B14F-4D97-AF65-F5344CB8AC3E}">
        <p14:creationId xmlns:p14="http://schemas.microsoft.com/office/powerpoint/2010/main" val="6924790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7D5F8D29-55ED-4E2F-950A-64EB363CD9E8}" type="datetimeFigureOut">
              <a:rPr lang="uk-UA" smtClean="0"/>
              <a:t>23.12.2022</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16831CD1-B453-4570-AFA6-65A00826AD32}" type="slidenum">
              <a:rPr lang="uk-UA" smtClean="0"/>
              <a:t>‹#›</a:t>
            </a:fld>
            <a:endParaRPr lang="uk-UA"/>
          </a:p>
        </p:txBody>
      </p:sp>
    </p:spTree>
    <p:extLst>
      <p:ext uri="{BB962C8B-B14F-4D97-AF65-F5344CB8AC3E}">
        <p14:creationId xmlns:p14="http://schemas.microsoft.com/office/powerpoint/2010/main" val="18069676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ru-RU" smtClean="0"/>
              <a:t>Образец заголовка</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fld id="{7D5F8D29-55ED-4E2F-950A-64EB363CD9E8}" type="datetimeFigureOut">
              <a:rPr lang="uk-UA" smtClean="0"/>
              <a:t>23.12.2022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16831CD1-B453-4570-AFA6-65A00826AD32}" type="slidenum">
              <a:rPr lang="uk-UA" smtClean="0"/>
              <a:t>‹#›</a:t>
            </a:fld>
            <a:endParaRPr lang="uk-UA"/>
          </a:p>
        </p:txBody>
      </p:sp>
    </p:spTree>
    <p:extLst>
      <p:ext uri="{BB962C8B-B14F-4D97-AF65-F5344CB8AC3E}">
        <p14:creationId xmlns:p14="http://schemas.microsoft.com/office/powerpoint/2010/main" val="19044940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ru-RU" smtClean="0"/>
              <a:t>Образец заголовка</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ru-RU" smtClean="0"/>
              <a:t>Образец текста</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fld id="{7D5F8D29-55ED-4E2F-950A-64EB363CD9E8}" type="datetimeFigureOut">
              <a:rPr lang="uk-UA" smtClean="0"/>
              <a:t>23.12.2022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16831CD1-B453-4570-AFA6-65A00826AD32}" type="slidenum">
              <a:rPr lang="uk-UA" smtClean="0"/>
              <a:t>‹#›</a:t>
            </a:fld>
            <a:endParaRPr lang="uk-UA"/>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0046307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D5F8D29-55ED-4E2F-950A-64EB363CD9E8}" type="datetimeFigureOut">
              <a:rPr lang="uk-UA" smtClean="0"/>
              <a:t>23.12.2022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16831CD1-B453-4570-AFA6-65A00826AD32}" type="slidenum">
              <a:rPr lang="uk-UA" smtClean="0"/>
              <a:t>‹#›</a:t>
            </a:fld>
            <a:endParaRPr lang="uk-UA"/>
          </a:p>
        </p:txBody>
      </p:sp>
    </p:spTree>
    <p:extLst>
      <p:ext uri="{BB962C8B-B14F-4D97-AF65-F5344CB8AC3E}">
        <p14:creationId xmlns:p14="http://schemas.microsoft.com/office/powerpoint/2010/main" val="42032328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smtClean="0"/>
              <a:t>Образец заголовка</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D5F8D29-55ED-4E2F-950A-64EB363CD9E8}" type="datetimeFigureOut">
              <a:rPr lang="uk-UA" smtClean="0"/>
              <a:t>23.12.2022</a:t>
            </a:fld>
            <a:endParaRPr lang="uk-UA"/>
          </a:p>
        </p:txBody>
      </p:sp>
      <p:sp>
        <p:nvSpPr>
          <p:cNvPr id="4"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16831CD1-B453-4570-AFA6-65A00826AD32}" type="slidenum">
              <a:rPr lang="uk-UA" smtClean="0"/>
              <a:t>‹#›</a:t>
            </a:fld>
            <a:endParaRPr lang="uk-UA"/>
          </a:p>
        </p:txBody>
      </p:sp>
    </p:spTree>
    <p:extLst>
      <p:ext uri="{BB962C8B-B14F-4D97-AF65-F5344CB8AC3E}">
        <p14:creationId xmlns:p14="http://schemas.microsoft.com/office/powerpoint/2010/main" val="33358157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smtClean="0"/>
              <a:t>Образец заголовка</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D5F8D29-55ED-4E2F-950A-64EB363CD9E8}" type="datetimeFigureOut">
              <a:rPr lang="uk-UA" smtClean="0"/>
              <a:t>23.12.2022</a:t>
            </a:fld>
            <a:endParaRPr lang="uk-UA"/>
          </a:p>
        </p:txBody>
      </p:sp>
      <p:sp>
        <p:nvSpPr>
          <p:cNvPr id="4"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16831CD1-B453-4570-AFA6-65A00826AD32}" type="slidenum">
              <a:rPr lang="uk-UA" smtClean="0"/>
              <a:t>‹#›</a:t>
            </a:fld>
            <a:endParaRPr lang="uk-UA"/>
          </a:p>
        </p:txBody>
      </p:sp>
    </p:spTree>
    <p:extLst>
      <p:ext uri="{BB962C8B-B14F-4D97-AF65-F5344CB8AC3E}">
        <p14:creationId xmlns:p14="http://schemas.microsoft.com/office/powerpoint/2010/main" val="1730960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nchorCtr="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D5F8D29-55ED-4E2F-950A-64EB363CD9E8}" type="datetimeFigureOut">
              <a:rPr lang="uk-UA" smtClean="0"/>
              <a:t>23.12.2022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16831CD1-B453-4570-AFA6-65A00826AD32}" type="slidenum">
              <a:rPr lang="uk-UA" smtClean="0"/>
              <a:t>‹#›</a:t>
            </a:fld>
            <a:endParaRPr lang="uk-UA"/>
          </a:p>
        </p:txBody>
      </p:sp>
    </p:spTree>
    <p:extLst>
      <p:ext uri="{BB962C8B-B14F-4D97-AF65-F5344CB8AC3E}">
        <p14:creationId xmlns:p14="http://schemas.microsoft.com/office/powerpoint/2010/main" val="30891834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D5F8D29-55ED-4E2F-950A-64EB363CD9E8}" type="datetimeFigureOut">
              <a:rPr lang="uk-UA" smtClean="0"/>
              <a:t>23.12.2022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16831CD1-B453-4570-AFA6-65A00826AD32}" type="slidenum">
              <a:rPr lang="uk-UA" smtClean="0"/>
              <a:t>‹#›</a:t>
            </a:fld>
            <a:endParaRPr lang="uk-UA"/>
          </a:p>
        </p:txBody>
      </p:sp>
    </p:spTree>
    <p:extLst>
      <p:ext uri="{BB962C8B-B14F-4D97-AF65-F5344CB8AC3E}">
        <p14:creationId xmlns:p14="http://schemas.microsoft.com/office/powerpoint/2010/main" val="39776368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7D5F8D29-55ED-4E2F-950A-64EB363CD9E8}" type="datetimeFigureOut">
              <a:rPr lang="uk-UA" smtClean="0"/>
              <a:t>23.12.2022</a:t>
            </a:fld>
            <a:endParaRPr lang="uk-UA"/>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uk-UA"/>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6831CD1-B453-4570-AFA6-65A00826AD32}" type="slidenum">
              <a:rPr lang="uk-UA" smtClean="0"/>
              <a:t>‹#›</a:t>
            </a:fld>
            <a:endParaRPr lang="uk-UA"/>
          </a:p>
        </p:txBody>
      </p:sp>
    </p:spTree>
    <p:extLst>
      <p:ext uri="{BB962C8B-B14F-4D97-AF65-F5344CB8AC3E}">
        <p14:creationId xmlns:p14="http://schemas.microsoft.com/office/powerpoint/2010/main" val="1956574006"/>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1.jpe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1.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0.png"/></Relationships>
</file>

<file path=ppt/slides/_rels/slide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30.png"/><Relationship Id="rId7" Type="http://schemas.openxmlformats.org/officeDocument/2006/relationships/diagramColors" Target="../diagrams/colors2.xml"/><Relationship Id="rId2"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36.png"/></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1.png"/><Relationship Id="rId1" Type="http://schemas.openxmlformats.org/officeDocument/2006/relationships/slideLayout" Target="../slideLayouts/slideLayout7.xml"/><Relationship Id="rId5" Type="http://schemas.openxmlformats.org/officeDocument/2006/relationships/hyperlink" Target="https://www.today.com/health/child-safety-caps-do-they-really-protect-your-kids-t14111" TargetMode="External"/><Relationship Id="rId4" Type="http://schemas.openxmlformats.org/officeDocument/2006/relationships/image" Target="../media/image3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307253" y="1491838"/>
            <a:ext cx="9301687" cy="1686183"/>
          </a:xfrm>
        </p:spPr>
        <p:txBody>
          <a:bodyPr/>
          <a:lstStyle/>
          <a:p>
            <a:pPr algn="ctr"/>
            <a:r>
              <a:rPr lang="en-US" sz="3200" b="1" dirty="0" smtClean="0">
                <a:solidFill>
                  <a:srgbClr val="92D050"/>
                </a:solidFill>
              </a:rPr>
              <a:t>Lecture</a:t>
            </a:r>
            <a:r>
              <a:rPr lang="ru-RU" sz="3200" b="1" dirty="0" smtClean="0">
                <a:solidFill>
                  <a:srgbClr val="92D050"/>
                </a:solidFill>
              </a:rPr>
              <a:t> №</a:t>
            </a:r>
            <a:r>
              <a:rPr lang="en-US" sz="3200" b="1" dirty="0" smtClean="0">
                <a:solidFill>
                  <a:srgbClr val="92D050"/>
                </a:solidFill>
              </a:rPr>
              <a:t>3. Packaging</a:t>
            </a:r>
            <a:r>
              <a:rPr lang="en-US" sz="3200" b="1" dirty="0">
                <a:solidFill>
                  <a:srgbClr val="92D050"/>
                </a:solidFill>
              </a:rPr>
              <a:t>, labeling of finished medicinal products. Closing means. Packaging materials in pharmacy</a:t>
            </a:r>
            <a:r>
              <a:rPr lang="en-US" sz="3200" b="1" dirty="0"/>
              <a:t>.</a:t>
            </a:r>
            <a:endParaRPr lang="uk-UA" sz="3200" b="1" dirty="0"/>
          </a:p>
        </p:txBody>
      </p:sp>
      <p:pic>
        <p:nvPicPr>
          <p:cNvPr id="6" name="Рисунок 5"/>
          <p:cNvPicPr>
            <a:picLocks noChangeAspect="1"/>
          </p:cNvPicPr>
          <p:nvPr/>
        </p:nvPicPr>
        <p:blipFill>
          <a:blip r:embed="rId2"/>
          <a:stretch>
            <a:fillRect/>
          </a:stretch>
        </p:blipFill>
        <p:spPr>
          <a:xfrm>
            <a:off x="3040049" y="3066473"/>
            <a:ext cx="5836096" cy="2854495"/>
          </a:xfrm>
          <a:prstGeom prst="rect">
            <a:avLst/>
          </a:prstGeom>
          <a:ln>
            <a:noFill/>
          </a:ln>
          <a:effectLst>
            <a:softEdge rad="112500"/>
          </a:effectLst>
        </p:spPr>
      </p:pic>
      <p:sp>
        <p:nvSpPr>
          <p:cNvPr id="3" name="Прямоугольник 2"/>
          <p:cNvSpPr/>
          <p:nvPr/>
        </p:nvSpPr>
        <p:spPr>
          <a:xfrm>
            <a:off x="3040049" y="181078"/>
            <a:ext cx="6096000" cy="1200329"/>
          </a:xfrm>
          <a:prstGeom prst="rect">
            <a:avLst/>
          </a:prstGeom>
        </p:spPr>
        <p:txBody>
          <a:bodyPr>
            <a:spAutoFit/>
          </a:bodyPr>
          <a:lstStyle/>
          <a:p>
            <a:pPr algn="ctr"/>
            <a:r>
              <a:rPr lang="en-US" b="1" dirty="0">
                <a:solidFill>
                  <a:srgbClr val="FFFF00"/>
                </a:solidFill>
              </a:rPr>
              <a:t>MINISTRY OF HEALTH OF UKRAINE</a:t>
            </a:r>
          </a:p>
          <a:p>
            <a:pPr algn="ctr"/>
            <a:r>
              <a:rPr lang="en-US" b="1" dirty="0">
                <a:solidFill>
                  <a:srgbClr val="FFFF00"/>
                </a:solidFill>
              </a:rPr>
              <a:t>ODESSA NATIONAL MEDICAL UNIVERSITY</a:t>
            </a:r>
          </a:p>
          <a:p>
            <a:pPr algn="ctr"/>
            <a:r>
              <a:rPr lang="en-US" b="1" dirty="0">
                <a:solidFill>
                  <a:srgbClr val="FFFF00"/>
                </a:solidFill>
              </a:rPr>
              <a:t>  Department of Pharmacy Organization and Economics</a:t>
            </a:r>
          </a:p>
        </p:txBody>
      </p:sp>
      <p:sp>
        <p:nvSpPr>
          <p:cNvPr id="7" name="Прямоугольник 6"/>
          <p:cNvSpPr/>
          <p:nvPr/>
        </p:nvSpPr>
        <p:spPr>
          <a:xfrm>
            <a:off x="6088049" y="6077274"/>
            <a:ext cx="5495415" cy="369332"/>
          </a:xfrm>
          <a:prstGeom prst="rect">
            <a:avLst/>
          </a:prstGeom>
        </p:spPr>
        <p:txBody>
          <a:bodyPr wrap="none">
            <a:spAutoFit/>
          </a:bodyPr>
          <a:lstStyle/>
          <a:p>
            <a:pPr algn="ctr"/>
            <a:r>
              <a:rPr lang="en-US" b="1" dirty="0">
                <a:solidFill>
                  <a:srgbClr val="FFFF00"/>
                </a:solidFill>
              </a:rPr>
              <a:t>Prepared</a:t>
            </a:r>
            <a:r>
              <a:rPr lang="uk-UA" b="1" dirty="0">
                <a:solidFill>
                  <a:srgbClr val="FFFF00"/>
                </a:solidFill>
              </a:rPr>
              <a:t> </a:t>
            </a:r>
            <a:r>
              <a:rPr lang="uk-UA" b="1" dirty="0">
                <a:solidFill>
                  <a:srgbClr val="FFFF00"/>
                </a:solidFill>
              </a:rPr>
              <a:t>by senior teacher Oksana Stepanova</a:t>
            </a:r>
          </a:p>
        </p:txBody>
      </p:sp>
    </p:spTree>
    <p:extLst>
      <p:ext uri="{BB962C8B-B14F-4D97-AF65-F5344CB8AC3E}">
        <p14:creationId xmlns:p14="http://schemas.microsoft.com/office/powerpoint/2010/main" val="1561642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547171" y="211541"/>
            <a:ext cx="3033312" cy="6093976"/>
          </a:xfrm>
          <a:prstGeom prst="rect">
            <a:avLst/>
          </a:prstGeom>
        </p:spPr>
        <p:txBody>
          <a:bodyPr wrap="square">
            <a:spAutoFit/>
          </a:bodyPr>
          <a:lstStyle/>
          <a:p>
            <a:pPr>
              <a:lnSpc>
                <a:spcPct val="150000"/>
              </a:lnSpc>
            </a:pPr>
            <a:r>
              <a:rPr lang="en-US" sz="2000" b="1" dirty="0">
                <a:solidFill>
                  <a:srgbClr val="FFC000"/>
                </a:solidFill>
                <a:latin typeface="+mj-lt"/>
                <a:ea typeface="+mj-ea"/>
                <a:cs typeface="+mj-cs"/>
              </a:rPr>
              <a:t>Pharmaceutical packaging (or drug packaging) </a:t>
            </a:r>
            <a:r>
              <a:rPr lang="en-US" sz="2000" b="1" dirty="0">
                <a:latin typeface="+mj-lt"/>
                <a:ea typeface="+mj-ea"/>
                <a:cs typeface="+mj-cs"/>
              </a:rPr>
              <a:t>is the packages and the packaging processes for pharmaceutical preparations. It involves all of the operations from production through drug distribution channels to the end consumer.</a:t>
            </a:r>
            <a:endParaRPr lang="uk-UA" sz="2000" b="1" dirty="0">
              <a:latin typeface="+mj-lt"/>
              <a:ea typeface="+mj-ea"/>
              <a:cs typeface="+mj-cs"/>
            </a:endParaRPr>
          </a:p>
        </p:txBody>
      </p:sp>
      <p:sp>
        <p:nvSpPr>
          <p:cNvPr id="5" name="Прямоугольник 4"/>
          <p:cNvSpPr/>
          <p:nvPr/>
        </p:nvSpPr>
        <p:spPr>
          <a:xfrm>
            <a:off x="3580483" y="211541"/>
            <a:ext cx="6334698" cy="4708981"/>
          </a:xfrm>
          <a:prstGeom prst="rect">
            <a:avLst/>
          </a:prstGeom>
        </p:spPr>
        <p:txBody>
          <a:bodyPr wrap="square">
            <a:spAutoFit/>
          </a:bodyPr>
          <a:lstStyle/>
          <a:p>
            <a:pPr>
              <a:lnSpc>
                <a:spcPct val="150000"/>
              </a:lnSpc>
              <a:spcAft>
                <a:spcPts val="1000"/>
              </a:spcAft>
            </a:pPr>
            <a:r>
              <a:rPr lang="en-US" sz="2000" b="1" dirty="0">
                <a:solidFill>
                  <a:srgbClr val="FFC000"/>
                </a:solidFill>
                <a:latin typeface="+mj-lt"/>
                <a:ea typeface="+mj-ea"/>
                <a:cs typeface="+mj-cs"/>
              </a:rPr>
              <a:t>Finished Product </a:t>
            </a:r>
            <a:r>
              <a:rPr lang="en-US" sz="2000" b="1" dirty="0">
                <a:latin typeface="+mj-lt"/>
                <a:ea typeface="+mj-ea"/>
                <a:cs typeface="+mj-cs"/>
              </a:rPr>
              <a:t>is means a Licensed Product in a finished pharmaceutical dosage form that is suitable for commercial sale following Regulatory Approval thereof. It is the medicinal product that has undergone all stages of production, including packaging in its final container. The specifications for release of the finished product must comply with the regulations. The specifications of the finished product at manufacture may be different from those of the medicinal product at expiry.</a:t>
            </a:r>
            <a:endParaRPr lang="ru-RU" sz="2000" b="1" dirty="0">
              <a:latin typeface="+mj-lt"/>
              <a:ea typeface="+mj-ea"/>
              <a:cs typeface="+mj-cs"/>
            </a:endParaRPr>
          </a:p>
        </p:txBody>
      </p:sp>
      <p:sp>
        <p:nvSpPr>
          <p:cNvPr id="6" name="Прямоугольник 5"/>
          <p:cNvSpPr/>
          <p:nvPr/>
        </p:nvSpPr>
        <p:spPr>
          <a:xfrm>
            <a:off x="3699832" y="5248304"/>
            <a:ext cx="6096000" cy="1131720"/>
          </a:xfrm>
          <a:prstGeom prst="rect">
            <a:avLst/>
          </a:prstGeom>
        </p:spPr>
        <p:txBody>
          <a:bodyPr>
            <a:spAutoFit/>
          </a:bodyPr>
          <a:lstStyle/>
          <a:p>
            <a:pPr algn="just">
              <a:lnSpc>
                <a:spcPct val="115000"/>
              </a:lnSpc>
              <a:spcAft>
                <a:spcPts val="1000"/>
              </a:spcAft>
            </a:pPr>
            <a:r>
              <a:rPr lang="en-US" sz="2000" b="1" dirty="0">
                <a:solidFill>
                  <a:srgbClr val="FFC000"/>
                </a:solidFill>
                <a:latin typeface="+mj-lt"/>
                <a:ea typeface="+mj-ea"/>
                <a:cs typeface="+mj-cs"/>
              </a:rPr>
              <a:t>Bulk product </a:t>
            </a:r>
            <a:r>
              <a:rPr lang="en-US" sz="2000" b="1" dirty="0">
                <a:latin typeface="+mj-lt"/>
                <a:ea typeface="+mj-ea"/>
                <a:cs typeface="+mj-cs"/>
              </a:rPr>
              <a:t>is any product that has completed all the processing stages up to, but not including, final packaging.</a:t>
            </a:r>
            <a:endParaRPr lang="ru-RU" sz="2000" b="1" dirty="0">
              <a:latin typeface="+mj-lt"/>
              <a:ea typeface="+mj-ea"/>
              <a:cs typeface="+mj-cs"/>
            </a:endParaRPr>
          </a:p>
        </p:txBody>
      </p:sp>
      <p:pic>
        <p:nvPicPr>
          <p:cNvPr id="8" name="Рисунок 7"/>
          <p:cNvPicPr>
            <a:picLocks noChangeAspect="1"/>
          </p:cNvPicPr>
          <p:nvPr/>
        </p:nvPicPr>
        <p:blipFill>
          <a:blip r:embed="rId3"/>
          <a:stretch>
            <a:fillRect/>
          </a:stretch>
        </p:blipFill>
        <p:spPr>
          <a:xfrm>
            <a:off x="9865350" y="1353654"/>
            <a:ext cx="2122070" cy="1904875"/>
          </a:xfrm>
          <a:prstGeom prst="rect">
            <a:avLst/>
          </a:prstGeom>
        </p:spPr>
      </p:pic>
      <p:pic>
        <p:nvPicPr>
          <p:cNvPr id="10" name="Рисунок 9"/>
          <p:cNvPicPr>
            <a:picLocks noChangeAspect="1"/>
          </p:cNvPicPr>
          <p:nvPr/>
        </p:nvPicPr>
        <p:blipFill>
          <a:blip r:embed="rId4"/>
          <a:stretch>
            <a:fillRect/>
          </a:stretch>
        </p:blipFill>
        <p:spPr>
          <a:xfrm>
            <a:off x="9795832" y="4050277"/>
            <a:ext cx="2329747" cy="2329747"/>
          </a:xfrm>
          <a:prstGeom prst="rect">
            <a:avLst/>
          </a:prstGeom>
          <a:ln>
            <a:noFill/>
          </a:ln>
          <a:effectLst>
            <a:softEdge rad="112500"/>
          </a:effectLst>
        </p:spPr>
      </p:pic>
    </p:spTree>
    <p:extLst>
      <p:ext uri="{BB962C8B-B14F-4D97-AF65-F5344CB8AC3E}">
        <p14:creationId xmlns:p14="http://schemas.microsoft.com/office/powerpoint/2010/main" val="2634329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547171" y="696284"/>
            <a:ext cx="6250236" cy="2246769"/>
          </a:xfrm>
          <a:prstGeom prst="rect">
            <a:avLst/>
          </a:prstGeom>
        </p:spPr>
        <p:txBody>
          <a:bodyPr wrap="square">
            <a:spAutoFit/>
          </a:bodyPr>
          <a:lstStyle/>
          <a:p>
            <a:r>
              <a:rPr lang="en-US" sz="2000" b="1" i="1" dirty="0">
                <a:solidFill>
                  <a:srgbClr val="FFC000"/>
                </a:solidFill>
              </a:rPr>
              <a:t>Primary packaging</a:t>
            </a:r>
            <a:r>
              <a:rPr lang="en-US" sz="2000" dirty="0">
                <a:solidFill>
                  <a:srgbClr val="FFC000"/>
                </a:solidFill>
              </a:rPr>
              <a:t> </a:t>
            </a:r>
            <a:r>
              <a:rPr lang="en-US" sz="2000" b="1" dirty="0"/>
              <a:t>is the packaging in direct contact with the product itself and is sometimes referred to as consumer or retail packaging. The main purpose of primary packaging is to protect and/or preserve, contain and inform the consumer. Typical containers are ampoules, vials, bottles,</a:t>
            </a:r>
            <a:endParaRPr lang="uk-UA" sz="2000" b="1" dirty="0">
              <a:latin typeface="+mj-lt"/>
              <a:ea typeface="+mj-ea"/>
              <a:cs typeface="+mj-cs"/>
            </a:endParaRPr>
          </a:p>
        </p:txBody>
      </p:sp>
      <p:sp>
        <p:nvSpPr>
          <p:cNvPr id="2" name="Прямоугольник 1"/>
          <p:cNvSpPr/>
          <p:nvPr/>
        </p:nvSpPr>
        <p:spPr>
          <a:xfrm>
            <a:off x="547171" y="2943053"/>
            <a:ext cx="6018882" cy="1508105"/>
          </a:xfrm>
          <a:prstGeom prst="rect">
            <a:avLst/>
          </a:prstGeom>
        </p:spPr>
        <p:txBody>
          <a:bodyPr wrap="square">
            <a:spAutoFit/>
          </a:bodyPr>
          <a:lstStyle/>
          <a:p>
            <a:pPr algn="just">
              <a:lnSpc>
                <a:spcPct val="115000"/>
              </a:lnSpc>
              <a:spcAft>
                <a:spcPts val="1000"/>
              </a:spcAft>
            </a:pPr>
            <a:r>
              <a:rPr lang="en-US" sz="2000" b="1" i="1" dirty="0">
                <a:solidFill>
                  <a:srgbClr val="FFC000"/>
                </a:solidFill>
              </a:rPr>
              <a:t>Secondary packaging </a:t>
            </a:r>
            <a:r>
              <a:rPr lang="en-US" sz="2000" b="1" i="1" dirty="0"/>
              <a:t>component means a packaging component that is not and will not be in direct contact with the dosage form (boxes…..).</a:t>
            </a:r>
            <a:endParaRPr lang="ru-RU" sz="2000" b="1" i="1" dirty="0"/>
          </a:p>
        </p:txBody>
      </p:sp>
      <p:pic>
        <p:nvPicPr>
          <p:cNvPr id="7" name="Рисунок 6"/>
          <p:cNvPicPr/>
          <p:nvPr/>
        </p:nvPicPr>
        <p:blipFill>
          <a:blip r:embed="rId3">
            <a:extLst>
              <a:ext uri="{28A0092B-C50C-407E-A947-70E740481C1C}">
                <a14:useLocalDpi xmlns:a14="http://schemas.microsoft.com/office/drawing/2010/main" val="0"/>
              </a:ext>
            </a:extLst>
          </a:blip>
          <a:srcRect/>
          <a:stretch>
            <a:fillRect/>
          </a:stretch>
        </p:blipFill>
        <p:spPr bwMode="auto">
          <a:xfrm>
            <a:off x="6874526" y="116388"/>
            <a:ext cx="3437262" cy="2208171"/>
          </a:xfrm>
          <a:prstGeom prst="rect">
            <a:avLst/>
          </a:prstGeom>
          <a:ln>
            <a:noFill/>
          </a:ln>
          <a:effectLst>
            <a:softEdge rad="112500"/>
          </a:effectLst>
        </p:spPr>
      </p:pic>
      <p:pic>
        <p:nvPicPr>
          <p:cNvPr id="9" name="Рисунок 8"/>
          <p:cNvPicPr/>
          <p:nvPr/>
        </p:nvPicPr>
        <p:blipFill>
          <a:blip r:embed="rId4">
            <a:extLst>
              <a:ext uri="{28A0092B-C50C-407E-A947-70E740481C1C}">
                <a14:useLocalDpi xmlns:a14="http://schemas.microsoft.com/office/drawing/2010/main" val="0"/>
              </a:ext>
            </a:extLst>
          </a:blip>
          <a:srcRect/>
          <a:stretch>
            <a:fillRect/>
          </a:stretch>
        </p:blipFill>
        <p:spPr bwMode="auto">
          <a:xfrm>
            <a:off x="8753704" y="2496693"/>
            <a:ext cx="3116168" cy="2057410"/>
          </a:xfrm>
          <a:prstGeom prst="rect">
            <a:avLst/>
          </a:prstGeom>
          <a:ln>
            <a:noFill/>
          </a:ln>
          <a:effectLst>
            <a:softEdge rad="112500"/>
          </a:effectLst>
        </p:spPr>
      </p:pic>
      <p:sp>
        <p:nvSpPr>
          <p:cNvPr id="10" name="Прямоугольник 9"/>
          <p:cNvSpPr/>
          <p:nvPr/>
        </p:nvSpPr>
        <p:spPr>
          <a:xfrm>
            <a:off x="547171" y="4554102"/>
            <a:ext cx="6095999" cy="1938992"/>
          </a:xfrm>
          <a:prstGeom prst="rect">
            <a:avLst/>
          </a:prstGeom>
        </p:spPr>
        <p:txBody>
          <a:bodyPr wrap="square">
            <a:spAutoFit/>
          </a:bodyPr>
          <a:lstStyle/>
          <a:p>
            <a:r>
              <a:rPr lang="en-US" sz="2000" b="1" i="1" dirty="0">
                <a:solidFill>
                  <a:srgbClr val="FFC000"/>
                </a:solidFill>
              </a:rPr>
              <a:t>Tertiary packaging </a:t>
            </a:r>
            <a:r>
              <a:rPr lang="en-US" sz="2000" b="1" i="1" dirty="0"/>
              <a:t>facilitates the protection, handling and transportation of a series of sales units or secondary packaging in order to group everything into unit loads during transit. This type of packaging is rarely seen by the consumer</a:t>
            </a:r>
            <a:r>
              <a:rPr lang="en-US" dirty="0">
                <a:latin typeface="Times New Roman" panose="02020603050405020304" pitchFamily="18" charset="0"/>
                <a:ea typeface="SimSun" panose="02010600030101010101" pitchFamily="2" charset="-122"/>
              </a:rPr>
              <a:t>. </a:t>
            </a:r>
            <a:endParaRPr lang="en-US" dirty="0" smtClean="0">
              <a:latin typeface="Times New Roman" panose="02020603050405020304" pitchFamily="18" charset="0"/>
              <a:ea typeface="SimSun" panose="02010600030101010101" pitchFamily="2" charset="-122"/>
            </a:endParaRPr>
          </a:p>
        </p:txBody>
      </p:sp>
      <p:pic>
        <p:nvPicPr>
          <p:cNvPr id="11" name="Рисунок 10" descr="transit packaging"/>
          <p:cNvPicPr/>
          <p:nvPr/>
        </p:nvPicPr>
        <p:blipFill>
          <a:blip r:embed="rId5">
            <a:extLst>
              <a:ext uri="{28A0092B-C50C-407E-A947-70E740481C1C}">
                <a14:useLocalDpi xmlns:a14="http://schemas.microsoft.com/office/drawing/2010/main" val="0"/>
              </a:ext>
            </a:extLst>
          </a:blip>
          <a:srcRect/>
          <a:stretch>
            <a:fillRect/>
          </a:stretch>
        </p:blipFill>
        <p:spPr bwMode="auto">
          <a:xfrm>
            <a:off x="7039203" y="4726237"/>
            <a:ext cx="3052248" cy="1949985"/>
          </a:xfrm>
          <a:prstGeom prst="rect">
            <a:avLst/>
          </a:prstGeom>
          <a:ln>
            <a:noFill/>
          </a:ln>
          <a:effectLst>
            <a:softEdge rad="112500"/>
          </a:effectLst>
        </p:spPr>
      </p:pic>
      <p:sp>
        <p:nvSpPr>
          <p:cNvPr id="12" name="Прямоугольник 11"/>
          <p:cNvSpPr/>
          <p:nvPr/>
        </p:nvSpPr>
        <p:spPr>
          <a:xfrm>
            <a:off x="2686854" y="224008"/>
            <a:ext cx="2787558" cy="461665"/>
          </a:xfrm>
          <a:prstGeom prst="rect">
            <a:avLst/>
          </a:prstGeom>
        </p:spPr>
        <p:txBody>
          <a:bodyPr wrap="none">
            <a:spAutoFit/>
          </a:bodyPr>
          <a:lstStyle/>
          <a:p>
            <a:r>
              <a:rPr lang="en-US" sz="2400" b="1" dirty="0">
                <a:solidFill>
                  <a:srgbClr val="FFC000"/>
                </a:solidFill>
                <a:latin typeface="Times New Roman" panose="02020603050405020304" pitchFamily="18" charset="0"/>
                <a:ea typeface="SimSun" panose="02010600030101010101" pitchFamily="2" charset="-122"/>
              </a:rPr>
              <a:t>Types </a:t>
            </a:r>
            <a:r>
              <a:rPr lang="en-US" sz="2400" b="1" dirty="0" smtClean="0">
                <a:solidFill>
                  <a:srgbClr val="FFC000"/>
                </a:solidFill>
                <a:latin typeface="Times New Roman" panose="02020603050405020304" pitchFamily="18" charset="0"/>
                <a:ea typeface="SimSun" panose="02010600030101010101" pitchFamily="2" charset="-122"/>
              </a:rPr>
              <a:t> of packaging</a:t>
            </a:r>
            <a:endParaRPr lang="uk-UA" sz="2400" b="1" dirty="0">
              <a:solidFill>
                <a:srgbClr val="FFC000"/>
              </a:solidFill>
            </a:endParaRPr>
          </a:p>
        </p:txBody>
      </p:sp>
    </p:spTree>
    <p:extLst>
      <p:ext uri="{BB962C8B-B14F-4D97-AF65-F5344CB8AC3E}">
        <p14:creationId xmlns:p14="http://schemas.microsoft.com/office/powerpoint/2010/main" val="2917121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1000" fill="hold"/>
                                        <p:tgtEl>
                                          <p:spTgt spid="9"/>
                                        </p:tgtEl>
                                        <p:attrNameLst>
                                          <p:attrName>ppt_w</p:attrName>
                                        </p:attrNameLst>
                                      </p:cBhvr>
                                      <p:tavLst>
                                        <p:tav tm="0">
                                          <p:val>
                                            <p:fltVal val="0"/>
                                          </p:val>
                                        </p:tav>
                                        <p:tav tm="100000">
                                          <p:val>
                                            <p:strVal val="#ppt_w"/>
                                          </p:val>
                                        </p:tav>
                                      </p:tavLst>
                                    </p:anim>
                                    <p:anim calcmode="lin" valueType="num">
                                      <p:cBhvr>
                                        <p:cTn id="16" dur="1000" fill="hold"/>
                                        <p:tgtEl>
                                          <p:spTgt spid="9"/>
                                        </p:tgtEl>
                                        <p:attrNameLst>
                                          <p:attrName>ppt_h</p:attrName>
                                        </p:attrNameLst>
                                      </p:cBhvr>
                                      <p:tavLst>
                                        <p:tav tm="0">
                                          <p:val>
                                            <p:fltVal val="0"/>
                                          </p:val>
                                        </p:tav>
                                        <p:tav tm="100000">
                                          <p:val>
                                            <p:strVal val="#ppt_h"/>
                                          </p:val>
                                        </p:tav>
                                      </p:tavLst>
                                    </p:anim>
                                    <p:anim calcmode="lin" valueType="num">
                                      <p:cBhvr>
                                        <p:cTn id="17" dur="1000" fill="hold"/>
                                        <p:tgtEl>
                                          <p:spTgt spid="9"/>
                                        </p:tgtEl>
                                        <p:attrNameLst>
                                          <p:attrName>style.rotation</p:attrName>
                                        </p:attrNameLst>
                                      </p:cBhvr>
                                      <p:tavLst>
                                        <p:tav tm="0">
                                          <p:val>
                                            <p:fltVal val="90"/>
                                          </p:val>
                                        </p:tav>
                                        <p:tav tm="100000">
                                          <p:val>
                                            <p:fltVal val="0"/>
                                          </p:val>
                                        </p:tav>
                                      </p:tavLst>
                                    </p:anim>
                                    <p:animEffect transition="in" filter="fade">
                                      <p:cBhvr>
                                        <p:cTn id="18"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a:stretch>
            <a:fillRect/>
          </a:stretch>
        </p:blipFill>
        <p:spPr>
          <a:xfrm>
            <a:off x="1" y="0"/>
            <a:ext cx="8736376" cy="6858000"/>
          </a:xfrm>
          <a:prstGeom prst="rect">
            <a:avLst/>
          </a:prstGeom>
        </p:spPr>
      </p:pic>
    </p:spTree>
    <p:extLst>
      <p:ext uri="{BB962C8B-B14F-4D97-AF65-F5344CB8AC3E}">
        <p14:creationId xmlns:p14="http://schemas.microsoft.com/office/powerpoint/2010/main" val="4359273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a:stretch>
            <a:fillRect/>
          </a:stretch>
        </p:blipFill>
        <p:spPr>
          <a:xfrm>
            <a:off x="0" y="0"/>
            <a:ext cx="10455007" cy="6858000"/>
          </a:xfrm>
          <a:prstGeom prst="rect">
            <a:avLst/>
          </a:prstGeom>
        </p:spPr>
      </p:pic>
    </p:spTree>
    <p:extLst>
      <p:ext uri="{BB962C8B-B14F-4D97-AF65-F5344CB8AC3E}">
        <p14:creationId xmlns:p14="http://schemas.microsoft.com/office/powerpoint/2010/main" val="10318482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0" y="-782"/>
            <a:ext cx="10455007" cy="6858782"/>
          </a:xfrm>
          <a:prstGeom prst="rect">
            <a:avLst/>
          </a:prstGeom>
        </p:spPr>
      </p:pic>
    </p:spTree>
    <p:extLst>
      <p:ext uri="{BB962C8B-B14F-4D97-AF65-F5344CB8AC3E}">
        <p14:creationId xmlns:p14="http://schemas.microsoft.com/office/powerpoint/2010/main" val="31656096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a:stretch>
            <a:fillRect/>
          </a:stretch>
        </p:blipFill>
        <p:spPr>
          <a:xfrm>
            <a:off x="0" y="0"/>
            <a:ext cx="10432973" cy="6858000"/>
          </a:xfrm>
          <a:prstGeom prst="rect">
            <a:avLst/>
          </a:prstGeom>
        </p:spPr>
      </p:pic>
    </p:spTree>
    <p:extLst>
      <p:ext uri="{BB962C8B-B14F-4D97-AF65-F5344CB8AC3E}">
        <p14:creationId xmlns:p14="http://schemas.microsoft.com/office/powerpoint/2010/main" val="8733595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66082" y="348156"/>
            <a:ext cx="4381091" cy="658642"/>
          </a:xfrm>
          <a:prstGeom prst="rect">
            <a:avLst/>
          </a:prstGeom>
        </p:spPr>
        <p:txBody>
          <a:bodyPr wrap="square">
            <a:spAutoFit/>
          </a:bodyPr>
          <a:lstStyle/>
          <a:p>
            <a:pPr algn="ctr">
              <a:lnSpc>
                <a:spcPct val="115000"/>
              </a:lnSpc>
              <a:spcAft>
                <a:spcPts val="0"/>
              </a:spcAft>
            </a:pPr>
            <a:r>
              <a:rPr lang="en-US" sz="3200" b="1" dirty="0">
                <a:latin typeface="Times New Roman" panose="02020603050405020304" pitchFamily="18" charset="0"/>
                <a:ea typeface="SimSun" panose="02010600030101010101" pitchFamily="2" charset="-122"/>
                <a:cs typeface="Times New Roman" panose="02020603050405020304" pitchFamily="18" charset="0"/>
              </a:rPr>
              <a:t>Functions of packaging</a:t>
            </a:r>
            <a:endParaRPr lang="ru-RU" sz="3200" dirty="0">
              <a:effectLst/>
              <a:latin typeface="Calibri" panose="020F0502020204030204" pitchFamily="34" charset="0"/>
              <a:ea typeface="SimSun" panose="02010600030101010101" pitchFamily="2" charset="-122"/>
              <a:cs typeface="Times New Roman" panose="02020603050405020304" pitchFamily="18" charset="0"/>
            </a:endParaRPr>
          </a:p>
        </p:txBody>
      </p:sp>
      <p:sp>
        <p:nvSpPr>
          <p:cNvPr id="3" name="Прямоугольник 2"/>
          <p:cNvSpPr/>
          <p:nvPr/>
        </p:nvSpPr>
        <p:spPr>
          <a:xfrm>
            <a:off x="5028239" y="3244334"/>
            <a:ext cx="377026" cy="369332"/>
          </a:xfrm>
          <a:prstGeom prst="rect">
            <a:avLst/>
          </a:prstGeom>
        </p:spPr>
        <p:txBody>
          <a:bodyPr wrap="none">
            <a:spAutoFit/>
          </a:bodyPr>
          <a:lstStyle/>
          <a:p>
            <a:r>
              <a:rPr lang="pl-PL" dirty="0"/>
              <a:t>1</a:t>
            </a:r>
            <a:r>
              <a:rPr lang="pl-PL" dirty="0" smtClean="0"/>
              <a:t>.</a:t>
            </a:r>
            <a:endParaRPr lang="uk-UA" dirty="0"/>
          </a:p>
        </p:txBody>
      </p:sp>
      <p:sp>
        <p:nvSpPr>
          <p:cNvPr id="8" name="Прямоугольник 7"/>
          <p:cNvSpPr/>
          <p:nvPr/>
        </p:nvSpPr>
        <p:spPr>
          <a:xfrm>
            <a:off x="5409669" y="5465647"/>
            <a:ext cx="184731" cy="369332"/>
          </a:xfrm>
          <a:prstGeom prst="rect">
            <a:avLst/>
          </a:prstGeom>
        </p:spPr>
        <p:txBody>
          <a:bodyPr wrap="none">
            <a:spAutoFit/>
          </a:bodyPr>
          <a:lstStyle/>
          <a:p>
            <a:endParaRPr lang="uk-UA" dirty="0"/>
          </a:p>
        </p:txBody>
      </p:sp>
      <p:graphicFrame>
        <p:nvGraphicFramePr>
          <p:cNvPr id="10" name="Схема 9"/>
          <p:cNvGraphicFramePr/>
          <p:nvPr>
            <p:extLst>
              <p:ext uri="{D42A27DB-BD31-4B8C-83A1-F6EECF244321}">
                <p14:modId xmlns:p14="http://schemas.microsoft.com/office/powerpoint/2010/main" val="1439670047"/>
              </p:ext>
            </p:extLst>
          </p:nvPr>
        </p:nvGraphicFramePr>
        <p:xfrm>
          <a:off x="373350" y="923088"/>
          <a:ext cx="7591846" cy="43870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67983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Video Lecture">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2074" y="92075"/>
            <a:ext cx="10197063" cy="5735848"/>
          </a:xfrm>
          <a:prstGeom prst="rect">
            <a:avLst/>
          </a:prstGeom>
        </p:spPr>
      </p:pic>
    </p:spTree>
    <p:extLst>
      <p:ext uri="{BB962C8B-B14F-4D97-AF65-F5344CB8AC3E}">
        <p14:creationId xmlns:p14="http://schemas.microsoft.com/office/powerpoint/2010/main" val="193599212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9547" y="0"/>
            <a:ext cx="10117156" cy="2994666"/>
          </a:xfrm>
          <a:prstGeom prst="rect">
            <a:avLst/>
          </a:prstGeom>
        </p:spPr>
        <p:txBody>
          <a:bodyPr wrap="square">
            <a:spAutoFit/>
          </a:bodyPr>
          <a:lstStyle/>
          <a:p>
            <a:pPr lvl="0" algn="just">
              <a:lnSpc>
                <a:spcPct val="115000"/>
              </a:lnSpc>
              <a:spcAft>
                <a:spcPts val="0"/>
              </a:spcAft>
            </a:pPr>
            <a:r>
              <a:rPr lang="en-US" b="1" i="1" dirty="0" smtClean="0">
                <a:latin typeface="Times New Roman" panose="02020603050405020304" pitchFamily="18" charset="0"/>
                <a:ea typeface="SimSun" panose="02010600030101010101" pitchFamily="2" charset="-122"/>
                <a:cs typeface="Times New Roman" panose="02020603050405020304" pitchFamily="18" charset="0"/>
              </a:rPr>
              <a:t>        </a:t>
            </a:r>
            <a:r>
              <a:rPr lang="en-US" sz="2400" b="1" i="1" dirty="0" smtClean="0">
                <a:latin typeface="+mj-lt"/>
                <a:ea typeface="SimSun" panose="02010600030101010101" pitchFamily="2" charset="-122"/>
                <a:cs typeface="Times New Roman" panose="02020603050405020304" pitchFamily="18" charset="0"/>
              </a:rPr>
              <a:t>Containment</a:t>
            </a:r>
            <a:endParaRPr lang="ru-RU" sz="2400" dirty="0">
              <a:latin typeface="+mj-lt"/>
              <a:ea typeface="SimSun" panose="02010600030101010101" pitchFamily="2" charset="-122"/>
              <a:cs typeface="Times New Roman" panose="02020603050405020304" pitchFamily="18" charset="0"/>
            </a:endParaRPr>
          </a:p>
          <a:p>
            <a:pPr algn="just">
              <a:lnSpc>
                <a:spcPct val="115000"/>
              </a:lnSpc>
              <a:spcAft>
                <a:spcPts val="0"/>
              </a:spcAft>
            </a:pPr>
            <a:r>
              <a:rPr lang="en-US" sz="2000" dirty="0">
                <a:latin typeface="+mj-lt"/>
                <a:ea typeface="SimSun" panose="02010600030101010101" pitchFamily="2" charset="-122"/>
                <a:cs typeface="Times New Roman" panose="02020603050405020304" pitchFamily="18" charset="0"/>
              </a:rPr>
              <a:t>The containment of the product is the most fundamental function of packaging for medicinal products. The design of high-quality packaging must take into account both the needs of the product and of the manufacturing and distribution system. This requires the packaging:</a:t>
            </a:r>
            <a:endParaRPr lang="ru-RU" sz="2000" dirty="0">
              <a:latin typeface="+mj-lt"/>
              <a:ea typeface="SimSun" panose="02010600030101010101" pitchFamily="2" charset="-122"/>
              <a:cs typeface="Times New Roman" panose="02020603050405020304" pitchFamily="18" charset="0"/>
            </a:endParaRPr>
          </a:p>
          <a:p>
            <a:pPr marL="285750" indent="-285750" algn="just">
              <a:lnSpc>
                <a:spcPct val="115000"/>
              </a:lnSpc>
              <a:spcAft>
                <a:spcPts val="0"/>
              </a:spcAft>
              <a:buFont typeface="Wingdings" panose="05000000000000000000" pitchFamily="2" charset="2"/>
              <a:buChar char="v"/>
            </a:pPr>
            <a:r>
              <a:rPr lang="en-US" sz="2000" dirty="0" smtClean="0">
                <a:latin typeface="+mj-lt"/>
                <a:ea typeface="SimSun" panose="02010600030101010101" pitchFamily="2" charset="-122"/>
                <a:cs typeface="Times New Roman" panose="02020603050405020304" pitchFamily="18" charset="0"/>
              </a:rPr>
              <a:t> </a:t>
            </a:r>
            <a:r>
              <a:rPr lang="en-US" sz="2000" dirty="0">
                <a:latin typeface="+mj-lt"/>
                <a:ea typeface="SimSun" panose="02010600030101010101" pitchFamily="2" charset="-122"/>
                <a:cs typeface="Times New Roman" panose="02020603050405020304" pitchFamily="18" charset="0"/>
              </a:rPr>
              <a:t>not to leak, nor allow diffusion and permeation of the product;</a:t>
            </a:r>
            <a:endParaRPr lang="ru-RU" sz="2000" dirty="0">
              <a:latin typeface="+mj-lt"/>
              <a:ea typeface="SimSun" panose="02010600030101010101" pitchFamily="2" charset="-122"/>
              <a:cs typeface="Times New Roman" panose="02020603050405020304" pitchFamily="18" charset="0"/>
            </a:endParaRPr>
          </a:p>
          <a:p>
            <a:pPr marL="285750" indent="-285750" algn="just">
              <a:lnSpc>
                <a:spcPct val="115000"/>
              </a:lnSpc>
              <a:spcAft>
                <a:spcPts val="0"/>
              </a:spcAft>
              <a:buFont typeface="Wingdings" panose="05000000000000000000" pitchFamily="2" charset="2"/>
              <a:buChar char="v"/>
            </a:pPr>
            <a:r>
              <a:rPr lang="en-US" sz="2000" dirty="0" smtClean="0">
                <a:latin typeface="+mj-lt"/>
                <a:ea typeface="SimSun" panose="02010600030101010101" pitchFamily="2" charset="-122"/>
                <a:cs typeface="Times New Roman" panose="02020603050405020304" pitchFamily="18" charset="0"/>
              </a:rPr>
              <a:t>to </a:t>
            </a:r>
            <a:r>
              <a:rPr lang="en-US" sz="2000" dirty="0">
                <a:latin typeface="+mj-lt"/>
                <a:ea typeface="SimSun" panose="02010600030101010101" pitchFamily="2" charset="-122"/>
                <a:cs typeface="Times New Roman" panose="02020603050405020304" pitchFamily="18" charset="0"/>
              </a:rPr>
              <a:t>be strong enough to hold the contents when subjected to normal handling;</a:t>
            </a:r>
            <a:endParaRPr lang="ru-RU" sz="2000" dirty="0">
              <a:latin typeface="+mj-lt"/>
              <a:ea typeface="SimSun" panose="02010600030101010101" pitchFamily="2" charset="-122"/>
              <a:cs typeface="Times New Roman" panose="02020603050405020304" pitchFamily="18" charset="0"/>
            </a:endParaRPr>
          </a:p>
          <a:p>
            <a:pPr marL="285750" indent="-285750" algn="just">
              <a:lnSpc>
                <a:spcPct val="115000"/>
              </a:lnSpc>
              <a:spcAft>
                <a:spcPts val="0"/>
              </a:spcAft>
              <a:buFont typeface="Wingdings" panose="05000000000000000000" pitchFamily="2" charset="2"/>
              <a:buChar char="v"/>
            </a:pPr>
            <a:r>
              <a:rPr lang="en-US" sz="2000" dirty="0" smtClean="0">
                <a:latin typeface="+mj-lt"/>
                <a:ea typeface="SimSun" panose="02010600030101010101" pitchFamily="2" charset="-122"/>
                <a:cs typeface="Times New Roman" panose="02020603050405020304" pitchFamily="18" charset="0"/>
              </a:rPr>
              <a:t> </a:t>
            </a:r>
            <a:r>
              <a:rPr lang="en-US" sz="2000" dirty="0">
                <a:latin typeface="+mj-lt"/>
                <a:ea typeface="SimSun" panose="02010600030101010101" pitchFamily="2" charset="-122"/>
                <a:cs typeface="Times New Roman" panose="02020603050405020304" pitchFamily="18" charset="0"/>
              </a:rPr>
              <a:t>not to be altered by the ingredients of the formulation in its final dosage form.</a:t>
            </a:r>
            <a:endParaRPr lang="ru-RU" sz="2000" dirty="0">
              <a:effectLst/>
              <a:latin typeface="+mj-lt"/>
              <a:ea typeface="SimSun" panose="02010600030101010101" pitchFamily="2" charset="-122"/>
              <a:cs typeface="Times New Roman" panose="02020603050405020304" pitchFamily="18" charset="0"/>
            </a:endParaRPr>
          </a:p>
        </p:txBody>
      </p:sp>
      <p:sp>
        <p:nvSpPr>
          <p:cNvPr id="3" name="Овал 2"/>
          <p:cNvSpPr/>
          <p:nvPr/>
        </p:nvSpPr>
        <p:spPr>
          <a:xfrm>
            <a:off x="297457" y="99151"/>
            <a:ext cx="264404" cy="27542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4" name="Прямоугольник 3"/>
          <p:cNvSpPr/>
          <p:nvPr/>
        </p:nvSpPr>
        <p:spPr>
          <a:xfrm>
            <a:off x="291947" y="2940751"/>
            <a:ext cx="10212636" cy="2994666"/>
          </a:xfrm>
          <a:prstGeom prst="rect">
            <a:avLst/>
          </a:prstGeom>
        </p:spPr>
        <p:txBody>
          <a:bodyPr wrap="square">
            <a:spAutoFit/>
          </a:bodyPr>
          <a:lstStyle/>
          <a:p>
            <a:pPr lvl="0" algn="just">
              <a:lnSpc>
                <a:spcPct val="115000"/>
              </a:lnSpc>
            </a:pPr>
            <a:r>
              <a:rPr lang="en-US" b="1" i="1" dirty="0" smtClean="0">
                <a:latin typeface="Times New Roman" panose="02020603050405020304" pitchFamily="18" charset="0"/>
                <a:ea typeface="SimSun" panose="02010600030101010101" pitchFamily="2" charset="-122"/>
                <a:cs typeface="Times New Roman" panose="02020603050405020304" pitchFamily="18" charset="0"/>
              </a:rPr>
              <a:t>     </a:t>
            </a:r>
            <a:r>
              <a:rPr lang="en-US" sz="2400" b="1" dirty="0">
                <a:latin typeface="+mj-lt"/>
                <a:ea typeface="SimSun" panose="02010600030101010101" pitchFamily="2" charset="-122"/>
                <a:cs typeface="Times New Roman" panose="02020603050405020304" pitchFamily="18" charset="0"/>
              </a:rPr>
              <a:t>Protection</a:t>
            </a:r>
            <a:endParaRPr lang="ru-RU" sz="2400" b="1" dirty="0">
              <a:latin typeface="+mj-lt"/>
              <a:ea typeface="SimSun" panose="02010600030101010101" pitchFamily="2" charset="-122"/>
              <a:cs typeface="Times New Roman" panose="02020603050405020304" pitchFamily="18" charset="0"/>
            </a:endParaRPr>
          </a:p>
          <a:p>
            <a:pPr algn="just">
              <a:lnSpc>
                <a:spcPct val="115000"/>
              </a:lnSpc>
            </a:pPr>
            <a:r>
              <a:rPr lang="en-US" sz="2000" dirty="0">
                <a:latin typeface="+mj-lt"/>
                <a:ea typeface="SimSun" panose="02010600030101010101" pitchFamily="2" charset="-122"/>
                <a:cs typeface="Times New Roman" panose="02020603050405020304" pitchFamily="18" charset="0"/>
              </a:rPr>
              <a:t>The packaging must protect the product against all adverse external influences that may affect its quality or potency, such </a:t>
            </a:r>
            <a:r>
              <a:rPr lang="en-US" sz="2000" dirty="0" smtClean="0">
                <a:latin typeface="+mj-lt"/>
                <a:ea typeface="SimSun" panose="02010600030101010101" pitchFamily="2" charset="-122"/>
                <a:cs typeface="Times New Roman" panose="02020603050405020304" pitchFamily="18" charset="0"/>
              </a:rPr>
              <a:t>as:</a:t>
            </a:r>
            <a:endParaRPr lang="en-US" sz="2000" dirty="0">
              <a:latin typeface="+mj-lt"/>
              <a:ea typeface="SimSun" panose="02010600030101010101" pitchFamily="2" charset="-122"/>
              <a:cs typeface="Times New Roman" panose="02020603050405020304" pitchFamily="18" charset="0"/>
            </a:endParaRPr>
          </a:p>
          <a:p>
            <a:pPr marL="342900" indent="-342900" algn="just">
              <a:lnSpc>
                <a:spcPct val="115000"/>
              </a:lnSpc>
              <a:buFont typeface="Wingdings" panose="05000000000000000000" pitchFamily="2" charset="2"/>
              <a:buChar char="v"/>
            </a:pPr>
            <a:r>
              <a:rPr lang="en-US" sz="2000" dirty="0" smtClean="0">
                <a:latin typeface="+mj-lt"/>
                <a:ea typeface="SimSun" panose="02010600030101010101" pitchFamily="2" charset="-122"/>
                <a:cs typeface="Times New Roman" panose="02020603050405020304" pitchFamily="18" charset="0"/>
              </a:rPr>
              <a:t>light</a:t>
            </a:r>
            <a:endParaRPr lang="ru-RU" sz="2000" dirty="0">
              <a:latin typeface="+mj-lt"/>
              <a:ea typeface="SimSun" panose="02010600030101010101" pitchFamily="2" charset="-122"/>
              <a:cs typeface="Times New Roman" panose="02020603050405020304" pitchFamily="18" charset="0"/>
            </a:endParaRPr>
          </a:p>
          <a:p>
            <a:pPr marL="342900" indent="-342900" algn="just">
              <a:lnSpc>
                <a:spcPct val="115000"/>
              </a:lnSpc>
              <a:buFont typeface="Wingdings" panose="05000000000000000000" pitchFamily="2" charset="2"/>
              <a:buChar char="v"/>
            </a:pPr>
            <a:r>
              <a:rPr lang="en-US" sz="2000" dirty="0" smtClean="0">
                <a:latin typeface="+mj-lt"/>
                <a:ea typeface="SimSun" panose="02010600030101010101" pitchFamily="2" charset="-122"/>
                <a:cs typeface="Times New Roman" panose="02020603050405020304" pitchFamily="18" charset="0"/>
              </a:rPr>
              <a:t>Moisture</a:t>
            </a:r>
            <a:endParaRPr lang="en-US" sz="2000" dirty="0">
              <a:latin typeface="+mj-lt"/>
              <a:ea typeface="SimSun" panose="02010600030101010101" pitchFamily="2" charset="-122"/>
              <a:cs typeface="Times New Roman" panose="02020603050405020304" pitchFamily="18" charset="0"/>
            </a:endParaRPr>
          </a:p>
          <a:p>
            <a:pPr marL="342900" indent="-342900" algn="just">
              <a:lnSpc>
                <a:spcPct val="115000"/>
              </a:lnSpc>
              <a:buFont typeface="Wingdings" panose="05000000000000000000" pitchFamily="2" charset="2"/>
              <a:buChar char="v"/>
            </a:pPr>
            <a:r>
              <a:rPr lang="en-US" sz="2000" dirty="0" smtClean="0">
                <a:latin typeface="+mj-lt"/>
                <a:ea typeface="SimSun" panose="02010600030101010101" pitchFamily="2" charset="-122"/>
                <a:cs typeface="Times New Roman" panose="02020603050405020304" pitchFamily="18" charset="0"/>
              </a:rPr>
              <a:t>oxygen</a:t>
            </a:r>
            <a:endParaRPr lang="ru-RU" sz="2000" dirty="0">
              <a:latin typeface="+mj-lt"/>
              <a:ea typeface="SimSun" panose="02010600030101010101" pitchFamily="2" charset="-122"/>
              <a:cs typeface="Times New Roman" panose="02020603050405020304" pitchFamily="18" charset="0"/>
            </a:endParaRPr>
          </a:p>
          <a:p>
            <a:pPr marL="342900" indent="-342900" algn="just">
              <a:lnSpc>
                <a:spcPct val="115000"/>
              </a:lnSpc>
              <a:buFont typeface="Wingdings" panose="05000000000000000000" pitchFamily="2" charset="2"/>
              <a:buChar char="v"/>
            </a:pPr>
            <a:r>
              <a:rPr lang="en-US" sz="2000" dirty="0" smtClean="0">
                <a:latin typeface="+mj-lt"/>
                <a:ea typeface="SimSun" panose="02010600030101010101" pitchFamily="2" charset="-122"/>
                <a:cs typeface="Times New Roman" panose="02020603050405020304" pitchFamily="18" charset="0"/>
              </a:rPr>
              <a:t>biological contamination</a:t>
            </a:r>
            <a:endParaRPr lang="en-US" sz="2000" dirty="0">
              <a:latin typeface="+mj-lt"/>
              <a:ea typeface="SimSun" panose="02010600030101010101" pitchFamily="2" charset="-122"/>
              <a:cs typeface="Times New Roman" panose="02020603050405020304" pitchFamily="18" charset="0"/>
            </a:endParaRPr>
          </a:p>
          <a:p>
            <a:pPr marL="342900" indent="-342900" algn="just">
              <a:lnSpc>
                <a:spcPct val="115000"/>
              </a:lnSpc>
              <a:buFont typeface="Wingdings" panose="05000000000000000000" pitchFamily="2" charset="2"/>
              <a:buChar char="v"/>
            </a:pPr>
            <a:r>
              <a:rPr lang="en-US" sz="2000" dirty="0" smtClean="0">
                <a:latin typeface="+mj-lt"/>
                <a:ea typeface="SimSun" panose="02010600030101010101" pitchFamily="2" charset="-122"/>
                <a:cs typeface="Times New Roman" panose="02020603050405020304" pitchFamily="18" charset="0"/>
              </a:rPr>
              <a:t>mechanical </a:t>
            </a:r>
            <a:r>
              <a:rPr lang="en-US" sz="2000" dirty="0">
                <a:latin typeface="+mj-lt"/>
                <a:ea typeface="SimSun" panose="02010600030101010101" pitchFamily="2" charset="-122"/>
                <a:cs typeface="Times New Roman" panose="02020603050405020304" pitchFamily="18" charset="0"/>
              </a:rPr>
              <a:t>damage.</a:t>
            </a:r>
            <a:endParaRPr lang="ru-RU" sz="2000" dirty="0">
              <a:latin typeface="+mj-lt"/>
              <a:ea typeface="SimSun" panose="02010600030101010101" pitchFamily="2" charset="-122"/>
              <a:cs typeface="Times New Roman" panose="02020603050405020304" pitchFamily="18" charset="0"/>
            </a:endParaRPr>
          </a:p>
        </p:txBody>
      </p:sp>
      <p:sp>
        <p:nvSpPr>
          <p:cNvPr id="5" name="Овал 4"/>
          <p:cNvSpPr/>
          <p:nvPr/>
        </p:nvSpPr>
        <p:spPr>
          <a:xfrm>
            <a:off x="275423" y="2940751"/>
            <a:ext cx="264404" cy="27542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6" name="Прямоугольник 5"/>
          <p:cNvSpPr/>
          <p:nvPr/>
        </p:nvSpPr>
        <p:spPr>
          <a:xfrm>
            <a:off x="6962660" y="4152018"/>
            <a:ext cx="4847421" cy="1862048"/>
          </a:xfrm>
          <a:prstGeom prst="rect">
            <a:avLst/>
          </a:prstGeom>
        </p:spPr>
        <p:txBody>
          <a:bodyPr wrap="square">
            <a:spAutoFit/>
          </a:bodyPr>
          <a:lstStyle/>
          <a:p>
            <a:pPr algn="just">
              <a:lnSpc>
                <a:spcPct val="115000"/>
              </a:lnSpc>
            </a:pPr>
            <a:r>
              <a:rPr lang="en-US" sz="2000" dirty="0" smtClean="0">
                <a:solidFill>
                  <a:srgbClr val="FFFF00"/>
                </a:solidFill>
                <a:latin typeface="+mj-lt"/>
                <a:ea typeface="SimSun" panose="02010600030101010101" pitchFamily="2" charset="-122"/>
                <a:cs typeface="Times New Roman" panose="02020603050405020304" pitchFamily="18" charset="0"/>
              </a:rPr>
              <a:t>The compatibility of the packaging with the active pharmaceutical ingredients is very important in maintaining the integrity of the product.</a:t>
            </a:r>
            <a:endParaRPr lang="en-US" sz="2000" dirty="0">
              <a:solidFill>
                <a:srgbClr val="FFFF00"/>
              </a:solidFill>
              <a:latin typeface="+mj-lt"/>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41165678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вал 4"/>
          <p:cNvSpPr/>
          <p:nvPr/>
        </p:nvSpPr>
        <p:spPr>
          <a:xfrm>
            <a:off x="407625" y="461956"/>
            <a:ext cx="264404" cy="27542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7" name="Прямоугольник 6"/>
          <p:cNvSpPr/>
          <p:nvPr/>
        </p:nvSpPr>
        <p:spPr>
          <a:xfrm>
            <a:off x="921745" y="328999"/>
            <a:ext cx="5038380" cy="5262979"/>
          </a:xfrm>
          <a:prstGeom prst="rect">
            <a:avLst/>
          </a:prstGeom>
        </p:spPr>
        <p:txBody>
          <a:bodyPr wrap="square">
            <a:spAutoFit/>
          </a:bodyPr>
          <a:lstStyle/>
          <a:p>
            <a:r>
              <a:rPr lang="en-US" sz="2400" b="1" i="1" dirty="0">
                <a:latin typeface="+mj-lt"/>
                <a:ea typeface="SimSun" panose="02010600030101010101" pitchFamily="2" charset="-122"/>
                <a:cs typeface="Times New Roman" panose="02020603050405020304" pitchFamily="18" charset="0"/>
              </a:rPr>
              <a:t>Storage.</a:t>
            </a:r>
            <a:r>
              <a:rPr lang="en-US" dirty="0" smtClean="0"/>
              <a:t> </a:t>
            </a:r>
            <a:r>
              <a:rPr lang="en-US" sz="2400" dirty="0" smtClean="0"/>
              <a:t>Packaging materials should be stored in accordance with GMP for storage areas. The characteristics of the active pharmaceutical ingredients will determine whether different packaging will be needed. For example, the packaging requirements of medicinal products kept at temperatures between 2 and 8°C may differ from those of products intended for tropical countries or light-sensitive products</a:t>
            </a:r>
            <a:endParaRPr lang="en-US" sz="2400" dirty="0"/>
          </a:p>
        </p:txBody>
      </p:sp>
      <p:pic>
        <p:nvPicPr>
          <p:cNvPr id="8" name="Рисунок 7"/>
          <p:cNvPicPr>
            <a:picLocks noChangeAspect="1"/>
          </p:cNvPicPr>
          <p:nvPr/>
        </p:nvPicPr>
        <p:blipFill>
          <a:blip r:embed="rId2"/>
          <a:stretch>
            <a:fillRect/>
          </a:stretch>
        </p:blipFill>
        <p:spPr>
          <a:xfrm>
            <a:off x="6209841" y="164499"/>
            <a:ext cx="5732443" cy="5591978"/>
          </a:xfrm>
          <a:prstGeom prst="rect">
            <a:avLst/>
          </a:prstGeom>
          <a:ln>
            <a:noFill/>
          </a:ln>
          <a:effectLst>
            <a:softEdge rad="112500"/>
          </a:effectLst>
        </p:spPr>
      </p:pic>
    </p:spTree>
    <p:extLst>
      <p:ext uri="{BB962C8B-B14F-4D97-AF65-F5344CB8AC3E}">
        <p14:creationId xmlns:p14="http://schemas.microsoft.com/office/powerpoint/2010/main" val="23084484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78538" y="1515742"/>
            <a:ext cx="6852492" cy="1477328"/>
          </a:xfrm>
          <a:prstGeom prst="rect">
            <a:avLst/>
          </a:prstGeom>
        </p:spPr>
        <p:txBody>
          <a:bodyPr wrap="square">
            <a:spAutoFit/>
          </a:bodyPr>
          <a:lstStyle/>
          <a:p>
            <a:r>
              <a:rPr lang="en-US" dirty="0" smtClean="0">
                <a:solidFill>
                  <a:srgbClr val="92D050"/>
                </a:solidFill>
              </a:rPr>
              <a:t>The </a:t>
            </a:r>
            <a:r>
              <a:rPr lang="en-US" dirty="0">
                <a:solidFill>
                  <a:srgbClr val="92D050"/>
                </a:solidFill>
              </a:rPr>
              <a:t>container and its closure must not interact physically or chemically with the substance within in any way that would alter its </a:t>
            </a:r>
            <a:r>
              <a:rPr lang="en-US" dirty="0" smtClean="0">
                <a:solidFill>
                  <a:srgbClr val="92D050"/>
                </a:solidFill>
              </a:rPr>
              <a:t>quality. The </a:t>
            </a:r>
            <a:r>
              <a:rPr lang="en-US" dirty="0">
                <a:solidFill>
                  <a:srgbClr val="92D050"/>
                </a:solidFill>
              </a:rPr>
              <a:t>following terms include general requirements for the permeability of containers:</a:t>
            </a:r>
          </a:p>
          <a:p>
            <a:endParaRPr lang="uk-UA" dirty="0"/>
          </a:p>
        </p:txBody>
      </p:sp>
      <p:sp>
        <p:nvSpPr>
          <p:cNvPr id="3" name="Прямоугольник 2"/>
          <p:cNvSpPr/>
          <p:nvPr/>
        </p:nvSpPr>
        <p:spPr>
          <a:xfrm rot="10800000" flipV="1">
            <a:off x="220339" y="561545"/>
            <a:ext cx="6224530" cy="1200329"/>
          </a:xfrm>
          <a:prstGeom prst="rect">
            <a:avLst/>
          </a:prstGeom>
        </p:spPr>
        <p:txBody>
          <a:bodyPr wrap="square">
            <a:spAutoFit/>
          </a:bodyPr>
          <a:lstStyle/>
          <a:p>
            <a:r>
              <a:rPr lang="en-US" dirty="0">
                <a:solidFill>
                  <a:srgbClr val="92D050"/>
                </a:solidFill>
              </a:rPr>
              <a:t>A container for pharmaceutical </a:t>
            </a:r>
            <a:r>
              <a:rPr lang="en-US" dirty="0"/>
              <a:t>use is an article which holds or is intended to contain and protect a drug and is or may be in direct contact with it. The closure is a part of the container</a:t>
            </a:r>
            <a:endParaRPr lang="uk-UA" dirty="0"/>
          </a:p>
        </p:txBody>
      </p:sp>
      <p:sp>
        <p:nvSpPr>
          <p:cNvPr id="4" name="Прямоугольник 3"/>
          <p:cNvSpPr/>
          <p:nvPr/>
        </p:nvSpPr>
        <p:spPr>
          <a:xfrm>
            <a:off x="3878538" y="92624"/>
            <a:ext cx="1790876" cy="461665"/>
          </a:xfrm>
          <a:prstGeom prst="rect">
            <a:avLst/>
          </a:prstGeom>
        </p:spPr>
        <p:txBody>
          <a:bodyPr wrap="none">
            <a:spAutoFit/>
          </a:bodyPr>
          <a:lstStyle/>
          <a:p>
            <a:pPr algn="ctr"/>
            <a:r>
              <a:rPr lang="en-US" sz="2400" b="1" dirty="0">
                <a:solidFill>
                  <a:srgbClr val="FFC000"/>
                </a:solidFill>
              </a:rPr>
              <a:t>Containers</a:t>
            </a:r>
          </a:p>
        </p:txBody>
      </p:sp>
      <p:sp>
        <p:nvSpPr>
          <p:cNvPr id="6" name="Скругленный прямоугольник 5"/>
          <p:cNvSpPr/>
          <p:nvPr/>
        </p:nvSpPr>
        <p:spPr>
          <a:xfrm>
            <a:off x="121186" y="3130708"/>
            <a:ext cx="3448128" cy="3212043"/>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r>
              <a:rPr lang="en-US" b="1" dirty="0">
                <a:solidFill>
                  <a:schemeClr val="tx1"/>
                </a:solidFill>
              </a:rPr>
              <a:t>Well-closed containers </a:t>
            </a:r>
            <a:r>
              <a:rPr lang="en-US" dirty="0"/>
              <a:t>must protect the contents from extraneous matter or from loss of the substance under normal conditions of handling, shipment or storage.</a:t>
            </a:r>
          </a:p>
        </p:txBody>
      </p:sp>
      <p:sp>
        <p:nvSpPr>
          <p:cNvPr id="8" name="Скругленный прямоугольник 7"/>
          <p:cNvSpPr/>
          <p:nvPr/>
        </p:nvSpPr>
        <p:spPr>
          <a:xfrm>
            <a:off x="3670454" y="3130709"/>
            <a:ext cx="3634330" cy="3212043"/>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r>
              <a:rPr lang="en-US" b="1" dirty="0">
                <a:solidFill>
                  <a:schemeClr val="tx1"/>
                </a:solidFill>
              </a:rPr>
              <a:t>Tightly closed containers </a:t>
            </a:r>
            <a:r>
              <a:rPr lang="en-US" dirty="0"/>
              <a:t>must protect the contents from extraneous matter, from loss of the substance, and from efflorescence, deliquescence or evaporation under normal conditions of handling, shipment or storage. </a:t>
            </a:r>
          </a:p>
        </p:txBody>
      </p:sp>
      <p:sp>
        <p:nvSpPr>
          <p:cNvPr id="9" name="Скругленный прямоугольник 8"/>
          <p:cNvSpPr/>
          <p:nvPr/>
        </p:nvSpPr>
        <p:spPr>
          <a:xfrm>
            <a:off x="7405924" y="3130707"/>
            <a:ext cx="3745735" cy="3212043"/>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r>
              <a:rPr lang="en-US" b="1" dirty="0">
                <a:solidFill>
                  <a:schemeClr val="tx1"/>
                </a:solidFill>
              </a:rPr>
              <a:t>Hermetically closed containers </a:t>
            </a:r>
            <a:r>
              <a:rPr lang="en-US" dirty="0"/>
              <a:t>must protect the contents from extraneous matter and from loss of the substance, and be impervious to air or any other gas under normal conditions of handling, shipment or storage.</a:t>
            </a:r>
            <a:endParaRPr lang="uk-UA" dirty="0"/>
          </a:p>
        </p:txBody>
      </p:sp>
    </p:spTree>
    <p:extLst>
      <p:ext uri="{BB962C8B-B14F-4D97-AF65-F5344CB8AC3E}">
        <p14:creationId xmlns:p14="http://schemas.microsoft.com/office/powerpoint/2010/main" val="7888244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390" y="0"/>
            <a:ext cx="10431583" cy="6858000"/>
          </a:xfrm>
          <a:prstGeom prst="rect">
            <a:avLst/>
          </a:prstGeom>
        </p:spPr>
      </p:pic>
    </p:spTree>
    <p:extLst>
      <p:ext uri="{BB962C8B-B14F-4D97-AF65-F5344CB8AC3E}">
        <p14:creationId xmlns:p14="http://schemas.microsoft.com/office/powerpoint/2010/main" val="21686260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782"/>
            <a:ext cx="10466024" cy="6858781"/>
          </a:xfrm>
          <a:prstGeom prst="rect">
            <a:avLst/>
          </a:prstGeom>
        </p:spPr>
      </p:pic>
    </p:spTree>
    <p:extLst>
      <p:ext uri="{BB962C8B-B14F-4D97-AF65-F5344CB8AC3E}">
        <p14:creationId xmlns:p14="http://schemas.microsoft.com/office/powerpoint/2010/main" val="4100131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782"/>
            <a:ext cx="10443990" cy="6858782"/>
          </a:xfrm>
          <a:prstGeom prst="rect">
            <a:avLst/>
          </a:prstGeom>
        </p:spPr>
      </p:pic>
    </p:spTree>
    <p:extLst>
      <p:ext uri="{BB962C8B-B14F-4D97-AF65-F5344CB8AC3E}">
        <p14:creationId xmlns:p14="http://schemas.microsoft.com/office/powerpoint/2010/main" val="19703291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782"/>
            <a:ext cx="10432973" cy="6858782"/>
          </a:xfrm>
          <a:prstGeom prst="rect">
            <a:avLst/>
          </a:prstGeom>
        </p:spPr>
      </p:pic>
    </p:spTree>
    <p:extLst>
      <p:ext uri="{BB962C8B-B14F-4D97-AF65-F5344CB8AC3E}">
        <p14:creationId xmlns:p14="http://schemas.microsoft.com/office/powerpoint/2010/main" val="105621141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 y="-782"/>
            <a:ext cx="10410940" cy="6858782"/>
          </a:xfrm>
          <a:prstGeom prst="rect">
            <a:avLst/>
          </a:prstGeom>
        </p:spPr>
      </p:pic>
    </p:spTree>
    <p:extLst>
      <p:ext uri="{BB962C8B-B14F-4D97-AF65-F5344CB8AC3E}">
        <p14:creationId xmlns:p14="http://schemas.microsoft.com/office/powerpoint/2010/main" val="323770804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p:nvPr/>
        </p:nvPicPr>
        <p:blipFill>
          <a:blip r:embed="rId2"/>
          <a:stretch>
            <a:fillRect/>
          </a:stretch>
        </p:blipFill>
        <p:spPr>
          <a:xfrm>
            <a:off x="0" y="0"/>
            <a:ext cx="10466023" cy="6858000"/>
          </a:xfrm>
          <a:prstGeom prst="rect">
            <a:avLst/>
          </a:prstGeom>
        </p:spPr>
      </p:pic>
    </p:spTree>
    <p:extLst>
      <p:ext uri="{BB962C8B-B14F-4D97-AF65-F5344CB8AC3E}">
        <p14:creationId xmlns:p14="http://schemas.microsoft.com/office/powerpoint/2010/main" val="96747639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782"/>
            <a:ext cx="10443990" cy="6858782"/>
          </a:xfrm>
          <a:prstGeom prst="rect">
            <a:avLst/>
          </a:prstGeom>
        </p:spPr>
      </p:pic>
    </p:spTree>
    <p:extLst>
      <p:ext uri="{BB962C8B-B14F-4D97-AF65-F5344CB8AC3E}">
        <p14:creationId xmlns:p14="http://schemas.microsoft.com/office/powerpoint/2010/main" val="185231897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0" y="-782"/>
            <a:ext cx="10443990" cy="6858782"/>
          </a:xfrm>
          <a:prstGeom prst="rect">
            <a:avLst/>
          </a:prstGeom>
        </p:spPr>
      </p:pic>
    </p:spTree>
    <p:extLst>
      <p:ext uri="{BB962C8B-B14F-4D97-AF65-F5344CB8AC3E}">
        <p14:creationId xmlns:p14="http://schemas.microsoft.com/office/powerpoint/2010/main" val="20836469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782"/>
            <a:ext cx="10399923" cy="6858782"/>
          </a:xfrm>
          <a:prstGeom prst="rect">
            <a:avLst/>
          </a:prstGeom>
        </p:spPr>
      </p:pic>
    </p:spTree>
    <p:extLst>
      <p:ext uri="{BB962C8B-B14F-4D97-AF65-F5344CB8AC3E}">
        <p14:creationId xmlns:p14="http://schemas.microsoft.com/office/powerpoint/2010/main" val="141392812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782"/>
            <a:ext cx="10443990" cy="6858782"/>
          </a:xfrm>
          <a:prstGeom prst="rect">
            <a:avLst/>
          </a:prstGeom>
        </p:spPr>
      </p:pic>
    </p:spTree>
    <p:extLst>
      <p:ext uri="{BB962C8B-B14F-4D97-AF65-F5344CB8AC3E}">
        <p14:creationId xmlns:p14="http://schemas.microsoft.com/office/powerpoint/2010/main" val="1490221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782"/>
            <a:ext cx="10432973" cy="6858782"/>
          </a:xfrm>
          <a:prstGeom prst="rect">
            <a:avLst/>
          </a:prstGeom>
        </p:spPr>
      </p:pic>
    </p:spTree>
    <p:extLst>
      <p:ext uri="{BB962C8B-B14F-4D97-AF65-F5344CB8AC3E}">
        <p14:creationId xmlns:p14="http://schemas.microsoft.com/office/powerpoint/2010/main" val="60643134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вал 4"/>
          <p:cNvSpPr/>
          <p:nvPr/>
        </p:nvSpPr>
        <p:spPr>
          <a:xfrm>
            <a:off x="173688" y="898562"/>
            <a:ext cx="761733" cy="7305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 name="Прямоугольник 1"/>
          <p:cNvSpPr/>
          <p:nvPr/>
        </p:nvSpPr>
        <p:spPr>
          <a:xfrm>
            <a:off x="4501328" y="364500"/>
            <a:ext cx="1444627" cy="461665"/>
          </a:xfrm>
          <a:prstGeom prst="rect">
            <a:avLst/>
          </a:prstGeom>
        </p:spPr>
        <p:txBody>
          <a:bodyPr wrap="none">
            <a:spAutoFit/>
          </a:bodyPr>
          <a:lstStyle/>
          <a:p>
            <a:pPr algn="ctr"/>
            <a:r>
              <a:rPr lang="pl-PL" sz="2400" b="1" dirty="0">
                <a:solidFill>
                  <a:srgbClr val="FFC000"/>
                </a:solidFill>
              </a:rPr>
              <a:t>Closures</a:t>
            </a:r>
            <a:endParaRPr lang="uk-UA" sz="2400" b="1" dirty="0">
              <a:solidFill>
                <a:srgbClr val="FFC000"/>
              </a:solidFill>
            </a:endParaRPr>
          </a:p>
        </p:txBody>
      </p:sp>
      <p:sp>
        <p:nvSpPr>
          <p:cNvPr id="4" name="Прямоугольник 3"/>
          <p:cNvSpPr/>
          <p:nvPr/>
        </p:nvSpPr>
        <p:spPr>
          <a:xfrm>
            <a:off x="1147982" y="1148972"/>
            <a:ext cx="10003493" cy="1754326"/>
          </a:xfrm>
          <a:prstGeom prst="rect">
            <a:avLst/>
          </a:prstGeom>
        </p:spPr>
        <p:txBody>
          <a:bodyPr wrap="square">
            <a:spAutoFit/>
          </a:bodyPr>
          <a:lstStyle/>
          <a:p>
            <a:r>
              <a:rPr lang="en-US" b="1" dirty="0"/>
              <a:t>Packaging closures are an important piece of the total packaging </a:t>
            </a:r>
            <a:r>
              <a:rPr lang="en-US" b="1" dirty="0" smtClean="0"/>
              <a:t>solution</a:t>
            </a:r>
            <a:r>
              <a:rPr lang="ru-RU" b="1" dirty="0" smtClean="0"/>
              <a:t>. </a:t>
            </a:r>
            <a:r>
              <a:rPr lang="en-US" b="1" dirty="0" smtClean="0"/>
              <a:t>All </a:t>
            </a:r>
            <a:r>
              <a:rPr lang="en-US" b="1" dirty="0"/>
              <a:t>bottles, jars and even some flexible packages require a closure to seal the contents of what is inside. Closures perform a variety of functions based on the size and contents of the container they are sealing. A closure is typically used to seal a container after the initial opening in order to preserve the product for use at a later time. Closures also assist in the dispensing of the product.</a:t>
            </a:r>
            <a:endParaRPr lang="uk-UA" b="1" dirty="0"/>
          </a:p>
        </p:txBody>
      </p:sp>
      <p:sp>
        <p:nvSpPr>
          <p:cNvPr id="7" name="Прямоугольник 6"/>
          <p:cNvSpPr/>
          <p:nvPr/>
        </p:nvSpPr>
        <p:spPr>
          <a:xfrm>
            <a:off x="6285186" y="3718088"/>
            <a:ext cx="4866289" cy="1200329"/>
          </a:xfrm>
          <a:prstGeom prst="rect">
            <a:avLst/>
          </a:prstGeom>
        </p:spPr>
        <p:txBody>
          <a:bodyPr wrap="square">
            <a:spAutoFit/>
          </a:bodyPr>
          <a:lstStyle/>
          <a:p>
            <a:r>
              <a:rPr lang="en-US" b="1" dirty="0" smtClean="0"/>
              <a:t>Closures </a:t>
            </a:r>
            <a:r>
              <a:rPr lang="en-US" b="1" dirty="0"/>
              <a:t>are devices and techniques used to close or seal container such as a bottle, jug, jar, tube, can, etc. </a:t>
            </a:r>
            <a:r>
              <a:rPr lang="ru-RU" b="1" dirty="0" smtClean="0"/>
              <a:t>  </a:t>
            </a:r>
            <a:r>
              <a:rPr lang="en-US" b="1" dirty="0" smtClean="0"/>
              <a:t>Closures </a:t>
            </a:r>
            <a:r>
              <a:rPr lang="en-US" b="1" dirty="0"/>
              <a:t>can be a cap, cover, lid, plug, etc</a:t>
            </a:r>
            <a:r>
              <a:rPr lang="en-US" b="1" dirty="0" smtClean="0"/>
              <a:t>.</a:t>
            </a:r>
            <a:endParaRPr lang="uk-UA" b="1" dirty="0"/>
          </a:p>
        </p:txBody>
      </p:sp>
      <p:pic>
        <p:nvPicPr>
          <p:cNvPr id="8" name="Рисунок 7"/>
          <p:cNvPicPr>
            <a:picLocks noChangeAspect="1"/>
          </p:cNvPicPr>
          <p:nvPr/>
        </p:nvPicPr>
        <p:blipFill>
          <a:blip r:embed="rId2"/>
          <a:stretch>
            <a:fillRect/>
          </a:stretch>
        </p:blipFill>
        <p:spPr>
          <a:xfrm>
            <a:off x="444993" y="2855338"/>
            <a:ext cx="5682537" cy="3671586"/>
          </a:xfrm>
          <a:prstGeom prst="rect">
            <a:avLst/>
          </a:prstGeom>
          <a:ln>
            <a:noFill/>
          </a:ln>
          <a:effectLst>
            <a:softEdge rad="112500"/>
          </a:effectLst>
        </p:spPr>
      </p:pic>
    </p:spTree>
    <p:extLst>
      <p:ext uri="{BB962C8B-B14F-4D97-AF65-F5344CB8AC3E}">
        <p14:creationId xmlns:p14="http://schemas.microsoft.com/office/powerpoint/2010/main" val="253648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24304" y="500050"/>
            <a:ext cx="9101958" cy="5472267"/>
          </a:xfrm>
          <a:prstGeom prst="rect">
            <a:avLst/>
          </a:prstGeom>
        </p:spPr>
        <p:txBody>
          <a:bodyPr wrap="square">
            <a:spAutoFit/>
          </a:bodyPr>
          <a:lstStyle/>
          <a:p>
            <a:pPr algn="ctr">
              <a:lnSpc>
                <a:spcPct val="115000"/>
              </a:lnSpc>
              <a:spcAft>
                <a:spcPts val="0"/>
              </a:spcAft>
            </a:pPr>
            <a:r>
              <a:rPr lang="en-US" sz="2000" b="1" dirty="0" smtClean="0">
                <a:solidFill>
                  <a:srgbClr val="FFC000"/>
                </a:solidFill>
                <a:ea typeface="SimSun" panose="02010600030101010101" pitchFamily="2" charset="-122"/>
                <a:cs typeface="Times New Roman" panose="02020603050405020304" pitchFamily="18" charset="0"/>
              </a:rPr>
              <a:t>Depending </a:t>
            </a:r>
            <a:r>
              <a:rPr lang="en-US" sz="2000" b="1" dirty="0">
                <a:solidFill>
                  <a:srgbClr val="FFC000"/>
                </a:solidFill>
                <a:ea typeface="SimSun" panose="02010600030101010101" pitchFamily="2" charset="-122"/>
                <a:cs typeface="Times New Roman" panose="02020603050405020304" pitchFamily="18" charset="0"/>
              </a:rPr>
              <a:t>on the contents and container, closures have several functions:</a:t>
            </a:r>
            <a:endParaRPr lang="ru-RU" sz="2000" b="1" dirty="0">
              <a:solidFill>
                <a:srgbClr val="FFC000"/>
              </a:solidFill>
              <a:ea typeface="SimSun" panose="02010600030101010101" pitchFamily="2" charset="-122"/>
              <a:cs typeface="Times New Roman" panose="02020603050405020304" pitchFamily="18" charset="0"/>
            </a:endParaRPr>
          </a:p>
          <a:p>
            <a:pPr marL="285750" indent="-285750" algn="just">
              <a:lnSpc>
                <a:spcPct val="115000"/>
              </a:lnSpc>
              <a:spcAft>
                <a:spcPts val="0"/>
              </a:spcAft>
              <a:buFont typeface="Wingdings" panose="05000000000000000000" pitchFamily="2" charset="2"/>
              <a:buChar char="q"/>
            </a:pPr>
            <a:r>
              <a:rPr lang="en-US" sz="2400" dirty="0" smtClean="0">
                <a:ea typeface="SimSun" panose="02010600030101010101" pitchFamily="2" charset="-122"/>
                <a:cs typeface="Times New Roman" panose="02020603050405020304" pitchFamily="18" charset="0"/>
              </a:rPr>
              <a:t>Keep </a:t>
            </a:r>
            <a:r>
              <a:rPr lang="en-US" sz="2400" dirty="0">
                <a:ea typeface="SimSun" panose="02010600030101010101" pitchFamily="2" charset="-122"/>
                <a:cs typeface="Times New Roman" panose="02020603050405020304" pitchFamily="18" charset="0"/>
              </a:rPr>
              <a:t>the container closed and the contents contained for the specified shelf life until time of opening</a:t>
            </a:r>
            <a:endParaRPr lang="ru-RU" sz="2400" dirty="0">
              <a:ea typeface="SimSun" panose="02010600030101010101" pitchFamily="2" charset="-122"/>
              <a:cs typeface="Times New Roman" panose="02020603050405020304" pitchFamily="18" charset="0"/>
            </a:endParaRPr>
          </a:p>
          <a:p>
            <a:pPr marL="285750" indent="-285750" algn="just">
              <a:lnSpc>
                <a:spcPct val="115000"/>
              </a:lnSpc>
              <a:spcAft>
                <a:spcPts val="0"/>
              </a:spcAft>
              <a:buFont typeface="Wingdings" panose="05000000000000000000" pitchFamily="2" charset="2"/>
              <a:buChar char="q"/>
            </a:pPr>
            <a:r>
              <a:rPr lang="en-US" sz="2400" dirty="0">
                <a:ea typeface="SimSun" panose="02010600030101010101" pitchFamily="2" charset="-122"/>
                <a:cs typeface="Times New Roman" panose="02020603050405020304" pitchFamily="18" charset="0"/>
              </a:rPr>
              <a:t>Provide a barrier to dirt, oxygen, moisture, etc. Control of permeation is critical to many types of products: foods, chemicals, etc.</a:t>
            </a:r>
            <a:endParaRPr lang="ru-RU" sz="2400" dirty="0">
              <a:ea typeface="SimSun" panose="02010600030101010101" pitchFamily="2" charset="-122"/>
              <a:cs typeface="Times New Roman" panose="02020603050405020304" pitchFamily="18" charset="0"/>
            </a:endParaRPr>
          </a:p>
          <a:p>
            <a:pPr marL="285750" indent="-285750" algn="just">
              <a:lnSpc>
                <a:spcPct val="115000"/>
              </a:lnSpc>
              <a:spcAft>
                <a:spcPts val="0"/>
              </a:spcAft>
              <a:buFont typeface="Wingdings" panose="05000000000000000000" pitchFamily="2" charset="2"/>
              <a:buChar char="q"/>
            </a:pPr>
            <a:r>
              <a:rPr lang="en-US" sz="2400" dirty="0">
                <a:ea typeface="SimSun" panose="02010600030101010101" pitchFamily="2" charset="-122"/>
                <a:cs typeface="Times New Roman" panose="02020603050405020304" pitchFamily="18" charset="0"/>
              </a:rPr>
              <a:t>Keep the product secure from undesired premature opening</a:t>
            </a:r>
            <a:endParaRPr lang="ru-RU" sz="2400" dirty="0">
              <a:ea typeface="SimSun" panose="02010600030101010101" pitchFamily="2" charset="-122"/>
              <a:cs typeface="Times New Roman" panose="02020603050405020304" pitchFamily="18" charset="0"/>
            </a:endParaRPr>
          </a:p>
          <a:p>
            <a:pPr marL="285750" indent="-285750" algn="just">
              <a:lnSpc>
                <a:spcPct val="115000"/>
              </a:lnSpc>
              <a:spcAft>
                <a:spcPts val="0"/>
              </a:spcAft>
              <a:buFont typeface="Wingdings" panose="05000000000000000000" pitchFamily="2" charset="2"/>
              <a:buChar char="q"/>
            </a:pPr>
            <a:r>
              <a:rPr lang="en-US" sz="2400" dirty="0">
                <a:ea typeface="SimSun" panose="02010600030101010101" pitchFamily="2" charset="-122"/>
                <a:cs typeface="Times New Roman" panose="02020603050405020304" pitchFamily="18" charset="0"/>
              </a:rPr>
              <a:t>Provide a means of reclosing or reusing the container</a:t>
            </a:r>
            <a:endParaRPr lang="ru-RU" sz="2400" dirty="0">
              <a:ea typeface="SimSun" panose="02010600030101010101" pitchFamily="2" charset="-122"/>
              <a:cs typeface="Times New Roman" panose="02020603050405020304" pitchFamily="18" charset="0"/>
            </a:endParaRPr>
          </a:p>
          <a:p>
            <a:pPr marL="285750" indent="-285750" algn="just">
              <a:lnSpc>
                <a:spcPct val="115000"/>
              </a:lnSpc>
              <a:spcAft>
                <a:spcPts val="0"/>
              </a:spcAft>
              <a:buFont typeface="Wingdings" panose="05000000000000000000" pitchFamily="2" charset="2"/>
              <a:buChar char="q"/>
            </a:pPr>
            <a:r>
              <a:rPr lang="en-US" sz="2400" dirty="0">
                <a:ea typeface="SimSun" panose="02010600030101010101" pitchFamily="2" charset="-122"/>
                <a:cs typeface="Times New Roman" panose="02020603050405020304" pitchFamily="18" charset="0"/>
              </a:rPr>
              <a:t>Assist in dispensing and use of product</a:t>
            </a:r>
            <a:endParaRPr lang="ru-RU" sz="2400" dirty="0">
              <a:ea typeface="SimSun" panose="02010600030101010101" pitchFamily="2" charset="-122"/>
              <a:cs typeface="Times New Roman" panose="02020603050405020304" pitchFamily="18" charset="0"/>
            </a:endParaRPr>
          </a:p>
          <a:p>
            <a:pPr marL="285750" indent="-285750" algn="just">
              <a:lnSpc>
                <a:spcPct val="115000"/>
              </a:lnSpc>
              <a:spcAft>
                <a:spcPts val="0"/>
              </a:spcAft>
              <a:buFont typeface="Wingdings" panose="05000000000000000000" pitchFamily="2" charset="2"/>
              <a:buChar char="q"/>
            </a:pPr>
            <a:r>
              <a:rPr lang="en-US" sz="2400" dirty="0">
                <a:ea typeface="SimSun" panose="02010600030101010101" pitchFamily="2" charset="-122"/>
                <a:cs typeface="Times New Roman" panose="02020603050405020304" pitchFamily="18" charset="0"/>
              </a:rPr>
              <a:t>Allow reasonable ease to open the container by the intended user. </a:t>
            </a:r>
            <a:endParaRPr lang="ru-RU" sz="2400" dirty="0">
              <a:effectLst/>
              <a:ea typeface="SimSun" panose="02010600030101010101" pitchFamily="2" charset="-122"/>
              <a:cs typeface="Times New Roman" panose="02020603050405020304" pitchFamily="18" charset="0"/>
            </a:endParaRPr>
          </a:p>
        </p:txBody>
      </p:sp>
      <p:pic>
        <p:nvPicPr>
          <p:cNvPr id="3" name="Рисунок 2"/>
          <p:cNvPicPr>
            <a:picLocks noChangeAspect="1"/>
          </p:cNvPicPr>
          <p:nvPr/>
        </p:nvPicPr>
        <p:blipFill>
          <a:blip r:embed="rId2"/>
          <a:stretch>
            <a:fillRect/>
          </a:stretch>
        </p:blipFill>
        <p:spPr>
          <a:xfrm>
            <a:off x="335036" y="534208"/>
            <a:ext cx="780356" cy="749873"/>
          </a:xfrm>
          <a:prstGeom prst="rect">
            <a:avLst/>
          </a:prstGeom>
        </p:spPr>
      </p:pic>
      <p:pic>
        <p:nvPicPr>
          <p:cNvPr id="4" name="Рисунок 3"/>
          <p:cNvPicPr>
            <a:picLocks noChangeAspect="1"/>
          </p:cNvPicPr>
          <p:nvPr/>
        </p:nvPicPr>
        <p:blipFill>
          <a:blip r:embed="rId2"/>
          <a:stretch>
            <a:fillRect/>
          </a:stretch>
        </p:blipFill>
        <p:spPr>
          <a:xfrm>
            <a:off x="335036" y="2452346"/>
            <a:ext cx="780356" cy="749873"/>
          </a:xfrm>
          <a:prstGeom prst="rect">
            <a:avLst/>
          </a:prstGeom>
        </p:spPr>
      </p:pic>
      <p:pic>
        <p:nvPicPr>
          <p:cNvPr id="5" name="Рисунок 4"/>
          <p:cNvPicPr>
            <a:picLocks noChangeAspect="1"/>
          </p:cNvPicPr>
          <p:nvPr/>
        </p:nvPicPr>
        <p:blipFill>
          <a:blip r:embed="rId2"/>
          <a:stretch>
            <a:fillRect/>
          </a:stretch>
        </p:blipFill>
        <p:spPr>
          <a:xfrm>
            <a:off x="335036" y="4370484"/>
            <a:ext cx="780356" cy="749873"/>
          </a:xfrm>
          <a:prstGeom prst="rect">
            <a:avLst/>
          </a:prstGeom>
        </p:spPr>
      </p:pic>
    </p:spTree>
    <p:extLst>
      <p:ext uri="{BB962C8B-B14F-4D97-AF65-F5344CB8AC3E}">
        <p14:creationId xmlns:p14="http://schemas.microsoft.com/office/powerpoint/2010/main" val="153025703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335036" y="4735719"/>
            <a:ext cx="780356" cy="749873"/>
          </a:xfrm>
          <a:prstGeom prst="rect">
            <a:avLst/>
          </a:prstGeom>
        </p:spPr>
      </p:pic>
      <p:pic>
        <p:nvPicPr>
          <p:cNvPr id="3" name="Рисунок 2"/>
          <p:cNvPicPr>
            <a:picLocks noChangeAspect="1"/>
          </p:cNvPicPr>
          <p:nvPr/>
        </p:nvPicPr>
        <p:blipFill>
          <a:blip r:embed="rId3"/>
          <a:stretch>
            <a:fillRect/>
          </a:stretch>
        </p:blipFill>
        <p:spPr>
          <a:xfrm>
            <a:off x="335036" y="534208"/>
            <a:ext cx="780356" cy="749873"/>
          </a:xfrm>
          <a:prstGeom prst="rect">
            <a:avLst/>
          </a:prstGeom>
        </p:spPr>
      </p:pic>
      <p:pic>
        <p:nvPicPr>
          <p:cNvPr id="4" name="Рисунок 3"/>
          <p:cNvPicPr>
            <a:picLocks noChangeAspect="1"/>
          </p:cNvPicPr>
          <p:nvPr/>
        </p:nvPicPr>
        <p:blipFill>
          <a:blip r:embed="rId3"/>
          <a:stretch>
            <a:fillRect/>
          </a:stretch>
        </p:blipFill>
        <p:spPr>
          <a:xfrm>
            <a:off x="335036" y="2679126"/>
            <a:ext cx="780356" cy="749873"/>
          </a:xfrm>
          <a:prstGeom prst="rect">
            <a:avLst/>
          </a:prstGeom>
        </p:spPr>
      </p:pic>
      <p:sp>
        <p:nvSpPr>
          <p:cNvPr id="5" name="Прямоугольник 4"/>
          <p:cNvSpPr/>
          <p:nvPr/>
        </p:nvSpPr>
        <p:spPr>
          <a:xfrm>
            <a:off x="1849820" y="647801"/>
            <a:ext cx="8418787" cy="3688638"/>
          </a:xfrm>
          <a:prstGeom prst="rect">
            <a:avLst/>
          </a:prstGeom>
        </p:spPr>
        <p:txBody>
          <a:bodyPr wrap="square">
            <a:spAutoFit/>
          </a:bodyPr>
          <a:lstStyle/>
          <a:p>
            <a:pPr>
              <a:lnSpc>
                <a:spcPct val="200000"/>
              </a:lnSpc>
            </a:pPr>
            <a:r>
              <a:rPr lang="en-US" sz="2000" dirty="0">
                <a:solidFill>
                  <a:srgbClr val="FFC000"/>
                </a:solidFill>
              </a:rPr>
              <a:t>Closures used for the purpose of covering drug containers after the filling process should be as inert as possible. They should not give rise to undesired interactions between the contents and the outside environment, and should provide a complete seal. Besides their protective function, closures must also allow the easy and safe administration of the drug.</a:t>
            </a:r>
            <a:endParaRPr lang="uk-UA" sz="2000" dirty="0">
              <a:solidFill>
                <a:srgbClr val="FFC000"/>
              </a:solidFill>
            </a:endParaRPr>
          </a:p>
        </p:txBody>
      </p:sp>
      <p:pic>
        <p:nvPicPr>
          <p:cNvPr id="6" name="Рисунок 5"/>
          <p:cNvPicPr>
            <a:picLocks noChangeAspect="1"/>
          </p:cNvPicPr>
          <p:nvPr/>
        </p:nvPicPr>
        <p:blipFill>
          <a:blip r:embed="rId4"/>
          <a:stretch>
            <a:fillRect/>
          </a:stretch>
        </p:blipFill>
        <p:spPr>
          <a:xfrm>
            <a:off x="8481523" y="3812094"/>
            <a:ext cx="2670279" cy="1298561"/>
          </a:xfrm>
          <a:prstGeom prst="rect">
            <a:avLst/>
          </a:prstGeom>
        </p:spPr>
      </p:pic>
    </p:spTree>
    <p:extLst>
      <p:ext uri="{BB962C8B-B14F-4D97-AF65-F5344CB8AC3E}">
        <p14:creationId xmlns:p14="http://schemas.microsoft.com/office/powerpoint/2010/main" val="1639066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2"/>
          <a:stretch>
            <a:fillRect/>
          </a:stretch>
        </p:blipFill>
        <p:spPr>
          <a:xfrm>
            <a:off x="6683285" y="105104"/>
            <a:ext cx="3795528" cy="3107121"/>
          </a:xfrm>
          <a:prstGeom prst="rect">
            <a:avLst/>
          </a:prstGeom>
          <a:ln>
            <a:noFill/>
          </a:ln>
          <a:effectLst>
            <a:softEdge rad="112500"/>
          </a:effectLst>
        </p:spPr>
      </p:pic>
      <p:pic>
        <p:nvPicPr>
          <p:cNvPr id="2" name="Рисунок 1"/>
          <p:cNvPicPr>
            <a:picLocks noChangeAspect="1"/>
          </p:cNvPicPr>
          <p:nvPr/>
        </p:nvPicPr>
        <p:blipFill>
          <a:blip r:embed="rId3"/>
          <a:stretch>
            <a:fillRect/>
          </a:stretch>
        </p:blipFill>
        <p:spPr>
          <a:xfrm>
            <a:off x="335036" y="4735719"/>
            <a:ext cx="780356" cy="749873"/>
          </a:xfrm>
          <a:prstGeom prst="rect">
            <a:avLst/>
          </a:prstGeom>
        </p:spPr>
      </p:pic>
      <p:pic>
        <p:nvPicPr>
          <p:cNvPr id="3" name="Рисунок 2"/>
          <p:cNvPicPr>
            <a:picLocks noChangeAspect="1"/>
          </p:cNvPicPr>
          <p:nvPr/>
        </p:nvPicPr>
        <p:blipFill>
          <a:blip r:embed="rId4"/>
          <a:stretch>
            <a:fillRect/>
          </a:stretch>
        </p:blipFill>
        <p:spPr>
          <a:xfrm>
            <a:off x="335036" y="534208"/>
            <a:ext cx="780356" cy="749873"/>
          </a:xfrm>
          <a:prstGeom prst="rect">
            <a:avLst/>
          </a:prstGeom>
        </p:spPr>
      </p:pic>
      <p:pic>
        <p:nvPicPr>
          <p:cNvPr id="4" name="Рисунок 3"/>
          <p:cNvPicPr>
            <a:picLocks noChangeAspect="1"/>
          </p:cNvPicPr>
          <p:nvPr/>
        </p:nvPicPr>
        <p:blipFill>
          <a:blip r:embed="rId4"/>
          <a:stretch>
            <a:fillRect/>
          </a:stretch>
        </p:blipFill>
        <p:spPr>
          <a:xfrm>
            <a:off x="335036" y="2679126"/>
            <a:ext cx="780356" cy="749873"/>
          </a:xfrm>
          <a:prstGeom prst="rect">
            <a:avLst/>
          </a:prstGeom>
        </p:spPr>
      </p:pic>
      <p:sp>
        <p:nvSpPr>
          <p:cNvPr id="5" name="Прямоугольник 4"/>
          <p:cNvSpPr/>
          <p:nvPr/>
        </p:nvSpPr>
        <p:spPr>
          <a:xfrm>
            <a:off x="1255497" y="311129"/>
            <a:ext cx="5087007" cy="5940088"/>
          </a:xfrm>
          <a:prstGeom prst="rect">
            <a:avLst/>
          </a:prstGeom>
        </p:spPr>
        <p:txBody>
          <a:bodyPr wrap="square">
            <a:spAutoFit/>
          </a:bodyPr>
          <a:lstStyle/>
          <a:p>
            <a:endParaRPr lang="ru-RU" sz="2000" dirty="0" smtClean="0"/>
          </a:p>
          <a:p>
            <a:r>
              <a:rPr lang="en-US" sz="2000" dirty="0" smtClean="0"/>
              <a:t>Depending </a:t>
            </a:r>
            <a:r>
              <a:rPr lang="en-US" sz="2000" dirty="0"/>
              <a:t>on the type of container, closures may have different shapes and sizes, e.g. stoppers for infusion or injection bottles or plungers for prefilled syringes</a:t>
            </a:r>
            <a:r>
              <a:rPr lang="en-US" sz="2000" dirty="0" smtClean="0"/>
              <a:t>.</a:t>
            </a:r>
            <a:endParaRPr lang="ru-RU" sz="2000" dirty="0" smtClean="0"/>
          </a:p>
          <a:p>
            <a:endParaRPr lang="ru-RU" sz="2000" dirty="0"/>
          </a:p>
          <a:p>
            <a:endParaRPr lang="ru-RU" sz="2000" dirty="0" smtClean="0"/>
          </a:p>
          <a:p>
            <a:r>
              <a:rPr lang="en-US" sz="2000" dirty="0" smtClean="0">
                <a:solidFill>
                  <a:srgbClr val="FFC000"/>
                </a:solidFill>
              </a:rPr>
              <a:t> </a:t>
            </a:r>
            <a:r>
              <a:rPr lang="en-US" sz="2000" dirty="0">
                <a:solidFill>
                  <a:srgbClr val="FFC000"/>
                </a:solidFill>
              </a:rPr>
              <a:t>A special design of stopper may also be required for some pharmaceutical production processes such as lyophilization</a:t>
            </a:r>
            <a:r>
              <a:rPr lang="en-US" sz="2000" dirty="0" smtClean="0">
                <a:solidFill>
                  <a:srgbClr val="FFC000"/>
                </a:solidFill>
              </a:rPr>
              <a:t>.</a:t>
            </a:r>
            <a:endParaRPr lang="ru-RU" sz="2000" dirty="0" smtClean="0">
              <a:solidFill>
                <a:srgbClr val="FFC000"/>
              </a:solidFill>
            </a:endParaRPr>
          </a:p>
          <a:p>
            <a:endParaRPr lang="en-US" sz="2000" dirty="0">
              <a:solidFill>
                <a:srgbClr val="FFC000"/>
              </a:solidFill>
            </a:endParaRPr>
          </a:p>
          <a:p>
            <a:r>
              <a:rPr lang="en-US" sz="2000" dirty="0"/>
              <a:t>Closures, as primary packaging components, are of critical importance and must be carefully selected. </a:t>
            </a:r>
            <a:endParaRPr lang="ru-RU" sz="2000" dirty="0" smtClean="0"/>
          </a:p>
          <a:p>
            <a:r>
              <a:rPr lang="en-US" sz="2000" dirty="0" smtClean="0"/>
              <a:t>They </a:t>
            </a:r>
            <a:r>
              <a:rPr lang="en-US" sz="2000" dirty="0"/>
              <a:t>are an essential component of the container and, as such, an integral part of the drug preparation.</a:t>
            </a:r>
            <a:endParaRPr lang="uk-UA" sz="2000" dirty="0"/>
          </a:p>
        </p:txBody>
      </p:sp>
      <p:pic>
        <p:nvPicPr>
          <p:cNvPr id="6" name="Рисунок 5"/>
          <p:cNvPicPr>
            <a:picLocks noChangeAspect="1"/>
          </p:cNvPicPr>
          <p:nvPr/>
        </p:nvPicPr>
        <p:blipFill>
          <a:blip r:embed="rId5"/>
          <a:stretch>
            <a:fillRect/>
          </a:stretch>
        </p:blipFill>
        <p:spPr>
          <a:xfrm>
            <a:off x="9004113" y="3315740"/>
            <a:ext cx="2495981" cy="2449171"/>
          </a:xfrm>
          <a:prstGeom prst="rect">
            <a:avLst/>
          </a:prstGeom>
          <a:ln>
            <a:noFill/>
          </a:ln>
          <a:effectLst>
            <a:softEdge rad="112500"/>
          </a:effectLst>
        </p:spPr>
      </p:pic>
      <p:pic>
        <p:nvPicPr>
          <p:cNvPr id="8" name="Рисунок 7"/>
          <p:cNvPicPr>
            <a:picLocks noChangeAspect="1"/>
          </p:cNvPicPr>
          <p:nvPr/>
        </p:nvPicPr>
        <p:blipFill>
          <a:blip r:embed="rId6"/>
          <a:stretch>
            <a:fillRect/>
          </a:stretch>
        </p:blipFill>
        <p:spPr>
          <a:xfrm>
            <a:off x="6482609" y="3315740"/>
            <a:ext cx="2381399" cy="2531516"/>
          </a:xfrm>
          <a:prstGeom prst="rect">
            <a:avLst/>
          </a:prstGeom>
          <a:ln>
            <a:noFill/>
          </a:ln>
          <a:effectLst>
            <a:softEdge rad="112500"/>
          </a:effectLst>
        </p:spPr>
      </p:pic>
    </p:spTree>
    <p:extLst>
      <p:ext uri="{BB962C8B-B14F-4D97-AF65-F5344CB8AC3E}">
        <p14:creationId xmlns:p14="http://schemas.microsoft.com/office/powerpoint/2010/main" val="2020884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rot="10800000" flipV="1">
            <a:off x="993991" y="202632"/>
            <a:ext cx="10024874" cy="369332"/>
          </a:xfrm>
          <a:prstGeom prst="rect">
            <a:avLst/>
          </a:prstGeom>
        </p:spPr>
        <p:txBody>
          <a:bodyPr wrap="square">
            <a:spAutoFit/>
          </a:bodyPr>
          <a:lstStyle/>
          <a:p>
            <a:r>
              <a:rPr lang="en-US" b="1" dirty="0">
                <a:solidFill>
                  <a:schemeClr val="accent3"/>
                </a:solidFill>
              </a:rPr>
              <a:t>The following types of closures are most common in the pharmaceutical industry </a:t>
            </a:r>
            <a:endParaRPr lang="ru-RU" b="1" dirty="0">
              <a:solidFill>
                <a:schemeClr val="accent3"/>
              </a:solidFill>
            </a:endParaRPr>
          </a:p>
        </p:txBody>
      </p:sp>
      <p:sp>
        <p:nvSpPr>
          <p:cNvPr id="4" name="Прямоугольник 3"/>
          <p:cNvSpPr/>
          <p:nvPr/>
        </p:nvSpPr>
        <p:spPr>
          <a:xfrm>
            <a:off x="10277316" y="95800"/>
            <a:ext cx="1483099" cy="461665"/>
          </a:xfrm>
          <a:prstGeom prst="rect">
            <a:avLst/>
          </a:prstGeom>
        </p:spPr>
        <p:txBody>
          <a:bodyPr wrap="none">
            <a:spAutoFit/>
          </a:bodyPr>
          <a:lstStyle/>
          <a:p>
            <a:pPr algn="ctr"/>
            <a:r>
              <a:rPr lang="ru-RU" sz="2400" b="1" dirty="0" smtClean="0">
                <a:solidFill>
                  <a:srgbClr val="FFC000"/>
                </a:solidFill>
              </a:rPr>
              <a:t>С</a:t>
            </a:r>
            <a:r>
              <a:rPr lang="en-US" sz="2400" b="1" dirty="0" err="1" smtClean="0">
                <a:solidFill>
                  <a:srgbClr val="FFC000"/>
                </a:solidFill>
              </a:rPr>
              <a:t>losure</a:t>
            </a:r>
            <a:r>
              <a:rPr lang="en-US" sz="2400" b="1" dirty="0">
                <a:solidFill>
                  <a:srgbClr val="FFC000"/>
                </a:solidFill>
              </a:rPr>
              <a:t>. </a:t>
            </a:r>
          </a:p>
        </p:txBody>
      </p:sp>
      <p:sp>
        <p:nvSpPr>
          <p:cNvPr id="6" name="Скругленный прямоугольник 5"/>
          <p:cNvSpPr/>
          <p:nvPr/>
        </p:nvSpPr>
        <p:spPr>
          <a:xfrm>
            <a:off x="1061512" y="831595"/>
            <a:ext cx="9215804" cy="1449811"/>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r>
              <a:rPr lang="en-US" b="1" dirty="0">
                <a:solidFill>
                  <a:srgbClr val="FF0000"/>
                </a:solidFill>
              </a:rPr>
              <a:t>CT - Continuous Thread </a:t>
            </a:r>
            <a:r>
              <a:rPr lang="en-US" dirty="0"/>
              <a:t>Closures: These are the most basic and commonly used packaging closure. They pair with a container that has a continuous spiral protruding on the outside of the finish or neck, as the closure itself has a thread on the inside of it. These are typically used across a number of industries including food, household items, pet products, and health &amp; beauty.</a:t>
            </a:r>
          </a:p>
        </p:txBody>
      </p:sp>
      <p:sp>
        <p:nvSpPr>
          <p:cNvPr id="8" name="Скругленный прямоугольник 7"/>
          <p:cNvSpPr/>
          <p:nvPr/>
        </p:nvSpPr>
        <p:spPr>
          <a:xfrm>
            <a:off x="1061512" y="2396080"/>
            <a:ext cx="10742561" cy="213614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lvl="0"/>
            <a:r>
              <a:rPr lang="en-US" b="1" dirty="0">
                <a:solidFill>
                  <a:srgbClr val="FF0000"/>
                </a:solidFill>
              </a:rPr>
              <a:t>CR or CRCs - Child Resistant Closures: </a:t>
            </a:r>
            <a:r>
              <a:rPr lang="en-US" dirty="0"/>
              <a:t>These are typically used for products that are required by the Consumer Product Safety Commission to be packaged in child-resistant packaging. That means the packaging must be significantly difficult for children under five years old to open within a reasonable amount of time, while not being overly difficult for a typical adult to use properly. These are typically used for pharmaceuticals and chemical products.</a:t>
            </a:r>
            <a:endParaRPr lang="ru-RU" dirty="0"/>
          </a:p>
        </p:txBody>
      </p:sp>
      <p:sp>
        <p:nvSpPr>
          <p:cNvPr id="9" name="Скругленный прямоугольник 8"/>
          <p:cNvSpPr/>
          <p:nvPr/>
        </p:nvSpPr>
        <p:spPr>
          <a:xfrm>
            <a:off x="1172306" y="4754566"/>
            <a:ext cx="9105010" cy="1664456"/>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lvl="0"/>
            <a:r>
              <a:rPr lang="en-US" b="1" dirty="0">
                <a:solidFill>
                  <a:srgbClr val="FF0000"/>
                </a:solidFill>
              </a:rPr>
              <a:t>TE - Tamper Evident Closures: </a:t>
            </a:r>
            <a:r>
              <a:rPr lang="en-US" dirty="0"/>
              <a:t>These are used when the closure has to provide assurance that the original product is intact. These are very common in the food, beverage, and health and beauty industries. These also provide anti-counterfeiting protection for over-the-counter (OTC) pharmaceuticals and nutraceuticals.</a:t>
            </a:r>
            <a:endParaRPr lang="ru-RU" dirty="0"/>
          </a:p>
        </p:txBody>
      </p:sp>
      <p:pic>
        <p:nvPicPr>
          <p:cNvPr id="10" name="Рисунок 9"/>
          <p:cNvPicPr>
            <a:picLocks noChangeAspect="1"/>
          </p:cNvPicPr>
          <p:nvPr/>
        </p:nvPicPr>
        <p:blipFill>
          <a:blip r:embed="rId2"/>
          <a:stretch>
            <a:fillRect/>
          </a:stretch>
        </p:blipFill>
        <p:spPr>
          <a:xfrm>
            <a:off x="97717" y="5211857"/>
            <a:ext cx="780356" cy="749873"/>
          </a:xfrm>
          <a:prstGeom prst="rect">
            <a:avLst/>
          </a:prstGeom>
        </p:spPr>
      </p:pic>
      <p:pic>
        <p:nvPicPr>
          <p:cNvPr id="11" name="Рисунок 10"/>
          <p:cNvPicPr>
            <a:picLocks noChangeAspect="1"/>
          </p:cNvPicPr>
          <p:nvPr/>
        </p:nvPicPr>
        <p:blipFill>
          <a:blip r:embed="rId2"/>
          <a:stretch>
            <a:fillRect/>
          </a:stretch>
        </p:blipFill>
        <p:spPr>
          <a:xfrm>
            <a:off x="97717" y="3089217"/>
            <a:ext cx="780356" cy="749873"/>
          </a:xfrm>
          <a:prstGeom prst="rect">
            <a:avLst/>
          </a:prstGeom>
        </p:spPr>
      </p:pic>
      <p:pic>
        <p:nvPicPr>
          <p:cNvPr id="12" name="Рисунок 11"/>
          <p:cNvPicPr>
            <a:picLocks noChangeAspect="1"/>
          </p:cNvPicPr>
          <p:nvPr/>
        </p:nvPicPr>
        <p:blipFill>
          <a:blip r:embed="rId2"/>
          <a:stretch>
            <a:fillRect/>
          </a:stretch>
        </p:blipFill>
        <p:spPr>
          <a:xfrm>
            <a:off x="97717" y="924850"/>
            <a:ext cx="780356" cy="749873"/>
          </a:xfrm>
          <a:prstGeom prst="rect">
            <a:avLst/>
          </a:prstGeom>
        </p:spPr>
      </p:pic>
    </p:spTree>
    <p:extLst>
      <p:ext uri="{BB962C8B-B14F-4D97-AF65-F5344CB8AC3E}">
        <p14:creationId xmlns:p14="http://schemas.microsoft.com/office/powerpoint/2010/main" val="2112787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335036" y="4735719"/>
            <a:ext cx="780356" cy="749873"/>
          </a:xfrm>
          <a:prstGeom prst="rect">
            <a:avLst/>
          </a:prstGeom>
        </p:spPr>
      </p:pic>
      <p:pic>
        <p:nvPicPr>
          <p:cNvPr id="3" name="Рисунок 2"/>
          <p:cNvPicPr>
            <a:picLocks noChangeAspect="1"/>
          </p:cNvPicPr>
          <p:nvPr/>
        </p:nvPicPr>
        <p:blipFill>
          <a:blip r:embed="rId3"/>
          <a:stretch>
            <a:fillRect/>
          </a:stretch>
        </p:blipFill>
        <p:spPr>
          <a:xfrm>
            <a:off x="335036" y="534208"/>
            <a:ext cx="780356" cy="749873"/>
          </a:xfrm>
          <a:prstGeom prst="rect">
            <a:avLst/>
          </a:prstGeom>
        </p:spPr>
      </p:pic>
      <p:pic>
        <p:nvPicPr>
          <p:cNvPr id="4" name="Рисунок 3"/>
          <p:cNvPicPr>
            <a:picLocks noChangeAspect="1"/>
          </p:cNvPicPr>
          <p:nvPr/>
        </p:nvPicPr>
        <p:blipFill>
          <a:blip r:embed="rId3"/>
          <a:stretch>
            <a:fillRect/>
          </a:stretch>
        </p:blipFill>
        <p:spPr>
          <a:xfrm>
            <a:off x="335036" y="2679126"/>
            <a:ext cx="780356" cy="749873"/>
          </a:xfrm>
          <a:prstGeom prst="rect">
            <a:avLst/>
          </a:prstGeom>
        </p:spPr>
      </p:pic>
      <p:sp>
        <p:nvSpPr>
          <p:cNvPr id="5" name="Прямоугольник 4"/>
          <p:cNvSpPr/>
          <p:nvPr/>
        </p:nvSpPr>
        <p:spPr>
          <a:xfrm>
            <a:off x="1255497" y="311129"/>
            <a:ext cx="9805793" cy="677108"/>
          </a:xfrm>
          <a:prstGeom prst="rect">
            <a:avLst/>
          </a:prstGeom>
        </p:spPr>
        <p:txBody>
          <a:bodyPr wrap="square">
            <a:spAutoFit/>
          </a:bodyPr>
          <a:lstStyle/>
          <a:p>
            <a:endParaRPr lang="ru-RU" sz="2000" dirty="0" smtClean="0"/>
          </a:p>
          <a:p>
            <a:pPr lvl="0"/>
            <a:endParaRPr lang="ru-RU" dirty="0"/>
          </a:p>
        </p:txBody>
      </p:sp>
      <p:sp>
        <p:nvSpPr>
          <p:cNvPr id="9" name="Прямоугольник 8"/>
          <p:cNvSpPr/>
          <p:nvPr/>
        </p:nvSpPr>
        <p:spPr>
          <a:xfrm>
            <a:off x="2867114" y="534208"/>
            <a:ext cx="6096000" cy="646331"/>
          </a:xfrm>
          <a:prstGeom prst="rect">
            <a:avLst/>
          </a:prstGeom>
        </p:spPr>
        <p:txBody>
          <a:bodyPr>
            <a:spAutoFit/>
          </a:bodyPr>
          <a:lstStyle/>
          <a:p>
            <a:r>
              <a:rPr lang="en-US" b="1" dirty="0">
                <a:solidFill>
                  <a:srgbClr val="FFC000"/>
                </a:solidFill>
              </a:rPr>
              <a:t>Closures are available in five basic designs:</a:t>
            </a:r>
          </a:p>
          <a:p>
            <a:r>
              <a:rPr lang="en-US" b="1" dirty="0">
                <a:solidFill>
                  <a:srgbClr val="FFC000"/>
                </a:solidFill>
              </a:rPr>
              <a:t> </a:t>
            </a:r>
          </a:p>
        </p:txBody>
      </p:sp>
      <p:graphicFrame>
        <p:nvGraphicFramePr>
          <p:cNvPr id="11" name="Схема 10"/>
          <p:cNvGraphicFramePr/>
          <p:nvPr>
            <p:extLst>
              <p:ext uri="{D42A27DB-BD31-4B8C-83A1-F6EECF244321}">
                <p14:modId xmlns:p14="http://schemas.microsoft.com/office/powerpoint/2010/main" val="1684249945"/>
              </p:ext>
            </p:extLst>
          </p:nvPr>
        </p:nvGraphicFramePr>
        <p:xfrm>
          <a:off x="1701077" y="988237"/>
          <a:ext cx="7591846" cy="438704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2" name="Рисунок 11"/>
          <p:cNvPicPr>
            <a:picLocks noChangeAspect="1"/>
          </p:cNvPicPr>
          <p:nvPr/>
        </p:nvPicPr>
        <p:blipFill>
          <a:blip r:embed="rId9"/>
          <a:stretch>
            <a:fillRect/>
          </a:stretch>
        </p:blipFill>
        <p:spPr>
          <a:xfrm>
            <a:off x="10014363" y="115040"/>
            <a:ext cx="1658256" cy="646232"/>
          </a:xfrm>
          <a:prstGeom prst="rect">
            <a:avLst/>
          </a:prstGeom>
        </p:spPr>
      </p:pic>
    </p:spTree>
    <p:extLst>
      <p:ext uri="{BB962C8B-B14F-4D97-AF65-F5344CB8AC3E}">
        <p14:creationId xmlns:p14="http://schemas.microsoft.com/office/powerpoint/2010/main" val="1340181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07693" y="880470"/>
            <a:ext cx="11517746" cy="1754326"/>
          </a:xfrm>
          <a:prstGeom prst="rect">
            <a:avLst/>
          </a:prstGeom>
        </p:spPr>
        <p:txBody>
          <a:bodyPr wrap="square">
            <a:spAutoFit/>
          </a:bodyPr>
          <a:lstStyle/>
          <a:p>
            <a:pPr algn="ctr"/>
            <a:r>
              <a:rPr lang="en-US" dirty="0" smtClean="0"/>
              <a:t>When </a:t>
            </a:r>
            <a:r>
              <a:rPr lang="en-US" dirty="0"/>
              <a:t>a screw cap is applied, its threads engaged with the </a:t>
            </a:r>
            <a:r>
              <a:rPr lang="en-US" dirty="0" smtClean="0"/>
              <a:t>corresponding </a:t>
            </a:r>
            <a:r>
              <a:rPr lang="en-US" dirty="0"/>
              <a:t>threads molded on the neck of the </a:t>
            </a:r>
            <a:r>
              <a:rPr lang="en-US" dirty="0" smtClean="0"/>
              <a:t>bottle.</a:t>
            </a:r>
          </a:p>
          <a:p>
            <a:pPr marL="285750" indent="-285750">
              <a:buFont typeface="Wingdings" panose="05000000000000000000" pitchFamily="2" charset="2"/>
              <a:buChar char="ü"/>
            </a:pPr>
            <a:r>
              <a:rPr lang="en-US" dirty="0" smtClean="0"/>
              <a:t>The </a:t>
            </a:r>
            <a:r>
              <a:rPr lang="en-US" dirty="0"/>
              <a:t>liner in the cap, pressed against the opening of the container, </a:t>
            </a:r>
            <a:r>
              <a:rPr lang="en-US" dirty="0" smtClean="0"/>
              <a:t>seals </a:t>
            </a:r>
            <a:r>
              <a:rPr lang="en-US" dirty="0"/>
              <a:t>the product in the container and provide the resistance to </a:t>
            </a:r>
            <a:r>
              <a:rPr lang="en-US" dirty="0" smtClean="0"/>
              <a:t>chemical </a:t>
            </a:r>
            <a:r>
              <a:rPr lang="en-US" dirty="0"/>
              <a:t>and physical reaction with the product.</a:t>
            </a:r>
          </a:p>
          <a:p>
            <a:pPr marL="285750" indent="-285750">
              <a:buFont typeface="Wingdings" panose="05000000000000000000" pitchFamily="2" charset="2"/>
              <a:buChar char="ü"/>
            </a:pPr>
            <a:r>
              <a:rPr lang="en-US" dirty="0" smtClean="0"/>
              <a:t>The </a:t>
            </a:r>
            <a:r>
              <a:rPr lang="en-US" dirty="0"/>
              <a:t>screw cap is commonly made of metal or plastics. The metal is </a:t>
            </a:r>
            <a:r>
              <a:rPr lang="en-US" dirty="0" smtClean="0"/>
              <a:t>usually </a:t>
            </a:r>
            <a:r>
              <a:rPr lang="en-US" dirty="0"/>
              <a:t>tin plate </a:t>
            </a:r>
            <a:r>
              <a:rPr lang="en-US" dirty="0" smtClean="0"/>
              <a:t>or aluminum </a:t>
            </a:r>
            <a:r>
              <a:rPr lang="en-US" dirty="0"/>
              <a:t>and in plastic is thermoplastic and </a:t>
            </a:r>
            <a:r>
              <a:rPr lang="en-US" dirty="0" smtClean="0"/>
              <a:t>thermosetting </a:t>
            </a:r>
            <a:r>
              <a:rPr lang="en-US" dirty="0"/>
              <a:t>material.</a:t>
            </a:r>
            <a:endParaRPr lang="uk-UA" dirty="0"/>
          </a:p>
        </p:txBody>
      </p:sp>
      <p:pic>
        <p:nvPicPr>
          <p:cNvPr id="3" name="Рисунок 2"/>
          <p:cNvPicPr>
            <a:picLocks noChangeAspect="1"/>
          </p:cNvPicPr>
          <p:nvPr/>
        </p:nvPicPr>
        <p:blipFill>
          <a:blip r:embed="rId2"/>
          <a:stretch>
            <a:fillRect/>
          </a:stretch>
        </p:blipFill>
        <p:spPr>
          <a:xfrm>
            <a:off x="157019" y="3465794"/>
            <a:ext cx="3232447" cy="291340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4" name="Рисунок 3"/>
          <p:cNvPicPr>
            <a:picLocks noChangeAspect="1"/>
          </p:cNvPicPr>
          <p:nvPr/>
        </p:nvPicPr>
        <p:blipFill>
          <a:blip r:embed="rId3"/>
          <a:stretch>
            <a:fillRect/>
          </a:stretch>
        </p:blipFill>
        <p:spPr>
          <a:xfrm>
            <a:off x="4505763" y="3330785"/>
            <a:ext cx="3372856" cy="304841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Рисунок 4"/>
          <p:cNvPicPr>
            <a:picLocks noChangeAspect="1"/>
          </p:cNvPicPr>
          <p:nvPr/>
        </p:nvPicPr>
        <p:blipFill>
          <a:blip r:embed="rId4"/>
          <a:stretch>
            <a:fillRect/>
          </a:stretch>
        </p:blipFill>
        <p:spPr>
          <a:xfrm>
            <a:off x="8515855" y="3192171"/>
            <a:ext cx="3162447" cy="316244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6" name="Прямоугольник 5"/>
          <p:cNvSpPr/>
          <p:nvPr/>
        </p:nvSpPr>
        <p:spPr>
          <a:xfrm>
            <a:off x="564467" y="310248"/>
            <a:ext cx="2574744" cy="369332"/>
          </a:xfrm>
          <a:prstGeom prst="rect">
            <a:avLst/>
          </a:prstGeom>
        </p:spPr>
        <p:txBody>
          <a:bodyPr wrap="none">
            <a:spAutoFit/>
          </a:bodyPr>
          <a:lstStyle/>
          <a:p>
            <a:pPr algn="ctr"/>
            <a:r>
              <a:rPr lang="en-US" b="1" dirty="0">
                <a:solidFill>
                  <a:srgbClr val="FFC000"/>
                </a:solidFill>
              </a:rPr>
              <a:t>Threaded screw cap</a:t>
            </a:r>
            <a:r>
              <a:rPr lang="en-US" dirty="0">
                <a:solidFill>
                  <a:srgbClr val="FFC000"/>
                </a:solidFill>
              </a:rPr>
              <a:t>:</a:t>
            </a:r>
          </a:p>
        </p:txBody>
      </p:sp>
    </p:spTree>
    <p:extLst>
      <p:ext uri="{BB962C8B-B14F-4D97-AF65-F5344CB8AC3E}">
        <p14:creationId xmlns:p14="http://schemas.microsoft.com/office/powerpoint/2010/main" val="62613806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335036" y="4735719"/>
            <a:ext cx="780356" cy="749873"/>
          </a:xfrm>
          <a:prstGeom prst="rect">
            <a:avLst/>
          </a:prstGeom>
        </p:spPr>
      </p:pic>
      <p:pic>
        <p:nvPicPr>
          <p:cNvPr id="3" name="Рисунок 2"/>
          <p:cNvPicPr>
            <a:picLocks noChangeAspect="1"/>
          </p:cNvPicPr>
          <p:nvPr/>
        </p:nvPicPr>
        <p:blipFill>
          <a:blip r:embed="rId3"/>
          <a:stretch>
            <a:fillRect/>
          </a:stretch>
        </p:blipFill>
        <p:spPr>
          <a:xfrm>
            <a:off x="335036" y="534208"/>
            <a:ext cx="780356" cy="749873"/>
          </a:xfrm>
          <a:prstGeom prst="rect">
            <a:avLst/>
          </a:prstGeom>
        </p:spPr>
      </p:pic>
      <p:pic>
        <p:nvPicPr>
          <p:cNvPr id="4" name="Рисунок 3"/>
          <p:cNvPicPr>
            <a:picLocks noChangeAspect="1"/>
          </p:cNvPicPr>
          <p:nvPr/>
        </p:nvPicPr>
        <p:blipFill>
          <a:blip r:embed="rId3"/>
          <a:stretch>
            <a:fillRect/>
          </a:stretch>
        </p:blipFill>
        <p:spPr>
          <a:xfrm>
            <a:off x="335036" y="2679126"/>
            <a:ext cx="780356" cy="749873"/>
          </a:xfrm>
          <a:prstGeom prst="rect">
            <a:avLst/>
          </a:prstGeom>
        </p:spPr>
      </p:pic>
      <p:sp>
        <p:nvSpPr>
          <p:cNvPr id="5" name="Прямоугольник 4"/>
          <p:cNvSpPr/>
          <p:nvPr/>
        </p:nvSpPr>
        <p:spPr>
          <a:xfrm>
            <a:off x="1255497" y="311129"/>
            <a:ext cx="9805793" cy="677108"/>
          </a:xfrm>
          <a:prstGeom prst="rect">
            <a:avLst/>
          </a:prstGeom>
        </p:spPr>
        <p:txBody>
          <a:bodyPr wrap="square">
            <a:spAutoFit/>
          </a:bodyPr>
          <a:lstStyle/>
          <a:p>
            <a:endParaRPr lang="ru-RU" sz="2000" dirty="0" smtClean="0"/>
          </a:p>
          <a:p>
            <a:pPr lvl="0"/>
            <a:endParaRPr lang="ru-RU" dirty="0"/>
          </a:p>
        </p:txBody>
      </p:sp>
      <p:pic>
        <p:nvPicPr>
          <p:cNvPr id="12" name="Рисунок 11"/>
          <p:cNvPicPr>
            <a:picLocks noChangeAspect="1"/>
          </p:cNvPicPr>
          <p:nvPr/>
        </p:nvPicPr>
        <p:blipFill>
          <a:blip r:embed="rId4"/>
          <a:stretch>
            <a:fillRect/>
          </a:stretch>
        </p:blipFill>
        <p:spPr>
          <a:xfrm>
            <a:off x="10014363" y="115040"/>
            <a:ext cx="1658256" cy="646232"/>
          </a:xfrm>
          <a:prstGeom prst="rect">
            <a:avLst/>
          </a:prstGeom>
        </p:spPr>
      </p:pic>
      <p:sp>
        <p:nvSpPr>
          <p:cNvPr id="6" name="Прямоугольник 5"/>
          <p:cNvSpPr/>
          <p:nvPr/>
        </p:nvSpPr>
        <p:spPr>
          <a:xfrm>
            <a:off x="1255497" y="311129"/>
            <a:ext cx="8978394" cy="1754326"/>
          </a:xfrm>
          <a:prstGeom prst="rect">
            <a:avLst/>
          </a:prstGeom>
        </p:spPr>
        <p:txBody>
          <a:bodyPr wrap="square">
            <a:spAutoFit/>
          </a:bodyPr>
          <a:lstStyle/>
          <a:p>
            <a:pPr algn="ctr"/>
            <a:r>
              <a:rPr lang="en-US" dirty="0">
                <a:solidFill>
                  <a:srgbClr val="FFC000"/>
                </a:solidFill>
              </a:rPr>
              <a:t>Rubber closures</a:t>
            </a:r>
          </a:p>
          <a:p>
            <a:r>
              <a:rPr lang="en-US" dirty="0"/>
              <a:t>Rubber consists of several ingredients, one of which is elastomer.</a:t>
            </a:r>
          </a:p>
          <a:p>
            <a:r>
              <a:rPr lang="en-US" dirty="0"/>
              <a:t>Modern rubber compounds used in packaging pharmaceuticals contain only a limited number of ingredients, which are very difficult to extract. Closures made from such materials generally do not pose any problems, and can be used in contact with a large number of drug preparations.</a:t>
            </a:r>
          </a:p>
        </p:txBody>
      </p:sp>
      <p:sp>
        <p:nvSpPr>
          <p:cNvPr id="7" name="Прямоугольник 6"/>
          <p:cNvSpPr/>
          <p:nvPr/>
        </p:nvSpPr>
        <p:spPr>
          <a:xfrm>
            <a:off x="3048000" y="3105835"/>
            <a:ext cx="6096000" cy="923330"/>
          </a:xfrm>
          <a:prstGeom prst="rect">
            <a:avLst/>
          </a:prstGeom>
        </p:spPr>
        <p:txBody>
          <a:bodyPr>
            <a:spAutoFit/>
          </a:bodyPr>
          <a:lstStyle/>
          <a:p>
            <a:r>
              <a:rPr lang="pl-PL" dirty="0">
                <a:hlinkClick r:id="rId5"/>
              </a:rPr>
              <a:t>https://</a:t>
            </a:r>
            <a:r>
              <a:rPr lang="pl-PL" dirty="0" smtClean="0">
                <a:hlinkClick r:id="rId5"/>
              </a:rPr>
              <a:t>www.today.com/health/child-safety-caps-do-they-really-protect-your-kids-t14111</a:t>
            </a:r>
            <a:endParaRPr lang="en-US" dirty="0" smtClean="0"/>
          </a:p>
          <a:p>
            <a:r>
              <a:rPr lang="ru-RU" dirty="0" smtClean="0"/>
              <a:t>Фильм дети</a:t>
            </a:r>
            <a:endParaRPr lang="uk-UA" dirty="0"/>
          </a:p>
        </p:txBody>
      </p:sp>
    </p:spTree>
    <p:extLst>
      <p:ext uri="{BB962C8B-B14F-4D97-AF65-F5344CB8AC3E}">
        <p14:creationId xmlns:p14="http://schemas.microsoft.com/office/powerpoint/2010/main" val="3363566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521517" y="346898"/>
            <a:ext cx="5772734" cy="369332"/>
          </a:xfrm>
          <a:prstGeom prst="rect">
            <a:avLst/>
          </a:prstGeom>
        </p:spPr>
        <p:txBody>
          <a:bodyPr wrap="none">
            <a:spAutoFit/>
          </a:bodyPr>
          <a:lstStyle/>
          <a:p>
            <a:r>
              <a:rPr lang="pl-PL" dirty="0"/>
              <a:t>https://www.youtube.com/watch?v=S-N3MrO3HtI</a:t>
            </a:r>
            <a:endParaRPr lang="uk-UA" dirty="0"/>
          </a:p>
        </p:txBody>
      </p:sp>
      <p:sp>
        <p:nvSpPr>
          <p:cNvPr id="7" name="Прямоугольник 6"/>
          <p:cNvSpPr/>
          <p:nvPr/>
        </p:nvSpPr>
        <p:spPr>
          <a:xfrm>
            <a:off x="551172" y="1222739"/>
            <a:ext cx="6006773" cy="369332"/>
          </a:xfrm>
          <a:prstGeom prst="rect">
            <a:avLst/>
          </a:prstGeom>
        </p:spPr>
        <p:txBody>
          <a:bodyPr wrap="none">
            <a:spAutoFit/>
          </a:bodyPr>
          <a:lstStyle/>
          <a:p>
            <a:r>
              <a:rPr lang="pl-PL" dirty="0"/>
              <a:t>https://www.youtube.com/watch?v=yeKqwmuVyzE</a:t>
            </a:r>
            <a:endParaRPr lang="uk-UA" dirty="0"/>
          </a:p>
        </p:txBody>
      </p:sp>
      <p:sp>
        <p:nvSpPr>
          <p:cNvPr id="8" name="Прямоугольник 7"/>
          <p:cNvSpPr/>
          <p:nvPr/>
        </p:nvSpPr>
        <p:spPr>
          <a:xfrm>
            <a:off x="521517" y="2098580"/>
            <a:ext cx="5785558" cy="369332"/>
          </a:xfrm>
          <a:prstGeom prst="rect">
            <a:avLst/>
          </a:prstGeom>
        </p:spPr>
        <p:txBody>
          <a:bodyPr wrap="none">
            <a:spAutoFit/>
          </a:bodyPr>
          <a:lstStyle/>
          <a:p>
            <a:r>
              <a:rPr lang="pl-PL" dirty="0"/>
              <a:t>https://www.youtube.com/watch?v=XjhqU5L4fG0</a:t>
            </a:r>
            <a:endParaRPr lang="uk-UA" dirty="0"/>
          </a:p>
        </p:txBody>
      </p:sp>
      <p:sp>
        <p:nvSpPr>
          <p:cNvPr id="9" name="Прямоугольник 8"/>
          <p:cNvSpPr/>
          <p:nvPr/>
        </p:nvSpPr>
        <p:spPr>
          <a:xfrm>
            <a:off x="600865" y="3012980"/>
            <a:ext cx="5848076" cy="369332"/>
          </a:xfrm>
          <a:prstGeom prst="rect">
            <a:avLst/>
          </a:prstGeom>
        </p:spPr>
        <p:txBody>
          <a:bodyPr wrap="none">
            <a:spAutoFit/>
          </a:bodyPr>
          <a:lstStyle/>
          <a:p>
            <a:r>
              <a:rPr lang="pl-PL" dirty="0"/>
              <a:t>https://www.youtube.com/watch?v=Yg8-TyZd7W0</a:t>
            </a:r>
            <a:endParaRPr lang="uk-UA" dirty="0"/>
          </a:p>
        </p:txBody>
      </p:sp>
      <p:sp>
        <p:nvSpPr>
          <p:cNvPr id="10" name="Прямоугольник 9"/>
          <p:cNvSpPr/>
          <p:nvPr/>
        </p:nvSpPr>
        <p:spPr>
          <a:xfrm>
            <a:off x="578423" y="3927380"/>
            <a:ext cx="5870518" cy="369332"/>
          </a:xfrm>
          <a:prstGeom prst="rect">
            <a:avLst/>
          </a:prstGeom>
        </p:spPr>
        <p:txBody>
          <a:bodyPr wrap="none">
            <a:spAutoFit/>
          </a:bodyPr>
          <a:lstStyle/>
          <a:p>
            <a:r>
              <a:rPr lang="pl-PL" dirty="0"/>
              <a:t>https://www.youtube.com/watch?v=bpl69Yw9H80</a:t>
            </a:r>
            <a:endParaRPr lang="uk-UA" dirty="0"/>
          </a:p>
        </p:txBody>
      </p:sp>
      <p:sp>
        <p:nvSpPr>
          <p:cNvPr id="11" name="Прямоугольник 10"/>
          <p:cNvSpPr/>
          <p:nvPr/>
        </p:nvSpPr>
        <p:spPr>
          <a:xfrm>
            <a:off x="619300" y="4841780"/>
            <a:ext cx="5788764" cy="369332"/>
          </a:xfrm>
          <a:prstGeom prst="rect">
            <a:avLst/>
          </a:prstGeom>
        </p:spPr>
        <p:txBody>
          <a:bodyPr wrap="none">
            <a:spAutoFit/>
          </a:bodyPr>
          <a:lstStyle/>
          <a:p>
            <a:r>
              <a:rPr lang="pl-PL" dirty="0"/>
              <a:t>https://www.youtube.com/watch?v=KRgWIBfPulA</a:t>
            </a:r>
            <a:endParaRPr lang="uk-UA" dirty="0"/>
          </a:p>
        </p:txBody>
      </p:sp>
    </p:spTree>
    <p:extLst>
      <p:ext uri="{BB962C8B-B14F-4D97-AF65-F5344CB8AC3E}">
        <p14:creationId xmlns:p14="http://schemas.microsoft.com/office/powerpoint/2010/main" val="60593303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он">
  <a:themeElements>
    <a:clrScheme name="Ион">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Ион">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Ион">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140</TotalTime>
  <Words>1465</Words>
  <Application>Microsoft Office PowerPoint</Application>
  <PresentationFormat>Широкоэкранный</PresentationFormat>
  <Paragraphs>89</Paragraphs>
  <Slides>32</Slides>
  <Notes>3</Notes>
  <HiddenSlides>0</HiddenSlides>
  <MMClips>1</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32</vt:i4>
      </vt:variant>
    </vt:vector>
  </HeadingPairs>
  <TitlesOfParts>
    <vt:vector size="40" baseType="lpstr">
      <vt:lpstr>SimSun</vt:lpstr>
      <vt:lpstr>Arial</vt:lpstr>
      <vt:lpstr>Calibri</vt:lpstr>
      <vt:lpstr>Century Gothic</vt:lpstr>
      <vt:lpstr>Times New Roman</vt:lpstr>
      <vt:lpstr>Wingdings</vt:lpstr>
      <vt:lpstr>Wingdings 3</vt:lpstr>
      <vt:lpstr>Ион</vt:lpstr>
      <vt:lpstr>Lecture №3. Packaging, labeling of finished medicinal products. Closing means. Packaging materials in pharmacy.</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diakov.net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Packaging, labeling of finished medicinal products. Closing means. Packaging materials in pharmacy.</dc:title>
  <dc:creator>Оксана Анатоліівна Степанова</dc:creator>
  <cp:lastModifiedBy>RePack by Diakov</cp:lastModifiedBy>
  <cp:revision>21</cp:revision>
  <dcterms:created xsi:type="dcterms:W3CDTF">2022-09-28T20:32:53Z</dcterms:created>
  <dcterms:modified xsi:type="dcterms:W3CDTF">2022-12-23T13:54:25Z</dcterms:modified>
</cp:coreProperties>
</file>