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279"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69" d="100"/>
          <a:sy n="69" d="100"/>
        </p:scale>
        <p:origin x="1224" y="232"/>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501E7943-666F-4EF7-81E6-1DF49CA4E8A8}"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C9FF8BF9-54ED-47C8-A174-ACE7C51AC066}" type="slidenum">
              <a:rPr lang="ru-RU" smtClean="0"/>
              <a:pPr>
                <a:defRPr/>
              </a:pPr>
              <a:t>‹#›</a:t>
            </a:fld>
            <a:endParaRPr lang="ru-RU"/>
          </a:p>
        </p:txBody>
      </p:sp>
    </p:spTree>
    <p:extLst>
      <p:ext uri="{BB962C8B-B14F-4D97-AF65-F5344CB8AC3E}">
        <p14:creationId xmlns:p14="http://schemas.microsoft.com/office/powerpoint/2010/main" val="2413410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pPr>
              <a:defRPr/>
            </a:pPr>
            <a:fld id="{36DDFA39-8B4F-4051-9975-5E8308557967}"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6D8BBD6A-3C06-4D9E-8EF4-96375E85CE5D}" type="slidenum">
              <a:rPr lang="ru-RU" smtClean="0"/>
              <a:pPr>
                <a:defRPr/>
              </a:pPr>
              <a:t>‹#›</a:t>
            </a:fld>
            <a:endParaRPr lang="ru-RU"/>
          </a:p>
        </p:txBody>
      </p:sp>
    </p:spTree>
    <p:extLst>
      <p:ext uri="{BB962C8B-B14F-4D97-AF65-F5344CB8AC3E}">
        <p14:creationId xmlns:p14="http://schemas.microsoft.com/office/powerpoint/2010/main" val="4043576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F60DCC77-2E65-4BC3-A0B5-74FE5600E377}"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EC849510-92FF-4799-B941-6C0A1EF33DFE}" type="slidenum">
              <a:rPr lang="ru-RU" smtClean="0"/>
              <a:pPr>
                <a:defRPr/>
              </a:pPr>
              <a:t>‹#›</a:t>
            </a:fld>
            <a:endParaRPr lang="ru-RU"/>
          </a:p>
        </p:txBody>
      </p:sp>
    </p:spTree>
    <p:extLst>
      <p:ext uri="{BB962C8B-B14F-4D97-AF65-F5344CB8AC3E}">
        <p14:creationId xmlns:p14="http://schemas.microsoft.com/office/powerpoint/2010/main" val="2961315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fld id="{9EFF40D9-AB92-4E6A-9C34-6A8BD184C76C}" type="datetimeFigureOut">
              <a:rPr lang="ru-RU" smtClean="0"/>
              <a:pPr>
                <a:defRPr/>
              </a:pPr>
              <a:t>23.12.2022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11349DC0-A83D-407B-BAF8-818F0781C0A4}" type="slidenum">
              <a:rPr lang="ru-RU" smtClean="0"/>
              <a:pPr>
                <a:defRPr/>
              </a:pPr>
              <a:t>‹#›</a:t>
            </a:fld>
            <a:endParaRPr lang="ru-RU"/>
          </a:p>
        </p:txBody>
      </p:sp>
    </p:spTree>
    <p:extLst>
      <p:ext uri="{BB962C8B-B14F-4D97-AF65-F5344CB8AC3E}">
        <p14:creationId xmlns:p14="http://schemas.microsoft.com/office/powerpoint/2010/main" val="151485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4BC440BD-F64C-4675-A027-C48F39FAA23F}" type="datetimeFigureOut">
              <a:rPr lang="ru-RU" smtClean="0"/>
              <a:pPr>
                <a:defRPr/>
              </a:pPr>
              <a:t>23.12.2022</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139B7CE4-4D32-4BD0-B7BC-1878940CBEB3}" type="slidenum">
              <a:rPr lang="ru-RU" smtClean="0"/>
              <a:pPr>
                <a:defRPr/>
              </a:pPr>
              <a:t>‹#›</a:t>
            </a:fld>
            <a:endParaRPr lang="ru-RU"/>
          </a:p>
        </p:txBody>
      </p:sp>
    </p:spTree>
    <p:extLst>
      <p:ext uri="{BB962C8B-B14F-4D97-AF65-F5344CB8AC3E}">
        <p14:creationId xmlns:p14="http://schemas.microsoft.com/office/powerpoint/2010/main" val="2520617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pPr>
              <a:defRPr/>
            </a:pPr>
            <a:fld id="{28C32459-EEA3-4E58-85CD-9553DFA3A16C}" type="datetimeFigureOut">
              <a:rPr lang="ru-RU" smtClean="0"/>
              <a:pPr>
                <a:defRPr/>
              </a:pPr>
              <a:t>23.12.2022</a:t>
            </a:fld>
            <a:endParaRPr lang="ru-RU"/>
          </a:p>
        </p:txBody>
      </p:sp>
      <p:sp>
        <p:nvSpPr>
          <p:cNvPr id="5" name="Footer Placeholder 3"/>
          <p:cNvSpPr>
            <a:spLocks noGrp="1"/>
          </p:cNvSpPr>
          <p:nvPr>
            <p:ph type="ftr" sz="quarter" idx="11"/>
          </p:nvPr>
        </p:nvSpPr>
        <p:spPr/>
        <p:txBody>
          <a:bodyPr/>
          <a:lstStyle/>
          <a:p>
            <a:pPr>
              <a:defRPr/>
            </a:pPr>
            <a:endParaRPr lang="ru-RU"/>
          </a:p>
        </p:txBody>
      </p:sp>
      <p:sp>
        <p:nvSpPr>
          <p:cNvPr id="6" name="Slide Number Placeholder 4"/>
          <p:cNvSpPr>
            <a:spLocks noGrp="1"/>
          </p:cNvSpPr>
          <p:nvPr>
            <p:ph type="sldNum" sz="quarter" idx="12"/>
          </p:nvPr>
        </p:nvSpPr>
        <p:spPr/>
        <p:txBody>
          <a:bodyPr/>
          <a:lstStyle/>
          <a:p>
            <a:pPr>
              <a:defRPr/>
            </a:pPr>
            <a:fld id="{5657D0D7-8D62-429E-8218-04AD96A213F1}" type="slidenum">
              <a:rPr lang="ru-RU" smtClean="0"/>
              <a:pPr>
                <a:defRPr/>
              </a:pPr>
              <a:t>‹#›</a:t>
            </a:fld>
            <a:endParaRPr lang="ru-RU"/>
          </a:p>
        </p:txBody>
      </p:sp>
    </p:spTree>
    <p:extLst>
      <p:ext uri="{BB962C8B-B14F-4D97-AF65-F5344CB8AC3E}">
        <p14:creationId xmlns:p14="http://schemas.microsoft.com/office/powerpoint/2010/main" val="824403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fld id="{D24FBC87-2C6A-43C2-96CE-92AB6852929D}" type="datetimeFigureOut">
              <a:rPr lang="ru-RU" smtClean="0"/>
              <a:pPr>
                <a:defRPr/>
              </a:pPr>
              <a:t>23.12.2022</a:t>
            </a:fld>
            <a:endParaRPr lang="ru-RU"/>
          </a:p>
        </p:txBody>
      </p:sp>
      <p:sp>
        <p:nvSpPr>
          <p:cNvPr id="5" name="Footer Placeholder 2"/>
          <p:cNvSpPr>
            <a:spLocks noGrp="1"/>
          </p:cNvSpPr>
          <p:nvPr>
            <p:ph type="ftr" sz="quarter" idx="11"/>
          </p:nvPr>
        </p:nvSpPr>
        <p:spPr/>
        <p:txBody>
          <a:bodyPr/>
          <a:lstStyle/>
          <a:p>
            <a:pPr>
              <a:defRPr/>
            </a:pPr>
            <a:endParaRPr lang="ru-RU"/>
          </a:p>
        </p:txBody>
      </p:sp>
      <p:sp>
        <p:nvSpPr>
          <p:cNvPr id="6" name="Slide Number Placeholder 3"/>
          <p:cNvSpPr>
            <a:spLocks noGrp="1"/>
          </p:cNvSpPr>
          <p:nvPr>
            <p:ph type="sldNum" sz="quarter" idx="12"/>
          </p:nvPr>
        </p:nvSpPr>
        <p:spPr/>
        <p:txBody>
          <a:bodyPr/>
          <a:lstStyle/>
          <a:p>
            <a:pPr>
              <a:defRPr/>
            </a:pPr>
            <a:fld id="{F777655D-0171-455F-8576-42DFCABFFFE6}" type="slidenum">
              <a:rPr lang="ru-RU" smtClean="0"/>
              <a:pPr>
                <a:defRPr/>
              </a:pPr>
              <a:t>‹#›</a:t>
            </a:fld>
            <a:endParaRPr lang="ru-RU"/>
          </a:p>
        </p:txBody>
      </p:sp>
    </p:spTree>
    <p:extLst>
      <p:ext uri="{BB962C8B-B14F-4D97-AF65-F5344CB8AC3E}">
        <p14:creationId xmlns:p14="http://schemas.microsoft.com/office/powerpoint/2010/main" val="1296416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pPr>
              <a:defRPr/>
            </a:pPr>
            <a:fld id="{D808A21F-2333-4577-A25A-E94D89DC0A34}" type="datetimeFigureOut">
              <a:rPr lang="ru-RU" smtClean="0"/>
              <a:pPr>
                <a:defRPr/>
              </a:pPr>
              <a:t>23.12.2022</a:t>
            </a:fld>
            <a:endParaRPr lang="ru-RU"/>
          </a:p>
        </p:txBody>
      </p:sp>
      <p:sp>
        <p:nvSpPr>
          <p:cNvPr id="5" name="Footer Placeholder 5"/>
          <p:cNvSpPr>
            <a:spLocks noGrp="1"/>
          </p:cNvSpPr>
          <p:nvPr>
            <p:ph type="ftr" sz="quarter" idx="11"/>
          </p:nvPr>
        </p:nvSpPr>
        <p:spPr/>
        <p:txBody>
          <a:bodyPr/>
          <a:lstStyle/>
          <a:p>
            <a:pPr>
              <a:defRPr/>
            </a:pPr>
            <a:endParaRPr lang="ru-RU"/>
          </a:p>
        </p:txBody>
      </p:sp>
      <p:sp>
        <p:nvSpPr>
          <p:cNvPr id="6" name="Slide Number Placeholder 6"/>
          <p:cNvSpPr>
            <a:spLocks noGrp="1"/>
          </p:cNvSpPr>
          <p:nvPr>
            <p:ph type="sldNum" sz="quarter" idx="12"/>
          </p:nvPr>
        </p:nvSpPr>
        <p:spPr/>
        <p:txBody>
          <a:bodyPr/>
          <a:lstStyle/>
          <a:p>
            <a:pPr>
              <a:defRPr/>
            </a:pPr>
            <a:fld id="{D26C28FF-934A-4485-B54B-23436ACCC0B3}" type="slidenum">
              <a:rPr lang="ru-RU" smtClean="0"/>
              <a:pPr>
                <a:defRPr/>
              </a:pPr>
              <a:t>‹#›</a:t>
            </a:fld>
            <a:endParaRPr lang="ru-RU"/>
          </a:p>
        </p:txBody>
      </p:sp>
    </p:spTree>
    <p:extLst>
      <p:ext uri="{BB962C8B-B14F-4D97-AF65-F5344CB8AC3E}">
        <p14:creationId xmlns:p14="http://schemas.microsoft.com/office/powerpoint/2010/main" val="551438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7A044516-A51C-49DA-B058-A5AA697B8FE7}" type="datetimeFigureOut">
              <a:rPr lang="ru-RU" smtClean="0"/>
              <a:pPr>
                <a:defRPr/>
              </a:pPr>
              <a:t>23.12.2022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1B2E9A14-6C56-4AAC-BCB2-960D5F634FA5}" type="slidenum">
              <a:rPr lang="ru-RU" smtClean="0"/>
              <a:pPr>
                <a:defRPr/>
              </a:pPr>
              <a:t>‹#›</a:t>
            </a:fld>
            <a:endParaRPr lang="ru-RU"/>
          </a:p>
        </p:txBody>
      </p:sp>
    </p:spTree>
    <p:extLst>
      <p:ext uri="{BB962C8B-B14F-4D97-AF65-F5344CB8AC3E}">
        <p14:creationId xmlns:p14="http://schemas.microsoft.com/office/powerpoint/2010/main" val="3729036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46C56BB7-71A8-41EB-B8C5-E22A8823136A}" type="datetimeFigureOut">
              <a:rPr lang="ru-RU" smtClean="0"/>
              <a:pPr>
                <a:defRPr/>
              </a:pPr>
              <a:t>23.12.2022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87BF56FA-97D8-4CEB-A5AA-C4125D9E8341}" type="slidenum">
              <a:rPr lang="ru-RU" smtClean="0"/>
              <a:pPr>
                <a:defRPr/>
              </a:pPr>
              <a:t>‹#›</a:t>
            </a:fld>
            <a:endParaRPr lang="ru-RU"/>
          </a:p>
        </p:txBody>
      </p:sp>
    </p:spTree>
    <p:extLst>
      <p:ext uri="{BB962C8B-B14F-4D97-AF65-F5344CB8AC3E}">
        <p14:creationId xmlns:p14="http://schemas.microsoft.com/office/powerpoint/2010/main" val="493814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46C56BB7-71A8-41EB-B8C5-E22A8823136A}"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87BF56FA-97D8-4CEB-A5AA-C4125D9E8341}" type="slidenum">
              <a:rPr lang="ru-RU" smtClean="0"/>
              <a:pPr>
                <a:defRPr/>
              </a:pPr>
              <a:t>‹#›</a:t>
            </a:fld>
            <a:endParaRPr lang="ru-RU"/>
          </a:p>
        </p:txBody>
      </p:sp>
    </p:spTree>
    <p:extLst>
      <p:ext uri="{BB962C8B-B14F-4D97-AF65-F5344CB8AC3E}">
        <p14:creationId xmlns:p14="http://schemas.microsoft.com/office/powerpoint/2010/main" val="22420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46C56BB7-71A8-41EB-B8C5-E22A8823136A}"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87BF56FA-97D8-4CEB-A5AA-C4125D9E8341}" type="slidenum">
              <a:rPr lang="ru-RU" smtClean="0"/>
              <a:pPr>
                <a:defRPr/>
              </a:pPr>
              <a:t>‹#›</a:t>
            </a:fld>
            <a:endParaRPr lang="ru-RU"/>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877034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46C56BB7-71A8-41EB-B8C5-E22A8823136A}"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87BF56FA-97D8-4CEB-A5AA-C4125D9E8341}" type="slidenum">
              <a:rPr lang="ru-RU" smtClean="0"/>
              <a:pPr>
                <a:defRPr/>
              </a:pPr>
              <a:t>‹#›</a:t>
            </a:fld>
            <a:endParaRPr lang="ru-RU"/>
          </a:p>
        </p:txBody>
      </p:sp>
    </p:spTree>
    <p:extLst>
      <p:ext uri="{BB962C8B-B14F-4D97-AF65-F5344CB8AC3E}">
        <p14:creationId xmlns:p14="http://schemas.microsoft.com/office/powerpoint/2010/main" val="3695256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46C56BB7-71A8-41EB-B8C5-E22A8823136A}" type="datetimeFigureOut">
              <a:rPr lang="ru-RU" smtClean="0"/>
              <a:pPr>
                <a:defRPr/>
              </a:pPr>
              <a:t>23.12.2022</a:t>
            </a:fld>
            <a:endParaRPr lang="ru-RU"/>
          </a:p>
        </p:txBody>
      </p:sp>
      <p:sp>
        <p:nvSpPr>
          <p:cNvPr id="4"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87BF56FA-97D8-4CEB-A5AA-C4125D9E8341}" type="slidenum">
              <a:rPr lang="ru-RU" smtClean="0"/>
              <a:pPr>
                <a:defRPr/>
              </a:pPr>
              <a:t>‹#›</a:t>
            </a:fld>
            <a:endParaRPr lang="ru-RU"/>
          </a:p>
        </p:txBody>
      </p:sp>
    </p:spTree>
    <p:extLst>
      <p:ext uri="{BB962C8B-B14F-4D97-AF65-F5344CB8AC3E}">
        <p14:creationId xmlns:p14="http://schemas.microsoft.com/office/powerpoint/2010/main" val="4242316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46C56BB7-71A8-41EB-B8C5-E22A8823136A}" type="datetimeFigureOut">
              <a:rPr lang="ru-RU" smtClean="0"/>
              <a:pPr>
                <a:defRPr/>
              </a:pPr>
              <a:t>23.12.2022</a:t>
            </a:fld>
            <a:endParaRPr lang="ru-RU"/>
          </a:p>
        </p:txBody>
      </p:sp>
      <p:sp>
        <p:nvSpPr>
          <p:cNvPr id="4"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87BF56FA-97D8-4CEB-A5AA-C4125D9E8341}" type="slidenum">
              <a:rPr lang="ru-RU" smtClean="0"/>
              <a:pPr>
                <a:defRPr/>
              </a:pPr>
              <a:t>‹#›</a:t>
            </a:fld>
            <a:endParaRPr lang="ru-RU"/>
          </a:p>
        </p:txBody>
      </p:sp>
    </p:spTree>
    <p:extLst>
      <p:ext uri="{BB962C8B-B14F-4D97-AF65-F5344CB8AC3E}">
        <p14:creationId xmlns:p14="http://schemas.microsoft.com/office/powerpoint/2010/main" val="3292113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9821838D-628F-4F42-83AC-16744525B2F2}"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6D45BD84-4CC6-41F0-8F62-0A6ECB5E7F26}" type="slidenum">
              <a:rPr lang="ru-RU" smtClean="0"/>
              <a:pPr>
                <a:defRPr/>
              </a:pPr>
              <a:t>‹#›</a:t>
            </a:fld>
            <a:endParaRPr lang="ru-RU"/>
          </a:p>
        </p:txBody>
      </p:sp>
    </p:spTree>
    <p:extLst>
      <p:ext uri="{BB962C8B-B14F-4D97-AF65-F5344CB8AC3E}">
        <p14:creationId xmlns:p14="http://schemas.microsoft.com/office/powerpoint/2010/main" val="4052464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D015FA06-A2E5-402A-85D6-9491AC3F2F14}"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D26E0C8-6591-419A-9255-FAE81DFFD842}" type="slidenum">
              <a:rPr lang="ru-RU" smtClean="0"/>
              <a:pPr>
                <a:defRPr/>
              </a:pPr>
              <a:t>‹#›</a:t>
            </a:fld>
            <a:endParaRPr lang="ru-RU"/>
          </a:p>
        </p:txBody>
      </p:sp>
    </p:spTree>
    <p:extLst>
      <p:ext uri="{BB962C8B-B14F-4D97-AF65-F5344CB8AC3E}">
        <p14:creationId xmlns:p14="http://schemas.microsoft.com/office/powerpoint/2010/main" val="3843877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fld id="{46C56BB7-71A8-41EB-B8C5-E22A8823136A}" type="datetimeFigureOut">
              <a:rPr lang="ru-RU" smtClean="0"/>
              <a:pPr>
                <a:defRPr/>
              </a:pPr>
              <a:t>23.12.2022</a:t>
            </a:fld>
            <a:endParaRPr lang="ru-RU"/>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ru-RU"/>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a:defRPr/>
            </a:pPr>
            <a:fld id="{87BF56FA-97D8-4CEB-A5AA-C4125D9E8341}" type="slidenum">
              <a:rPr lang="ru-RU" smtClean="0"/>
              <a:pPr>
                <a:defRPr/>
              </a:pPr>
              <a:t>‹#›</a:t>
            </a:fld>
            <a:endParaRPr lang="ru-RU"/>
          </a:p>
        </p:txBody>
      </p:sp>
    </p:spTree>
    <p:extLst>
      <p:ext uri="{BB962C8B-B14F-4D97-AF65-F5344CB8AC3E}">
        <p14:creationId xmlns:p14="http://schemas.microsoft.com/office/powerpoint/2010/main" val="2709889632"/>
      </p:ext>
    </p:extLst>
  </p:cSld>
  <p:clrMap bg1="dk1" tx1="lt1" bg2="dk2" tx2="lt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 id="2147483946" r:id="rId15"/>
    <p:sldLayoutId id="2147483947" r:id="rId16"/>
    <p:sldLayoutId id="2147483948"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363168" y="1772816"/>
            <a:ext cx="7851648" cy="1180728"/>
          </a:xfrm>
        </p:spPr>
        <p:txBody>
          <a:bodyPr>
            <a:normAutofit fontScale="90000"/>
          </a:bodyPr>
          <a:lstStyle/>
          <a:p>
            <a:pPr algn="ctr"/>
            <a:r>
              <a:rPr lang="en-US" sz="3600" dirty="0" smtClean="0">
                <a:effectLst/>
                <a:latin typeface="Bahnschrift SemiLight SemiConde" panose="020B0502040204020203" pitchFamily="34" charset="0"/>
              </a:rPr>
              <a:t>Lecture</a:t>
            </a:r>
            <a:r>
              <a:rPr lang="ru-RU" sz="3600" dirty="0" smtClean="0">
                <a:effectLst/>
                <a:latin typeface="Bahnschrift SemiLight SemiConde" panose="020B0502040204020203" pitchFamily="34" charset="0"/>
              </a:rPr>
              <a:t> № 8. </a:t>
            </a:r>
            <a:r>
              <a:rPr lang="en-US" sz="3600" dirty="0" smtClean="0">
                <a:effectLst/>
                <a:latin typeface="Bahnschrift SemiLight SemiConde" panose="020B0502040204020203" pitchFamily="34" charset="0"/>
              </a:rPr>
              <a:t>Acceptance </a:t>
            </a:r>
            <a:r>
              <a:rPr lang="en-US" sz="3600" dirty="0">
                <a:effectLst/>
                <a:latin typeface="Bahnschrift SemiLight SemiConde" panose="020B0502040204020203" pitchFamily="34" charset="0"/>
              </a:rPr>
              <a:t>of goods to the pharmacy warehouse.</a:t>
            </a:r>
            <a:endParaRPr lang="uk-UA" sz="3600" dirty="0">
              <a:latin typeface="Bahnschrift SemiLight SemiConde" panose="020B0502040204020203" pitchFamily="34" charset="0"/>
            </a:endParaRPr>
          </a:p>
        </p:txBody>
      </p:sp>
      <p:sp>
        <p:nvSpPr>
          <p:cNvPr id="6" name="Прямоугольник 5"/>
          <p:cNvSpPr/>
          <p:nvPr/>
        </p:nvSpPr>
        <p:spPr>
          <a:xfrm>
            <a:off x="827584" y="336770"/>
            <a:ext cx="7416824" cy="1047979"/>
          </a:xfrm>
          <a:prstGeom prst="rect">
            <a:avLst/>
          </a:prstGeom>
        </p:spPr>
        <p:txBody>
          <a:bodyPr wrap="square">
            <a:spAutoFit/>
          </a:bodyPr>
          <a:lstStyle/>
          <a:p>
            <a:pPr algn="ctr">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MINISTRY OF HEALTH OF UKRAINE</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ODESSA NATIONAL MEDICAL UNIVERSITY</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tabLst>
                <a:tab pos="606933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a:latin typeface="Times New Roman" panose="02020603050405020304" pitchFamily="18" charset="0"/>
                <a:ea typeface="Calibri" panose="020F0502020204030204" pitchFamily="34" charset="0"/>
                <a:cs typeface="Times New Roman" panose="02020603050405020304" pitchFamily="18" charset="0"/>
              </a:rPr>
              <a:t>Department</a:t>
            </a:r>
            <a:r>
              <a:rPr lang="uk-UA" i="1" u="sng" dirty="0">
                <a:latin typeface="Times New Roman" panose="02020603050405020304" pitchFamily="18" charset="0"/>
                <a:ea typeface="Calibri" panose="020F0502020204030204" pitchFamily="34" charset="0"/>
                <a:cs typeface="Times New Roman" panose="02020603050405020304" pitchFamily="18" charset="0"/>
              </a:rPr>
              <a:t> </a:t>
            </a:r>
            <a:r>
              <a:rPr lang="uk-UA" i="1" u="sng" dirty="0" err="1">
                <a:latin typeface="Times New Roman" panose="02020603050405020304" pitchFamily="18" charset="0"/>
                <a:ea typeface="Calibri" panose="020F0502020204030204" pitchFamily="34" charset="0"/>
                <a:cs typeface="Times New Roman" panose="02020603050405020304" pitchFamily="18" charset="0"/>
              </a:rPr>
              <a:t>of</a:t>
            </a:r>
            <a:r>
              <a:rPr lang="uk-UA" i="1" u="sng" dirty="0">
                <a:latin typeface="Times New Roman" panose="02020603050405020304" pitchFamily="18" charset="0"/>
                <a:ea typeface="Calibri" panose="020F0502020204030204" pitchFamily="34" charset="0"/>
                <a:cs typeface="Times New Roman" panose="02020603050405020304" pitchFamily="18" charset="0"/>
              </a:rPr>
              <a:t> Pharmacy Organization and Econom</a:t>
            </a:r>
            <a:r>
              <a:rPr lang="en-US" i="1" u="sng" dirty="0">
                <a:latin typeface="Times New Roman" panose="02020603050405020304" pitchFamily="18" charset="0"/>
                <a:ea typeface="Calibri" panose="020F0502020204030204" pitchFamily="34" charset="0"/>
                <a:cs typeface="Times New Roman" panose="02020603050405020304" pitchFamily="18" charset="0"/>
              </a:rPr>
              <a:t>ics</a:t>
            </a:r>
            <a:endParaRPr lang="ru-RU" sz="16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Рисунок 7"/>
          <p:cNvPicPr>
            <a:picLocks noChangeAspect="1"/>
          </p:cNvPicPr>
          <p:nvPr/>
        </p:nvPicPr>
        <p:blipFill>
          <a:blip r:embed="rId2"/>
          <a:stretch>
            <a:fillRect/>
          </a:stretch>
        </p:blipFill>
        <p:spPr>
          <a:xfrm>
            <a:off x="399121" y="3068960"/>
            <a:ext cx="7894915" cy="2741290"/>
          </a:xfrm>
          <a:prstGeom prst="rect">
            <a:avLst/>
          </a:prstGeom>
        </p:spPr>
      </p:pic>
      <p:sp>
        <p:nvSpPr>
          <p:cNvPr id="9" name="Прямоугольник 8"/>
          <p:cNvSpPr/>
          <p:nvPr/>
        </p:nvSpPr>
        <p:spPr>
          <a:xfrm>
            <a:off x="3419872" y="5925666"/>
            <a:ext cx="5495415" cy="369332"/>
          </a:xfrm>
          <a:prstGeom prst="rect">
            <a:avLst/>
          </a:prstGeom>
        </p:spPr>
        <p:txBody>
          <a:bodyPr wrap="none">
            <a:spAutoFit/>
          </a:bodyPr>
          <a:lstStyle/>
          <a:p>
            <a:r>
              <a:rPr lang="en-US" dirty="0" smtClean="0"/>
              <a:t>Prepared</a:t>
            </a:r>
            <a:r>
              <a:rPr lang="uk-UA" dirty="0" smtClean="0"/>
              <a:t> </a:t>
            </a:r>
            <a:r>
              <a:rPr lang="uk-UA" dirty="0"/>
              <a:t>by senior teacher Oksana Stepanova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620688"/>
            <a:ext cx="8229600" cy="4264025"/>
          </a:xfrm>
        </p:spPr>
        <p:txBody>
          <a:bodyPr>
            <a:normAutofit fontScale="70000" lnSpcReduction="20000"/>
          </a:bodyPr>
          <a:lstStyle/>
          <a:p>
            <a:pPr marL="274320" indent="-274320" algn="l" rtl="0" eaLnBrk="1" fontAlgn="auto" hangingPunct="1">
              <a:spcAft>
                <a:spcPts val="0"/>
              </a:spcAft>
              <a:buClr>
                <a:schemeClr val="accent3"/>
              </a:buClr>
              <a:buFont typeface="Wingdings 2"/>
              <a:buChar char=""/>
              <a:defRPr/>
            </a:pPr>
            <a:r>
              <a:rPr lang="ru-RU" sz="2800" dirty="0"/>
              <a:t>According to the resolution of the CMU dated 30.11.2016 No. 929 "About</a:t>
            </a:r>
            <a:r>
              <a:rPr lang="ru-RU" sz="2800" dirty="0" err="1"/>
              <a:t>approval</a:t>
            </a:r>
            <a:r>
              <a:rPr lang="ru-RU" sz="2800" dirty="0"/>
              <a:t> </a:t>
            </a:r>
            <a:r>
              <a:rPr lang="ru-RU" sz="2800" dirty="0" err="1"/>
              <a:t>Licensing</a:t>
            </a:r>
            <a:r>
              <a:rPr lang="ru-RU" sz="2800" dirty="0"/>
              <a:t>was able to</a:t>
            </a:r>
            <a:r>
              <a:rPr lang="ru-RU" sz="2800" dirty="0" err="1"/>
              <a:t>proceedings</a:t>
            </a:r>
            <a:r>
              <a:rPr lang="ru-RU" sz="2800" dirty="0"/>
              <a:t> </a:t>
            </a:r>
            <a:r>
              <a:rPr lang="ru-RU" sz="2800" dirty="0" err="1"/>
              <a:t>economic</a:t>
            </a:r>
            <a:r>
              <a:rPr lang="ru-RU" sz="2800" dirty="0"/>
              <a:t> </a:t>
            </a:r>
            <a:r>
              <a:rPr lang="ru-RU" sz="2800" dirty="0" err="1"/>
              <a:t>activity</a:t>
            </a:r>
            <a:r>
              <a:rPr lang="ru-RU" sz="2800" dirty="0"/>
              <a:t>with</a:t>
            </a:r>
            <a:r>
              <a:rPr lang="ru-RU" sz="2800" dirty="0" err="1"/>
              <a:t>production</a:t>
            </a:r>
            <a:r>
              <a:rPr lang="ru-RU" sz="2800" dirty="0"/>
              <a:t> </a:t>
            </a:r>
            <a:r>
              <a:rPr lang="ru-RU" sz="2800" dirty="0" err="1"/>
              <a:t>medical</a:t>
            </a:r>
            <a:r>
              <a:rPr lang="ru-RU" sz="2800" dirty="0"/>
              <a:t> </a:t>
            </a:r>
            <a:r>
              <a:rPr lang="ru-RU" sz="2800" dirty="0" err="1"/>
              <a:t>means</a:t>
            </a:r>
            <a:r>
              <a:rPr lang="ru-RU" sz="2800" dirty="0"/>
              <a:t>,</a:t>
            </a:r>
            <a:r>
              <a:rPr lang="ru-RU" sz="2800" dirty="0" err="1"/>
              <a:t>wholesale</a:t>
            </a:r>
            <a:r>
              <a:rPr lang="ru-RU" sz="2800" dirty="0"/>
              <a:t>and</a:t>
            </a:r>
            <a:r>
              <a:rPr lang="ru-RU" sz="2800" dirty="0" err="1"/>
              <a:t>retail</a:t>
            </a:r>
            <a:r>
              <a:rPr lang="ru-RU" sz="2800" dirty="0"/>
              <a:t> </a:t>
            </a:r>
            <a:r>
              <a:rPr lang="ru-RU" sz="2800" dirty="0" err="1"/>
              <a:t>trade</a:t>
            </a:r>
            <a:r>
              <a:rPr lang="ru-RU" sz="2800" dirty="0"/>
              <a:t> </a:t>
            </a:r>
            <a:r>
              <a:rPr lang="ru-RU" sz="2800" dirty="0" err="1"/>
              <a:t>medicinal</a:t>
            </a:r>
            <a:r>
              <a:rPr lang="ru-RU" sz="2800" dirty="0"/>
              <a:t> </a:t>
            </a:r>
            <a:r>
              <a:rPr lang="ru-RU" sz="2800" dirty="0" err="1"/>
              <a:t>means</a:t>
            </a:r>
            <a:r>
              <a:rPr lang="ru-RU" sz="2800" dirty="0"/>
              <a:t>,</a:t>
            </a:r>
            <a:r>
              <a:rPr lang="ru-RU" sz="2800" dirty="0" err="1"/>
              <a:t>import</a:t>
            </a:r>
            <a:r>
              <a:rPr lang="ru-RU" sz="2800" dirty="0"/>
              <a:t> </a:t>
            </a:r>
            <a:r>
              <a:rPr lang="ru-RU" sz="2800" dirty="0" err="1"/>
              <a:t>medical</a:t>
            </a:r>
            <a:r>
              <a:rPr lang="ru-RU" sz="2800" dirty="0"/>
              <a:t> </a:t>
            </a:r>
            <a:r>
              <a:rPr lang="ru-RU" sz="2800" dirty="0" err="1"/>
              <a:t>means</a:t>
            </a:r>
            <a:r>
              <a:rPr lang="ru-RU" sz="2800" dirty="0"/>
              <a:t>(</a:t>
            </a:r>
            <a:r>
              <a:rPr lang="ru-RU" sz="2800" dirty="0" err="1"/>
              <a:t>except</a:t>
            </a:r>
            <a:r>
              <a:rPr lang="ru-RU" sz="2800" dirty="0"/>
              <a:t> </a:t>
            </a:r>
            <a:r>
              <a:rPr lang="ru-RU" sz="2800" dirty="0" err="1"/>
              <a:t>active</a:t>
            </a:r>
            <a:r>
              <a:rPr lang="ru-RU" sz="2800" dirty="0"/>
              <a:t> </a:t>
            </a:r>
            <a:r>
              <a:rPr lang="ru-RU" sz="2800" dirty="0" err="1"/>
              <a:t>pharmaceutical</a:t>
            </a:r>
            <a:r>
              <a:rPr lang="ru-RU" sz="2800" dirty="0"/>
              <a:t> </a:t>
            </a:r>
            <a:r>
              <a:rPr lang="ru-RU" sz="2800" dirty="0" err="1"/>
              <a:t>ingredients</a:t>
            </a:r>
            <a:r>
              <a:rPr lang="ru-RU" sz="2800" dirty="0"/>
              <a:t>)",</a:t>
            </a:r>
          </a:p>
          <a:p>
            <a:pPr marL="274320" indent="-274320" algn="l" rtl="0" eaLnBrk="1" fontAlgn="auto" hangingPunct="1">
              <a:spcAft>
                <a:spcPts val="0"/>
              </a:spcAft>
              <a:buClr>
                <a:schemeClr val="accent3"/>
              </a:buClr>
              <a:buFont typeface="Wingdings 2"/>
              <a:buChar char=""/>
              <a:defRPr/>
            </a:pPr>
            <a:r>
              <a:rPr lang="ru-RU" sz="2800" dirty="0"/>
              <a:t> </a:t>
            </a:r>
            <a:r>
              <a:rPr lang="ru-RU" sz="2800" dirty="0" err="1">
                <a:solidFill>
                  <a:srgbClr val="C00000"/>
                </a:solidFill>
              </a:rPr>
              <a:t>wholesale</a:t>
            </a:r>
            <a:r>
              <a:rPr lang="ru-RU" sz="2800" dirty="0">
                <a:solidFill>
                  <a:srgbClr val="C00000"/>
                </a:solidFill>
              </a:rPr>
              <a:t> </a:t>
            </a:r>
            <a:r>
              <a:rPr lang="ru-RU" sz="2800" dirty="0" err="1">
                <a:solidFill>
                  <a:srgbClr val="C00000"/>
                </a:solidFill>
              </a:rPr>
              <a:t>trade</a:t>
            </a:r>
            <a:r>
              <a:rPr lang="ru-RU" sz="2800" dirty="0">
                <a:solidFill>
                  <a:srgbClr val="C00000"/>
                </a:solidFill>
              </a:rPr>
              <a:t> </a:t>
            </a:r>
            <a:r>
              <a:rPr lang="ru-RU" sz="2800" dirty="0" err="1">
                <a:solidFill>
                  <a:srgbClr val="C00000"/>
                </a:solidFill>
              </a:rPr>
              <a:t>medicinal</a:t>
            </a:r>
            <a:r>
              <a:rPr lang="ru-RU" sz="2800" dirty="0">
                <a:solidFill>
                  <a:srgbClr val="C00000"/>
                </a:solidFill>
              </a:rPr>
              <a:t> </a:t>
            </a:r>
            <a:r>
              <a:rPr lang="ru-RU" sz="2800" dirty="0" err="1">
                <a:solidFill>
                  <a:srgbClr val="C00000"/>
                </a:solidFill>
              </a:rPr>
              <a:t>means</a:t>
            </a:r>
            <a:r>
              <a:rPr lang="ru-RU" sz="2800" dirty="0">
                <a:solidFill>
                  <a:srgbClr val="C00000"/>
                </a:solidFill>
              </a:rPr>
              <a:t> </a:t>
            </a:r>
            <a:r>
              <a:rPr lang="ru-RU" sz="2800" dirty="0"/>
              <a:t>-</a:t>
            </a:r>
            <a:r>
              <a:rPr lang="ru-RU" sz="2800" dirty="0" err="1"/>
              <a:t>activity</a:t>
            </a:r>
            <a:r>
              <a:rPr lang="ru-RU" sz="2800" dirty="0"/>
              <a:t>with</a:t>
            </a:r>
            <a:r>
              <a:rPr lang="ru-RU" sz="2800" dirty="0" err="1"/>
              <a:t>acquisition</a:t>
            </a:r>
            <a:r>
              <a:rPr lang="ru-RU" sz="2800" dirty="0"/>
              <a:t> </a:t>
            </a:r>
            <a:r>
              <a:rPr lang="ru-RU" sz="2800" dirty="0" err="1"/>
              <a:t>medical</a:t>
            </a:r>
            <a:r>
              <a:rPr lang="ru-RU" sz="2800" dirty="0"/>
              <a:t> </a:t>
            </a:r>
            <a:r>
              <a:rPr lang="ru-RU" sz="2800" dirty="0" err="1"/>
              <a:t>means</a:t>
            </a:r>
            <a:r>
              <a:rPr lang="ru-RU" sz="2800" dirty="0"/>
              <a:t>in</a:t>
            </a:r>
            <a:r>
              <a:rPr lang="ru-RU" sz="2800" dirty="0" err="1"/>
              <a:t>manufacturers</a:t>
            </a:r>
            <a:r>
              <a:rPr lang="ru-RU" sz="2800" dirty="0"/>
              <a:t> </a:t>
            </a:r>
            <a:r>
              <a:rPr lang="ru-RU" sz="2800" dirty="0" err="1"/>
              <a:t>medical</a:t>
            </a:r>
            <a:r>
              <a:rPr lang="ru-RU" sz="2800" dirty="0"/>
              <a:t> </a:t>
            </a:r>
            <a:r>
              <a:rPr lang="ru-RU" sz="2800" dirty="0" err="1"/>
              <a:t>means</a:t>
            </a:r>
            <a:r>
              <a:rPr lang="ru-RU" sz="2800" dirty="0"/>
              <a:t> </a:t>
            </a:r>
            <a:r>
              <a:rPr lang="ru-RU" sz="2800" dirty="0" err="1"/>
              <a:t>or</a:t>
            </a:r>
            <a:r>
              <a:rPr lang="ru-RU" sz="2800" dirty="0"/>
              <a:t> </a:t>
            </a:r>
            <a:r>
              <a:rPr lang="ru-RU" sz="2800" dirty="0" err="1"/>
              <a:t>others</a:t>
            </a:r>
            <a:r>
              <a:rPr lang="ru-RU" sz="2800" dirty="0"/>
              <a:t> </a:t>
            </a:r>
            <a:r>
              <a:rPr lang="ru-RU" sz="2800" dirty="0" err="1"/>
              <a:t>subjects</a:t>
            </a:r>
            <a:r>
              <a:rPr lang="ru-RU" sz="2800" dirty="0"/>
              <a:t> </a:t>
            </a:r>
            <a:r>
              <a:rPr lang="ru-RU" sz="2800" dirty="0" err="1"/>
              <a:t>management</a:t>
            </a:r>
            <a:r>
              <a:rPr lang="ru-RU" sz="2800" dirty="0"/>
              <a:t>,</a:t>
            </a:r>
            <a:r>
              <a:rPr lang="ru-RU" sz="2800" dirty="0" err="1"/>
              <a:t>what</a:t>
            </a:r>
            <a:r>
              <a:rPr lang="ru-RU" sz="2800" dirty="0"/>
              <a:t> </a:t>
            </a:r>
            <a:r>
              <a:rPr lang="ru-RU" sz="2800" dirty="0" err="1"/>
              <a:t>have</a:t>
            </a:r>
            <a:r>
              <a:rPr lang="ru-RU" sz="2800" dirty="0"/>
              <a:t> </a:t>
            </a:r>
            <a:r>
              <a:rPr lang="ru-RU" sz="2800" dirty="0" err="1"/>
              <a:t>appropriate</a:t>
            </a:r>
            <a:r>
              <a:rPr lang="ru-RU" sz="2800" dirty="0"/>
              <a:t> </a:t>
            </a:r>
            <a:r>
              <a:rPr lang="ru-RU" sz="2800" dirty="0" err="1"/>
              <a:t>license</a:t>
            </a:r>
            <a:r>
              <a:rPr lang="ru-RU" sz="2800" dirty="0"/>
              <a:t>,</a:t>
            </a:r>
            <a:r>
              <a:rPr lang="ru-RU" sz="2800" dirty="0" err="1"/>
              <a:t>storage</a:t>
            </a:r>
            <a:r>
              <a:rPr lang="ru-RU" sz="2800" dirty="0"/>
              <a:t>,</a:t>
            </a:r>
            <a:r>
              <a:rPr lang="ru-RU" sz="2800" dirty="0" err="1"/>
              <a:t>transportation</a:t>
            </a:r>
            <a:r>
              <a:rPr lang="ru-RU" sz="2800" dirty="0"/>
              <a:t>and sale</a:t>
            </a:r>
            <a:r>
              <a:rPr lang="ru-RU" sz="2800" dirty="0" err="1"/>
              <a:t>medical</a:t>
            </a:r>
            <a:r>
              <a:rPr lang="ru-RU" sz="2800" dirty="0"/>
              <a:t> </a:t>
            </a:r>
            <a:r>
              <a:rPr lang="ru-RU" sz="2800" dirty="0" err="1"/>
              <a:t>means</a:t>
            </a:r>
            <a:r>
              <a:rPr lang="ru-RU" sz="2800" dirty="0"/>
              <a:t>with</a:t>
            </a:r>
            <a:r>
              <a:rPr lang="ru-RU" sz="2800" dirty="0" err="1"/>
              <a:t>pharmacy</a:t>
            </a:r>
            <a:r>
              <a:rPr lang="ru-RU" sz="2800" dirty="0"/>
              <a:t> </a:t>
            </a:r>
            <a:r>
              <a:rPr lang="ru-RU" sz="2800" dirty="0" err="1"/>
              <a:t>made up</a:t>
            </a:r>
            <a:r>
              <a:rPr lang="ru-RU" sz="2800" dirty="0"/>
              <a:t>(Base)</a:t>
            </a:r>
            <a:r>
              <a:rPr lang="ru-RU" sz="2800" dirty="0" err="1"/>
              <a:t>others</a:t>
            </a:r>
            <a:r>
              <a:rPr lang="ru-RU" sz="2800" dirty="0"/>
              <a:t> </a:t>
            </a:r>
            <a:r>
              <a:rPr lang="ru-RU" sz="2800" dirty="0" err="1"/>
              <a:t>subjects</a:t>
            </a:r>
            <a:r>
              <a:rPr lang="ru-RU" sz="2800" dirty="0"/>
              <a:t> </a:t>
            </a:r>
            <a:r>
              <a:rPr lang="ru-RU" sz="2800" dirty="0" err="1"/>
              <a:t>wholesale</a:t>
            </a:r>
            <a:r>
              <a:rPr lang="ru-RU" sz="2800" dirty="0"/>
              <a:t> </a:t>
            </a:r>
            <a:r>
              <a:rPr lang="ru-RU" sz="2800" dirty="0" err="1"/>
              <a:t>or</a:t>
            </a:r>
            <a:r>
              <a:rPr lang="ru-RU" sz="2800" dirty="0"/>
              <a:t> </a:t>
            </a:r>
            <a:r>
              <a:rPr lang="ru-RU" sz="2800" dirty="0" err="1"/>
              <a:t>retail</a:t>
            </a:r>
            <a:r>
              <a:rPr lang="ru-RU" sz="2800" dirty="0"/>
              <a:t> </a:t>
            </a:r>
            <a:r>
              <a:rPr lang="ru-RU" sz="2800" dirty="0" err="1"/>
              <a:t>trade</a:t>
            </a:r>
            <a:r>
              <a:rPr lang="ru-RU" sz="2800" dirty="0"/>
              <a:t> </a:t>
            </a:r>
            <a:r>
              <a:rPr lang="ru-RU" sz="2800" dirty="0" err="1"/>
              <a:t>medicinal</a:t>
            </a:r>
            <a:r>
              <a:rPr lang="ru-RU" sz="2800" dirty="0"/>
              <a:t> </a:t>
            </a:r>
            <a:r>
              <a:rPr lang="ru-RU" sz="2800" dirty="0" err="1"/>
              <a:t>means</a:t>
            </a:r>
            <a:r>
              <a:rPr lang="ru-RU" sz="2800" dirty="0"/>
              <a:t>,</a:t>
            </a:r>
            <a:r>
              <a:rPr lang="ru-RU" sz="2800" dirty="0" err="1"/>
              <a:t>which</a:t>
            </a:r>
            <a:r>
              <a:rPr lang="ru-RU" sz="2800" dirty="0"/>
              <a:t> </a:t>
            </a:r>
            <a:r>
              <a:rPr lang="ru-RU" sz="2800" dirty="0" err="1"/>
              <a:t>received</a:t>
            </a:r>
            <a:r>
              <a:rPr lang="ru-RU" sz="2800" dirty="0"/>
              <a:t>on</a:t>
            </a:r>
            <a:r>
              <a:rPr lang="ru-RU" sz="2800" dirty="0" err="1"/>
              <a:t>it</a:t>
            </a:r>
            <a:r>
              <a:rPr lang="ru-RU" sz="2800" dirty="0"/>
              <a:t> </a:t>
            </a:r>
            <a:r>
              <a:rPr lang="ru-RU" sz="2800" dirty="0" err="1"/>
              <a:t>corresponding</a:t>
            </a:r>
            <a:r>
              <a:rPr lang="ru-RU" sz="2800" dirty="0"/>
              <a:t> </a:t>
            </a:r>
            <a:r>
              <a:rPr lang="ru-RU" sz="2800" dirty="0" err="1"/>
              <a:t>license</a:t>
            </a:r>
            <a:r>
              <a:rPr lang="ru-RU" sz="2800" dirty="0"/>
              <a:t>,</a:t>
            </a:r>
            <a:r>
              <a:rPr lang="ru-RU" sz="2800" dirty="0" err="1"/>
              <a:t>manufacturers</a:t>
            </a:r>
            <a:r>
              <a:rPr lang="ru-RU" sz="2800" dirty="0"/>
              <a:t> </a:t>
            </a:r>
            <a:r>
              <a:rPr lang="ru-RU" sz="2800" dirty="0" err="1"/>
              <a:t>medical</a:t>
            </a:r>
            <a:r>
              <a:rPr lang="ru-RU" sz="2800" dirty="0"/>
              <a:t> </a:t>
            </a:r>
            <a:r>
              <a:rPr lang="ru-RU" sz="2800" dirty="0" err="1"/>
              <a:t>means</a:t>
            </a:r>
            <a:r>
              <a:rPr lang="ru-RU" sz="2800" dirty="0"/>
              <a:t>,</a:t>
            </a:r>
            <a:r>
              <a:rPr lang="ru-RU" sz="2800" dirty="0" err="1"/>
              <a:t>directly</a:t>
            </a:r>
            <a:r>
              <a:rPr lang="ru-RU" sz="2800" dirty="0"/>
              <a:t> </a:t>
            </a:r>
            <a:r>
              <a:rPr lang="ru-RU" sz="2800" dirty="0" err="1"/>
              <a:t>therapeutic and preventive</a:t>
            </a:r>
            <a:r>
              <a:rPr lang="ru-RU" sz="2800" dirty="0"/>
              <a:t>institutions</a:t>
            </a:r>
            <a:r>
              <a:rPr lang="ru-RU" sz="2800" dirty="0" err="1"/>
              <a:t>or</a:t>
            </a:r>
            <a:r>
              <a:rPr lang="ru-RU" sz="2800" dirty="0"/>
              <a:t> </a:t>
            </a:r>
            <a:r>
              <a:rPr lang="ru-RU" sz="2800" dirty="0" err="1"/>
              <a:t>legal</a:t>
            </a:r>
            <a:r>
              <a:rPr lang="ru-RU" sz="2800" dirty="0"/>
              <a:t>persons</a:t>
            </a:r>
            <a:r>
              <a:rPr lang="ru-RU" sz="2800" dirty="0" err="1"/>
              <a:t>structural</a:t>
            </a:r>
            <a:r>
              <a:rPr lang="ru-RU" sz="2800" dirty="0"/>
              <a:t> </a:t>
            </a:r>
            <a:r>
              <a:rPr lang="ru-RU" sz="2800" dirty="0" err="1"/>
              <a:t>subdivisions</a:t>
            </a:r>
            <a:r>
              <a:rPr lang="ru-RU" sz="2800" dirty="0"/>
              <a:t> </a:t>
            </a:r>
            <a:r>
              <a:rPr lang="ru-RU" sz="2800" dirty="0" err="1"/>
              <a:t>whose</a:t>
            </a:r>
            <a:r>
              <a:rPr lang="ru-RU" sz="2800" dirty="0"/>
              <a:t> </a:t>
            </a:r>
            <a:r>
              <a:rPr lang="ru-RU" sz="2800" dirty="0" err="1"/>
              <a:t>therapeutic and preventive</a:t>
            </a:r>
            <a:r>
              <a:rPr lang="ru-RU" sz="2800" dirty="0"/>
              <a:t>install;</a:t>
            </a:r>
            <a:endParaRPr lang="ru-RU" dirty="0"/>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Заголовок 1"/>
          <p:cNvSpPr>
            <a:spLocks noGrp="1"/>
          </p:cNvSpPr>
          <p:nvPr>
            <p:ph type="title"/>
          </p:nvPr>
        </p:nvSpPr>
        <p:spPr/>
        <p:txBody>
          <a:bodyPr/>
          <a:lstStyle/>
          <a:p>
            <a:pPr algn="l" rtl="0" eaLnBrk="1" hangingPunct="1"/>
            <a:endParaRPr lang="ru-RU" smtClean="0"/>
          </a:p>
        </p:txBody>
      </p:sp>
      <p:sp>
        <p:nvSpPr>
          <p:cNvPr id="15362" name="Объект 2"/>
          <p:cNvSpPr>
            <a:spLocks noGrp="1"/>
          </p:cNvSpPr>
          <p:nvPr>
            <p:ph idx="1"/>
          </p:nvPr>
        </p:nvSpPr>
        <p:spPr>
          <a:xfrm>
            <a:off x="457200" y="1847850"/>
            <a:ext cx="8229600" cy="4476750"/>
          </a:xfrm>
        </p:spPr>
        <p:txBody>
          <a:bodyPr>
            <a:normAutofit lnSpcReduction="10000"/>
          </a:bodyPr>
          <a:lstStyle/>
          <a:p>
            <a:pPr algn="l" rtl="0" eaLnBrk="1" hangingPunct="1"/>
            <a:r>
              <a:rPr lang="ru-RU" sz="3200" dirty="0"/>
              <a:t>As a result</a:t>
            </a:r>
            <a:r>
              <a:rPr lang="ru-RU" sz="3200" dirty="0" err="1"/>
              <a:t>implementation</a:t>
            </a:r>
            <a:r>
              <a:rPr lang="ru-RU" sz="3200" dirty="0"/>
              <a:t> </a:t>
            </a:r>
            <a:r>
              <a:rPr lang="ru-RU" sz="3200" dirty="0" err="1"/>
              <a:t>strategies</a:t>
            </a:r>
            <a:r>
              <a:rPr lang="ru-RU" sz="3200" dirty="0"/>
              <a:t> </a:t>
            </a:r>
            <a:r>
              <a:rPr lang="ru-RU" sz="3200" dirty="0" err="1"/>
              <a:t>integration</a:t>
            </a:r>
            <a:r>
              <a:rPr lang="ru-RU" sz="3200" dirty="0"/>
              <a:t>in the EU in</a:t>
            </a:r>
            <a:r>
              <a:rPr lang="ru-RU" sz="3200" dirty="0" err="1"/>
              <a:t>Ukraine</a:t>
            </a:r>
            <a:r>
              <a:rPr lang="ru-RU" sz="3200" dirty="0"/>
              <a:t>became</a:t>
            </a:r>
            <a:r>
              <a:rPr lang="ru-RU" sz="3200" dirty="0" err="1"/>
              <a:t>assertion</a:t>
            </a:r>
            <a:r>
              <a:rPr lang="ru-RU" sz="3200" dirty="0"/>
              <a:t>on</a:t>
            </a:r>
            <a:r>
              <a:rPr lang="ru-RU" sz="3200" dirty="0" err="1"/>
              <a:t>legislative</a:t>
            </a:r>
            <a:r>
              <a:rPr lang="ru-RU" sz="3200" dirty="0"/>
              <a:t> </a:t>
            </a:r>
            <a:r>
              <a:rPr lang="ru-RU" sz="3200" dirty="0" err="1"/>
              <a:t>levels</a:t>
            </a:r>
            <a:r>
              <a:rPr lang="ru-RU" sz="3200" dirty="0"/>
              <a:t> </a:t>
            </a:r>
            <a:r>
              <a:rPr lang="ru-RU" sz="3200" dirty="0" err="1"/>
              <a:t>leadership</a:t>
            </a:r>
            <a:r>
              <a:rPr lang="ru-RU" sz="3200" dirty="0"/>
              <a:t>"</a:t>
            </a:r>
            <a:r>
              <a:rPr lang="ru-RU" sz="3200" dirty="0" err="1"/>
              <a:t>Medicinal</a:t>
            </a:r>
            <a:r>
              <a:rPr lang="ru-RU" sz="3200" dirty="0"/>
              <a:t> </a:t>
            </a:r>
            <a:r>
              <a:rPr lang="ru-RU" sz="3200" dirty="0" err="1"/>
              <a:t>means</a:t>
            </a:r>
            <a:r>
              <a:rPr lang="ru-RU" sz="3200" dirty="0"/>
              <a:t>.</a:t>
            </a:r>
            <a:r>
              <a:rPr lang="ru-RU" sz="3200" dirty="0" err="1"/>
              <a:t>Proper</a:t>
            </a:r>
            <a:r>
              <a:rPr lang="ru-RU" sz="3200" dirty="0"/>
              <a:t>practice</a:t>
            </a:r>
            <a:r>
              <a:rPr lang="ru-RU" sz="3200" dirty="0" err="1"/>
              <a:t>distribution</a:t>
            </a:r>
            <a:r>
              <a:rPr lang="ru-RU" sz="3200" dirty="0"/>
              <a:t>"ST-N MOZU 42-5.0: 2008,</a:t>
            </a:r>
            <a:r>
              <a:rPr lang="ru-RU" sz="3200" dirty="0" err="1"/>
              <a:t>approved</a:t>
            </a:r>
            <a:r>
              <a:rPr lang="ru-RU" sz="3200" dirty="0"/>
              <a:t>by order of the Ministry of Health</a:t>
            </a:r>
            <a:r>
              <a:rPr lang="ru-RU" sz="3200" dirty="0" err="1"/>
              <a:t>of Ukraine</a:t>
            </a:r>
            <a:r>
              <a:rPr lang="ru-RU" sz="3200" dirty="0"/>
              <a:t> </a:t>
            </a:r>
            <a:r>
              <a:rPr lang="ru-RU" sz="3200" dirty="0" err="1"/>
              <a:t>kind</a:t>
            </a:r>
            <a:r>
              <a:rPr lang="ru-RU" sz="3200" dirty="0"/>
              <a:t>16.02.2009 No. 95.</a:t>
            </a:r>
            <a:r>
              <a:rPr lang="ru-RU" sz="3200" dirty="0" err="1"/>
              <a:t>Let's consider</a:t>
            </a:r>
            <a:r>
              <a:rPr lang="ru-RU" sz="3200" dirty="0"/>
              <a:t> </a:t>
            </a:r>
            <a:r>
              <a:rPr lang="ru-RU" sz="3200" dirty="0" err="1"/>
              <a:t>concept</a:t>
            </a:r>
            <a:r>
              <a:rPr lang="ru-RU" sz="3200" dirty="0"/>
              <a:t>"</a:t>
            </a:r>
            <a:r>
              <a:rPr lang="ru-RU" sz="3200" dirty="0" err="1"/>
              <a:t>distribution</a:t>
            </a:r>
            <a:r>
              <a:rPr lang="ru-RU" sz="3200" dirty="0"/>
              <a:t>"and"</a:t>
            </a:r>
            <a:r>
              <a:rPr lang="ru-RU" sz="3200" dirty="0" err="1"/>
              <a:t>distributor</a:t>
            </a:r>
            <a:r>
              <a:rPr lang="ru-RU" sz="3200" dirty="0"/>
              <a:t>".</a:t>
            </a:r>
            <a:endParaRPr lang="ru-RU" sz="3600" dirty="0" smtClean="0"/>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Заголовок 1"/>
          <p:cNvSpPr>
            <a:spLocks noGrp="1"/>
          </p:cNvSpPr>
          <p:nvPr>
            <p:ph type="title"/>
          </p:nvPr>
        </p:nvSpPr>
        <p:spPr/>
        <p:txBody>
          <a:bodyPr/>
          <a:lstStyle/>
          <a:p>
            <a:pPr algn="l" rtl="0" eaLnBrk="1" hangingPunct="1"/>
            <a:endParaRPr lang="ru-RU" smtClean="0"/>
          </a:p>
        </p:txBody>
      </p:sp>
      <p:sp>
        <p:nvSpPr>
          <p:cNvPr id="16386" name="Объект 2"/>
          <p:cNvSpPr>
            <a:spLocks noGrp="1"/>
          </p:cNvSpPr>
          <p:nvPr>
            <p:ph idx="1"/>
          </p:nvPr>
        </p:nvSpPr>
        <p:spPr>
          <a:xfrm>
            <a:off x="457200" y="1772816"/>
            <a:ext cx="8229600" cy="4551784"/>
          </a:xfrm>
        </p:spPr>
        <p:txBody>
          <a:bodyPr>
            <a:normAutofit lnSpcReduction="10000"/>
          </a:bodyPr>
          <a:lstStyle/>
          <a:p>
            <a:pPr algn="l" rtl="0" eaLnBrk="1" hangingPunct="1"/>
            <a:r>
              <a:rPr lang="ru-RU" sz="3200" dirty="0" smtClean="0"/>
              <a:t>As a result</a:t>
            </a:r>
            <a:r>
              <a:rPr lang="ru-RU" sz="3200" dirty="0"/>
              <a:t>implementation</a:t>
            </a:r>
            <a:r>
              <a:rPr lang="ru-RU" sz="3200" dirty="0" err="1"/>
              <a:t>strategies</a:t>
            </a:r>
            <a:r>
              <a:rPr lang="ru-RU" sz="3200" dirty="0"/>
              <a:t> </a:t>
            </a:r>
            <a:r>
              <a:rPr lang="ru-RU" sz="3200" dirty="0" err="1"/>
              <a:t>integration</a:t>
            </a:r>
            <a:r>
              <a:rPr lang="ru-RU" sz="3200" dirty="0"/>
              <a:t>in the EU in</a:t>
            </a:r>
            <a:r>
              <a:rPr lang="ru-RU" sz="3200" dirty="0" err="1"/>
              <a:t>Ukraine</a:t>
            </a:r>
            <a:r>
              <a:rPr lang="ru-RU" sz="3200" dirty="0"/>
              <a:t>became</a:t>
            </a:r>
            <a:r>
              <a:rPr lang="ru-RU" sz="3200" dirty="0" err="1"/>
              <a:t>statements</a:t>
            </a:r>
            <a:r>
              <a:rPr lang="ru-RU" sz="3200" dirty="0"/>
              <a:t>on</a:t>
            </a:r>
            <a:r>
              <a:rPr lang="ru-RU" sz="3200" dirty="0" err="1"/>
              <a:t>legislative</a:t>
            </a:r>
            <a:r>
              <a:rPr lang="ru-RU" sz="3200" dirty="0"/>
              <a:t> </a:t>
            </a:r>
            <a:r>
              <a:rPr lang="ru-RU" sz="3200" dirty="0" err="1"/>
              <a:t>levels</a:t>
            </a:r>
            <a:r>
              <a:rPr lang="ru-RU" sz="3200" dirty="0"/>
              <a:t> </a:t>
            </a:r>
            <a:r>
              <a:rPr lang="ru-RU" sz="3200" dirty="0" err="1"/>
              <a:t>leadership</a:t>
            </a:r>
            <a:r>
              <a:rPr lang="ru-RU" sz="3200" dirty="0"/>
              <a:t>"</a:t>
            </a:r>
            <a:r>
              <a:rPr lang="ru-RU" sz="3200" dirty="0" err="1"/>
              <a:t>Medicinal</a:t>
            </a:r>
            <a:r>
              <a:rPr lang="ru-RU" sz="3200" dirty="0"/>
              <a:t> </a:t>
            </a:r>
            <a:r>
              <a:rPr lang="ru-RU" sz="3200" dirty="0" err="1"/>
              <a:t>means</a:t>
            </a:r>
            <a:r>
              <a:rPr lang="ru-RU" sz="3200" dirty="0"/>
              <a:t>.</a:t>
            </a:r>
            <a:r>
              <a:rPr lang="ru-RU" sz="3200" dirty="0" err="1"/>
              <a:t>Properly</a:t>
            </a:r>
            <a:r>
              <a:rPr lang="ru-RU" sz="3200" dirty="0"/>
              <a:t>practice</a:t>
            </a:r>
            <a:r>
              <a:rPr lang="ru-RU" sz="3200" dirty="0" err="1"/>
              <a:t>distribution</a:t>
            </a:r>
            <a:r>
              <a:rPr lang="ru-RU" sz="3200" dirty="0"/>
              <a:t>"ST-N MOZU 42-5.0: 2008, APPROVED by resolution</a:t>
            </a:r>
            <a:r>
              <a:rPr lang="ru-RU" sz="3200" dirty="0" err="1"/>
              <a:t>Cabinet</a:t>
            </a:r>
            <a:r>
              <a:rPr lang="ru-RU" sz="3200" dirty="0"/>
              <a:t> </a:t>
            </a:r>
            <a:r>
              <a:rPr lang="ru-RU" sz="3200" dirty="0" err="1"/>
              <a:t>Ministers</a:t>
            </a:r>
            <a:r>
              <a:rPr lang="ru-RU" sz="3200" dirty="0"/>
              <a:t>by order of the Ministry of Health</a:t>
            </a:r>
            <a:r>
              <a:rPr lang="ru-RU" sz="3200" dirty="0" err="1"/>
              <a:t>of Ukraine</a:t>
            </a:r>
            <a:r>
              <a:rPr lang="ru-RU" sz="3200" dirty="0"/>
              <a:t>dated February 16, 2009 No. 95.</a:t>
            </a:r>
            <a:r>
              <a:rPr lang="ru-RU" sz="3200" dirty="0" err="1"/>
              <a:t>Let's consider</a:t>
            </a:r>
            <a:r>
              <a:rPr lang="ru-RU" sz="3200" dirty="0"/>
              <a:t> </a:t>
            </a:r>
            <a:r>
              <a:rPr lang="ru-RU" sz="3200" dirty="0" err="1"/>
              <a:t>Concept</a:t>
            </a:r>
            <a:r>
              <a:rPr lang="ru-RU" sz="3200" dirty="0"/>
              <a:t>"</a:t>
            </a:r>
            <a:r>
              <a:rPr lang="ru-RU" sz="3200" dirty="0" err="1"/>
              <a:t>distribution</a:t>
            </a:r>
            <a:r>
              <a:rPr lang="ru-RU" sz="3200" dirty="0"/>
              <a:t>"and"</a:t>
            </a:r>
            <a:r>
              <a:rPr lang="ru-RU" sz="3200" dirty="0" err="1"/>
              <a:t>distributor</a:t>
            </a:r>
            <a:r>
              <a:rPr lang="ru-RU" sz="3200" dirty="0"/>
              <a:t>".</a:t>
            </a:r>
            <a:endParaRPr lang="ru-RU" dirty="0" smtClean="0"/>
          </a:p>
        </p:txBody>
      </p:sp>
    </p:spTree>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Заголовок 1"/>
          <p:cNvSpPr>
            <a:spLocks noGrp="1"/>
          </p:cNvSpPr>
          <p:nvPr>
            <p:ph type="title"/>
          </p:nvPr>
        </p:nvSpPr>
        <p:spPr/>
        <p:txBody>
          <a:bodyPr/>
          <a:lstStyle/>
          <a:p>
            <a:pPr algn="l" rtl="0" eaLnBrk="1" hangingPunct="1"/>
            <a:endParaRPr lang="ru-RU" dirty="0" smtClean="0"/>
          </a:p>
        </p:txBody>
      </p:sp>
      <p:sp>
        <p:nvSpPr>
          <p:cNvPr id="17410" name="Объект 3"/>
          <p:cNvSpPr>
            <a:spLocks noGrp="1"/>
          </p:cNvSpPr>
          <p:nvPr>
            <p:ph idx="1"/>
          </p:nvPr>
        </p:nvSpPr>
        <p:spPr>
          <a:xfrm>
            <a:off x="457200" y="1758007"/>
            <a:ext cx="8229600" cy="5559425"/>
          </a:xfrm>
        </p:spPr>
        <p:txBody>
          <a:bodyPr/>
          <a:lstStyle/>
          <a:p>
            <a:pPr algn="l" rtl="0" eaLnBrk="1" hangingPunct="1"/>
            <a:r>
              <a:rPr lang="ru-RU" sz="3200" b="1" dirty="0"/>
              <a:t>Characteristic</a:t>
            </a:r>
            <a:r>
              <a:rPr lang="ru-RU" sz="3200" b="1" dirty="0" err="1"/>
              <a:t>wholesale</a:t>
            </a:r>
            <a:r>
              <a:rPr lang="ru-RU" sz="3200" b="1" dirty="0"/>
              <a:t> </a:t>
            </a:r>
            <a:r>
              <a:rPr lang="ru-RU" sz="3200" b="1" dirty="0" err="1"/>
              <a:t>pharmaceutical</a:t>
            </a:r>
            <a:r>
              <a:rPr lang="ru-RU" sz="3200" b="1" dirty="0"/>
              <a:t> </a:t>
            </a:r>
            <a:r>
              <a:rPr lang="ru-RU" sz="3200" b="1" dirty="0" err="1"/>
              <a:t>enterprises</a:t>
            </a:r>
            <a:endParaRPr lang="ru-RU" sz="3200" b="1" dirty="0"/>
          </a:p>
          <a:p>
            <a:pPr algn="l" rtl="0" eaLnBrk="1" hangingPunct="1"/>
            <a:r>
              <a:rPr lang="ru-RU" sz="3200" dirty="0"/>
              <a:t>At</a:t>
            </a:r>
            <a:r>
              <a:rPr lang="ru-RU" sz="3200" dirty="0" err="1"/>
              <a:t>all</a:t>
            </a:r>
            <a:r>
              <a:rPr lang="ru-RU" sz="3200" dirty="0"/>
              <a:t> </a:t>
            </a:r>
            <a:r>
              <a:rPr lang="ru-RU" sz="3200" dirty="0" err="1"/>
              <a:t>similarities</a:t>
            </a:r>
            <a:r>
              <a:rPr lang="ru-RU" sz="3200" dirty="0"/>
              <a:t> </a:t>
            </a:r>
            <a:r>
              <a:rPr lang="ru-RU" sz="3200" dirty="0" err="1"/>
              <a:t>market</a:t>
            </a:r>
            <a:r>
              <a:rPr lang="ru-RU" sz="3200" dirty="0"/>
              <a:t> </a:t>
            </a:r>
            <a:r>
              <a:rPr lang="ru-RU" sz="3200" dirty="0" err="1"/>
              <a:t>activity</a:t>
            </a:r>
            <a:r>
              <a:rPr lang="ru-RU" sz="3200" dirty="0"/>
              <a:t> </a:t>
            </a:r>
            <a:r>
              <a:rPr lang="ru-RU" sz="3200" dirty="0" err="1"/>
              <a:t>wholesale</a:t>
            </a:r>
            <a:r>
              <a:rPr lang="ru-RU" sz="3200" dirty="0"/>
              <a:t> </a:t>
            </a:r>
            <a:r>
              <a:rPr lang="ru-RU" sz="3200" dirty="0" err="1"/>
              <a:t>pharmaceutical</a:t>
            </a:r>
            <a:r>
              <a:rPr lang="ru-RU" sz="3200" dirty="0"/>
              <a:t> </a:t>
            </a:r>
            <a:r>
              <a:rPr lang="ru-RU" sz="3200" dirty="0" err="1"/>
              <a:t>firms</a:t>
            </a:r>
            <a:r>
              <a:rPr lang="ru-RU" sz="3200" dirty="0"/>
              <a:t>, in</a:t>
            </a:r>
            <a:r>
              <a:rPr lang="ru-RU" sz="3200" dirty="0" err="1"/>
              <a:t>their</a:t>
            </a:r>
            <a:r>
              <a:rPr lang="ru-RU" sz="3200" dirty="0"/>
              <a:t> </a:t>
            </a:r>
            <a:r>
              <a:rPr lang="ru-RU" sz="3200" dirty="0" err="1"/>
              <a:t>organizational</a:t>
            </a:r>
            <a:r>
              <a:rPr lang="ru-RU" sz="3200" dirty="0"/>
              <a:t>structures</a:t>
            </a:r>
            <a:r>
              <a:rPr lang="ru-RU" sz="3200" dirty="0" err="1"/>
              <a:t>are observed</a:t>
            </a:r>
            <a:r>
              <a:rPr lang="ru-RU" sz="3200" dirty="0"/>
              <a:t> </a:t>
            </a:r>
            <a:r>
              <a:rPr lang="ru-RU" sz="3200" dirty="0" err="1"/>
              <a:t>certain</a:t>
            </a:r>
            <a:r>
              <a:rPr lang="ru-RU" sz="3200" dirty="0"/>
              <a:t> </a:t>
            </a:r>
            <a:r>
              <a:rPr lang="ru-RU" sz="3200" dirty="0" err="1"/>
              <a:t>disagreements</a:t>
            </a:r>
            <a:r>
              <a:rPr lang="ru-RU" sz="3200" dirty="0"/>
              <a:t>,</a:t>
            </a:r>
            <a:r>
              <a:rPr lang="ru-RU" sz="3200" dirty="0" err="1"/>
              <a:t>what</a:t>
            </a:r>
            <a:r>
              <a:rPr lang="ru-RU" sz="3200" dirty="0"/>
              <a:t> </a:t>
            </a:r>
            <a:r>
              <a:rPr lang="ru-RU" sz="3200" dirty="0" err="1"/>
              <a:t>conditions</a:t>
            </a:r>
            <a:r>
              <a:rPr lang="ru-RU" sz="3200" dirty="0"/>
              <a:t> </a:t>
            </a:r>
            <a:r>
              <a:rPr lang="ru-RU" sz="3200" dirty="0" err="1"/>
              <a:t>classification</a:t>
            </a:r>
            <a:r>
              <a:rPr lang="ru-RU" sz="3200" dirty="0"/>
              <a:t> </a:t>
            </a:r>
            <a:r>
              <a:rPr lang="ru-RU" sz="3200" dirty="0" err="1"/>
              <a:t>differences</a:t>
            </a:r>
            <a:r>
              <a:rPr lang="ru-RU" sz="3200" dirty="0"/>
              <a:t> </a:t>
            </a:r>
            <a:r>
              <a:rPr lang="ru-RU" sz="3200" dirty="0" err="1"/>
              <a:t>mediators</a:t>
            </a:r>
            <a:r>
              <a:rPr lang="ru-RU" sz="3200" dirty="0"/>
              <a:t>. First of all,</a:t>
            </a:r>
            <a:r>
              <a:rPr lang="ru-RU" sz="3200" dirty="0" err="1"/>
              <a:t>difference</a:t>
            </a:r>
            <a:r>
              <a:rPr lang="ru-RU" sz="3200" dirty="0"/>
              <a:t> </a:t>
            </a:r>
            <a:r>
              <a:rPr lang="ru-RU" sz="3200" dirty="0" err="1"/>
              <a:t>is defined</a:t>
            </a:r>
            <a:r>
              <a:rPr lang="ru-RU" sz="3200" dirty="0"/>
              <a:t>form</a:t>
            </a:r>
            <a:r>
              <a:rPr lang="ru-RU" sz="3200" dirty="0" err="1"/>
              <a:t>property</a:t>
            </a:r>
            <a:r>
              <a:rPr lang="ru-RU" sz="3200" dirty="0" smtClean="0"/>
              <a:t>.</a:t>
            </a:r>
          </a:p>
          <a:p>
            <a:pPr algn="l" rtl="0" eaLnBrk="1" hangingPunct="1"/>
            <a:endParaRPr lang="ru-RU" dirty="0" smtClean="0"/>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Заголовок 1"/>
          <p:cNvSpPr>
            <a:spLocks noGrp="1"/>
          </p:cNvSpPr>
          <p:nvPr>
            <p:ph type="title"/>
          </p:nvPr>
        </p:nvSpPr>
        <p:spPr/>
        <p:txBody>
          <a:bodyPr/>
          <a:lstStyle/>
          <a:p>
            <a:pPr algn="l" rtl="0" eaLnBrk="1" hangingPunct="1"/>
            <a:endParaRPr lang="ru-RU" smtClean="0"/>
          </a:p>
        </p:txBody>
      </p:sp>
      <p:sp>
        <p:nvSpPr>
          <p:cNvPr id="18434" name="Объект 2"/>
          <p:cNvSpPr>
            <a:spLocks noGrp="1"/>
          </p:cNvSpPr>
          <p:nvPr>
            <p:ph idx="1"/>
          </p:nvPr>
        </p:nvSpPr>
        <p:spPr/>
        <p:txBody>
          <a:bodyPr>
            <a:normAutofit/>
          </a:bodyPr>
          <a:lstStyle/>
          <a:p>
            <a:pPr algn="l" rtl="0" eaLnBrk="1" hangingPunct="1"/>
            <a:r>
              <a:rPr lang="ru-RU" dirty="0"/>
              <a:t>IN</a:t>
            </a:r>
            <a:r>
              <a:rPr lang="ru-RU" dirty="0" err="1"/>
              <a:t>Ukraine</a:t>
            </a:r>
            <a:r>
              <a:rPr lang="ru-RU" dirty="0"/>
              <a:t> </a:t>
            </a:r>
            <a:r>
              <a:rPr lang="ru-RU" dirty="0" err="1"/>
              <a:t>are functioning</a:t>
            </a:r>
            <a:r>
              <a:rPr lang="ru-RU" dirty="0"/>
              <a:t>:</a:t>
            </a:r>
          </a:p>
          <a:p>
            <a:pPr algn="l" rtl="0" eaLnBrk="1" hangingPunct="1"/>
            <a:r>
              <a:rPr lang="ru-RU" dirty="0"/>
              <a:t> </a:t>
            </a:r>
            <a:r>
              <a:rPr lang="ru-RU" dirty="0" err="1"/>
              <a:t>state</a:t>
            </a:r>
            <a:r>
              <a:rPr lang="ru-RU" dirty="0"/>
              <a:t>;</a:t>
            </a:r>
          </a:p>
          <a:p>
            <a:pPr algn="l" rtl="0" eaLnBrk="1" hangingPunct="1"/>
            <a:r>
              <a:rPr lang="ru-RU" dirty="0"/>
              <a:t> </a:t>
            </a:r>
            <a:r>
              <a:rPr lang="ru-RU" dirty="0" err="1"/>
              <a:t>communal</a:t>
            </a:r>
            <a:r>
              <a:rPr lang="ru-RU" dirty="0"/>
              <a:t>;</a:t>
            </a:r>
          </a:p>
          <a:p>
            <a:pPr algn="l" rtl="0" eaLnBrk="1" hangingPunct="1"/>
            <a:r>
              <a:rPr lang="ru-RU" dirty="0"/>
              <a:t> </a:t>
            </a:r>
            <a:r>
              <a:rPr lang="ru-RU" dirty="0" err="1"/>
              <a:t>collective</a:t>
            </a:r>
            <a:r>
              <a:rPr lang="ru-RU" dirty="0"/>
              <a:t>;</a:t>
            </a:r>
          </a:p>
          <a:p>
            <a:pPr algn="l" rtl="0" eaLnBrk="1" hangingPunct="1"/>
            <a:r>
              <a:rPr lang="ru-RU" dirty="0" err="1"/>
              <a:t>Private</a:t>
            </a:r>
            <a:r>
              <a:rPr lang="ru-RU" dirty="0"/>
              <a:t> </a:t>
            </a:r>
            <a:r>
              <a:rPr lang="ru-RU" dirty="0" err="1"/>
              <a:t>wholesale</a:t>
            </a:r>
            <a:r>
              <a:rPr lang="ru-RU" dirty="0"/>
              <a:t> </a:t>
            </a:r>
            <a:r>
              <a:rPr lang="ru-RU" dirty="0" err="1"/>
              <a:t>pharmaceutical</a:t>
            </a:r>
            <a:r>
              <a:rPr lang="ru-RU" dirty="0"/>
              <a:t> </a:t>
            </a:r>
            <a:r>
              <a:rPr lang="ru-RU" dirty="0" err="1"/>
              <a:t>enterprises</a:t>
            </a:r>
            <a:r>
              <a:rPr lang="ru-RU" dirty="0"/>
              <a:t>;</a:t>
            </a:r>
          </a:p>
          <a:p>
            <a:pPr algn="l" rtl="0" eaLnBrk="1" hangingPunct="1"/>
            <a:r>
              <a:rPr lang="ru-RU" dirty="0" err="1"/>
              <a:t>Firm</a:t>
            </a:r>
            <a:r>
              <a:rPr lang="ru-RU" dirty="0"/>
              <a:t> </a:t>
            </a:r>
            <a:r>
              <a:rPr lang="ru-RU" dirty="0" err="1"/>
              <a:t>partial</a:t>
            </a:r>
            <a:r>
              <a:rPr lang="ru-RU" dirty="0"/>
              <a:t> </a:t>
            </a:r>
            <a:r>
              <a:rPr lang="ru-RU" dirty="0" err="1"/>
              <a:t>foreign</a:t>
            </a:r>
            <a:r>
              <a:rPr lang="ru-RU" dirty="0"/>
              <a:t> </a:t>
            </a:r>
            <a:r>
              <a:rPr lang="ru-RU" dirty="0" err="1"/>
              <a:t>investment</a:t>
            </a:r>
            <a:r>
              <a:rPr lang="ru-RU" dirty="0"/>
              <a:t>;</a:t>
            </a:r>
          </a:p>
          <a:p>
            <a:pPr algn="l" rtl="0" eaLnBrk="1" hangingPunct="1"/>
            <a:r>
              <a:rPr lang="ru-RU" dirty="0" err="1"/>
              <a:t>Firm</a:t>
            </a:r>
            <a:r>
              <a:rPr lang="ru-RU" dirty="0"/>
              <a:t> </a:t>
            </a:r>
            <a:r>
              <a:rPr lang="ru-RU" dirty="0" err="1"/>
              <a:t>one hundred percent</a:t>
            </a:r>
            <a:r>
              <a:rPr lang="ru-RU" dirty="0"/>
              <a:t> </a:t>
            </a:r>
            <a:r>
              <a:rPr lang="ru-RU" dirty="0" err="1"/>
              <a:t>foreign</a:t>
            </a:r>
            <a:r>
              <a:rPr lang="ru-RU" dirty="0"/>
              <a:t> </a:t>
            </a:r>
            <a:r>
              <a:rPr lang="ru-RU" dirty="0" err="1"/>
              <a:t>investment</a:t>
            </a:r>
            <a:r>
              <a:rPr lang="ru-RU" dirty="0"/>
              <a:t>.</a:t>
            </a:r>
            <a:endParaRPr lang="ru-RU" dirty="0" smtClean="0"/>
          </a:p>
          <a:p>
            <a:pPr algn="l" rtl="0" eaLnBrk="1" hangingPunct="1"/>
            <a:endParaRPr lang="ru-RU" dirty="0" smtClean="0"/>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Заголовок 1"/>
          <p:cNvSpPr>
            <a:spLocks noGrp="1"/>
          </p:cNvSpPr>
          <p:nvPr>
            <p:ph type="title"/>
          </p:nvPr>
        </p:nvSpPr>
        <p:spPr/>
        <p:txBody>
          <a:bodyPr/>
          <a:lstStyle/>
          <a:p>
            <a:pPr algn="l" rtl="0" eaLnBrk="1" hangingPunct="1"/>
            <a:endParaRPr lang="ru-RU" smtClean="0"/>
          </a:p>
        </p:txBody>
      </p:sp>
      <p:sp>
        <p:nvSpPr>
          <p:cNvPr id="3" name="Объект 2"/>
          <p:cNvSpPr>
            <a:spLocks noGrp="1"/>
          </p:cNvSpPr>
          <p:nvPr>
            <p:ph idx="1"/>
          </p:nvPr>
        </p:nvSpPr>
        <p:spPr>
          <a:xfrm>
            <a:off x="457200" y="1772816"/>
            <a:ext cx="8229600" cy="4551784"/>
          </a:xfrm>
        </p:spPr>
        <p:txBody>
          <a:bodyPr>
            <a:normAutofit fontScale="55000" lnSpcReduction="20000"/>
          </a:bodyPr>
          <a:lstStyle/>
          <a:p>
            <a:pPr marL="0" indent="0" algn="l" rtl="0" eaLnBrk="1" fontAlgn="auto" hangingPunct="1">
              <a:spcAft>
                <a:spcPts val="0"/>
              </a:spcAft>
              <a:buClr>
                <a:schemeClr val="accent3"/>
              </a:buClr>
              <a:buFont typeface="Wingdings 2"/>
              <a:buNone/>
              <a:defRPr/>
            </a:pPr>
            <a:r>
              <a:rPr lang="ru-RU" sz="5100" b="1" dirty="0" err="1"/>
              <a:t>wholesale</a:t>
            </a:r>
            <a:r>
              <a:rPr lang="ru-RU" sz="5100" b="1" dirty="0"/>
              <a:t> </a:t>
            </a:r>
            <a:r>
              <a:rPr lang="ru-RU" sz="5100" b="1" dirty="0" err="1"/>
              <a:t>mediators</a:t>
            </a:r>
            <a:r>
              <a:rPr lang="ru-RU" sz="5100" b="1" dirty="0"/>
              <a:t> </a:t>
            </a:r>
            <a:r>
              <a:rPr lang="ru-RU" sz="5100" b="1" dirty="0" err="1"/>
              <a:t>you can</a:t>
            </a:r>
            <a:r>
              <a:rPr lang="ru-RU" sz="5100" b="1" dirty="0"/>
              <a:t> </a:t>
            </a:r>
            <a:r>
              <a:rPr lang="ru-RU" sz="5100" b="1" dirty="0" err="1"/>
              <a:t>divide</a:t>
            </a:r>
            <a:r>
              <a:rPr lang="ru-RU" sz="5100" b="1" dirty="0"/>
              <a:t>on</a:t>
            </a:r>
            <a:r>
              <a:rPr lang="ru-RU" sz="5100" b="1" dirty="0" err="1"/>
              <a:t>such</a:t>
            </a:r>
            <a:r>
              <a:rPr lang="ru-RU" sz="5100" b="1" dirty="0"/>
              <a:t> </a:t>
            </a:r>
            <a:r>
              <a:rPr lang="ru-RU" sz="5100" b="1" dirty="0" err="1"/>
              <a:t>groups</a:t>
            </a:r>
            <a:r>
              <a:rPr lang="ru-RU" sz="5100" b="1" dirty="0"/>
              <a:t>:</a:t>
            </a:r>
          </a:p>
          <a:p>
            <a:pPr marL="0" indent="0" algn="l" rtl="0" eaLnBrk="1" fontAlgn="auto" hangingPunct="1">
              <a:spcAft>
                <a:spcPts val="0"/>
              </a:spcAft>
              <a:buClr>
                <a:schemeClr val="accent3"/>
              </a:buClr>
              <a:buFont typeface="Wingdings 2"/>
              <a:buNone/>
              <a:defRPr/>
            </a:pPr>
            <a:r>
              <a:rPr lang="ru-RU" sz="5100" dirty="0"/>
              <a:t>1. National</a:t>
            </a:r>
            <a:r>
              <a:rPr lang="ru-RU" sz="5100" dirty="0" err="1"/>
              <a:t>wholesale</a:t>
            </a:r>
            <a:r>
              <a:rPr lang="ru-RU" sz="5100" dirty="0"/>
              <a:t> </a:t>
            </a:r>
            <a:r>
              <a:rPr lang="ru-RU" sz="5100" dirty="0" err="1"/>
              <a:t>pharmacists</a:t>
            </a:r>
            <a:r>
              <a:rPr lang="ru-RU" sz="5100" dirty="0"/>
              <a:t>-</a:t>
            </a:r>
            <a:r>
              <a:rPr lang="ru-RU" sz="5100" dirty="0" err="1"/>
              <a:t>tic</a:t>
            </a:r>
            <a:r>
              <a:rPr lang="ru-RU" sz="5100" dirty="0"/>
              <a:t> </a:t>
            </a:r>
            <a:r>
              <a:rPr lang="ru-RU" sz="5100" dirty="0" err="1"/>
              <a:t>firm</a:t>
            </a:r>
            <a:r>
              <a:rPr lang="ru-RU" sz="5100" dirty="0"/>
              <a:t>,</a:t>
            </a:r>
            <a:r>
              <a:rPr lang="ru-RU" sz="5100" dirty="0" err="1"/>
              <a:t>which</a:t>
            </a:r>
            <a:r>
              <a:rPr lang="ru-RU" sz="5100" dirty="0"/>
              <a:t>by</a:t>
            </a:r>
            <a:r>
              <a:rPr lang="ru-RU" sz="5100" dirty="0" err="1"/>
              <a:t>territorial</a:t>
            </a:r>
            <a:r>
              <a:rPr lang="ru-RU" sz="5100" dirty="0"/>
              <a:t> </a:t>
            </a:r>
            <a:r>
              <a:rPr lang="ru-RU" sz="5100" dirty="0" err="1"/>
              <a:t>representation</a:t>
            </a:r>
            <a:r>
              <a:rPr lang="ru-RU" sz="5100" dirty="0"/>
              <a:t>,</a:t>
            </a:r>
            <a:r>
              <a:rPr lang="ru-RU" sz="5100" dirty="0" err="1"/>
              <a:t>branches</a:t>
            </a:r>
            <a:r>
              <a:rPr lang="ru-RU" sz="5100" dirty="0"/>
              <a:t>,</a:t>
            </a:r>
            <a:r>
              <a:rPr lang="ru-RU" sz="5100" dirty="0" err="1"/>
              <a:t>pharmacy</a:t>
            </a:r>
            <a:r>
              <a:rPr lang="ru-RU" sz="5100" dirty="0"/>
              <a:t> </a:t>
            </a:r>
            <a:r>
              <a:rPr lang="ru-RU" sz="5100" dirty="0" err="1"/>
              <a:t>make up</a:t>
            </a:r>
            <a:r>
              <a:rPr lang="ru-RU" sz="5100" dirty="0"/>
              <a:t>,</a:t>
            </a:r>
            <a:r>
              <a:rPr lang="ru-RU" sz="5100" dirty="0" err="1"/>
              <a:t>branded</a:t>
            </a:r>
            <a:r>
              <a:rPr lang="ru-RU" sz="5100" dirty="0"/>
              <a:t>pharmacies</a:t>
            </a:r>
            <a:r>
              <a:rPr lang="ru-RU" sz="5100" dirty="0" err="1"/>
              <a:t>constantly</a:t>
            </a:r>
            <a:r>
              <a:rPr lang="ru-RU" sz="5100" dirty="0"/>
              <a:t> </a:t>
            </a:r>
            <a:r>
              <a:rPr lang="ru-RU" sz="5100" dirty="0" err="1"/>
              <a:t>are developing</a:t>
            </a:r>
            <a:r>
              <a:rPr lang="ru-RU" sz="5100" dirty="0"/>
              <a:t>All</a:t>
            </a:r>
            <a:r>
              <a:rPr lang="ru-RU" sz="5100" dirty="0" err="1"/>
              <a:t>economic</a:t>
            </a:r>
            <a:r>
              <a:rPr lang="ru-RU" sz="5100" dirty="0"/>
              <a:t> </a:t>
            </a:r>
            <a:r>
              <a:rPr lang="ru-RU" sz="5100" dirty="0" err="1"/>
              <a:t>regions</a:t>
            </a:r>
            <a:r>
              <a:rPr lang="ru-RU" sz="5100" dirty="0"/>
              <a:t> </a:t>
            </a:r>
            <a:r>
              <a:rPr lang="ru-RU" sz="5100" dirty="0" err="1"/>
              <a:t>countries</a:t>
            </a:r>
            <a:r>
              <a:rPr lang="ru-RU" sz="5100" dirty="0"/>
              <a:t>(</a:t>
            </a:r>
            <a:r>
              <a:rPr lang="ru-RU" sz="5100" dirty="0" err="1"/>
              <a:t>East</a:t>
            </a:r>
            <a:r>
              <a:rPr lang="ru-RU" sz="5100" dirty="0"/>
              <a:t>,</a:t>
            </a:r>
            <a:r>
              <a:rPr lang="ru-RU" sz="5100" dirty="0" err="1"/>
              <a:t>West</a:t>
            </a:r>
            <a:r>
              <a:rPr lang="ru-RU" sz="5100" dirty="0"/>
              <a:t>, center,</a:t>
            </a:r>
            <a:r>
              <a:rPr lang="ru-RU" sz="5100" dirty="0" err="1"/>
              <a:t>North</a:t>
            </a:r>
            <a:r>
              <a:rPr lang="ru-RU" sz="5100" dirty="0"/>
              <a:t>,</a:t>
            </a:r>
            <a:r>
              <a:rPr lang="ru-RU" sz="5100" dirty="0" err="1"/>
              <a:t>South</a:t>
            </a:r>
            <a:r>
              <a:rPr lang="ru-RU" sz="5100" dirty="0"/>
              <a:t>)</a:t>
            </a:r>
          </a:p>
          <a:p>
            <a:pPr marL="0" indent="0" algn="l" rtl="0" eaLnBrk="1" fontAlgn="auto" hangingPunct="1">
              <a:spcAft>
                <a:spcPts val="0"/>
              </a:spcAft>
              <a:buClr>
                <a:schemeClr val="accent3"/>
              </a:buClr>
              <a:buFont typeface="Wingdings 2"/>
              <a:buNone/>
              <a:defRPr/>
            </a:pPr>
            <a:r>
              <a:rPr lang="ru-RU" sz="5100" dirty="0"/>
              <a:t>2.</a:t>
            </a:r>
            <a:r>
              <a:rPr lang="ru-RU" sz="5100" dirty="0" err="1"/>
              <a:t>Interregional</a:t>
            </a:r>
            <a:r>
              <a:rPr lang="ru-RU" sz="5100" dirty="0"/>
              <a:t> </a:t>
            </a:r>
            <a:r>
              <a:rPr lang="ru-RU" sz="5100" dirty="0" err="1"/>
              <a:t>firm</a:t>
            </a:r>
            <a:r>
              <a:rPr lang="ru-RU" sz="5100" dirty="0"/>
              <a:t>,</a:t>
            </a:r>
            <a:r>
              <a:rPr lang="ru-RU" sz="5100" dirty="0" err="1"/>
              <a:t>which</a:t>
            </a:r>
            <a:r>
              <a:rPr lang="ru-RU" sz="5100" dirty="0"/>
              <a:t>by</a:t>
            </a:r>
            <a:r>
              <a:rPr lang="ru-RU" sz="5100" dirty="0" err="1"/>
              <a:t>your</a:t>
            </a:r>
            <a:r>
              <a:rPr lang="ru-RU" sz="5100" dirty="0"/>
              <a:t> </a:t>
            </a:r>
            <a:r>
              <a:rPr lang="ru-RU" sz="5100" dirty="0" err="1"/>
              <a:t>structural</a:t>
            </a:r>
            <a:r>
              <a:rPr lang="ru-RU" sz="5100" dirty="0"/>
              <a:t> </a:t>
            </a:r>
            <a:r>
              <a:rPr lang="ru-RU" sz="5100" dirty="0" err="1"/>
              <a:t>subdivisions</a:t>
            </a:r>
            <a:r>
              <a:rPr lang="ru-RU" sz="5100" dirty="0"/>
              <a:t> </a:t>
            </a:r>
            <a:r>
              <a:rPr lang="ru-RU" sz="5100" dirty="0" err="1"/>
              <a:t>constantly</a:t>
            </a:r>
            <a:r>
              <a:rPr lang="ru-RU" sz="5100" dirty="0"/>
              <a:t> </a:t>
            </a:r>
            <a:r>
              <a:rPr lang="ru-RU" sz="5100" dirty="0" err="1"/>
              <a:t>are present</a:t>
            </a:r>
            <a:r>
              <a:rPr lang="ru-RU" sz="5100" dirty="0"/>
              <a:t>in</a:t>
            </a:r>
            <a:r>
              <a:rPr lang="ru-RU" sz="5100" dirty="0" err="1"/>
              <a:t>several</a:t>
            </a:r>
            <a:r>
              <a:rPr lang="ru-RU" sz="5100" dirty="0"/>
              <a:t> </a:t>
            </a:r>
            <a:r>
              <a:rPr lang="ru-RU" sz="5100" dirty="0" err="1"/>
              <a:t>regions</a:t>
            </a:r>
            <a:r>
              <a:rPr lang="ru-RU" sz="5100" dirty="0"/>
              <a:t> </a:t>
            </a:r>
            <a:r>
              <a:rPr lang="ru-RU" sz="5100" dirty="0" err="1"/>
              <a:t>state</a:t>
            </a:r>
            <a:r>
              <a:rPr lang="ru-RU" sz="5100" smtClean="0"/>
              <a:t>.</a:t>
            </a:r>
            <a:endParaRPr lang="ru-RU" sz="5100" dirty="0"/>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Заголовок 1"/>
          <p:cNvSpPr>
            <a:spLocks noGrp="1"/>
          </p:cNvSpPr>
          <p:nvPr>
            <p:ph type="title"/>
          </p:nvPr>
        </p:nvSpPr>
        <p:spPr/>
        <p:txBody>
          <a:bodyPr/>
          <a:lstStyle/>
          <a:p>
            <a:pPr algn="l" rtl="0" eaLnBrk="1" hangingPunct="1"/>
            <a:endParaRPr lang="ru-RU" dirty="0" smtClean="0"/>
          </a:p>
        </p:txBody>
      </p:sp>
      <p:sp>
        <p:nvSpPr>
          <p:cNvPr id="3" name="Объект 2"/>
          <p:cNvSpPr>
            <a:spLocks noGrp="1"/>
          </p:cNvSpPr>
          <p:nvPr>
            <p:ph idx="1"/>
          </p:nvPr>
        </p:nvSpPr>
        <p:spPr>
          <a:xfrm>
            <a:off x="395288" y="1775866"/>
            <a:ext cx="8229600" cy="4389438"/>
          </a:xfrm>
        </p:spPr>
        <p:txBody>
          <a:bodyPr>
            <a:normAutofit/>
          </a:bodyPr>
          <a:lstStyle/>
          <a:p>
            <a:pPr marL="274320" indent="-274320" algn="l" rtl="0" eaLnBrk="1" fontAlgn="auto" hangingPunct="1">
              <a:spcAft>
                <a:spcPts val="0"/>
              </a:spcAft>
              <a:buClr>
                <a:schemeClr val="accent3"/>
              </a:buClr>
              <a:buFont typeface="Wingdings 2"/>
              <a:buChar char=""/>
              <a:defRPr/>
            </a:pPr>
            <a:r>
              <a:rPr lang="ru-RU" sz="3200" dirty="0"/>
              <a:t>3.</a:t>
            </a:r>
            <a:r>
              <a:rPr lang="ru-RU" sz="3200" b="1" dirty="0"/>
              <a:t>Regional firms</a:t>
            </a:r>
            <a:r>
              <a:rPr lang="ru-RU" sz="3200" dirty="0"/>
              <a:t>, which, through their structural subdivisions, constantly work within a separate region.</a:t>
            </a:r>
          </a:p>
          <a:p>
            <a:pPr marL="274320" indent="-274320" algn="l" rtl="0" eaLnBrk="1" fontAlgn="auto" hangingPunct="1">
              <a:spcAft>
                <a:spcPts val="0"/>
              </a:spcAft>
              <a:buClr>
                <a:schemeClr val="accent3"/>
              </a:buClr>
              <a:buFont typeface="Wingdings 2"/>
              <a:buChar char=""/>
              <a:defRPr/>
            </a:pPr>
            <a:r>
              <a:rPr lang="ru-RU" sz="3200" dirty="0"/>
              <a:t>4.</a:t>
            </a:r>
            <a:r>
              <a:rPr lang="ru-RU" sz="3200" b="1" dirty="0"/>
              <a:t>Local firms</a:t>
            </a:r>
            <a:r>
              <a:rPr lang="ru-RU" sz="3200" dirty="0"/>
              <a:t>, which have only basic structural subdivisions and which operate permanently within one or more regions.</a:t>
            </a:r>
          </a:p>
          <a:p>
            <a:pPr marL="274320" indent="-274320" algn="l" rtl="0" eaLnBrk="1" fontAlgn="auto" hangingPunct="1">
              <a:spcAft>
                <a:spcPts val="0"/>
              </a:spcAft>
              <a:buClr>
                <a:schemeClr val="accent3"/>
              </a:buClr>
              <a:buFont typeface="Wingdings 2"/>
              <a:buChar char=""/>
              <a:defRPr/>
            </a:pPr>
            <a:endParaRPr lang="ru-RU" dirty="0"/>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p:nvPr>
        </p:nvSpPr>
        <p:spPr/>
        <p:txBody>
          <a:bodyPr/>
          <a:lstStyle/>
          <a:p>
            <a:pPr algn="l" rtl="0" eaLnBrk="1" hangingPunct="1"/>
            <a:endParaRPr lang="ru-RU" smtClean="0"/>
          </a:p>
        </p:txBody>
      </p:sp>
      <p:sp>
        <p:nvSpPr>
          <p:cNvPr id="3" name="Объект 2"/>
          <p:cNvSpPr>
            <a:spLocks noGrp="1"/>
          </p:cNvSpPr>
          <p:nvPr>
            <p:ph idx="1"/>
          </p:nvPr>
        </p:nvSpPr>
        <p:spPr>
          <a:xfrm>
            <a:off x="457200" y="1684982"/>
            <a:ext cx="8229600" cy="5632450"/>
          </a:xfrm>
        </p:spPr>
        <p:txBody>
          <a:bodyPr>
            <a:normAutofit/>
          </a:bodyPr>
          <a:lstStyle/>
          <a:p>
            <a:pPr marL="0" indent="0" algn="l" rtl="0" eaLnBrk="1" fontAlgn="auto" hangingPunct="1">
              <a:spcAft>
                <a:spcPts val="0"/>
              </a:spcAft>
              <a:buClr>
                <a:schemeClr val="accent3"/>
              </a:buClr>
              <a:buFont typeface="Wingdings 2"/>
              <a:buNone/>
              <a:defRPr/>
            </a:pPr>
            <a:r>
              <a:rPr lang="ru-RU" dirty="0" smtClean="0"/>
              <a:t> </a:t>
            </a:r>
            <a:r>
              <a:rPr lang="ru-RU" sz="3200" b="1" dirty="0" smtClean="0"/>
              <a:t>Allocate</a:t>
            </a:r>
            <a:r>
              <a:rPr lang="ru-RU" sz="3200" b="1" dirty="0"/>
              <a:t>three main areas of specialization:</a:t>
            </a:r>
          </a:p>
          <a:p>
            <a:pPr marL="274320" indent="-274320" algn="l" rtl="0" eaLnBrk="1" fontAlgn="auto" hangingPunct="1">
              <a:spcAft>
                <a:spcPts val="0"/>
              </a:spcAft>
              <a:buClr>
                <a:schemeClr val="accent3"/>
              </a:buClr>
              <a:buFont typeface="Wingdings 2"/>
              <a:buChar char=""/>
              <a:defRPr/>
            </a:pPr>
            <a:r>
              <a:rPr lang="ru-RU" dirty="0"/>
              <a:t>- according to the specifics of the supply subjects (foreign and/or domestic producers and/or other intermediaries, large and/or small producers, etc.);</a:t>
            </a:r>
          </a:p>
          <a:p>
            <a:pPr marL="274320" indent="-274320" algn="l" rtl="0" eaLnBrk="1" fontAlgn="auto" hangingPunct="1">
              <a:spcAft>
                <a:spcPts val="0"/>
              </a:spcAft>
              <a:buClr>
                <a:schemeClr val="accent3"/>
              </a:buClr>
              <a:buFont typeface="Wingdings 2"/>
              <a:buChar char=""/>
              <a:defRPr/>
            </a:pPr>
            <a:r>
              <a:rPr lang="ru-RU" dirty="0"/>
              <a:t>- according to the specifics of the predominant sales of certain groups of medicines (specialization with insulins, antibiotics,</a:t>
            </a:r>
            <a:r>
              <a:rPr lang="ru-RU" dirty="0" err="1"/>
              <a:t>oncopreparations</a:t>
            </a:r>
            <a:r>
              <a:rPr lang="ru-RU" dirty="0"/>
              <a:t>, dermatological and cosmetic products, etc.);</a:t>
            </a:r>
          </a:p>
          <a:p>
            <a:pPr marL="274320" indent="-274320" algn="l" rtl="0" eaLnBrk="1" fontAlgn="auto" hangingPunct="1">
              <a:spcAft>
                <a:spcPts val="0"/>
              </a:spcAft>
              <a:buClr>
                <a:schemeClr val="accent3"/>
              </a:buClr>
              <a:buFont typeface="Wingdings 2"/>
              <a:buChar char=""/>
              <a:defRPr/>
            </a:pPr>
            <a:r>
              <a:rPr lang="ru-RU" dirty="0"/>
              <a:t>- according to the specifics of buyers (pharmacies and/or medical and preventive institutions).</a:t>
            </a:r>
          </a:p>
          <a:p>
            <a:pPr marL="274320" indent="-274320" algn="l" rtl="0" eaLnBrk="1" fontAlgn="auto" hangingPunct="1">
              <a:spcAft>
                <a:spcPts val="0"/>
              </a:spcAft>
              <a:buClr>
                <a:schemeClr val="accent3"/>
              </a:buClr>
              <a:buFont typeface="Wingdings 2"/>
              <a:buChar char=""/>
              <a:defRPr/>
            </a:pPr>
            <a:endParaRPr lang="ru-RU" dirty="0"/>
          </a:p>
        </p:txBody>
      </p:sp>
    </p:spTree>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5175"/>
            <a:ext cx="8229600" cy="1079500"/>
          </a:xfrm>
        </p:spPr>
        <p:txBody>
          <a:bodyPr>
            <a:normAutofit fontScale="90000"/>
          </a:bodyPr>
          <a:lstStyle/>
          <a:p>
            <a:pPr algn="l" rtl="0" eaLnBrk="1" fontAlgn="auto" hangingPunct="1">
              <a:spcAft>
                <a:spcPts val="0"/>
              </a:spcAft>
              <a:defRPr/>
            </a:pPr>
            <a:r>
              <a:rPr lang="ru-RU" sz="3600" b="1" dirty="0"/>
              <a:t>II. Tasks and functions of pharmacy warehouses (bases).</a:t>
            </a:r>
            <a:r>
              <a:rPr lang="ru-RU" dirty="0"/>
              <a:t/>
            </a:r>
            <a:br>
              <a:rPr lang="ru-RU" dirty="0"/>
            </a:br>
            <a:endParaRPr lang="ru-RU" dirty="0"/>
          </a:p>
        </p:txBody>
      </p:sp>
      <p:sp>
        <p:nvSpPr>
          <p:cNvPr id="3" name="Объект 2"/>
          <p:cNvSpPr>
            <a:spLocks noGrp="1"/>
          </p:cNvSpPr>
          <p:nvPr>
            <p:ph idx="1"/>
          </p:nvPr>
        </p:nvSpPr>
        <p:spPr>
          <a:xfrm>
            <a:off x="457200" y="1484313"/>
            <a:ext cx="8229600" cy="4840287"/>
          </a:xfrm>
        </p:spPr>
        <p:txBody>
          <a:bodyPr>
            <a:normAutofit/>
          </a:bodyPr>
          <a:lstStyle/>
          <a:p>
            <a:pPr marL="274320" indent="-274320" algn="l" rtl="0" eaLnBrk="1" fontAlgn="auto" hangingPunct="1">
              <a:spcAft>
                <a:spcPts val="0"/>
              </a:spcAft>
              <a:buClr>
                <a:schemeClr val="accent3"/>
              </a:buClr>
              <a:buFont typeface="Wingdings 2"/>
              <a:buChar char=""/>
              <a:defRPr/>
            </a:pPr>
            <a:r>
              <a:rPr lang="ru-RU" sz="3200" b="1" dirty="0"/>
              <a:t>Pharmacy warehouse (base)</a:t>
            </a:r>
            <a:r>
              <a:rPr lang="ru-RU" sz="3200" dirty="0"/>
              <a:t>- a health care institution, the main task of which is to provide medicines to other subjects of wholesale or retail trade, health care and medicine manufacturers.</a:t>
            </a:r>
            <a:r>
              <a:rPr lang="ru-RU" sz="3200" dirty="0" err="1"/>
              <a:t>by</a:t>
            </a:r>
            <a:r>
              <a:rPr lang="ru-RU" sz="3200" dirty="0"/>
              <a:t>its implementation of wholesale trade.</a:t>
            </a:r>
          </a:p>
          <a:p>
            <a:pPr marL="0" indent="0" algn="l" rtl="0" eaLnBrk="1" fontAlgn="auto" hangingPunct="1">
              <a:spcAft>
                <a:spcPts val="0"/>
              </a:spcAft>
              <a:buClr>
                <a:schemeClr val="accent3"/>
              </a:buClr>
              <a:buFont typeface="Wingdings 2"/>
              <a:buNone/>
              <a:defRPr/>
            </a:pPr>
            <a:endParaRPr lang="ru-RU" dirty="0"/>
          </a:p>
        </p:txBody>
      </p:sp>
    </p:spTree>
  </p:cSld>
  <p:clrMapOvr>
    <a:masterClrMapping/>
  </p:clrMapOvr>
  <p:transition spd="slow">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Заголовок 1"/>
          <p:cNvSpPr>
            <a:spLocks noGrp="1"/>
          </p:cNvSpPr>
          <p:nvPr>
            <p:ph type="title"/>
          </p:nvPr>
        </p:nvSpPr>
        <p:spPr/>
        <p:txBody>
          <a:bodyPr/>
          <a:lstStyle/>
          <a:p>
            <a:pPr algn="l" rtl="0" eaLnBrk="1" hangingPunct="1"/>
            <a:r>
              <a:rPr lang="ru-RU" sz="3200" b="1" smtClean="0"/>
              <a:t>Pharmacy warehouses (bases) perform two functions:</a:t>
            </a:r>
          </a:p>
        </p:txBody>
      </p:sp>
      <p:sp>
        <p:nvSpPr>
          <p:cNvPr id="23554" name="Объект 2"/>
          <p:cNvSpPr>
            <a:spLocks noGrp="1"/>
          </p:cNvSpPr>
          <p:nvPr>
            <p:ph idx="1"/>
          </p:nvPr>
        </p:nvSpPr>
        <p:spPr/>
        <p:txBody>
          <a:bodyPr>
            <a:normAutofit/>
          </a:bodyPr>
          <a:lstStyle/>
          <a:p>
            <a:pPr algn="l" rtl="0" eaLnBrk="1" hangingPunct="1"/>
            <a:r>
              <a:rPr lang="ru-RU" sz="3200" b="1" smtClean="0"/>
              <a:t>Trading</a:t>
            </a:r>
            <a:r>
              <a:rPr lang="ru-RU" sz="3200" smtClean="0"/>
              <a:t>(Performance of wholesale sale of drugs, IMN, other pharmaceutical products);</a:t>
            </a:r>
          </a:p>
          <a:p>
            <a:pPr algn="l" rtl="0" eaLnBrk="1" hangingPunct="1"/>
            <a:r>
              <a:rPr lang="ru-RU" sz="3200" b="1" smtClean="0"/>
              <a:t>Informational</a:t>
            </a:r>
            <a:r>
              <a:rPr lang="ru-RU" sz="3200" smtClean="0"/>
              <a:t>(Information support of trade and intermediary activities in the pharmaceutical market).</a:t>
            </a:r>
          </a:p>
          <a:p>
            <a:pPr algn="l" rtl="0" eaLnBrk="1" hangingPunct="1"/>
            <a:endParaRPr lang="ru-RU" smtClean="0"/>
          </a:p>
        </p:txBody>
      </p:sp>
    </p:spTree>
  </p:cSld>
  <p:clrMapOvr>
    <a:masterClrMapping/>
  </p:clrMapOvr>
  <p:transition spd="slow">
    <p:circl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eaLnBrk="1" fontAlgn="auto" hangingPunct="1">
              <a:spcAft>
                <a:spcPts val="0"/>
              </a:spcAft>
              <a:defRPr/>
            </a:pPr>
            <a:r>
              <a:rPr lang="ru-RU" sz="4900" b="1" dirty="0"/>
              <a:t>The structure of the pharmacy</a:t>
            </a:r>
            <a:r>
              <a:rPr lang="ru-RU" dirty="0"/>
              <a:t/>
            </a:r>
            <a:br>
              <a:rPr lang="ru-RU" dirty="0"/>
            </a:br>
            <a:endParaRPr lang="ru-RU" dirty="0"/>
          </a:p>
        </p:txBody>
      </p:sp>
      <p:sp>
        <p:nvSpPr>
          <p:cNvPr id="24578" name="Объект 2"/>
          <p:cNvSpPr>
            <a:spLocks noGrp="1"/>
          </p:cNvSpPr>
          <p:nvPr>
            <p:ph idx="1"/>
          </p:nvPr>
        </p:nvSpPr>
        <p:spPr>
          <a:xfrm>
            <a:off x="457200" y="1341438"/>
            <a:ext cx="8229600" cy="4983162"/>
          </a:xfrm>
        </p:spPr>
        <p:txBody>
          <a:bodyPr>
            <a:normAutofit fontScale="92500"/>
          </a:bodyPr>
          <a:lstStyle/>
          <a:p>
            <a:pPr algn="l" rtl="0" eaLnBrk="1" hangingPunct="1"/>
            <a:r>
              <a:rPr lang="ru-RU" sz="2800" b="1" smtClean="0"/>
              <a:t>Production premises:</a:t>
            </a:r>
            <a:r>
              <a:rPr lang="ru-RU" sz="2800" smtClean="0"/>
              <a:t>separate premises, areas or areas for receiving and storing medical supplies and their release/shipping, auxiliary materials and containers with a total area of ​​at least</a:t>
            </a:r>
            <a:r>
              <a:rPr lang="ru-RU" sz="2800" b="1" smtClean="0"/>
              <a:t>250 square meters</a:t>
            </a:r>
            <a:r>
              <a:rPr lang="ru-RU" sz="2800" smtClean="0"/>
              <a:t>Production areas include premises (areas) in which pharmaceuticals are received and stored, premises (areas) for assembly and release/shipping of pharmaceuticals (forwarding), premises (areas) for storage of auxiliary materials and containers, quality control of pharmaceuticals, storage of quarantine products.</a:t>
            </a:r>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Заголовок 1"/>
          <p:cNvSpPr>
            <a:spLocks noGrp="1"/>
          </p:cNvSpPr>
          <p:nvPr>
            <p:ph type="title"/>
          </p:nvPr>
        </p:nvSpPr>
        <p:spPr/>
        <p:txBody>
          <a:bodyPr/>
          <a:lstStyle/>
          <a:p>
            <a:pPr algn="l" rtl="0" eaLnBrk="1" hangingPunct="1"/>
            <a:endParaRPr lang="ru-RU" smtClean="0"/>
          </a:p>
        </p:txBody>
      </p:sp>
      <p:sp>
        <p:nvSpPr>
          <p:cNvPr id="3" name="Объект 2"/>
          <p:cNvSpPr>
            <a:spLocks noGrp="1"/>
          </p:cNvSpPr>
          <p:nvPr>
            <p:ph idx="1"/>
          </p:nvPr>
        </p:nvSpPr>
        <p:spPr>
          <a:xfrm>
            <a:off x="457200" y="765175"/>
            <a:ext cx="8229600" cy="5559425"/>
          </a:xfrm>
        </p:spPr>
        <p:txBody>
          <a:bodyPr>
            <a:noAutofit/>
          </a:bodyPr>
          <a:lstStyle/>
          <a:p>
            <a:pPr marL="274320" indent="-274320" algn="l" rtl="0" eaLnBrk="1" fontAlgn="auto" hangingPunct="1">
              <a:spcAft>
                <a:spcPts val="0"/>
              </a:spcAft>
              <a:buClr>
                <a:schemeClr val="accent3"/>
              </a:buClr>
              <a:buFont typeface="Wingdings 2"/>
              <a:buChar char=""/>
              <a:defRPr/>
            </a:pPr>
            <a:r>
              <a:rPr lang="ru-RU" sz="3200" b="1" dirty="0"/>
              <a:t>Household</a:t>
            </a:r>
            <a:r>
              <a:rPr lang="ru-RU" sz="3200" b="1" dirty="0" smtClean="0"/>
              <a:t>rooms.</a:t>
            </a:r>
            <a:endParaRPr lang="ru-RU" sz="3200" b="1" dirty="0"/>
          </a:p>
          <a:p>
            <a:pPr marL="0" indent="0" algn="l" rtl="0" eaLnBrk="1" fontAlgn="auto" hangingPunct="1">
              <a:spcAft>
                <a:spcPts val="0"/>
              </a:spcAft>
              <a:buClr>
                <a:schemeClr val="accent3"/>
              </a:buClr>
              <a:buFont typeface="Wingdings 2"/>
              <a:buNone/>
              <a:defRPr/>
            </a:pPr>
            <a:r>
              <a:rPr lang="ru-RU" sz="3200" dirty="0"/>
              <a:t>The minimum set of household premises includes: staff premises (</a:t>
            </a:r>
            <a:r>
              <a:rPr lang="ru-RU" sz="3200" b="1" dirty="0"/>
              <a:t>0.75</a:t>
            </a:r>
            <a:r>
              <a:rPr lang="ru-RU" sz="3200" b="1" dirty="0" err="1"/>
              <a:t>sq.m</a:t>
            </a:r>
            <a:r>
              <a:rPr lang="ru-RU" sz="3200" b="1" dirty="0"/>
              <a:t> </a:t>
            </a:r>
            <a:r>
              <a:rPr lang="ru-RU" sz="3200" dirty="0"/>
              <a:t>per employee of one work shift, but not less</a:t>
            </a:r>
            <a:r>
              <a:rPr lang="ru-RU" sz="3200" b="1" dirty="0"/>
              <a:t>8</a:t>
            </a:r>
            <a:r>
              <a:rPr lang="ru-RU" sz="3200" b="1" dirty="0" err="1"/>
              <a:t>sq.m</a:t>
            </a:r>
            <a:r>
              <a:rPr lang="ru-RU" sz="3200" dirty="0"/>
              <a:t>), a toilet, where there is a water pipe, sewage system (for</a:t>
            </a:r>
            <a:r>
              <a:rPr lang="ru-RU" sz="3200" dirty="0" err="1"/>
              <a:t>calculation</a:t>
            </a:r>
            <a:r>
              <a:rPr lang="ru-RU" sz="3200" dirty="0"/>
              <a:t>, but no less</a:t>
            </a:r>
            <a:r>
              <a:rPr lang="ru-RU" sz="3200" b="1" dirty="0"/>
              <a:t>2</a:t>
            </a:r>
            <a:r>
              <a:rPr lang="ru-RU" sz="3200" b="1" dirty="0" err="1"/>
              <a:t>sq.m</a:t>
            </a:r>
            <a:r>
              <a:rPr lang="ru-RU" sz="3200" dirty="0"/>
              <a:t>). The household premises also include: a toilet, a shower room, a room for</a:t>
            </a:r>
            <a:r>
              <a:rPr lang="ru-RU" sz="3200" dirty="0" err="1"/>
              <a:t>reception</a:t>
            </a:r>
            <a:r>
              <a:rPr lang="ru-RU" sz="3200" dirty="0"/>
              <a:t>food (canteen), etc.</a:t>
            </a: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Заголовок 1"/>
          <p:cNvSpPr>
            <a:spLocks noGrp="1"/>
          </p:cNvSpPr>
          <p:nvPr>
            <p:ph type="title"/>
          </p:nvPr>
        </p:nvSpPr>
        <p:spPr/>
        <p:txBody>
          <a:bodyPr/>
          <a:lstStyle/>
          <a:p>
            <a:pPr algn="l" rtl="0" eaLnBrk="1" hangingPunct="1"/>
            <a:endParaRPr lang="ru-RU" smtClean="0"/>
          </a:p>
        </p:txBody>
      </p:sp>
      <p:sp>
        <p:nvSpPr>
          <p:cNvPr id="3" name="Объект 2"/>
          <p:cNvSpPr>
            <a:spLocks noGrp="1"/>
          </p:cNvSpPr>
          <p:nvPr>
            <p:ph idx="1"/>
          </p:nvPr>
        </p:nvSpPr>
        <p:spPr>
          <a:xfrm>
            <a:off x="457200" y="1772816"/>
            <a:ext cx="8229600" cy="4551784"/>
          </a:xfrm>
        </p:spPr>
        <p:txBody>
          <a:bodyPr>
            <a:normAutofit fontScale="92500" lnSpcReduction="10000"/>
          </a:bodyPr>
          <a:lstStyle/>
          <a:p>
            <a:pPr marL="274320" indent="-274320" algn="l" rtl="0" eaLnBrk="1" fontAlgn="auto" hangingPunct="1">
              <a:spcAft>
                <a:spcPts val="0"/>
              </a:spcAft>
              <a:buClr>
                <a:schemeClr val="accent3"/>
              </a:buClr>
              <a:buFont typeface="Wingdings 2"/>
              <a:buChar char=""/>
              <a:defRPr/>
            </a:pPr>
            <a:r>
              <a:rPr lang="ru-RU" sz="3200" b="1" dirty="0"/>
              <a:t>Auxiliary premises</a:t>
            </a:r>
          </a:p>
          <a:p>
            <a:pPr marL="0" indent="0" algn="l" rtl="0" eaLnBrk="1" fontAlgn="auto" hangingPunct="1">
              <a:spcAft>
                <a:spcPts val="0"/>
              </a:spcAft>
              <a:buClr>
                <a:schemeClr val="accent3"/>
              </a:buClr>
              <a:buFont typeface="Wingdings 2"/>
              <a:buNone/>
              <a:defRPr/>
            </a:pPr>
            <a:r>
              <a:rPr lang="ru-RU" sz="3200" dirty="0"/>
              <a:t>The minimum set of auxiliary premises includes rooms or cabinets for storing cleaning items with an area of ​​no less than</a:t>
            </a:r>
            <a:r>
              <a:rPr lang="ru-RU" sz="3200" b="1" dirty="0"/>
              <a:t>4</a:t>
            </a:r>
            <a:r>
              <a:rPr lang="ru-RU" sz="3200" b="1" dirty="0" err="1"/>
              <a:t>sq.m</a:t>
            </a:r>
            <a:r>
              <a:rPr lang="ru-RU" sz="3200" dirty="0"/>
              <a:t>. Auxiliary premises also include: rooms for preparing disinfectant solutions, operator room, archive, server room, security rooms, study rooms, room for storing work tools for loading and unloading work, etc.</a:t>
            </a:r>
          </a:p>
          <a:p>
            <a:pPr marL="274320" indent="-274320" algn="l" rtl="0" eaLnBrk="1" fontAlgn="auto" hangingPunct="1">
              <a:spcAft>
                <a:spcPts val="0"/>
              </a:spcAft>
              <a:buClr>
                <a:schemeClr val="accent3"/>
              </a:buClr>
              <a:buFont typeface="Wingdings 2"/>
              <a:buChar char=""/>
              <a:defRPr/>
            </a:pPr>
            <a:endParaRPr lang="ru-RU" dirty="0"/>
          </a:p>
        </p:txBody>
      </p:sp>
    </p:spTree>
  </p:cSld>
  <p:clrMapOvr>
    <a:masterClrMapping/>
  </p:clrMapOvr>
  <p:transition spd="slow">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Заголовок 1"/>
          <p:cNvSpPr>
            <a:spLocks noGrp="1"/>
          </p:cNvSpPr>
          <p:nvPr>
            <p:ph type="title"/>
          </p:nvPr>
        </p:nvSpPr>
        <p:spPr/>
        <p:txBody>
          <a:bodyPr/>
          <a:lstStyle/>
          <a:p>
            <a:pPr algn="l" rtl="0" eaLnBrk="1" hangingPunct="1"/>
            <a:endParaRPr lang="ru-RU" smtClean="0"/>
          </a:p>
        </p:txBody>
      </p:sp>
      <p:sp>
        <p:nvSpPr>
          <p:cNvPr id="3" name="Объект 2"/>
          <p:cNvSpPr>
            <a:spLocks noGrp="1"/>
          </p:cNvSpPr>
          <p:nvPr>
            <p:ph idx="1"/>
          </p:nvPr>
        </p:nvSpPr>
        <p:spPr>
          <a:xfrm>
            <a:off x="457200" y="1847850"/>
            <a:ext cx="8229600" cy="4476750"/>
          </a:xfrm>
        </p:spPr>
        <p:txBody>
          <a:bodyPr>
            <a:normAutofit fontScale="85000" lnSpcReduction="20000"/>
          </a:bodyPr>
          <a:lstStyle/>
          <a:p>
            <a:pPr marL="274320" indent="-274320" algn="l" rtl="0" eaLnBrk="1" fontAlgn="auto" hangingPunct="1">
              <a:spcAft>
                <a:spcPts val="0"/>
              </a:spcAft>
              <a:buClr>
                <a:schemeClr val="accent3"/>
              </a:buClr>
              <a:buFont typeface="Wingdings 2"/>
              <a:buChar char=""/>
              <a:defRPr/>
            </a:pPr>
            <a:r>
              <a:rPr lang="ru-RU" sz="3500" b="1" dirty="0"/>
              <a:t>Office premises</a:t>
            </a:r>
          </a:p>
          <a:p>
            <a:pPr marL="0" indent="0" algn="l" rtl="0" eaLnBrk="1" fontAlgn="auto" hangingPunct="1">
              <a:spcAft>
                <a:spcPts val="0"/>
              </a:spcAft>
              <a:buClr>
                <a:schemeClr val="accent3"/>
              </a:buClr>
              <a:buFont typeface="Wingdings 2"/>
              <a:buNone/>
              <a:defRPr/>
            </a:pPr>
            <a:r>
              <a:rPr lang="ru-RU" sz="3200" dirty="0"/>
              <a:t>The office premises include: premises for the preparation and processing of accompanying documentation, the office of the manager, the office of the deputy manager, rooms of personnel involved in the technological process: processing of claims and complaints, returns, preparation of documents for the execution of processes</a:t>
            </a:r>
            <a:r>
              <a:rPr lang="ru-RU" sz="3200" dirty="0" err="1"/>
              <a:t>reception</a:t>
            </a:r>
            <a:r>
              <a:rPr lang="ru-RU" sz="3200" dirty="0"/>
              <a:t>, assembly and release/shipment of products, premises (zones) for technological equipment of automated warehouses, etc.</a:t>
            </a:r>
          </a:p>
          <a:p>
            <a:pPr marL="274320" indent="-274320" algn="l" rtl="0" eaLnBrk="1" fontAlgn="auto" hangingPunct="1">
              <a:spcAft>
                <a:spcPts val="0"/>
              </a:spcAft>
              <a:buClr>
                <a:schemeClr val="accent3"/>
              </a:buClr>
              <a:buFont typeface="Wingdings 2"/>
              <a:buChar char=""/>
              <a:defRPr/>
            </a:pPr>
            <a:endParaRPr lang="ru-RU" dirty="0"/>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Заголовок 1"/>
          <p:cNvSpPr>
            <a:spLocks noGrp="1"/>
          </p:cNvSpPr>
          <p:nvPr>
            <p:ph type="title"/>
          </p:nvPr>
        </p:nvSpPr>
        <p:spPr/>
        <p:txBody>
          <a:bodyPr/>
          <a:lstStyle/>
          <a:p>
            <a:pPr algn="l" rtl="0" eaLnBrk="1" hangingPunct="1"/>
            <a:endParaRPr lang="ru-RU" smtClean="0"/>
          </a:p>
        </p:txBody>
      </p:sp>
      <p:sp>
        <p:nvSpPr>
          <p:cNvPr id="3" name="Объект 2"/>
          <p:cNvSpPr>
            <a:spLocks noGrp="1"/>
          </p:cNvSpPr>
          <p:nvPr>
            <p:ph idx="1"/>
          </p:nvPr>
        </p:nvSpPr>
        <p:spPr>
          <a:xfrm>
            <a:off x="457200" y="908050"/>
            <a:ext cx="8229600" cy="5416550"/>
          </a:xfrm>
        </p:spPr>
        <p:txBody>
          <a:bodyPr>
            <a:normAutofit/>
          </a:bodyPr>
          <a:lstStyle/>
          <a:p>
            <a:pPr marL="274320" indent="-274320" algn="l" rtl="0" eaLnBrk="1" fontAlgn="auto" hangingPunct="1">
              <a:spcAft>
                <a:spcPts val="0"/>
              </a:spcAft>
              <a:buClr>
                <a:schemeClr val="accent3"/>
              </a:buClr>
              <a:buFont typeface="Wingdings 2"/>
              <a:buChar char=""/>
              <a:defRPr/>
            </a:pPr>
            <a:r>
              <a:rPr lang="ru-RU" sz="3200" b="1" dirty="0"/>
              <a:t>Additional premises</a:t>
            </a:r>
          </a:p>
          <a:p>
            <a:pPr marL="0" indent="0" algn="l" rtl="0" eaLnBrk="1" fontAlgn="auto" hangingPunct="1">
              <a:spcAft>
                <a:spcPts val="0"/>
              </a:spcAft>
              <a:buClr>
                <a:schemeClr val="accent3"/>
              </a:buClr>
              <a:buFont typeface="Wingdings 2"/>
              <a:buNone/>
              <a:defRPr/>
            </a:pPr>
            <a:r>
              <a:rPr lang="ru-RU" sz="3200" dirty="0"/>
              <a:t>Additional premises include: corridors, vestibules, stairwells, elevator shafts,</a:t>
            </a:r>
            <a:r>
              <a:rPr lang="ru-RU" sz="3200" dirty="0" err="1"/>
              <a:t>electrical panel</a:t>
            </a:r>
            <a:r>
              <a:rPr lang="ru-RU" sz="3200" dirty="0"/>
              <a:t>, boiler rooms,</a:t>
            </a:r>
            <a:r>
              <a:rPr lang="ru-RU" sz="3200" dirty="0" err="1"/>
              <a:t>vent cameras</a:t>
            </a:r>
            <a:r>
              <a:rPr lang="ru-RU" sz="3200" dirty="0"/>
              <a:t>(Mines), etc.</a:t>
            </a:r>
          </a:p>
          <a:p>
            <a:pPr marL="274320" indent="-274320" algn="l" rtl="0" eaLnBrk="1" fontAlgn="auto" hangingPunct="1">
              <a:spcAft>
                <a:spcPts val="0"/>
              </a:spcAft>
              <a:buClr>
                <a:schemeClr val="accent3"/>
              </a:buClr>
              <a:buFont typeface="Wingdings 2"/>
              <a:buChar char=""/>
              <a:defRPr/>
            </a:pPr>
            <a:endParaRPr lang="ru-RU" dirty="0"/>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endParaRPr lang="ru-RU"/>
          </a:p>
        </p:txBody>
      </p:sp>
      <p:sp>
        <p:nvSpPr>
          <p:cNvPr id="3" name="Содержимое 2"/>
          <p:cNvSpPr>
            <a:spLocks noGrp="1"/>
          </p:cNvSpPr>
          <p:nvPr>
            <p:ph idx="1"/>
          </p:nvPr>
        </p:nvSpPr>
        <p:spPr/>
        <p:txBody>
          <a:bodyPr/>
          <a:lstStyle/>
          <a:p>
            <a:pPr algn="l" rtl="0"/>
            <a:endParaRPr lang="ru-RU"/>
          </a:p>
        </p:txBody>
      </p:sp>
      <p:pic>
        <p:nvPicPr>
          <p:cNvPr id="21506" name="Picture 2" descr="Картинки по запросу схема приемки товара на склад"/>
          <p:cNvPicPr>
            <a:picLocks noChangeAspect="1" noChangeArrowheads="1"/>
          </p:cNvPicPr>
          <p:nvPr/>
        </p:nvPicPr>
        <p:blipFill>
          <a:blip r:embed="rId2"/>
          <a:srcRect/>
          <a:stretch>
            <a:fillRect/>
          </a:stretch>
        </p:blipFill>
        <p:spPr bwMode="auto">
          <a:xfrm>
            <a:off x="0" y="0"/>
            <a:ext cx="9144000" cy="6858000"/>
          </a:xfrm>
          <a:prstGeom prst="rect">
            <a:avLst/>
          </a:prstGeom>
          <a:noFill/>
        </p:spPr>
      </p:pic>
      <p:cxnSp>
        <p:nvCxnSpPr>
          <p:cNvPr id="6" name="Прямая со стрелкой 5"/>
          <p:cNvCxnSpPr/>
          <p:nvPr/>
        </p:nvCxnSpPr>
        <p:spPr>
          <a:xfrm rot="5400000">
            <a:off x="1409700" y="1333500"/>
            <a:ext cx="685800" cy="1588"/>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sp>
        <p:nvSpPr>
          <p:cNvPr id="7" name="Содержимое 2"/>
          <p:cNvSpPr txBox="1">
            <a:spLocks/>
          </p:cNvSpPr>
          <p:nvPr/>
        </p:nvSpPr>
        <p:spPr>
          <a:xfrm>
            <a:off x="990600" y="533400"/>
            <a:ext cx="1981200" cy="457200"/>
          </a:xfrm>
          <a:prstGeom prst="rect">
            <a:avLst/>
          </a:prstGeom>
        </p:spPr>
        <p:txBody>
          <a:bodyPr vert="horz">
            <a:normAutofit fontScale="400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ru-RU" sz="2600" b="0" i="0" u="none" strike="noStrike" kern="1200" cap="none" spc="0" normalizeH="0" baseline="0" noProof="0" smtClean="0">
                <a:ln>
                  <a:noFill/>
                </a:ln>
                <a:solidFill>
                  <a:schemeClr val="tx1"/>
                </a:solidFill>
                <a:effectLst/>
                <a:uLnTx/>
                <a:uFillTx/>
                <a:latin typeface="+mn-lt"/>
                <a:ea typeface="+mn-ea"/>
                <a:cs typeface="+mn-cs"/>
              </a:rPr>
              <a:t>Creation of the admission committee</a:t>
            </a:r>
            <a:endParaRPr kumimoji="0" lang="ru-RU" sz="26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220270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229600" cy="1143000"/>
          </a:xfrm>
        </p:spPr>
        <p:txBody>
          <a:bodyPr>
            <a:normAutofit fontScale="90000"/>
          </a:bodyPr>
          <a:lstStyle/>
          <a:p>
            <a:pPr algn="ctr" rtl="0"/>
            <a:r>
              <a:rPr lang="ru-RU" sz="2000" dirty="0" smtClean="0"/>
              <a:t>Algorithm for conducting visual control of packages of pharmaceuticals and alcoholic beverages by an authorized person without opening the package (1, 2, 3, 4) and with opening the package (1, 2, 3, 4, 5)</a:t>
            </a:r>
            <a:endParaRPr lang="ru-RU" sz="2000" dirty="0"/>
          </a:p>
        </p:txBody>
      </p:sp>
      <p:sp>
        <p:nvSpPr>
          <p:cNvPr id="5" name="Прямоугольник 4"/>
          <p:cNvSpPr/>
          <p:nvPr/>
        </p:nvSpPr>
        <p:spPr>
          <a:xfrm>
            <a:off x="3276600" y="1905000"/>
            <a:ext cx="2438400" cy="533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0"/>
            <a:r>
              <a:rPr lang="ru-RU" dirty="0" smtClean="0"/>
              <a:t>Packaging of pharmaceuticals and pharmaceuticals</a:t>
            </a:r>
            <a:endParaRPr lang="ru-RU" dirty="0"/>
          </a:p>
        </p:txBody>
      </p:sp>
      <p:cxnSp>
        <p:nvCxnSpPr>
          <p:cNvPr id="7" name="Прямая со стрелкой 6"/>
          <p:cNvCxnSpPr>
            <a:stCxn id="5" idx="1"/>
          </p:cNvCxnSpPr>
          <p:nvPr/>
        </p:nvCxnSpPr>
        <p:spPr>
          <a:xfrm rot="10800000" flipV="1">
            <a:off x="1676400" y="2171700"/>
            <a:ext cx="1600200" cy="190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rot="10800000" flipV="1">
            <a:off x="2667000" y="2362200"/>
            <a:ext cx="609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endCxn id="46" idx="0"/>
          </p:cNvCxnSpPr>
          <p:nvPr/>
        </p:nvCxnSpPr>
        <p:spPr>
          <a:xfrm rot="5400000">
            <a:off x="2896394" y="3048000"/>
            <a:ext cx="1599406" cy="381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5715000" y="2057400"/>
            <a:ext cx="914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16200000" flipH="1">
            <a:off x="4876800" y="25146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152400" y="2438400"/>
            <a:ext cx="1752600" cy="3581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lvl="0" algn="ctr" rtl="0" fontAlgn="base">
              <a:spcBef>
                <a:spcPct val="0"/>
              </a:spcBef>
              <a:spcAft>
                <a:spcPts val="1000"/>
              </a:spcAft>
            </a:pPr>
            <a:endParaRPr lang="ru-RU" dirty="0" smtClean="0">
              <a:solidFill>
                <a:schemeClr val="tx1"/>
              </a:solidFill>
              <a:latin typeface="+mj-lt"/>
              <a:cs typeface="Arial" pitchFamily="34" charset="0"/>
            </a:endParaRPr>
          </a:p>
        </p:txBody>
      </p:sp>
      <p:sp>
        <p:nvSpPr>
          <p:cNvPr id="40" name="Прямоугольник 39"/>
          <p:cNvSpPr/>
          <p:nvPr/>
        </p:nvSpPr>
        <p:spPr>
          <a:xfrm>
            <a:off x="1981200" y="2743200"/>
            <a:ext cx="1219200" cy="1219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sp>
        <p:nvSpPr>
          <p:cNvPr id="44" name="TextBox 43"/>
          <p:cNvSpPr txBox="1"/>
          <p:nvPr/>
        </p:nvSpPr>
        <p:spPr>
          <a:xfrm>
            <a:off x="1981200" y="2743200"/>
            <a:ext cx="1371599" cy="1277273"/>
          </a:xfrm>
          <a:prstGeom prst="rect">
            <a:avLst/>
          </a:prstGeom>
          <a:noFill/>
        </p:spPr>
        <p:txBody>
          <a:bodyPr wrap="square" rtlCol="0">
            <a:spAutoFit/>
          </a:bodyPr>
          <a:lstStyle/>
          <a:p>
            <a:pPr algn="l" rtl="0"/>
            <a:r>
              <a:rPr lang="ru-RU" sz="1100" b="1" dirty="0" smtClean="0">
                <a:latin typeface="+mj-lt"/>
              </a:rPr>
              <a:t>2. Clogging check:</a:t>
            </a:r>
            <a:endParaRPr lang="ru-RU" sz="1100" dirty="0" smtClean="0">
              <a:latin typeface="+mj-lt"/>
            </a:endParaRPr>
          </a:p>
          <a:p>
            <a:pPr algn="l" rtl="0"/>
            <a:r>
              <a:rPr lang="ru-RU" sz="1100" dirty="0" smtClean="0">
                <a:latin typeface="+mj-lt"/>
              </a:rPr>
              <a:t>- tightness;</a:t>
            </a:r>
          </a:p>
          <a:p>
            <a:pPr algn="l" rtl="0"/>
            <a:r>
              <a:rPr lang="ru-RU" sz="1100" dirty="0" smtClean="0">
                <a:latin typeface="+mj-lt"/>
              </a:rPr>
              <a:t>- The integrity of the protection of the first autopsy.</a:t>
            </a:r>
          </a:p>
          <a:p>
            <a:pPr algn="l" rtl="0"/>
            <a:endParaRPr lang="ru-RU" sz="1100" dirty="0">
              <a:latin typeface="+mj-lt"/>
            </a:endParaRPr>
          </a:p>
        </p:txBody>
      </p:sp>
      <p:sp>
        <p:nvSpPr>
          <p:cNvPr id="45" name="TextBox 44"/>
          <p:cNvSpPr txBox="1"/>
          <p:nvPr/>
        </p:nvSpPr>
        <p:spPr>
          <a:xfrm>
            <a:off x="228600" y="2514600"/>
            <a:ext cx="1676400" cy="3647152"/>
          </a:xfrm>
          <a:prstGeom prst="rect">
            <a:avLst/>
          </a:prstGeom>
          <a:noFill/>
        </p:spPr>
        <p:txBody>
          <a:bodyPr wrap="square" rtlCol="0">
            <a:spAutoFit/>
          </a:bodyPr>
          <a:lstStyle/>
          <a:p>
            <a:pPr algn="l" rtl="0"/>
            <a:r>
              <a:rPr lang="uk-UA" sz="1100" b="1" dirty="0" smtClean="0"/>
              <a:t>1.</a:t>
            </a:r>
            <a:r>
              <a:rPr lang="uk-UA" sz="1100" b="1" dirty="0" err="1" smtClean="0"/>
              <a:t>Audit</a:t>
            </a:r>
            <a:r>
              <a:rPr lang="uk-UA" sz="1100" b="1" dirty="0" smtClean="0"/>
              <a:t> </a:t>
            </a:r>
            <a:r>
              <a:rPr lang="uk-UA" sz="1100" b="1" dirty="0" err="1" smtClean="0"/>
              <a:t>group</a:t>
            </a:r>
            <a:r>
              <a:rPr lang="uk-UA" sz="1100" b="1" dirty="0" smtClean="0"/>
              <a:t>,</a:t>
            </a:r>
            <a:r>
              <a:rPr lang="uk-UA" sz="1100" b="1" dirty="0" err="1" smtClean="0"/>
              <a:t>secondary</a:t>
            </a:r>
            <a:r>
              <a:rPr lang="uk-UA" sz="1100" b="1" dirty="0" smtClean="0"/>
              <a:t> </a:t>
            </a:r>
            <a:endParaRPr lang="ru-RU" sz="1100" dirty="0" smtClean="0"/>
          </a:p>
          <a:p>
            <a:pPr algn="l" rtl="0"/>
            <a:r>
              <a:rPr lang="uk-UA" sz="1100" b="1" dirty="0" smtClean="0"/>
              <a:t>and</a:t>
            </a:r>
            <a:r>
              <a:rPr lang="uk-UA" sz="1100" b="1" dirty="0" err="1" smtClean="0"/>
              <a:t>primary</a:t>
            </a:r>
            <a:r>
              <a:rPr lang="uk-UA" sz="1100" b="1" dirty="0" smtClean="0"/>
              <a:t>packaging:</a:t>
            </a:r>
            <a:endParaRPr lang="ru-RU" sz="1100" dirty="0" smtClean="0"/>
          </a:p>
          <a:p>
            <a:pPr algn="l" rtl="0"/>
            <a:r>
              <a:rPr lang="uk-UA" sz="1100" dirty="0" smtClean="0"/>
              <a:t>-</a:t>
            </a:r>
            <a:r>
              <a:rPr lang="ru-RU" sz="1100" dirty="0" smtClean="0"/>
              <a:t> </a:t>
            </a:r>
            <a:r>
              <a:rPr lang="ru-RU" sz="1100" dirty="0" err="1" smtClean="0"/>
              <a:t>integrity</a:t>
            </a:r>
            <a:r>
              <a:rPr lang="uk-UA" sz="1100" dirty="0" smtClean="0"/>
              <a:t>s;</a:t>
            </a:r>
            <a:endParaRPr lang="ru-RU" sz="1100" dirty="0" smtClean="0"/>
          </a:p>
          <a:p>
            <a:pPr algn="l" rtl="0"/>
            <a:r>
              <a:rPr lang="uk-UA" sz="1100" dirty="0" smtClean="0"/>
              <a:t>-</a:t>
            </a:r>
            <a:r>
              <a:rPr lang="ru-RU" sz="1100" dirty="0" smtClean="0"/>
              <a:t>absence</a:t>
            </a:r>
            <a:r>
              <a:rPr lang="uk-UA" sz="1100" dirty="0" smtClean="0"/>
              <a:t>visible</a:t>
            </a:r>
            <a:r>
              <a:rPr lang="ru-RU" sz="1100" dirty="0" smtClean="0"/>
              <a:t>injuries;</a:t>
            </a:r>
          </a:p>
          <a:p>
            <a:pPr algn="l" rtl="0"/>
            <a:r>
              <a:rPr lang="ru-RU" sz="1100" dirty="0" smtClean="0"/>
              <a:t>- quality of packaging materials;</a:t>
            </a:r>
          </a:p>
          <a:p>
            <a:pPr algn="l" rtl="0"/>
            <a:r>
              <a:rPr lang="ru-RU" sz="1100" dirty="0" smtClean="0"/>
              <a:t>- Availability of instructions for medical use;</a:t>
            </a:r>
          </a:p>
          <a:p>
            <a:pPr algn="l" rtl="0"/>
            <a:r>
              <a:rPr lang="ru-RU" sz="1100" dirty="0" smtClean="0"/>
              <a:t>- size of packaging and containers;</a:t>
            </a:r>
          </a:p>
          <a:p>
            <a:pPr algn="l" rtl="0"/>
            <a:r>
              <a:rPr lang="ru-RU" sz="1100" dirty="0" smtClean="0"/>
              <a:t>- Absence of extraneous sounds when turning the package in the hands.</a:t>
            </a:r>
          </a:p>
          <a:p>
            <a:pPr algn="l" rtl="0"/>
            <a:endParaRPr lang="ru-RU" sz="1100" dirty="0"/>
          </a:p>
        </p:txBody>
      </p:sp>
      <p:sp>
        <p:nvSpPr>
          <p:cNvPr id="46" name="Прямоугольник 45"/>
          <p:cNvSpPr/>
          <p:nvPr/>
        </p:nvSpPr>
        <p:spPr>
          <a:xfrm>
            <a:off x="2743200" y="4038600"/>
            <a:ext cx="1524000" cy="1981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sp>
        <p:nvSpPr>
          <p:cNvPr id="47" name="Прямоугольник 46"/>
          <p:cNvSpPr/>
          <p:nvPr/>
        </p:nvSpPr>
        <p:spPr>
          <a:xfrm>
            <a:off x="4419600" y="2971800"/>
            <a:ext cx="2133600" cy="35814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sp>
        <p:nvSpPr>
          <p:cNvPr id="48" name="Прямоугольник 47"/>
          <p:cNvSpPr/>
          <p:nvPr/>
        </p:nvSpPr>
        <p:spPr>
          <a:xfrm>
            <a:off x="6629400" y="1676400"/>
            <a:ext cx="2362200" cy="5029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sp>
        <p:nvSpPr>
          <p:cNvPr id="51" name="TextBox 50"/>
          <p:cNvSpPr txBox="1"/>
          <p:nvPr/>
        </p:nvSpPr>
        <p:spPr>
          <a:xfrm>
            <a:off x="2743200" y="4114800"/>
            <a:ext cx="1676400" cy="1954381"/>
          </a:xfrm>
          <a:prstGeom prst="rect">
            <a:avLst/>
          </a:prstGeom>
          <a:noFill/>
        </p:spPr>
        <p:txBody>
          <a:bodyPr wrap="square" rtlCol="0">
            <a:spAutoFit/>
          </a:bodyPr>
          <a:lstStyle/>
          <a:p>
            <a:pPr algn="l" rtl="0"/>
            <a:r>
              <a:rPr lang="ru-RU" sz="1100" b="1" dirty="0" smtClean="0"/>
              <a:t>3. Checking the appearance</a:t>
            </a:r>
            <a:r>
              <a:rPr lang="ru-RU" sz="1100" dirty="0" smtClean="0"/>
              <a:t> </a:t>
            </a:r>
            <a:r>
              <a:rPr lang="ru-RU" sz="1100" b="1" dirty="0" smtClean="0"/>
              <a:t>medicinal product</a:t>
            </a:r>
            <a:endParaRPr lang="ru-RU" sz="1100" dirty="0" smtClean="0"/>
          </a:p>
          <a:p>
            <a:pPr algn="l" rtl="0"/>
            <a:r>
              <a:rPr lang="ru-RU" sz="1100" b="1" dirty="0" smtClean="0"/>
              <a:t>without opening the package:</a:t>
            </a:r>
            <a:endParaRPr lang="ru-RU" sz="1100" dirty="0" smtClean="0"/>
          </a:p>
          <a:p>
            <a:pPr algn="l" rtl="0"/>
            <a:r>
              <a:rPr lang="ru-RU" sz="1100" dirty="0" smtClean="0"/>
              <a:t>- Color;</a:t>
            </a:r>
          </a:p>
          <a:p>
            <a:pPr algn="l" rtl="0"/>
            <a:r>
              <a:rPr lang="ru-RU" sz="1100" dirty="0" smtClean="0"/>
              <a:t>- Form;</a:t>
            </a:r>
          </a:p>
          <a:p>
            <a:pPr algn="l" rtl="0"/>
            <a:r>
              <a:rPr lang="uk-UA" sz="1100" dirty="0" smtClean="0"/>
              <a:t>-</a:t>
            </a:r>
            <a:r>
              <a:rPr lang="ru-RU" sz="1100" dirty="0" smtClean="0"/>
              <a:t>aggregate state.</a:t>
            </a:r>
          </a:p>
          <a:p>
            <a:pPr algn="l" rtl="0"/>
            <a:endParaRPr lang="ru-RU" sz="1100" dirty="0"/>
          </a:p>
        </p:txBody>
      </p:sp>
      <p:sp>
        <p:nvSpPr>
          <p:cNvPr id="53" name="TextBox 52"/>
          <p:cNvSpPr txBox="1"/>
          <p:nvPr/>
        </p:nvSpPr>
        <p:spPr>
          <a:xfrm>
            <a:off x="4419601" y="3124200"/>
            <a:ext cx="2133599" cy="3647152"/>
          </a:xfrm>
          <a:prstGeom prst="rect">
            <a:avLst/>
          </a:prstGeom>
          <a:noFill/>
        </p:spPr>
        <p:txBody>
          <a:bodyPr wrap="square" rtlCol="0">
            <a:spAutoFit/>
          </a:bodyPr>
          <a:lstStyle/>
          <a:p>
            <a:pPr algn="l" rtl="0"/>
            <a:r>
              <a:rPr lang="ru-RU" sz="1100" b="1" dirty="0" smtClean="0">
                <a:latin typeface="+mj-lt"/>
              </a:rPr>
              <a:t>4. Checking the labeling of primary and secondary packaging:</a:t>
            </a:r>
            <a:endParaRPr lang="ru-RU" sz="1100" dirty="0" smtClean="0">
              <a:latin typeface="+mj-lt"/>
            </a:endParaRPr>
          </a:p>
          <a:p>
            <a:pPr algn="l" rtl="0"/>
            <a:r>
              <a:rPr lang="ru-RU" sz="1100" dirty="0" smtClean="0">
                <a:latin typeface="+mj-lt"/>
              </a:rPr>
              <a:t>- the language of packaging labeling and instructions available to the consumer;</a:t>
            </a:r>
          </a:p>
          <a:p>
            <a:pPr algn="l" rtl="0"/>
            <a:r>
              <a:rPr lang="ru-RU" sz="1100" dirty="0" smtClean="0">
                <a:latin typeface="+mj-lt"/>
              </a:rPr>
              <a:t>- Having a registration number of Ukraine;</a:t>
            </a:r>
          </a:p>
          <a:p>
            <a:pPr algn="l" rtl="0"/>
            <a:r>
              <a:rPr lang="ru-RU" sz="1100" dirty="0" smtClean="0">
                <a:latin typeface="+mj-lt"/>
              </a:rPr>
              <a:t>- conformity of the name of the medicinal product on the packaging in the manufacturer's quality certificate;</a:t>
            </a:r>
          </a:p>
          <a:p>
            <a:pPr algn="l" rtl="0"/>
            <a:r>
              <a:rPr lang="ru-RU" sz="1100" dirty="0" smtClean="0">
                <a:latin typeface="+mj-lt"/>
              </a:rPr>
              <a:t>- correspondence of series numbers and expiration dates on the package, in the instructions and the manufacturer's quality certificate;</a:t>
            </a:r>
          </a:p>
          <a:p>
            <a:pPr algn="l" rtl="0"/>
            <a:r>
              <a:rPr lang="ru-RU" sz="1100" dirty="0" smtClean="0">
                <a:latin typeface="+mj-lt"/>
              </a:rPr>
              <a:t>- storage conditions;</a:t>
            </a:r>
          </a:p>
          <a:p>
            <a:pPr algn="l" rtl="0"/>
            <a:r>
              <a:rPr lang="ru-RU" sz="1100" dirty="0" smtClean="0">
                <a:latin typeface="+mj-lt"/>
              </a:rPr>
              <a:t>- Special warnings.</a:t>
            </a:r>
          </a:p>
          <a:p>
            <a:pPr algn="l" rtl="0"/>
            <a:endParaRPr lang="ru-RU" sz="1100" dirty="0">
              <a:latin typeface="+mj-lt"/>
            </a:endParaRPr>
          </a:p>
        </p:txBody>
      </p:sp>
      <p:sp>
        <p:nvSpPr>
          <p:cNvPr id="56" name="TextBox 55"/>
          <p:cNvSpPr txBox="1"/>
          <p:nvPr/>
        </p:nvSpPr>
        <p:spPr>
          <a:xfrm>
            <a:off x="6629400" y="1676399"/>
            <a:ext cx="2362200" cy="5094447"/>
          </a:xfrm>
          <a:prstGeom prst="rect">
            <a:avLst/>
          </a:prstGeom>
          <a:noFill/>
        </p:spPr>
        <p:txBody>
          <a:bodyPr wrap="square" rtlCol="0">
            <a:spAutoFit/>
          </a:bodyPr>
          <a:lstStyle/>
          <a:p>
            <a:pPr algn="l" rtl="0"/>
            <a:r>
              <a:rPr lang="ru-RU" sz="1100" b="1" dirty="0" smtClean="0">
                <a:latin typeface="+mj-lt"/>
              </a:rPr>
              <a:t>5. Inspection of the appearance of pharmaceuticals and pharmaceuticals with the opening of the packaging:</a:t>
            </a:r>
            <a:endParaRPr lang="ru-RU" sz="1100" dirty="0" smtClean="0">
              <a:latin typeface="+mj-lt"/>
            </a:endParaRPr>
          </a:p>
          <a:p>
            <a:pPr algn="l" rtl="0"/>
            <a:r>
              <a:rPr lang="ru-RU" sz="1100" dirty="0" smtClean="0">
                <a:latin typeface="+mj-lt"/>
              </a:rPr>
              <a:t>- Color (uniform, uneven);</a:t>
            </a:r>
          </a:p>
          <a:p>
            <a:pPr algn="l" rtl="0"/>
            <a:r>
              <a:rPr lang="ru-RU" sz="1100" dirty="0" smtClean="0">
                <a:latin typeface="+mj-lt"/>
              </a:rPr>
              <a:t>- Form, aggregate state;</a:t>
            </a:r>
          </a:p>
          <a:p>
            <a:pPr algn="l" rtl="0"/>
            <a:r>
              <a:rPr lang="ru-RU" sz="1100" dirty="0" smtClean="0">
                <a:latin typeface="+mj-lt"/>
              </a:rPr>
              <a:t>- absence of visible mechanical impurities in liquid medicines;</a:t>
            </a:r>
          </a:p>
          <a:p>
            <a:pPr algn="l" rtl="0"/>
            <a:r>
              <a:rPr lang="ru-RU" sz="1100" dirty="0" smtClean="0">
                <a:latin typeface="+mj-lt"/>
              </a:rPr>
              <a:t>- transparency;</a:t>
            </a:r>
          </a:p>
          <a:p>
            <a:pPr algn="l" rtl="0"/>
            <a:r>
              <a:rPr lang="ru-RU" sz="1100" dirty="0" smtClean="0">
                <a:latin typeface="+mj-lt"/>
              </a:rPr>
              <a:t>- the number of units in the package;</a:t>
            </a:r>
          </a:p>
          <a:p>
            <a:pPr algn="l" rtl="0"/>
            <a:r>
              <a:rPr lang="ru-RU" sz="1100" b="1" dirty="0" smtClean="0">
                <a:latin typeface="+mj-lt"/>
              </a:rPr>
              <a:t>tablets:</a:t>
            </a:r>
            <a:r>
              <a:rPr lang="ru-RU" sz="1100" dirty="0" smtClean="0">
                <a:latin typeface="+mj-lt"/>
              </a:rPr>
              <a:t>- Smoothness of the surface;</a:t>
            </a:r>
          </a:p>
          <a:p>
            <a:pPr algn="l" rtl="0"/>
            <a:r>
              <a:rPr lang="ru-RU" sz="1100" dirty="0" smtClean="0">
                <a:latin typeface="+mj-lt"/>
              </a:rPr>
              <a:t>- the uniformity of the coating in the presence of a shell, the presence of a chamfer, engraving and dividing lines;</a:t>
            </a:r>
          </a:p>
          <a:p>
            <a:pPr algn="l" rtl="0"/>
            <a:r>
              <a:rPr lang="ru-RU" sz="1100" b="1" dirty="0" smtClean="0">
                <a:latin typeface="+mj-lt"/>
              </a:rPr>
              <a:t>soft drugs:</a:t>
            </a:r>
            <a:r>
              <a:rPr lang="ru-RU" sz="1100" dirty="0" smtClean="0">
                <a:latin typeface="+mj-lt"/>
              </a:rPr>
              <a:t>- Absence of rancid smell, physical instability (delamination); - homogeneity;</a:t>
            </a:r>
          </a:p>
          <a:p>
            <a:pPr algn="l" rtl="0"/>
            <a:r>
              <a:rPr lang="ru-RU" sz="1100" b="1" dirty="0" smtClean="0">
                <a:latin typeface="+mj-lt"/>
              </a:rPr>
              <a:t>suspension:</a:t>
            </a:r>
            <a:r>
              <a:rPr lang="ru-RU" sz="1100" dirty="0" smtClean="0">
                <a:latin typeface="+mj-lt"/>
              </a:rPr>
              <a:t>- The sediment present must quickly</a:t>
            </a:r>
            <a:r>
              <a:rPr lang="ru-RU" sz="1100" dirty="0" err="1" smtClean="0">
                <a:latin typeface="+mj-lt"/>
              </a:rPr>
              <a:t>disperse</a:t>
            </a:r>
            <a:r>
              <a:rPr lang="ru-RU" sz="1100" dirty="0" smtClean="0">
                <a:latin typeface="+mj-lt"/>
              </a:rPr>
              <a:t>, forming a homogeneous state;</a:t>
            </a:r>
          </a:p>
          <a:p>
            <a:pPr algn="l" rtl="0"/>
            <a:r>
              <a:rPr lang="ru-RU" sz="1100" b="1" dirty="0" smtClean="0">
                <a:latin typeface="+mj-lt"/>
              </a:rPr>
              <a:t>tinctures:</a:t>
            </a:r>
            <a:r>
              <a:rPr lang="ru-RU" sz="1100" dirty="0" smtClean="0">
                <a:latin typeface="+mj-lt"/>
              </a:rPr>
              <a:t>- transparency,</a:t>
            </a:r>
          </a:p>
          <a:p>
            <a:pPr algn="l" rtl="0"/>
            <a:r>
              <a:rPr lang="ru-RU" sz="1100" dirty="0" smtClean="0">
                <a:latin typeface="+mj-lt"/>
              </a:rPr>
              <a:t>- The presence of a slight sediment that settles upon standing;</a:t>
            </a:r>
          </a:p>
          <a:p>
            <a:pPr algn="l" rtl="0"/>
            <a:r>
              <a:rPr lang="ru-RU" sz="1100" b="1" dirty="0" smtClean="0">
                <a:latin typeface="+mj-lt"/>
              </a:rPr>
              <a:t>Drugs for parenteral use:</a:t>
            </a:r>
            <a:endParaRPr lang="ru-RU" sz="1100" dirty="0" smtClean="0">
              <a:latin typeface="+mj-lt"/>
            </a:endParaRPr>
          </a:p>
          <a:p>
            <a:pPr algn="l" rtl="0"/>
            <a:r>
              <a:rPr lang="ru-RU" sz="1100" dirty="0" smtClean="0">
                <a:latin typeface="+mj-lt"/>
              </a:rPr>
              <a:t>- transparency, color;</a:t>
            </a:r>
          </a:p>
          <a:p>
            <a:pPr algn="l" rtl="0"/>
            <a:r>
              <a:rPr lang="ru-RU" sz="1100" dirty="0" smtClean="0">
                <a:latin typeface="+mj-lt"/>
              </a:rPr>
              <a:t>- Absence of visible impurities.</a:t>
            </a:r>
          </a:p>
          <a:p>
            <a:pPr algn="l" rtl="0"/>
            <a:endParaRPr lang="ru-RU" sz="1100" dirty="0">
              <a:latin typeface="+mj-lt"/>
            </a:endParaRPr>
          </a:p>
        </p:txBody>
      </p:sp>
    </p:spTree>
    <p:extLst>
      <p:ext uri="{BB962C8B-B14F-4D97-AF65-F5344CB8AC3E}">
        <p14:creationId xmlns:p14="http://schemas.microsoft.com/office/powerpoint/2010/main" val="3570457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4600" y="1066800"/>
            <a:ext cx="3810000" cy="6096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cxnSp>
        <p:nvCxnSpPr>
          <p:cNvPr id="6" name="Прямая со стрелкой 5"/>
          <p:cNvCxnSpPr/>
          <p:nvPr/>
        </p:nvCxnSpPr>
        <p:spPr>
          <a:xfrm>
            <a:off x="2667000" y="762000"/>
            <a:ext cx="457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rot="16200000" flipH="1">
            <a:off x="3370702" y="792756"/>
            <a:ext cx="4572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rot="5400000">
            <a:off x="3848894" y="875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rot="10800000" flipV="1">
            <a:off x="4343400" y="6858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rot="5400000">
            <a:off x="4953000" y="685800"/>
            <a:ext cx="381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514601" y="1066800"/>
            <a:ext cx="3810000" cy="923330"/>
          </a:xfrm>
          <a:prstGeom prst="rect">
            <a:avLst/>
          </a:prstGeom>
          <a:noFill/>
        </p:spPr>
        <p:txBody>
          <a:bodyPr wrap="square" rtlCol="0">
            <a:spAutoFit/>
          </a:bodyPr>
          <a:lstStyle/>
          <a:p>
            <a:pPr algn="ctr" rtl="0"/>
            <a:r>
              <a:rPr lang="ru-RU" dirty="0" smtClean="0"/>
              <a:t>The results of testing the packaging of pharmaceuticals and pharmaceuticals</a:t>
            </a:r>
          </a:p>
          <a:p>
            <a:pPr algn="ctr" rtl="0"/>
            <a:endParaRPr lang="ru-RU" dirty="0"/>
          </a:p>
        </p:txBody>
      </p:sp>
      <p:sp>
        <p:nvSpPr>
          <p:cNvPr id="24" name="Прямоугольник 23"/>
          <p:cNvSpPr/>
          <p:nvPr/>
        </p:nvSpPr>
        <p:spPr>
          <a:xfrm>
            <a:off x="609600" y="1905000"/>
            <a:ext cx="2438400" cy="838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sp>
        <p:nvSpPr>
          <p:cNvPr id="25" name="Прямоугольник 24"/>
          <p:cNvSpPr/>
          <p:nvPr/>
        </p:nvSpPr>
        <p:spPr>
          <a:xfrm>
            <a:off x="3276600" y="1981200"/>
            <a:ext cx="2667000" cy="762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sp>
        <p:nvSpPr>
          <p:cNvPr id="26" name="Прямоугольник 25"/>
          <p:cNvSpPr/>
          <p:nvPr/>
        </p:nvSpPr>
        <p:spPr>
          <a:xfrm>
            <a:off x="6172200" y="1905000"/>
            <a:ext cx="24384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cxnSp>
        <p:nvCxnSpPr>
          <p:cNvPr id="28" name="Прямая со стрелкой 27"/>
          <p:cNvCxnSpPr/>
          <p:nvPr/>
        </p:nvCxnSpPr>
        <p:spPr>
          <a:xfrm rot="10800000" flipV="1">
            <a:off x="1752600" y="1676400"/>
            <a:ext cx="8382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rot="5400000">
            <a:off x="4114800" y="1828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a:off x="6096000" y="1676400"/>
            <a:ext cx="6858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09600" y="1905000"/>
            <a:ext cx="2438400" cy="938719"/>
          </a:xfrm>
          <a:prstGeom prst="rect">
            <a:avLst/>
          </a:prstGeom>
          <a:noFill/>
        </p:spPr>
        <p:txBody>
          <a:bodyPr wrap="square" rtlCol="0">
            <a:spAutoFit/>
          </a:bodyPr>
          <a:lstStyle/>
          <a:p>
            <a:pPr algn="ctr" rtl="0"/>
            <a:r>
              <a:rPr lang="ru-RU" sz="1100" dirty="0" smtClean="0">
                <a:latin typeface="+mj-lt"/>
              </a:rPr>
              <a:t>deviations</a:t>
            </a:r>
          </a:p>
          <a:p>
            <a:pPr algn="ctr" rtl="0"/>
            <a:r>
              <a:rPr lang="ru-RU" sz="1100" dirty="0" smtClean="0">
                <a:latin typeface="+mj-lt"/>
              </a:rPr>
              <a:t>not found,</a:t>
            </a:r>
          </a:p>
          <a:p>
            <a:pPr algn="ctr" rtl="0"/>
            <a:r>
              <a:rPr lang="ru-RU" sz="1100" dirty="0" smtClean="0">
                <a:latin typeface="+mj-lt"/>
              </a:rPr>
              <a:t>the test result is satisfactory</a:t>
            </a:r>
          </a:p>
          <a:p>
            <a:pPr algn="ctr" rtl="0"/>
            <a:endParaRPr lang="ru-RU" sz="1100" dirty="0">
              <a:latin typeface="+mj-lt"/>
            </a:endParaRPr>
          </a:p>
        </p:txBody>
      </p:sp>
      <p:sp>
        <p:nvSpPr>
          <p:cNvPr id="35" name="TextBox 34"/>
          <p:cNvSpPr txBox="1"/>
          <p:nvPr/>
        </p:nvSpPr>
        <p:spPr>
          <a:xfrm>
            <a:off x="3276600" y="1981201"/>
            <a:ext cx="2590800" cy="938719"/>
          </a:xfrm>
          <a:prstGeom prst="rect">
            <a:avLst/>
          </a:prstGeom>
          <a:noFill/>
        </p:spPr>
        <p:txBody>
          <a:bodyPr wrap="square" rtlCol="0">
            <a:spAutoFit/>
          </a:bodyPr>
          <a:lstStyle/>
          <a:p>
            <a:pPr algn="ctr" rtl="0"/>
            <a:r>
              <a:rPr lang="ru-RU" sz="1100" dirty="0" smtClean="0">
                <a:latin typeface="+mj-lt"/>
              </a:rPr>
              <a:t>Medicinal products suspected to be falsified or</a:t>
            </a:r>
            <a:r>
              <a:rPr lang="ru-RU" sz="1100" dirty="0" err="1" smtClean="0">
                <a:latin typeface="+mj-lt"/>
              </a:rPr>
              <a:t>substandard</a:t>
            </a:r>
            <a:endParaRPr lang="ru-RU" sz="1100" dirty="0" smtClean="0">
              <a:latin typeface="+mj-lt"/>
            </a:endParaRPr>
          </a:p>
          <a:p>
            <a:pPr algn="ctr" rtl="0"/>
            <a:endParaRPr lang="ru-RU" sz="1100" dirty="0">
              <a:latin typeface="+mj-lt"/>
            </a:endParaRPr>
          </a:p>
        </p:txBody>
      </p:sp>
      <p:sp>
        <p:nvSpPr>
          <p:cNvPr id="37" name="TextBox 36"/>
          <p:cNvSpPr txBox="1"/>
          <p:nvPr/>
        </p:nvSpPr>
        <p:spPr>
          <a:xfrm>
            <a:off x="6172200" y="1905000"/>
            <a:ext cx="2371162" cy="430887"/>
          </a:xfrm>
          <a:prstGeom prst="rect">
            <a:avLst/>
          </a:prstGeom>
          <a:noFill/>
        </p:spPr>
        <p:txBody>
          <a:bodyPr wrap="none" rtlCol="0">
            <a:spAutoFit/>
          </a:bodyPr>
          <a:lstStyle/>
          <a:p>
            <a:pPr algn="l" rtl="0"/>
            <a:r>
              <a:rPr lang="uk-UA" sz="1100" dirty="0" smtClean="0"/>
              <a:t>Result</a:t>
            </a:r>
            <a:r>
              <a:rPr lang="ru-RU" sz="1100" dirty="0" smtClean="0"/>
              <a:t>unsatisfactory</a:t>
            </a:r>
          </a:p>
          <a:p>
            <a:pPr algn="l" rtl="0"/>
            <a:endParaRPr lang="ru-RU" sz="1100" dirty="0"/>
          </a:p>
        </p:txBody>
      </p:sp>
      <p:sp>
        <p:nvSpPr>
          <p:cNvPr id="38" name="Прямоугольник 37"/>
          <p:cNvSpPr/>
          <p:nvPr/>
        </p:nvSpPr>
        <p:spPr>
          <a:xfrm>
            <a:off x="533400" y="3048000"/>
            <a:ext cx="1447800" cy="5334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sp>
        <p:nvSpPr>
          <p:cNvPr id="39" name="Прямоугольник 38"/>
          <p:cNvSpPr/>
          <p:nvPr/>
        </p:nvSpPr>
        <p:spPr>
          <a:xfrm>
            <a:off x="533400" y="3886200"/>
            <a:ext cx="13716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sp>
        <p:nvSpPr>
          <p:cNvPr id="40" name="Прямоугольник 39"/>
          <p:cNvSpPr/>
          <p:nvPr/>
        </p:nvSpPr>
        <p:spPr>
          <a:xfrm>
            <a:off x="3581400" y="3048000"/>
            <a:ext cx="2133600" cy="21336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l" rtl="0"/>
            <a:endParaRPr lang="ru-RU" dirty="0" smtClean="0"/>
          </a:p>
          <a:p>
            <a:pPr algn="l" rtl="0"/>
            <a:endParaRPr lang="ru-RU" dirty="0"/>
          </a:p>
        </p:txBody>
      </p:sp>
      <p:sp>
        <p:nvSpPr>
          <p:cNvPr id="41" name="Прямоугольник 40"/>
          <p:cNvSpPr/>
          <p:nvPr/>
        </p:nvSpPr>
        <p:spPr>
          <a:xfrm>
            <a:off x="2209800" y="3124200"/>
            <a:ext cx="1219200" cy="762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l" rtl="0"/>
            <a:endParaRPr lang="ru-RU" dirty="0"/>
          </a:p>
        </p:txBody>
      </p:sp>
      <p:sp>
        <p:nvSpPr>
          <p:cNvPr id="42" name="Прямоугольник 41"/>
          <p:cNvSpPr/>
          <p:nvPr/>
        </p:nvSpPr>
        <p:spPr>
          <a:xfrm>
            <a:off x="3581400" y="5486400"/>
            <a:ext cx="2133600" cy="762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dirty="0"/>
          </a:p>
        </p:txBody>
      </p:sp>
      <p:sp>
        <p:nvSpPr>
          <p:cNvPr id="43" name="Прямоугольник 42"/>
          <p:cNvSpPr/>
          <p:nvPr/>
        </p:nvSpPr>
        <p:spPr>
          <a:xfrm>
            <a:off x="6324600" y="2667000"/>
            <a:ext cx="2514600" cy="21336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a:p>
        </p:txBody>
      </p:sp>
      <p:sp>
        <p:nvSpPr>
          <p:cNvPr id="44" name="Прямоугольник 43"/>
          <p:cNvSpPr/>
          <p:nvPr/>
        </p:nvSpPr>
        <p:spPr>
          <a:xfrm>
            <a:off x="6629400" y="5105400"/>
            <a:ext cx="1981200" cy="9906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rtl="0"/>
            <a:endParaRPr lang="ru-RU" dirty="0"/>
          </a:p>
        </p:txBody>
      </p:sp>
      <p:cxnSp>
        <p:nvCxnSpPr>
          <p:cNvPr id="46" name="Прямая со стрелкой 45"/>
          <p:cNvCxnSpPr/>
          <p:nvPr/>
        </p:nvCxnSpPr>
        <p:spPr>
          <a:xfrm rot="5400000">
            <a:off x="1066800" y="2895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p:nvPr/>
        </p:nvCxnSpPr>
        <p:spPr>
          <a:xfrm rot="5400000">
            <a:off x="1067594" y="37330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p:cNvCxnSpPr/>
          <p:nvPr/>
        </p:nvCxnSpPr>
        <p:spPr>
          <a:xfrm rot="5400000">
            <a:off x="7315994" y="25138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Прямая со стрелкой 48"/>
          <p:cNvCxnSpPr/>
          <p:nvPr/>
        </p:nvCxnSpPr>
        <p:spPr>
          <a:xfrm rot="5400000">
            <a:off x="7392194" y="49522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Прямая со стрелкой 49"/>
          <p:cNvCxnSpPr/>
          <p:nvPr/>
        </p:nvCxnSpPr>
        <p:spPr>
          <a:xfrm rot="5400000">
            <a:off x="4496594" y="53332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Прямая со стрелкой 50"/>
          <p:cNvCxnSpPr/>
          <p:nvPr/>
        </p:nvCxnSpPr>
        <p:spPr>
          <a:xfrm rot="10800000" flipV="1">
            <a:off x="2971800" y="2743200"/>
            <a:ext cx="53499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p:nvPr/>
        </p:nvCxnSpPr>
        <p:spPr>
          <a:xfrm rot="5400000">
            <a:off x="4191794" y="28948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533400" y="3124200"/>
            <a:ext cx="1447800" cy="600164"/>
          </a:xfrm>
          <a:prstGeom prst="rect">
            <a:avLst/>
          </a:prstGeom>
          <a:noFill/>
        </p:spPr>
        <p:txBody>
          <a:bodyPr wrap="square" rtlCol="0">
            <a:spAutoFit/>
          </a:bodyPr>
          <a:lstStyle/>
          <a:p>
            <a:pPr algn="ctr" rtl="0"/>
            <a:r>
              <a:rPr lang="ru-RU" sz="1100" dirty="0" smtClean="0">
                <a:latin typeface="+mj-lt"/>
              </a:rPr>
              <a:t>Issuance of the acceptance certificate</a:t>
            </a:r>
          </a:p>
          <a:p>
            <a:pPr algn="ctr" rtl="0"/>
            <a:endParaRPr lang="ru-RU" sz="1100" dirty="0">
              <a:latin typeface="+mj-lt"/>
            </a:endParaRPr>
          </a:p>
        </p:txBody>
      </p:sp>
      <p:sp>
        <p:nvSpPr>
          <p:cNvPr id="54" name="TextBox 53"/>
          <p:cNvSpPr txBox="1"/>
          <p:nvPr/>
        </p:nvSpPr>
        <p:spPr>
          <a:xfrm>
            <a:off x="533400" y="3886200"/>
            <a:ext cx="1371600" cy="600164"/>
          </a:xfrm>
          <a:prstGeom prst="rect">
            <a:avLst/>
          </a:prstGeom>
          <a:noFill/>
        </p:spPr>
        <p:txBody>
          <a:bodyPr wrap="square" rtlCol="0">
            <a:spAutoFit/>
          </a:bodyPr>
          <a:lstStyle/>
          <a:p>
            <a:pPr algn="ctr" rtl="0"/>
            <a:r>
              <a:rPr lang="ru-RU" sz="1100" dirty="0" smtClean="0">
                <a:latin typeface="+mj-lt"/>
              </a:rPr>
              <a:t>Permission to implement</a:t>
            </a:r>
          </a:p>
          <a:p>
            <a:pPr algn="ctr" rtl="0"/>
            <a:endParaRPr lang="ru-RU" sz="1100" dirty="0">
              <a:latin typeface="+mj-lt"/>
            </a:endParaRPr>
          </a:p>
        </p:txBody>
      </p:sp>
      <p:sp>
        <p:nvSpPr>
          <p:cNvPr id="55" name="TextBox 54"/>
          <p:cNvSpPr txBox="1"/>
          <p:nvPr/>
        </p:nvSpPr>
        <p:spPr>
          <a:xfrm>
            <a:off x="2133601" y="3124200"/>
            <a:ext cx="1371600" cy="938719"/>
          </a:xfrm>
          <a:prstGeom prst="rect">
            <a:avLst/>
          </a:prstGeom>
          <a:noFill/>
        </p:spPr>
        <p:txBody>
          <a:bodyPr wrap="square" rtlCol="0">
            <a:spAutoFit/>
          </a:bodyPr>
          <a:lstStyle/>
          <a:p>
            <a:pPr algn="ctr" rtl="0"/>
            <a:r>
              <a:rPr lang="ru-RU" sz="1100" dirty="0" smtClean="0">
                <a:latin typeface="+mj-lt"/>
              </a:rPr>
              <a:t>Carrying out control with the opening of the package</a:t>
            </a:r>
          </a:p>
          <a:p>
            <a:pPr algn="ctr" rtl="0"/>
            <a:endParaRPr lang="ru-RU" sz="1100" dirty="0">
              <a:latin typeface="+mj-lt"/>
            </a:endParaRPr>
          </a:p>
        </p:txBody>
      </p:sp>
      <p:sp>
        <p:nvSpPr>
          <p:cNvPr id="58" name="TextBox 57"/>
          <p:cNvSpPr txBox="1"/>
          <p:nvPr/>
        </p:nvSpPr>
        <p:spPr>
          <a:xfrm>
            <a:off x="3581400" y="3048000"/>
            <a:ext cx="2133600" cy="2123658"/>
          </a:xfrm>
          <a:prstGeom prst="rect">
            <a:avLst/>
          </a:prstGeom>
          <a:noFill/>
        </p:spPr>
        <p:txBody>
          <a:bodyPr wrap="square" rtlCol="0">
            <a:spAutoFit/>
          </a:bodyPr>
          <a:lstStyle/>
          <a:p>
            <a:pPr algn="ctr" rtl="0"/>
            <a:r>
              <a:rPr lang="ru-RU" sz="1100" dirty="0" smtClean="0">
                <a:latin typeface="+mj-lt"/>
              </a:rPr>
              <a:t>Selection of the necessary number of drug samples (the act of selection of drug samples for laboratory quality control is drawn up) and referral to the State Inspection laboratory (urgent notification to the territorial state inspection for drug quality control is drawn up)</a:t>
            </a:r>
          </a:p>
          <a:p>
            <a:pPr algn="l" rtl="0"/>
            <a:endParaRPr lang="ru-RU" sz="1100" dirty="0">
              <a:latin typeface="+mj-lt"/>
            </a:endParaRPr>
          </a:p>
        </p:txBody>
      </p:sp>
      <p:sp>
        <p:nvSpPr>
          <p:cNvPr id="61" name="TextBox 60"/>
          <p:cNvSpPr txBox="1"/>
          <p:nvPr/>
        </p:nvSpPr>
        <p:spPr>
          <a:xfrm>
            <a:off x="3581400" y="5486400"/>
            <a:ext cx="2133600" cy="938719"/>
          </a:xfrm>
          <a:prstGeom prst="rect">
            <a:avLst/>
          </a:prstGeom>
          <a:noFill/>
        </p:spPr>
        <p:txBody>
          <a:bodyPr wrap="square" rtlCol="0">
            <a:spAutoFit/>
          </a:bodyPr>
          <a:lstStyle/>
          <a:p>
            <a:pPr algn="l" rtl="0"/>
            <a:r>
              <a:rPr lang="ru-RU" sz="1100" dirty="0" smtClean="0">
                <a:latin typeface="+mj-lt"/>
              </a:rPr>
              <a:t>Prohibition of the sale of medicinal products until the result of the inspection is obtained</a:t>
            </a:r>
          </a:p>
          <a:p>
            <a:pPr algn="l" rtl="0"/>
            <a:r>
              <a:rPr lang="ru-RU" sz="1100" dirty="0" smtClean="0">
                <a:latin typeface="+mj-lt"/>
              </a:rPr>
              <a:t>State Inspection</a:t>
            </a:r>
          </a:p>
          <a:p>
            <a:pPr algn="l" rtl="0"/>
            <a:endParaRPr lang="ru-RU" sz="1100" dirty="0">
              <a:latin typeface="+mj-lt"/>
            </a:endParaRPr>
          </a:p>
        </p:txBody>
      </p:sp>
      <p:sp>
        <p:nvSpPr>
          <p:cNvPr id="62" name="TextBox 61"/>
          <p:cNvSpPr txBox="1"/>
          <p:nvPr/>
        </p:nvSpPr>
        <p:spPr>
          <a:xfrm>
            <a:off x="6324600" y="2667001"/>
            <a:ext cx="2590800" cy="2292935"/>
          </a:xfrm>
          <a:prstGeom prst="rect">
            <a:avLst/>
          </a:prstGeom>
          <a:noFill/>
        </p:spPr>
        <p:txBody>
          <a:bodyPr wrap="square" rtlCol="0">
            <a:spAutoFit/>
          </a:bodyPr>
          <a:lstStyle/>
          <a:p>
            <a:pPr algn="ctr" rtl="0"/>
            <a:r>
              <a:rPr lang="ru-RU" sz="1100" dirty="0" smtClean="0">
                <a:latin typeface="+mj-lt"/>
              </a:rPr>
              <a:t>Selection of the necessary number of samples of medicinal products (an act of selection of samples of medicinal products for laboratory quality control is drawn up) and referral to the laboratory of the State Inspection (an urgent notification to the territorial state inspection for quality control of medicinal products is drawn up)</a:t>
            </a:r>
          </a:p>
          <a:p>
            <a:pPr algn="ctr" rtl="0"/>
            <a:r>
              <a:rPr lang="ru-RU" sz="1100" dirty="0" smtClean="0">
                <a:latin typeface="+mj-lt"/>
              </a:rPr>
              <a:t> </a:t>
            </a:r>
          </a:p>
          <a:p>
            <a:pPr algn="ctr" rtl="0"/>
            <a:endParaRPr lang="ru-RU" sz="1100" dirty="0">
              <a:latin typeface="+mj-lt"/>
            </a:endParaRPr>
          </a:p>
        </p:txBody>
      </p:sp>
      <p:sp>
        <p:nvSpPr>
          <p:cNvPr id="63" name="TextBox 62"/>
          <p:cNvSpPr txBox="1"/>
          <p:nvPr/>
        </p:nvSpPr>
        <p:spPr>
          <a:xfrm>
            <a:off x="6629400" y="5105400"/>
            <a:ext cx="1981200" cy="1107996"/>
          </a:xfrm>
          <a:prstGeom prst="rect">
            <a:avLst/>
          </a:prstGeom>
          <a:noFill/>
        </p:spPr>
        <p:txBody>
          <a:bodyPr wrap="square" rtlCol="0">
            <a:spAutoFit/>
          </a:bodyPr>
          <a:lstStyle/>
          <a:p>
            <a:pPr algn="ctr" rtl="0"/>
            <a:r>
              <a:rPr lang="ru-RU" sz="1100" dirty="0" smtClean="0">
                <a:latin typeface="+mj-lt"/>
              </a:rPr>
              <a:t>Issuance of an act of non-compliance and resolution of the issue of returning a series of medicinal products to the supplier</a:t>
            </a:r>
          </a:p>
          <a:p>
            <a:pPr algn="l" rtl="0"/>
            <a:endParaRPr lang="ru-RU" sz="1100" dirty="0">
              <a:latin typeface="+mj-lt"/>
            </a:endParaRPr>
          </a:p>
        </p:txBody>
      </p:sp>
    </p:spTree>
    <p:extLst>
      <p:ext uri="{BB962C8B-B14F-4D97-AF65-F5344CB8AC3E}">
        <p14:creationId xmlns:p14="http://schemas.microsoft.com/office/powerpoint/2010/main" val="335740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38200"/>
            <a:ext cx="9144000" cy="1143000"/>
          </a:xfrm>
        </p:spPr>
        <p:txBody>
          <a:bodyPr>
            <a:noAutofit/>
          </a:bodyPr>
          <a:lstStyle/>
          <a:p>
            <a:pPr algn="ctr" rtl="0"/>
            <a:r>
              <a:rPr lang="ru-RU" sz="2800" dirty="0" smtClean="0"/>
              <a:t>Order of the Ministry of Health No. 677 "</a:t>
            </a:r>
            <a:r>
              <a:rPr lang="ru-RU" sz="2800" b="1" dirty="0" smtClean="0"/>
              <a:t>About</a:t>
            </a:r>
            <a:r>
              <a:rPr lang="ru-RU" sz="2800" b="1" dirty="0" err="1" smtClean="0"/>
              <a:t>approval</a:t>
            </a:r>
            <a:r>
              <a:rPr lang="ru-RU" sz="2800" b="1" dirty="0" smtClean="0"/>
              <a:t>Control order</a:t>
            </a:r>
            <a:r>
              <a:rPr lang="ru-RU" sz="2800" b="1" dirty="0" err="1" smtClean="0"/>
              <a:t>quality</a:t>
            </a:r>
            <a:r>
              <a:rPr lang="ru-RU" sz="2800" b="1" dirty="0" smtClean="0"/>
              <a:t> </a:t>
            </a:r>
            <a:r>
              <a:rPr lang="ru-RU" sz="2800" b="1" dirty="0" err="1" smtClean="0"/>
              <a:t>medical</a:t>
            </a:r>
            <a:r>
              <a:rPr lang="ru-RU" sz="2800" b="1" dirty="0" smtClean="0"/>
              <a:t> </a:t>
            </a:r>
            <a:r>
              <a:rPr lang="ru-RU" sz="2800" b="1" dirty="0" err="1" smtClean="0"/>
              <a:t>means</a:t>
            </a:r>
            <a:r>
              <a:rPr lang="ru-RU" sz="2800" b="1" dirty="0" smtClean="0"/>
              <a:t> </a:t>
            </a:r>
            <a:r>
              <a:rPr lang="ru-RU" sz="2800" b="1" dirty="0" err="1" smtClean="0"/>
              <a:t>under</a:t>
            </a:r>
            <a:r>
              <a:rPr lang="ru-RU" sz="2800" b="1" dirty="0" smtClean="0"/>
              <a:t>hour</a:t>
            </a:r>
            <a:r>
              <a:rPr lang="ru-RU" sz="2800" b="1" dirty="0" err="1" smtClean="0"/>
              <a:t>wholesale</a:t>
            </a:r>
            <a:r>
              <a:rPr lang="ru-RU" sz="2800" b="1" dirty="0" smtClean="0"/>
              <a:t>and</a:t>
            </a:r>
            <a:r>
              <a:rPr lang="ru-RU" sz="2800" b="1" dirty="0" err="1" smtClean="0"/>
              <a:t>retail</a:t>
            </a:r>
            <a:r>
              <a:rPr lang="ru-RU" sz="2800" b="1" dirty="0" smtClean="0"/>
              <a:t> </a:t>
            </a:r>
            <a:r>
              <a:rPr lang="ru-RU" sz="2800" b="1" dirty="0" err="1" smtClean="0"/>
              <a:t>trade</a:t>
            </a:r>
            <a:r>
              <a:rPr lang="ru-RU" sz="2800" b="1" dirty="0" smtClean="0"/>
              <a:t>»</a:t>
            </a:r>
            <a:endParaRPr lang="ru-RU" sz="2800" dirty="0"/>
          </a:p>
        </p:txBody>
      </p:sp>
      <p:pic>
        <p:nvPicPr>
          <p:cNvPr id="17410" name="Picture 2" descr="Картинки по запросу уповноважена особа"/>
          <p:cNvPicPr>
            <a:picLocks noChangeAspect="1" noChangeArrowheads="1"/>
          </p:cNvPicPr>
          <p:nvPr/>
        </p:nvPicPr>
        <p:blipFill>
          <a:blip r:embed="rId2"/>
          <a:srcRect/>
          <a:stretch>
            <a:fillRect/>
          </a:stretch>
        </p:blipFill>
        <p:spPr bwMode="auto">
          <a:xfrm>
            <a:off x="5638800" y="2362200"/>
            <a:ext cx="3248025" cy="3400425"/>
          </a:xfrm>
          <a:prstGeom prst="rect">
            <a:avLst/>
          </a:prstGeom>
          <a:noFill/>
        </p:spPr>
      </p:pic>
      <p:sp>
        <p:nvSpPr>
          <p:cNvPr id="7" name="Прямоугольник 6"/>
          <p:cNvSpPr/>
          <p:nvPr/>
        </p:nvSpPr>
        <p:spPr>
          <a:xfrm>
            <a:off x="381000" y="2133600"/>
            <a:ext cx="5105400" cy="4247317"/>
          </a:xfrm>
          <a:prstGeom prst="rect">
            <a:avLst/>
          </a:prstGeom>
        </p:spPr>
        <p:txBody>
          <a:bodyPr wrap="square">
            <a:spAutoFit/>
          </a:bodyPr>
          <a:lstStyle/>
          <a:p>
            <a:pPr algn="l" rtl="0"/>
            <a:r>
              <a:rPr lang="ru-RU" dirty="0" smtClean="0"/>
              <a:t>Order</a:t>
            </a:r>
            <a:r>
              <a:rPr lang="ru-RU" dirty="0" err="1" smtClean="0"/>
              <a:t>carrying out</a:t>
            </a:r>
            <a:r>
              <a:rPr lang="ru-RU" dirty="0" smtClean="0"/>
              <a:t> </a:t>
            </a:r>
            <a:r>
              <a:rPr lang="ru-RU" dirty="0" err="1" smtClean="0"/>
              <a:t>incoming</a:t>
            </a:r>
            <a:r>
              <a:rPr lang="ru-RU" dirty="0" smtClean="0"/>
              <a:t>control</a:t>
            </a:r>
            <a:r>
              <a:rPr lang="ru-RU" dirty="0" err="1" smtClean="0"/>
              <a:t>quality</a:t>
            </a:r>
            <a:r>
              <a:rPr lang="ru-RU" dirty="0" smtClean="0"/>
              <a:t> </a:t>
            </a:r>
            <a:r>
              <a:rPr lang="ru-RU" dirty="0" err="1" smtClean="0"/>
              <a:t>medical</a:t>
            </a:r>
            <a:r>
              <a:rPr lang="ru-RU" dirty="0" smtClean="0"/>
              <a:t> </a:t>
            </a:r>
            <a:r>
              <a:rPr lang="ru-RU" dirty="0" err="1" smtClean="0"/>
              <a:t>means</a:t>
            </a:r>
            <a:r>
              <a:rPr lang="ru-RU" dirty="0" smtClean="0"/>
              <a:t>,</a:t>
            </a:r>
            <a:r>
              <a:rPr lang="ru-RU" dirty="0" err="1" smtClean="0"/>
              <a:t>which</a:t>
            </a:r>
            <a:r>
              <a:rPr lang="ru-RU" dirty="0" smtClean="0"/>
              <a:t> </a:t>
            </a:r>
            <a:r>
              <a:rPr lang="ru-RU" dirty="0" err="1" smtClean="0"/>
              <a:t>are coming</a:t>
            </a:r>
            <a:r>
              <a:rPr lang="ru-RU" dirty="0" smtClean="0"/>
              <a:t>to</a:t>
            </a:r>
            <a:r>
              <a:rPr lang="ru-RU" dirty="0" err="1" smtClean="0"/>
              <a:t>subject</a:t>
            </a:r>
            <a:r>
              <a:rPr lang="ru-RU" dirty="0" smtClean="0"/>
              <a:t> </a:t>
            </a:r>
            <a:r>
              <a:rPr lang="ru-RU" dirty="0" err="1" smtClean="0"/>
              <a:t>management</a:t>
            </a:r>
            <a:r>
              <a:rPr lang="ru-RU" dirty="0" smtClean="0"/>
              <a:t>,</a:t>
            </a:r>
            <a:r>
              <a:rPr lang="ru-RU" dirty="0" err="1" smtClean="0"/>
              <a:t>what</a:t>
            </a:r>
            <a:r>
              <a:rPr lang="ru-RU" dirty="0" smtClean="0"/>
              <a:t> </a:t>
            </a:r>
            <a:r>
              <a:rPr lang="ru-RU" dirty="0" err="1" smtClean="0"/>
              <a:t>conduct</a:t>
            </a:r>
            <a:r>
              <a:rPr lang="ru-RU" dirty="0" smtClean="0"/>
              <a:t> </a:t>
            </a:r>
            <a:r>
              <a:rPr lang="ru-RU" dirty="0" err="1" smtClean="0"/>
              <a:t>economic</a:t>
            </a:r>
            <a:r>
              <a:rPr lang="ru-RU" dirty="0" smtClean="0"/>
              <a:t> </a:t>
            </a:r>
            <a:r>
              <a:rPr lang="ru-RU" dirty="0" err="1" smtClean="0"/>
              <a:t>activity</a:t>
            </a:r>
            <a:r>
              <a:rPr lang="ru-RU" dirty="0" smtClean="0"/>
              <a:t> </a:t>
            </a:r>
            <a:r>
              <a:rPr lang="ru-RU" dirty="0" err="1" smtClean="0"/>
              <a:t>with</a:t>
            </a:r>
            <a:r>
              <a:rPr lang="ru-RU" dirty="0" smtClean="0"/>
              <a:t> </a:t>
            </a:r>
            <a:r>
              <a:rPr lang="ru-RU" dirty="0" err="1" smtClean="0"/>
              <a:t>wholesale</a:t>
            </a:r>
            <a:r>
              <a:rPr lang="ru-RU" dirty="0" smtClean="0"/>
              <a:t> </a:t>
            </a:r>
            <a:r>
              <a:rPr lang="ru-RU" dirty="0" err="1" smtClean="0"/>
              <a:t>trade</a:t>
            </a:r>
            <a:r>
              <a:rPr lang="ru-RU" dirty="0" smtClean="0"/>
              <a:t> </a:t>
            </a:r>
            <a:r>
              <a:rPr lang="ru-RU" dirty="0" err="1" smtClean="0"/>
              <a:t>medicinal</a:t>
            </a:r>
            <a:r>
              <a:rPr lang="ru-RU" dirty="0" smtClean="0"/>
              <a:t> </a:t>
            </a:r>
            <a:r>
              <a:rPr lang="ru-RU" dirty="0" err="1" smtClean="0"/>
              <a:t>means</a:t>
            </a:r>
            <a:r>
              <a:rPr lang="ru-RU" dirty="0" smtClean="0"/>
              <a:t>:</a:t>
            </a:r>
          </a:p>
          <a:p>
            <a:pPr algn="l" rtl="0"/>
            <a:r>
              <a:rPr lang="ru-RU" dirty="0" smtClean="0"/>
              <a:t>1)</a:t>
            </a:r>
            <a:r>
              <a:rPr lang="ru-RU" dirty="0" err="1" smtClean="0"/>
              <a:t>to purchase</a:t>
            </a:r>
            <a:r>
              <a:rPr lang="ru-RU" dirty="0" smtClean="0"/>
              <a:t> </a:t>
            </a:r>
            <a:r>
              <a:rPr lang="ru-RU" dirty="0" err="1" smtClean="0"/>
              <a:t>and</a:t>
            </a:r>
            <a:r>
              <a:rPr lang="ru-RU" dirty="0" smtClean="0"/>
              <a:t> </a:t>
            </a:r>
            <a:r>
              <a:rPr lang="ru-RU" dirty="0" err="1" smtClean="0"/>
              <a:t>receive</a:t>
            </a:r>
            <a:r>
              <a:rPr lang="ru-RU" dirty="0" smtClean="0"/>
              <a:t> </a:t>
            </a:r>
            <a:r>
              <a:rPr lang="ru-RU" dirty="0" err="1" smtClean="0"/>
              <a:t>medical</a:t>
            </a:r>
            <a:r>
              <a:rPr lang="ru-RU" dirty="0" smtClean="0"/>
              <a:t> </a:t>
            </a:r>
            <a:r>
              <a:rPr lang="ru-RU" dirty="0" err="1" smtClean="0"/>
              <a:t>means</a:t>
            </a:r>
            <a:r>
              <a:rPr lang="ru-RU" dirty="0" smtClean="0"/>
              <a:t> </a:t>
            </a:r>
            <a:r>
              <a:rPr lang="ru-RU" dirty="0" err="1" smtClean="0"/>
              <a:t>trace</a:t>
            </a:r>
            <a:r>
              <a:rPr lang="ru-RU" dirty="0" smtClean="0"/>
              <a:t> </a:t>
            </a:r>
            <a:r>
              <a:rPr lang="ru-RU" dirty="0" err="1" smtClean="0"/>
              <a:t>only</a:t>
            </a:r>
            <a:r>
              <a:rPr lang="ru-RU" dirty="0" smtClean="0"/>
              <a:t>in</a:t>
            </a:r>
            <a:r>
              <a:rPr lang="ru-RU" dirty="0" err="1" smtClean="0"/>
              <a:t>subjects</a:t>
            </a:r>
            <a:r>
              <a:rPr lang="ru-RU" dirty="0" smtClean="0"/>
              <a:t> </a:t>
            </a:r>
            <a:r>
              <a:rPr lang="ru-RU" dirty="0" err="1" smtClean="0"/>
              <a:t>management</a:t>
            </a:r>
            <a:r>
              <a:rPr lang="ru-RU" dirty="0" smtClean="0"/>
              <a:t>,</a:t>
            </a:r>
            <a:r>
              <a:rPr lang="ru-RU" dirty="0" err="1" smtClean="0"/>
              <a:t>which</a:t>
            </a:r>
            <a:r>
              <a:rPr lang="ru-RU" dirty="0" smtClean="0"/>
              <a:t> </a:t>
            </a:r>
            <a:r>
              <a:rPr lang="ru-RU" dirty="0" err="1" smtClean="0"/>
              <a:t>have</a:t>
            </a:r>
            <a:r>
              <a:rPr lang="ru-RU" dirty="0" smtClean="0"/>
              <a:t> </a:t>
            </a:r>
            <a:r>
              <a:rPr lang="ru-RU" dirty="0" err="1" smtClean="0"/>
              <a:t>license</a:t>
            </a:r>
            <a:r>
              <a:rPr lang="ru-RU" dirty="0" smtClean="0"/>
              <a:t>on</a:t>
            </a:r>
            <a:r>
              <a:rPr lang="ru-RU" dirty="0" err="1" smtClean="0"/>
              <a:t>proceedings</a:t>
            </a:r>
            <a:r>
              <a:rPr lang="ru-RU" dirty="0" smtClean="0"/>
              <a:t> </a:t>
            </a:r>
            <a:r>
              <a:rPr lang="ru-RU" dirty="0" err="1" smtClean="0"/>
              <a:t>economic</a:t>
            </a:r>
            <a:r>
              <a:rPr lang="ru-RU" dirty="0" smtClean="0"/>
              <a:t> </a:t>
            </a:r>
            <a:r>
              <a:rPr lang="ru-RU" dirty="0" err="1" smtClean="0"/>
              <a:t>activity</a:t>
            </a:r>
            <a:r>
              <a:rPr lang="ru-RU" dirty="0" smtClean="0"/>
              <a:t> </a:t>
            </a:r>
            <a:r>
              <a:rPr lang="ru-RU" dirty="0" err="1" smtClean="0"/>
              <a:t>with</a:t>
            </a:r>
            <a:r>
              <a:rPr lang="ru-RU" dirty="0" smtClean="0"/>
              <a:t> </a:t>
            </a:r>
            <a:r>
              <a:rPr lang="ru-RU" dirty="0" err="1" smtClean="0"/>
              <a:t>production</a:t>
            </a:r>
            <a:r>
              <a:rPr lang="ru-RU" dirty="0" smtClean="0"/>
              <a:t> </a:t>
            </a:r>
            <a:r>
              <a:rPr lang="ru-RU" dirty="0" err="1" smtClean="0"/>
              <a:t>medical</a:t>
            </a:r>
            <a:r>
              <a:rPr lang="ru-RU" dirty="0" smtClean="0"/>
              <a:t> </a:t>
            </a:r>
            <a:r>
              <a:rPr lang="ru-RU" dirty="0" err="1" smtClean="0"/>
              <a:t>means</a:t>
            </a:r>
            <a:r>
              <a:rPr lang="ru-RU" dirty="0" smtClean="0"/>
              <a:t>,</a:t>
            </a:r>
            <a:r>
              <a:rPr lang="ru-RU" dirty="0" err="1" smtClean="0"/>
              <a:t>wholesale</a:t>
            </a:r>
            <a:r>
              <a:rPr lang="ru-RU" dirty="0" smtClean="0"/>
              <a:t> </a:t>
            </a:r>
            <a:r>
              <a:rPr lang="ru-RU" dirty="0" err="1" smtClean="0"/>
              <a:t>trade</a:t>
            </a:r>
            <a:r>
              <a:rPr lang="ru-RU" dirty="0" smtClean="0"/>
              <a:t> </a:t>
            </a:r>
            <a:r>
              <a:rPr lang="ru-RU" dirty="0" err="1" smtClean="0"/>
              <a:t>medicinal</a:t>
            </a:r>
            <a:r>
              <a:rPr lang="ru-RU" dirty="0" smtClean="0"/>
              <a:t> </a:t>
            </a:r>
            <a:r>
              <a:rPr lang="ru-RU" dirty="0" err="1" smtClean="0"/>
              <a:t>means</a:t>
            </a:r>
            <a:r>
              <a:rPr lang="ru-RU" dirty="0" smtClean="0"/>
              <a:t>,</a:t>
            </a:r>
            <a:r>
              <a:rPr lang="ru-RU" dirty="0" err="1" smtClean="0"/>
              <a:t>import</a:t>
            </a:r>
            <a:r>
              <a:rPr lang="ru-RU" dirty="0" smtClean="0"/>
              <a:t> </a:t>
            </a:r>
            <a:r>
              <a:rPr lang="ru-RU" dirty="0" err="1" smtClean="0"/>
              <a:t>medical</a:t>
            </a:r>
            <a:r>
              <a:rPr lang="ru-RU" dirty="0" smtClean="0"/>
              <a:t> </a:t>
            </a:r>
            <a:r>
              <a:rPr lang="ru-RU" dirty="0" err="1" smtClean="0"/>
              <a:t>means</a:t>
            </a:r>
            <a:r>
              <a:rPr lang="ru-RU" dirty="0" smtClean="0"/>
              <a:t>.</a:t>
            </a:r>
            <a:r>
              <a:rPr lang="ru-RU" dirty="0" err="1" smtClean="0"/>
              <a:t>Copy</a:t>
            </a:r>
            <a:r>
              <a:rPr lang="ru-RU" dirty="0" smtClean="0"/>
              <a:t>such</a:t>
            </a:r>
            <a:r>
              <a:rPr lang="ru-RU" dirty="0" err="1" smtClean="0"/>
              <a:t>licenses</a:t>
            </a:r>
            <a:r>
              <a:rPr lang="ru-RU" dirty="0" smtClean="0"/>
              <a:t> </a:t>
            </a:r>
            <a:r>
              <a:rPr lang="ru-RU" dirty="0" err="1" smtClean="0"/>
              <a:t>are added</a:t>
            </a:r>
            <a:r>
              <a:rPr lang="ru-RU" dirty="0" smtClean="0"/>
              <a:t>to</a:t>
            </a:r>
            <a:r>
              <a:rPr lang="ru-RU" dirty="0" err="1" smtClean="0"/>
              <a:t>contracts</a:t>
            </a:r>
            <a:r>
              <a:rPr lang="ru-RU" dirty="0" smtClean="0"/>
              <a:t>about</a:t>
            </a:r>
            <a:r>
              <a:rPr lang="ru-RU" dirty="0" err="1" smtClean="0"/>
              <a:t>supply</a:t>
            </a:r>
            <a:r>
              <a:rPr lang="ru-RU" dirty="0" smtClean="0"/>
              <a:t>(for</a:t>
            </a:r>
            <a:r>
              <a:rPr lang="ru-RU" dirty="0" err="1" smtClean="0"/>
              <a:t>suppliers</a:t>
            </a:r>
            <a:r>
              <a:rPr lang="ru-RU" dirty="0" smtClean="0"/>
              <a:t>-</a:t>
            </a:r>
            <a:r>
              <a:rPr lang="ru-RU" dirty="0" err="1" smtClean="0"/>
              <a:t>residents</a:t>
            </a:r>
            <a:r>
              <a:rPr lang="ru-RU" dirty="0" smtClean="0"/>
              <a:t>)</a:t>
            </a:r>
            <a:r>
              <a:rPr lang="ru-RU" dirty="0" err="1" smtClean="0"/>
              <a:t>and</a:t>
            </a:r>
            <a:r>
              <a:rPr lang="ru-RU" dirty="0" smtClean="0"/>
              <a:t> </a:t>
            </a:r>
            <a:r>
              <a:rPr lang="ru-RU" dirty="0" err="1" smtClean="0"/>
              <a:t>are stored</a:t>
            </a:r>
            <a:r>
              <a:rPr lang="ru-RU" dirty="0" smtClean="0"/>
              <a:t>in</a:t>
            </a:r>
            <a:r>
              <a:rPr lang="ru-RU" dirty="0" err="1" smtClean="0"/>
              <a:t>subject</a:t>
            </a:r>
            <a:r>
              <a:rPr lang="ru-RU" dirty="0" smtClean="0"/>
              <a:t> </a:t>
            </a:r>
            <a:r>
              <a:rPr lang="ru-RU" dirty="0" err="1" smtClean="0"/>
              <a:t>management</a:t>
            </a:r>
            <a:r>
              <a:rPr lang="ru-RU" dirty="0" smtClean="0"/>
              <a:t> </a:t>
            </a:r>
            <a:r>
              <a:rPr lang="ru-RU" dirty="0" err="1" smtClean="0"/>
              <a:t>for</a:t>
            </a:r>
            <a:r>
              <a:rPr lang="ru-RU" dirty="0" smtClean="0"/>
              <a:t> </a:t>
            </a:r>
            <a:r>
              <a:rPr lang="ru-RU" dirty="0" err="1" smtClean="0"/>
              <a:t>three</a:t>
            </a:r>
            <a:r>
              <a:rPr lang="ru-RU" dirty="0" smtClean="0"/>
              <a:t> </a:t>
            </a:r>
            <a:r>
              <a:rPr lang="ru-RU" dirty="0" err="1" smtClean="0"/>
              <a:t>years</a:t>
            </a:r>
            <a:r>
              <a:rPr lang="ru-RU" dirty="0" smtClean="0"/>
              <a:t>;</a:t>
            </a:r>
            <a:endParaRPr lang="ru-RU" dirty="0"/>
          </a:p>
        </p:txBody>
      </p:sp>
    </p:spTree>
    <p:extLst>
      <p:ext uri="{BB962C8B-B14F-4D97-AF65-F5344CB8AC3E}">
        <p14:creationId xmlns:p14="http://schemas.microsoft.com/office/powerpoint/2010/main" val="2080170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endParaRPr lang="ru-RU"/>
          </a:p>
        </p:txBody>
      </p:sp>
      <p:sp>
        <p:nvSpPr>
          <p:cNvPr id="3" name="Содержимое 2"/>
          <p:cNvSpPr>
            <a:spLocks noGrp="1"/>
          </p:cNvSpPr>
          <p:nvPr>
            <p:ph idx="1"/>
          </p:nvPr>
        </p:nvSpPr>
        <p:spPr>
          <a:xfrm>
            <a:off x="0" y="152400"/>
            <a:ext cx="5638800" cy="2971800"/>
          </a:xfrm>
        </p:spPr>
        <p:txBody>
          <a:bodyPr>
            <a:normAutofit/>
          </a:bodyPr>
          <a:lstStyle/>
          <a:p>
            <a:pPr algn="l" rtl="0">
              <a:buNone/>
            </a:pPr>
            <a:r>
              <a:rPr lang="ru-RU" dirty="0" smtClean="0"/>
              <a:t>2)</a:t>
            </a:r>
            <a:r>
              <a:rPr lang="ru-RU" dirty="0" err="1" smtClean="0"/>
              <a:t>input</a:t>
            </a:r>
            <a:r>
              <a:rPr lang="ru-RU" dirty="0" smtClean="0"/>
              <a:t>control is carried out in</a:t>
            </a:r>
            <a:r>
              <a:rPr lang="ru-RU" dirty="0" err="1" smtClean="0"/>
              <a:t>place</a:t>
            </a:r>
            <a:r>
              <a:rPr lang="ru-RU" dirty="0" smtClean="0"/>
              <a:t> </a:t>
            </a:r>
            <a:r>
              <a:rPr lang="ru-RU" dirty="0" err="1" smtClean="0"/>
              <a:t>acceptance</a:t>
            </a:r>
            <a:r>
              <a:rPr lang="ru-RU" dirty="0" smtClean="0"/>
              <a:t> </a:t>
            </a:r>
            <a:r>
              <a:rPr lang="ru-RU" dirty="0" err="1" smtClean="0"/>
              <a:t>products</a:t>
            </a:r>
            <a:r>
              <a:rPr lang="ru-RU" dirty="0" smtClean="0"/>
              <a:t>.</a:t>
            </a:r>
            <a:r>
              <a:rPr lang="ru-RU" dirty="0" err="1" smtClean="0"/>
              <a:t>received</a:t>
            </a:r>
            <a:r>
              <a:rPr lang="ru-RU" dirty="0" smtClean="0"/>
              <a:t> </a:t>
            </a:r>
            <a:r>
              <a:rPr lang="ru-RU" dirty="0" err="1" smtClean="0"/>
              <a:t>series</a:t>
            </a:r>
            <a:r>
              <a:rPr lang="ru-RU" dirty="0" smtClean="0"/>
              <a:t> </a:t>
            </a:r>
            <a:r>
              <a:rPr lang="ru-RU" dirty="0" err="1" smtClean="0"/>
              <a:t>medical</a:t>
            </a:r>
            <a:r>
              <a:rPr lang="ru-RU" dirty="0" smtClean="0"/>
              <a:t> </a:t>
            </a:r>
            <a:r>
              <a:rPr lang="ru-RU" dirty="0" err="1" smtClean="0"/>
              <a:t>means</a:t>
            </a:r>
            <a:r>
              <a:rPr lang="ru-RU" dirty="0" smtClean="0"/>
              <a:t> </a:t>
            </a:r>
            <a:r>
              <a:rPr lang="ru-RU" dirty="0" err="1" smtClean="0"/>
              <a:t>should</a:t>
            </a:r>
            <a:r>
              <a:rPr lang="ru-RU" dirty="0" smtClean="0"/>
              <a:t>pass</a:t>
            </a:r>
            <a:r>
              <a:rPr lang="ru-RU" dirty="0" err="1" smtClean="0"/>
              <a:t>input</a:t>
            </a:r>
            <a:r>
              <a:rPr lang="ru-RU" dirty="0" smtClean="0"/>
              <a:t>CONTROL</a:t>
            </a:r>
            <a:r>
              <a:rPr lang="ru-RU" dirty="0" err="1" smtClean="0"/>
              <a:t>authorized</a:t>
            </a:r>
            <a:r>
              <a:rPr lang="ru-RU" dirty="0" smtClean="0"/>
              <a:t>a person To</a:t>
            </a:r>
            <a:r>
              <a:rPr lang="ru-RU" dirty="0" err="1" smtClean="0"/>
              <a:t>receiving</a:t>
            </a:r>
            <a:r>
              <a:rPr lang="ru-RU" dirty="0" smtClean="0"/>
              <a:t> </a:t>
            </a:r>
            <a:r>
              <a:rPr lang="ru-RU" dirty="0" err="1" smtClean="0"/>
              <a:t>kind</a:t>
            </a:r>
            <a:r>
              <a:rPr lang="ru-RU" dirty="0" smtClean="0"/>
              <a:t> </a:t>
            </a:r>
            <a:r>
              <a:rPr lang="ru-RU" dirty="0" err="1" smtClean="0"/>
              <a:t>authorized</a:t>
            </a:r>
            <a:r>
              <a:rPr lang="ru-RU" dirty="0" smtClean="0"/>
              <a:t>individuals</a:t>
            </a:r>
            <a:r>
              <a:rPr lang="ru-RU" dirty="0" err="1" smtClean="0"/>
              <a:t>written</a:t>
            </a:r>
            <a:r>
              <a:rPr lang="ru-RU" dirty="0" smtClean="0"/>
              <a:t> </a:t>
            </a:r>
            <a:r>
              <a:rPr lang="ru-RU" dirty="0" err="1" smtClean="0"/>
              <a:t>conclusion</a:t>
            </a:r>
            <a:r>
              <a:rPr lang="ru-RU" dirty="0" smtClean="0"/>
              <a:t> </a:t>
            </a:r>
            <a:r>
              <a:rPr lang="ru-RU" dirty="0" err="1" smtClean="0"/>
              <a:t>incoming</a:t>
            </a:r>
            <a:r>
              <a:rPr lang="ru-RU" dirty="0" smtClean="0"/>
              <a:t>control</a:t>
            </a:r>
            <a:r>
              <a:rPr lang="ru-RU" dirty="0" err="1" smtClean="0"/>
              <a:t>quality</a:t>
            </a:r>
            <a:r>
              <a:rPr lang="ru-RU" dirty="0" smtClean="0"/>
              <a:t> </a:t>
            </a:r>
            <a:r>
              <a:rPr lang="ru-RU" dirty="0" err="1" smtClean="0"/>
              <a:t>trade</a:t>
            </a:r>
            <a:r>
              <a:rPr lang="ru-RU" dirty="0" smtClean="0"/>
              <a:t> </a:t>
            </a:r>
            <a:r>
              <a:rPr lang="ru-RU" dirty="0" err="1" smtClean="0"/>
              <a:t>received</a:t>
            </a:r>
            <a:r>
              <a:rPr lang="ru-RU" dirty="0" smtClean="0"/>
              <a:t> </a:t>
            </a:r>
            <a:r>
              <a:rPr lang="ru-RU" dirty="0" err="1" smtClean="0"/>
              <a:t>medicinal</a:t>
            </a:r>
            <a:r>
              <a:rPr lang="ru-RU" dirty="0" smtClean="0"/>
              <a:t> </a:t>
            </a:r>
            <a:r>
              <a:rPr lang="ru-RU" dirty="0" err="1" smtClean="0"/>
              <a:t>means</a:t>
            </a:r>
            <a:r>
              <a:rPr lang="ru-RU" dirty="0" smtClean="0"/>
              <a:t> </a:t>
            </a:r>
            <a:r>
              <a:rPr lang="ru-RU" dirty="0" err="1" smtClean="0"/>
              <a:t>is prohibited</a:t>
            </a:r>
            <a:r>
              <a:rPr lang="ru-RU" dirty="0" smtClean="0"/>
              <a:t>;</a:t>
            </a:r>
            <a:endParaRPr lang="ru-RU" dirty="0"/>
          </a:p>
        </p:txBody>
      </p:sp>
      <p:pic>
        <p:nvPicPr>
          <p:cNvPr id="23554" name="Picture 2" descr="Похожее изображение"/>
          <p:cNvPicPr>
            <a:picLocks noChangeAspect="1" noChangeArrowheads="1"/>
          </p:cNvPicPr>
          <p:nvPr/>
        </p:nvPicPr>
        <p:blipFill>
          <a:blip r:embed="rId2"/>
          <a:srcRect/>
          <a:stretch>
            <a:fillRect/>
          </a:stretch>
        </p:blipFill>
        <p:spPr bwMode="auto">
          <a:xfrm>
            <a:off x="1" y="0"/>
            <a:ext cx="9144000" cy="6858000"/>
          </a:xfrm>
          <a:prstGeom prst="rect">
            <a:avLst/>
          </a:prstGeom>
          <a:noFill/>
        </p:spPr>
      </p:pic>
    </p:spTree>
    <p:extLst>
      <p:ext uri="{BB962C8B-B14F-4D97-AF65-F5344CB8AC3E}">
        <p14:creationId xmlns:p14="http://schemas.microsoft.com/office/powerpoint/2010/main" val="4175521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09600"/>
            <a:ext cx="8458200" cy="3581400"/>
          </a:xfrm>
        </p:spPr>
        <p:txBody>
          <a:bodyPr>
            <a:normAutofit/>
          </a:bodyPr>
          <a:lstStyle/>
          <a:p>
            <a:pPr algn="ctr" rtl="0">
              <a:buNone/>
            </a:pPr>
            <a:r>
              <a:rPr lang="ru-RU" dirty="0" smtClean="0"/>
              <a:t>3)</a:t>
            </a:r>
            <a:r>
              <a:rPr lang="ru-RU" dirty="0" err="1" smtClean="0"/>
              <a:t>authorized</a:t>
            </a:r>
            <a:r>
              <a:rPr lang="ru-RU" dirty="0" smtClean="0"/>
              <a:t>person</a:t>
            </a:r>
            <a:r>
              <a:rPr lang="ru-RU" dirty="0" err="1" smtClean="0"/>
              <a:t>checks</a:t>
            </a:r>
            <a:r>
              <a:rPr lang="ru-RU" dirty="0" smtClean="0"/>
              <a:t> </a:t>
            </a:r>
            <a:r>
              <a:rPr lang="ru-RU" dirty="0" err="1" smtClean="0"/>
              <a:t>conformity</a:t>
            </a:r>
            <a:r>
              <a:rPr lang="ru-RU" dirty="0" smtClean="0"/>
              <a:t> </a:t>
            </a:r>
            <a:r>
              <a:rPr lang="ru-RU" dirty="0" err="1" smtClean="0"/>
              <a:t>acquired</a:t>
            </a:r>
            <a:r>
              <a:rPr lang="ru-RU" dirty="0" smtClean="0"/>
              <a:t> </a:t>
            </a:r>
            <a:r>
              <a:rPr lang="ru-RU" dirty="0" err="1" smtClean="0"/>
              <a:t>medical</a:t>
            </a:r>
            <a:r>
              <a:rPr lang="ru-RU" dirty="0" smtClean="0"/>
              <a:t> </a:t>
            </a:r>
            <a:r>
              <a:rPr lang="ru-RU" dirty="0" err="1" smtClean="0"/>
              <a:t>means</a:t>
            </a:r>
            <a:r>
              <a:rPr lang="ru-RU" dirty="0" smtClean="0"/>
              <a:t> </a:t>
            </a:r>
            <a:r>
              <a:rPr lang="ru-RU" dirty="0" err="1" smtClean="0"/>
              <a:t>accompanying</a:t>
            </a:r>
            <a:r>
              <a:rPr lang="ru-RU" dirty="0" smtClean="0"/>
              <a:t>documents</a:t>
            </a:r>
            <a:r>
              <a:rPr lang="ru-RU" dirty="0" err="1" smtClean="0"/>
              <a:t>of</a:t>
            </a:r>
            <a:r>
              <a:rPr lang="ru-RU" dirty="0" smtClean="0"/>
              <a:t> </a:t>
            </a:r>
            <a:r>
              <a:rPr lang="ru-RU" dirty="0" err="1" smtClean="0"/>
              <a:t>quantity</a:t>
            </a:r>
            <a:r>
              <a:rPr lang="ru-RU" dirty="0" smtClean="0"/>
              <a:t>,</a:t>
            </a:r>
            <a:r>
              <a:rPr lang="ru-RU" dirty="0" err="1" smtClean="0"/>
              <a:t>dosage</a:t>
            </a:r>
            <a:r>
              <a:rPr lang="ru-RU" dirty="0" smtClean="0"/>
              <a:t>,</a:t>
            </a:r>
            <a:r>
              <a:rPr lang="ru-RU" dirty="0" err="1" smtClean="0"/>
              <a:t>rooms</a:t>
            </a:r>
            <a:r>
              <a:rPr lang="ru-RU" dirty="0" smtClean="0"/>
              <a:t> </a:t>
            </a:r>
            <a:r>
              <a:rPr lang="ru-RU" dirty="0" err="1" smtClean="0"/>
              <a:t>series</a:t>
            </a:r>
            <a:r>
              <a:rPr lang="ru-RU" dirty="0" smtClean="0"/>
              <a:t>,</a:t>
            </a:r>
            <a:r>
              <a:rPr lang="ru-RU" dirty="0" err="1" smtClean="0"/>
              <a:t>terms</a:t>
            </a:r>
            <a:r>
              <a:rPr lang="ru-RU" dirty="0" smtClean="0"/>
              <a:t> </a:t>
            </a:r>
            <a:r>
              <a:rPr lang="ru-RU" dirty="0" err="1" smtClean="0"/>
              <a:t>suitability</a:t>
            </a:r>
            <a:r>
              <a:rPr lang="ru-RU" dirty="0" smtClean="0"/>
              <a:t>,</a:t>
            </a:r>
            <a:r>
              <a:rPr lang="ru-RU" dirty="0" err="1" smtClean="0"/>
              <a:t>registration</a:t>
            </a:r>
            <a:r>
              <a:rPr lang="ru-RU" dirty="0" smtClean="0"/>
              <a:t>status,</a:t>
            </a:r>
            <a:r>
              <a:rPr lang="ru-RU" dirty="0" err="1" smtClean="0"/>
              <a:t>name</a:t>
            </a:r>
            <a:r>
              <a:rPr lang="ru-RU" dirty="0" smtClean="0"/>
              <a:t>,</a:t>
            </a:r>
            <a:r>
              <a:rPr lang="ru-RU" dirty="0" err="1" smtClean="0"/>
              <a:t>medical</a:t>
            </a:r>
            <a:r>
              <a:rPr lang="ru-RU" dirty="0" smtClean="0"/>
              <a:t> </a:t>
            </a:r>
            <a:r>
              <a:rPr lang="ru-RU" dirty="0" err="1" smtClean="0"/>
              <a:t>forms</a:t>
            </a:r>
            <a:r>
              <a:rPr lang="ru-RU" dirty="0" smtClean="0"/>
              <a:t>,</a:t>
            </a:r>
            <a:r>
              <a:rPr lang="ru-RU" dirty="0" err="1" smtClean="0"/>
              <a:t>manufacturer</a:t>
            </a:r>
            <a:r>
              <a:rPr lang="ru-RU" dirty="0" smtClean="0"/>
              <a:t>.</a:t>
            </a:r>
            <a:r>
              <a:rPr lang="ru-RU" dirty="0" err="1" smtClean="0"/>
              <a:t>Skin</a:t>
            </a:r>
            <a:r>
              <a:rPr lang="ru-RU" dirty="0" smtClean="0"/>
              <a:t> </a:t>
            </a:r>
            <a:r>
              <a:rPr lang="ru-RU" dirty="0" err="1" smtClean="0"/>
              <a:t>series</a:t>
            </a:r>
            <a:r>
              <a:rPr lang="ru-RU" dirty="0" smtClean="0"/>
              <a:t> </a:t>
            </a:r>
            <a:r>
              <a:rPr lang="ru-RU" dirty="0" err="1" smtClean="0"/>
              <a:t>medical</a:t>
            </a:r>
            <a:r>
              <a:rPr lang="ru-RU" dirty="0" smtClean="0"/>
              <a:t> </a:t>
            </a:r>
            <a:r>
              <a:rPr lang="ru-RU" dirty="0" err="1" smtClean="0"/>
              <a:t>means</a:t>
            </a:r>
            <a:r>
              <a:rPr lang="ru-RU" dirty="0" smtClean="0"/>
              <a:t>guilty</a:t>
            </a:r>
            <a:r>
              <a:rPr lang="ru-RU" dirty="0" err="1" smtClean="0"/>
              <a:t>to be accompanied</a:t>
            </a:r>
            <a:r>
              <a:rPr lang="ru-RU" dirty="0" smtClean="0"/>
              <a:t> </a:t>
            </a:r>
            <a:r>
              <a:rPr lang="ru-RU" dirty="0" err="1" smtClean="0"/>
              <a:t>copies</a:t>
            </a:r>
            <a:r>
              <a:rPr lang="ru-RU" dirty="0" smtClean="0"/>
              <a:t> </a:t>
            </a:r>
            <a:r>
              <a:rPr lang="ru-RU" dirty="0" err="1" smtClean="0"/>
              <a:t>certificate</a:t>
            </a:r>
            <a:r>
              <a:rPr lang="ru-RU" dirty="0" smtClean="0"/>
              <a:t> </a:t>
            </a:r>
            <a:r>
              <a:rPr lang="ru-RU" dirty="0" err="1" smtClean="0"/>
              <a:t>quality</a:t>
            </a:r>
            <a:r>
              <a:rPr lang="ru-RU" dirty="0" smtClean="0"/>
              <a:t>,</a:t>
            </a:r>
            <a:r>
              <a:rPr lang="ru-RU" dirty="0" err="1" smtClean="0"/>
              <a:t>what</a:t>
            </a:r>
            <a:r>
              <a:rPr lang="ru-RU" dirty="0" smtClean="0"/>
              <a:t> </a:t>
            </a:r>
            <a:r>
              <a:rPr lang="ru-RU" dirty="0" err="1" smtClean="0"/>
              <a:t>appears</a:t>
            </a:r>
            <a:r>
              <a:rPr lang="ru-RU" dirty="0" smtClean="0"/>
              <a:t> </a:t>
            </a:r>
            <a:r>
              <a:rPr lang="ru-RU" dirty="0" err="1" smtClean="0"/>
              <a:t>the manufacturer</a:t>
            </a:r>
            <a:r>
              <a:rPr lang="ru-RU" dirty="0" smtClean="0"/>
              <a:t>,</a:t>
            </a:r>
            <a:r>
              <a:rPr lang="ru-RU" dirty="0" err="1" smtClean="0"/>
              <a:t>conclusion</a:t>
            </a:r>
            <a:r>
              <a:rPr lang="ru-RU" dirty="0" smtClean="0"/>
              <a:t>about</a:t>
            </a:r>
            <a:r>
              <a:rPr lang="ru-RU" dirty="0" err="1" smtClean="0"/>
              <a:t>quality</a:t>
            </a:r>
            <a:r>
              <a:rPr lang="ru-RU" dirty="0" smtClean="0"/>
              <a:t> </a:t>
            </a:r>
            <a:r>
              <a:rPr lang="ru-RU" dirty="0" err="1" smtClean="0"/>
              <a:t>imported</a:t>
            </a:r>
            <a:r>
              <a:rPr lang="ru-RU" dirty="0" smtClean="0"/>
              <a:t>in</a:t>
            </a:r>
            <a:r>
              <a:rPr lang="ru-RU" dirty="0" err="1" smtClean="0"/>
              <a:t>Ukraine</a:t>
            </a:r>
            <a:r>
              <a:rPr lang="ru-RU" dirty="0" smtClean="0"/>
              <a:t> </a:t>
            </a:r>
            <a:r>
              <a:rPr lang="ru-RU" dirty="0" err="1" smtClean="0"/>
              <a:t>medicinal</a:t>
            </a:r>
            <a:r>
              <a:rPr lang="ru-RU" dirty="0" smtClean="0"/>
              <a:t> </a:t>
            </a:r>
            <a:r>
              <a:rPr lang="ru-RU" dirty="0" err="1" smtClean="0"/>
              <a:t>tool</a:t>
            </a:r>
            <a:r>
              <a:rPr lang="ru-RU" dirty="0" smtClean="0"/>
              <a:t>(for</a:t>
            </a:r>
            <a:r>
              <a:rPr lang="ru-RU" dirty="0" err="1" smtClean="0"/>
              <a:t>medical</a:t>
            </a:r>
            <a:r>
              <a:rPr lang="ru-RU" dirty="0" smtClean="0"/>
              <a:t> </a:t>
            </a:r>
            <a:r>
              <a:rPr lang="ru-RU" dirty="0" err="1" smtClean="0"/>
              <a:t>means</a:t>
            </a:r>
            <a:r>
              <a:rPr lang="ru-RU" dirty="0" smtClean="0"/>
              <a:t> </a:t>
            </a:r>
            <a:r>
              <a:rPr lang="ru-RU" dirty="0" err="1" smtClean="0"/>
              <a:t>foreign</a:t>
            </a:r>
            <a:r>
              <a:rPr lang="ru-RU" dirty="0" smtClean="0"/>
              <a:t> </a:t>
            </a:r>
            <a:r>
              <a:rPr lang="ru-RU" dirty="0" err="1" smtClean="0"/>
              <a:t>production</a:t>
            </a:r>
            <a:r>
              <a:rPr lang="ru-RU" dirty="0" smtClean="0"/>
              <a:t>),</a:t>
            </a:r>
            <a:r>
              <a:rPr lang="ru-RU" dirty="0" err="1" smtClean="0"/>
              <a:t>conclusion</a:t>
            </a:r>
            <a:r>
              <a:rPr lang="ru-RU" dirty="0" smtClean="0"/>
              <a:t>about</a:t>
            </a:r>
            <a:r>
              <a:rPr lang="ru-RU" dirty="0" err="1" smtClean="0"/>
              <a:t>conformity</a:t>
            </a:r>
            <a:r>
              <a:rPr lang="ru-RU" dirty="0" smtClean="0"/>
              <a:t>MIBP</a:t>
            </a:r>
            <a:r>
              <a:rPr lang="ru-RU" dirty="0" err="1" smtClean="0"/>
              <a:t>requirements</a:t>
            </a:r>
            <a:r>
              <a:rPr lang="ru-RU" dirty="0" smtClean="0"/>
              <a:t> </a:t>
            </a:r>
            <a:r>
              <a:rPr lang="ru-RU" dirty="0" err="1" smtClean="0"/>
              <a:t>state</a:t>
            </a:r>
            <a:r>
              <a:rPr lang="ru-RU" dirty="0" smtClean="0"/>
              <a:t> </a:t>
            </a:r>
            <a:r>
              <a:rPr lang="ru-RU" dirty="0" err="1" smtClean="0"/>
              <a:t>and</a:t>
            </a:r>
            <a:r>
              <a:rPr lang="ru-RU" dirty="0" smtClean="0"/>
              <a:t> </a:t>
            </a:r>
            <a:r>
              <a:rPr lang="ru-RU" dirty="0" err="1" smtClean="0"/>
              <a:t>state</a:t>
            </a:r>
            <a:r>
              <a:rPr lang="ru-RU" dirty="0" smtClean="0"/>
              <a:t> </a:t>
            </a:r>
            <a:r>
              <a:rPr lang="ru-RU" dirty="0" err="1" smtClean="0"/>
              <a:t>and</a:t>
            </a:r>
            <a:r>
              <a:rPr lang="ru-RU" dirty="0" smtClean="0"/>
              <a:t> </a:t>
            </a:r>
            <a:r>
              <a:rPr lang="ru-RU" dirty="0" err="1" smtClean="0"/>
              <a:t>international</a:t>
            </a:r>
            <a:r>
              <a:rPr lang="ru-RU" dirty="0" smtClean="0"/>
              <a:t> </a:t>
            </a:r>
            <a:r>
              <a:rPr lang="ru-RU" dirty="0" err="1" smtClean="0"/>
              <a:t>standards</a:t>
            </a:r>
            <a:r>
              <a:rPr lang="ru-RU" dirty="0" smtClean="0"/>
              <a:t>(for</a:t>
            </a:r>
            <a:r>
              <a:rPr lang="ru-RU" dirty="0" err="1" smtClean="0"/>
              <a:t>medical</a:t>
            </a:r>
            <a:r>
              <a:rPr lang="ru-RU" dirty="0" smtClean="0"/>
              <a:t> </a:t>
            </a:r>
            <a:r>
              <a:rPr lang="ru-RU" dirty="0" err="1" smtClean="0"/>
              <a:t>immunobiological</a:t>
            </a:r>
            <a:r>
              <a:rPr lang="ru-RU" dirty="0" smtClean="0"/>
              <a:t> </a:t>
            </a:r>
            <a:r>
              <a:rPr lang="ru-RU" dirty="0" err="1" smtClean="0"/>
              <a:t>drugs</a:t>
            </a:r>
            <a:r>
              <a:rPr lang="ru-RU" dirty="0" smtClean="0"/>
              <a:t>),</a:t>
            </a:r>
            <a:r>
              <a:rPr lang="ru-RU" dirty="0" err="1" smtClean="0"/>
              <a:t>certified</a:t>
            </a:r>
            <a:r>
              <a:rPr lang="ru-RU" dirty="0" smtClean="0"/>
              <a:t>seal</a:t>
            </a:r>
            <a:r>
              <a:rPr lang="ru-RU" dirty="0" err="1" smtClean="0"/>
              <a:t>the last</a:t>
            </a:r>
            <a:r>
              <a:rPr lang="ru-RU" dirty="0" smtClean="0"/>
              <a:t> </a:t>
            </a:r>
            <a:r>
              <a:rPr lang="ru-RU" dirty="0" err="1" smtClean="0"/>
              <a:t>supplier</a:t>
            </a:r>
            <a:r>
              <a:rPr lang="ru-RU" dirty="0" smtClean="0"/>
              <a:t>;</a:t>
            </a:r>
          </a:p>
        </p:txBody>
      </p:sp>
      <p:pic>
        <p:nvPicPr>
          <p:cNvPr id="4" name="Picture 2" descr="Картинки по запросу приемка товаров лекарств"/>
          <p:cNvPicPr>
            <a:picLocks noChangeAspect="1" noChangeArrowheads="1"/>
          </p:cNvPicPr>
          <p:nvPr/>
        </p:nvPicPr>
        <p:blipFill>
          <a:blip r:embed="rId2"/>
          <a:srcRect/>
          <a:stretch>
            <a:fillRect/>
          </a:stretch>
        </p:blipFill>
        <p:spPr bwMode="auto">
          <a:xfrm>
            <a:off x="762000" y="3962400"/>
            <a:ext cx="7772403" cy="2514601"/>
          </a:xfrm>
          <a:prstGeom prst="rect">
            <a:avLst/>
          </a:prstGeom>
          <a:noFill/>
        </p:spPr>
      </p:pic>
    </p:spTree>
    <p:extLst>
      <p:ext uri="{BB962C8B-B14F-4D97-AF65-F5344CB8AC3E}">
        <p14:creationId xmlns:p14="http://schemas.microsoft.com/office/powerpoint/2010/main" val="1152773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419600"/>
          </a:xfrm>
        </p:spPr>
        <p:txBody>
          <a:bodyPr>
            <a:normAutofit/>
          </a:bodyPr>
          <a:lstStyle/>
          <a:p>
            <a:pPr algn="ctr" rtl="0">
              <a:buNone/>
            </a:pPr>
            <a:r>
              <a:rPr lang="ru-RU" dirty="0" smtClean="0"/>
              <a:t>4)</a:t>
            </a:r>
            <a:r>
              <a:rPr lang="ru-RU" dirty="0" err="1" smtClean="0"/>
              <a:t>group</a:t>
            </a:r>
            <a:r>
              <a:rPr lang="ru-RU" dirty="0" smtClean="0"/>
              <a:t>container,</a:t>
            </a:r>
            <a:r>
              <a:rPr lang="ru-RU" dirty="0" err="1" smtClean="0"/>
              <a:t>external</a:t>
            </a:r>
            <a:r>
              <a:rPr lang="ru-RU" dirty="0" smtClean="0"/>
              <a:t>(</a:t>
            </a:r>
            <a:r>
              <a:rPr lang="ru-RU" dirty="0" err="1" smtClean="0"/>
              <a:t>secondary</a:t>
            </a:r>
            <a:r>
              <a:rPr lang="ru-RU" dirty="0" smtClean="0"/>
              <a:t>) and</a:t>
            </a:r>
            <a:r>
              <a:rPr lang="ru-RU" dirty="0" err="1" smtClean="0"/>
              <a:t>internal</a:t>
            </a:r>
            <a:r>
              <a:rPr lang="ru-RU" dirty="0" smtClean="0"/>
              <a:t>(</a:t>
            </a:r>
            <a:r>
              <a:rPr lang="ru-RU" dirty="0" err="1" smtClean="0"/>
              <a:t>primary</a:t>
            </a:r>
            <a:r>
              <a:rPr lang="ru-RU" dirty="0" smtClean="0"/>
              <a:t>) packaging,</a:t>
            </a:r>
            <a:r>
              <a:rPr lang="ru-RU" dirty="0" err="1" smtClean="0"/>
              <a:t>marking</a:t>
            </a:r>
            <a:r>
              <a:rPr lang="ru-RU" dirty="0" smtClean="0"/>
              <a:t>,</a:t>
            </a:r>
            <a:r>
              <a:rPr lang="ru-RU" dirty="0" err="1" smtClean="0"/>
              <a:t>instruction</a:t>
            </a:r>
            <a:r>
              <a:rPr lang="ru-RU" dirty="0" smtClean="0"/>
              <a:t>for</a:t>
            </a:r>
            <a:r>
              <a:rPr lang="ru-RU" dirty="0" err="1" smtClean="0"/>
              <a:t>medical</a:t>
            </a:r>
            <a:r>
              <a:rPr lang="ru-RU" dirty="0" smtClean="0"/>
              <a:t> </a:t>
            </a:r>
            <a:r>
              <a:rPr lang="ru-RU" dirty="0" err="1" smtClean="0"/>
              <a:t>application</a:t>
            </a:r>
            <a:r>
              <a:rPr lang="ru-RU" dirty="0" smtClean="0"/>
              <a:t> </a:t>
            </a:r>
            <a:r>
              <a:rPr lang="ru-RU" dirty="0" err="1" smtClean="0"/>
              <a:t>medicinal</a:t>
            </a:r>
            <a:r>
              <a:rPr lang="ru-RU" dirty="0" smtClean="0"/>
              <a:t> </a:t>
            </a:r>
            <a:r>
              <a:rPr lang="ru-RU" dirty="0" err="1" smtClean="0"/>
              <a:t>tool</a:t>
            </a:r>
            <a:r>
              <a:rPr lang="ru-RU" dirty="0" smtClean="0"/>
              <a:t>,</a:t>
            </a:r>
            <a:r>
              <a:rPr lang="ru-RU" dirty="0" err="1" smtClean="0"/>
              <a:t>external</a:t>
            </a:r>
            <a:r>
              <a:rPr lang="ru-RU" dirty="0" smtClean="0"/>
              <a:t> </a:t>
            </a:r>
            <a:r>
              <a:rPr lang="ru-RU" dirty="0" err="1" smtClean="0"/>
              <a:t>appearance</a:t>
            </a:r>
            <a:r>
              <a:rPr lang="ru-RU" dirty="0" smtClean="0"/>
              <a:t>without</a:t>
            </a:r>
            <a:r>
              <a:rPr lang="ru-RU" dirty="0" err="1" smtClean="0"/>
              <a:t>disclosure</a:t>
            </a:r>
            <a:r>
              <a:rPr lang="ru-RU" dirty="0" smtClean="0"/>
              <a:t>packaging</a:t>
            </a:r>
            <a:r>
              <a:rPr lang="ru-RU" dirty="0" err="1" smtClean="0"/>
              <a:t>are checked</a:t>
            </a:r>
            <a:r>
              <a:rPr lang="ru-RU" dirty="0" smtClean="0"/>
              <a:t>on</a:t>
            </a:r>
            <a:r>
              <a:rPr lang="ru-RU" dirty="0" err="1" smtClean="0"/>
              <a:t>integrity</a:t>
            </a:r>
            <a:r>
              <a:rPr lang="ru-RU" dirty="0" smtClean="0"/>
              <a:t>,</a:t>
            </a:r>
            <a:r>
              <a:rPr lang="ru-RU" dirty="0" err="1" smtClean="0"/>
              <a:t>homogeneity</a:t>
            </a:r>
            <a:r>
              <a:rPr lang="ru-RU" dirty="0" smtClean="0"/>
              <a:t>,</a:t>
            </a:r>
            <a:r>
              <a:rPr lang="ru-RU" dirty="0" err="1" smtClean="0"/>
              <a:t>availability</a:t>
            </a:r>
            <a:r>
              <a:rPr lang="ru-RU" dirty="0" smtClean="0"/>
              <a:t> </a:t>
            </a:r>
            <a:r>
              <a:rPr lang="ru-RU" dirty="0" err="1" smtClean="0"/>
              <a:t>damage</a:t>
            </a:r>
            <a:r>
              <a:rPr lang="ru-RU" dirty="0" smtClean="0"/>
              <a:t>,</a:t>
            </a:r>
            <a:r>
              <a:rPr lang="ru-RU" dirty="0" err="1" smtClean="0"/>
              <a:t>quality</a:t>
            </a:r>
            <a:r>
              <a:rPr lang="ru-RU" dirty="0" smtClean="0"/>
              <a:t> </a:t>
            </a:r>
            <a:r>
              <a:rPr lang="ru-RU" dirty="0" err="1" smtClean="0"/>
              <a:t>packaging</a:t>
            </a:r>
            <a:r>
              <a:rPr lang="ru-RU" dirty="0" smtClean="0"/>
              <a:t> </a:t>
            </a:r>
            <a:r>
              <a:rPr lang="ru-RU" dirty="0" err="1" smtClean="0"/>
              <a:t>materials</a:t>
            </a:r>
            <a:r>
              <a:rPr lang="ru-RU" dirty="0" smtClean="0"/>
              <a:t>. At</a:t>
            </a:r>
            <a:r>
              <a:rPr lang="ru-RU" dirty="0" err="1" smtClean="0"/>
              <a:t>need</a:t>
            </a:r>
            <a:r>
              <a:rPr lang="ru-RU" dirty="0" smtClean="0"/>
              <a:t> </a:t>
            </a:r>
            <a:r>
              <a:rPr lang="ru-RU" dirty="0" err="1" smtClean="0"/>
              <a:t>medical</a:t>
            </a:r>
            <a:r>
              <a:rPr lang="ru-RU" dirty="0" smtClean="0"/>
              <a:t> </a:t>
            </a:r>
            <a:r>
              <a:rPr lang="ru-RU" dirty="0" err="1" smtClean="0"/>
              <a:t>means</a:t>
            </a:r>
            <a:r>
              <a:rPr lang="ru-RU" dirty="0" smtClean="0"/>
              <a:t> </a:t>
            </a:r>
            <a:r>
              <a:rPr lang="ru-RU" dirty="0" err="1" smtClean="0"/>
              <a:t>are checked</a:t>
            </a:r>
            <a:r>
              <a:rPr lang="ru-RU" dirty="0" smtClean="0"/>
              <a:t> </a:t>
            </a:r>
            <a:r>
              <a:rPr lang="ru-RU" dirty="0" err="1" smtClean="0"/>
              <a:t>with</a:t>
            </a:r>
            <a:r>
              <a:rPr lang="ru-RU" dirty="0" smtClean="0"/>
              <a:t> </a:t>
            </a:r>
            <a:r>
              <a:rPr lang="ru-RU" dirty="0" err="1" smtClean="0"/>
              <a:t>disclosure</a:t>
            </a:r>
            <a:r>
              <a:rPr lang="ru-RU" dirty="0" smtClean="0"/>
              <a:t>packages</a:t>
            </a:r>
            <a:r>
              <a:rPr lang="ru-RU" dirty="0" err="1" smtClean="0"/>
              <a:t>of</a:t>
            </a:r>
            <a:r>
              <a:rPr lang="ru-RU" dirty="0" smtClean="0"/>
              <a:t> </a:t>
            </a:r>
            <a:r>
              <a:rPr lang="ru-RU" dirty="0" err="1" smtClean="0"/>
              <a:t>sizes</a:t>
            </a:r>
            <a:r>
              <a:rPr lang="ru-RU" dirty="0" smtClean="0"/>
              <a:t>,</a:t>
            </a:r>
            <a:r>
              <a:rPr lang="ru-RU" dirty="0" err="1" smtClean="0"/>
              <a:t>forms</a:t>
            </a:r>
            <a:r>
              <a:rPr lang="ru-RU" dirty="0" smtClean="0"/>
              <a:t>,</a:t>
            </a:r>
            <a:r>
              <a:rPr lang="ru-RU" dirty="0" err="1" smtClean="0"/>
              <a:t>color</a:t>
            </a:r>
            <a:r>
              <a:rPr lang="ru-RU" dirty="0" smtClean="0"/>
              <a:t>,</a:t>
            </a:r>
            <a:r>
              <a:rPr lang="ru-RU" dirty="0" err="1" smtClean="0"/>
              <a:t>homogeneity</a:t>
            </a:r>
            <a:r>
              <a:rPr lang="ru-RU" dirty="0" smtClean="0"/>
              <a:t>,</a:t>
            </a:r>
            <a:r>
              <a:rPr lang="ru-RU" dirty="0" err="1" smtClean="0"/>
              <a:t>quantity</a:t>
            </a:r>
            <a:r>
              <a:rPr lang="ru-RU" dirty="0" smtClean="0"/>
              <a:t> </a:t>
            </a:r>
            <a:r>
              <a:rPr lang="ru-RU" dirty="0" err="1" smtClean="0"/>
              <a:t>units</a:t>
            </a:r>
            <a:r>
              <a:rPr lang="ru-RU" dirty="0" smtClean="0"/>
              <a:t>in</a:t>
            </a:r>
            <a:r>
              <a:rPr lang="ru-RU" dirty="0" err="1" smtClean="0"/>
              <a:t>packaging</a:t>
            </a:r>
            <a:r>
              <a:rPr lang="ru-RU" dirty="0" smtClean="0"/>
              <a:t>,</a:t>
            </a:r>
            <a:r>
              <a:rPr lang="ru-RU" dirty="0" err="1" smtClean="0"/>
              <a:t>availability</a:t>
            </a:r>
            <a:r>
              <a:rPr lang="ru-RU" dirty="0" smtClean="0"/>
              <a:t> </a:t>
            </a:r>
            <a:r>
              <a:rPr lang="ru-RU" dirty="0" err="1" smtClean="0"/>
              <a:t>pollution</a:t>
            </a:r>
            <a:r>
              <a:rPr lang="ru-RU" dirty="0" smtClean="0"/>
              <a:t>;</a:t>
            </a:r>
          </a:p>
        </p:txBody>
      </p:sp>
      <p:pic>
        <p:nvPicPr>
          <p:cNvPr id="16388" name="Picture 4" descr="Похожее изображение"/>
          <p:cNvPicPr>
            <a:picLocks noChangeAspect="1" noChangeArrowheads="1"/>
          </p:cNvPicPr>
          <p:nvPr/>
        </p:nvPicPr>
        <p:blipFill>
          <a:blip r:embed="rId2"/>
          <a:srcRect/>
          <a:stretch>
            <a:fillRect/>
          </a:stretch>
        </p:blipFill>
        <p:spPr bwMode="auto">
          <a:xfrm>
            <a:off x="533400" y="3810000"/>
            <a:ext cx="4075654" cy="2686051"/>
          </a:xfrm>
          <a:prstGeom prst="rect">
            <a:avLst/>
          </a:prstGeom>
          <a:noFill/>
        </p:spPr>
      </p:pic>
      <p:pic>
        <p:nvPicPr>
          <p:cNvPr id="16390" name="Picture 6" descr="Похожее изображение"/>
          <p:cNvPicPr>
            <a:picLocks noChangeAspect="1" noChangeArrowheads="1"/>
          </p:cNvPicPr>
          <p:nvPr/>
        </p:nvPicPr>
        <p:blipFill>
          <a:blip r:embed="rId3"/>
          <a:srcRect/>
          <a:stretch>
            <a:fillRect/>
          </a:stretch>
        </p:blipFill>
        <p:spPr bwMode="auto">
          <a:xfrm>
            <a:off x="4953000" y="3810000"/>
            <a:ext cx="4018759" cy="2676526"/>
          </a:xfrm>
          <a:prstGeom prst="rect">
            <a:avLst/>
          </a:prstGeom>
          <a:noFill/>
        </p:spPr>
      </p:pic>
    </p:spTree>
    <p:extLst>
      <p:ext uri="{BB962C8B-B14F-4D97-AF65-F5344CB8AC3E}">
        <p14:creationId xmlns:p14="http://schemas.microsoft.com/office/powerpoint/2010/main" val="573475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Похожее изображение"/>
          <p:cNvPicPr>
            <a:picLocks noChangeAspect="1" noChangeArrowheads="1"/>
          </p:cNvPicPr>
          <p:nvPr/>
        </p:nvPicPr>
        <p:blipFill>
          <a:blip r:embed="rId2"/>
          <a:srcRect/>
          <a:stretch>
            <a:fillRect/>
          </a:stretch>
        </p:blipFill>
        <p:spPr bwMode="auto">
          <a:xfrm>
            <a:off x="0" y="1"/>
            <a:ext cx="9144000" cy="6858000"/>
          </a:xfrm>
          <a:prstGeom prst="rect">
            <a:avLst/>
          </a:prstGeom>
          <a:noFill/>
        </p:spPr>
      </p:pic>
      <p:sp>
        <p:nvSpPr>
          <p:cNvPr id="3" name="Содержимое 2"/>
          <p:cNvSpPr>
            <a:spLocks noGrp="1"/>
          </p:cNvSpPr>
          <p:nvPr>
            <p:ph idx="1"/>
          </p:nvPr>
        </p:nvSpPr>
        <p:spPr>
          <a:xfrm>
            <a:off x="762000" y="762000"/>
            <a:ext cx="7772400" cy="4648200"/>
          </a:xfrm>
        </p:spPr>
        <p:style>
          <a:lnRef idx="2">
            <a:schemeClr val="accent3"/>
          </a:lnRef>
          <a:fillRef idx="1">
            <a:schemeClr val="lt1"/>
          </a:fillRef>
          <a:effectRef idx="0">
            <a:schemeClr val="accent3"/>
          </a:effectRef>
          <a:fontRef idx="minor">
            <a:schemeClr val="dk1"/>
          </a:fontRef>
        </p:style>
        <p:txBody>
          <a:bodyPr>
            <a:normAutofit fontScale="92500" lnSpcReduction="20000"/>
          </a:bodyPr>
          <a:lstStyle/>
          <a:p>
            <a:pPr algn="ctr" rtl="0">
              <a:buNone/>
            </a:pPr>
            <a:r>
              <a:rPr lang="ru-RU" dirty="0" smtClean="0"/>
              <a:t>5) when positive</a:t>
            </a:r>
            <a:r>
              <a:rPr lang="ru-RU" dirty="0" err="1" smtClean="0"/>
              <a:t>as a result</a:t>
            </a:r>
            <a:r>
              <a:rPr lang="ru-RU" dirty="0" smtClean="0"/>
              <a:t> </a:t>
            </a:r>
            <a:r>
              <a:rPr lang="ru-RU" dirty="0" err="1" smtClean="0"/>
              <a:t>incoming</a:t>
            </a:r>
            <a:r>
              <a:rPr lang="ru-RU" dirty="0" smtClean="0"/>
              <a:t>control</a:t>
            </a:r>
            <a:r>
              <a:rPr lang="ru-RU" dirty="0" err="1" smtClean="0"/>
              <a:t>authorized</a:t>
            </a:r>
            <a:r>
              <a:rPr lang="ru-RU" dirty="0" smtClean="0"/>
              <a:t>person</a:t>
            </a:r>
            <a:r>
              <a:rPr lang="ru-RU" dirty="0" err="1" smtClean="0"/>
              <a:t>gives</a:t>
            </a:r>
            <a:r>
              <a:rPr lang="ru-RU" dirty="0" smtClean="0"/>
              <a:t> </a:t>
            </a:r>
            <a:r>
              <a:rPr lang="ru-RU" dirty="0" err="1" smtClean="0"/>
              <a:t>permission</a:t>
            </a:r>
            <a:r>
              <a:rPr lang="ru-RU" dirty="0" smtClean="0"/>
              <a:t>on</a:t>
            </a:r>
            <a:r>
              <a:rPr lang="ru-RU" dirty="0" err="1" smtClean="0"/>
              <a:t>output</a:t>
            </a:r>
            <a:r>
              <a:rPr lang="ru-RU" dirty="0" smtClean="0"/>
              <a:t>(</a:t>
            </a:r>
            <a:r>
              <a:rPr lang="ru-RU" dirty="0" err="1" smtClean="0"/>
              <a:t>implementation</a:t>
            </a:r>
            <a:r>
              <a:rPr lang="ru-RU" dirty="0" smtClean="0"/>
              <a:t>)</a:t>
            </a:r>
            <a:r>
              <a:rPr lang="ru-RU" dirty="0" err="1" smtClean="0"/>
              <a:t>acquired</a:t>
            </a:r>
            <a:r>
              <a:rPr lang="ru-RU" dirty="0" smtClean="0"/>
              <a:t> </a:t>
            </a:r>
            <a:r>
              <a:rPr lang="ru-RU" dirty="0" err="1" smtClean="0"/>
              <a:t>series</a:t>
            </a:r>
            <a:r>
              <a:rPr lang="ru-RU" dirty="0" smtClean="0"/>
              <a:t> </a:t>
            </a:r>
            <a:r>
              <a:rPr lang="ru-RU" dirty="0" err="1" smtClean="0"/>
              <a:t>medical</a:t>
            </a:r>
            <a:r>
              <a:rPr lang="ru-RU" dirty="0" smtClean="0"/>
              <a:t> </a:t>
            </a:r>
            <a:r>
              <a:rPr lang="ru-RU" dirty="0" err="1" smtClean="0"/>
              <a:t>means</a:t>
            </a:r>
            <a:r>
              <a:rPr lang="ru-RU" dirty="0" smtClean="0"/>
              <a:t>;</a:t>
            </a:r>
          </a:p>
          <a:p>
            <a:pPr algn="ctr" rtl="0">
              <a:buNone/>
            </a:pPr>
            <a:r>
              <a:rPr lang="ru-RU" dirty="0" smtClean="0"/>
              <a:t>6) when negative</a:t>
            </a:r>
            <a:r>
              <a:rPr lang="ru-RU" dirty="0" err="1" smtClean="0"/>
              <a:t>as a result</a:t>
            </a:r>
            <a:r>
              <a:rPr lang="ru-RU" dirty="0" smtClean="0"/>
              <a:t> </a:t>
            </a:r>
            <a:r>
              <a:rPr lang="ru-RU" dirty="0" err="1" smtClean="0"/>
              <a:t>authorized</a:t>
            </a:r>
            <a:r>
              <a:rPr lang="ru-RU" dirty="0" smtClean="0"/>
              <a:t>person</a:t>
            </a:r>
            <a:r>
              <a:rPr lang="ru-RU" dirty="0" err="1" smtClean="0"/>
              <a:t>makes up</a:t>
            </a:r>
            <a:r>
              <a:rPr lang="ru-RU" dirty="0" smtClean="0"/>
              <a:t>the act of</a:t>
            </a:r>
            <a:r>
              <a:rPr lang="ru-RU" dirty="0" err="1" smtClean="0"/>
              <a:t>discovered</a:t>
            </a:r>
            <a:r>
              <a:rPr lang="ru-RU" dirty="0" smtClean="0"/>
              <a:t> </a:t>
            </a:r>
            <a:r>
              <a:rPr lang="ru-RU" dirty="0" err="1" smtClean="0"/>
              <a:t>defects</a:t>
            </a:r>
            <a:r>
              <a:rPr lang="ru-RU" dirty="0" smtClean="0"/>
              <a:t>,</a:t>
            </a:r>
            <a:r>
              <a:rPr lang="ru-RU" dirty="0" err="1" smtClean="0"/>
              <a:t>which</a:t>
            </a:r>
            <a:r>
              <a:rPr lang="ru-RU" dirty="0" smtClean="0"/>
              <a:t> </a:t>
            </a:r>
            <a:r>
              <a:rPr lang="ru-RU" dirty="0" err="1" smtClean="0"/>
              <a:t>is</a:t>
            </a:r>
            <a:r>
              <a:rPr lang="ru-RU" dirty="0" smtClean="0"/>
              <a:t> </a:t>
            </a:r>
            <a:r>
              <a:rPr lang="ru-RU" dirty="0" err="1" smtClean="0"/>
              <a:t>basis</a:t>
            </a:r>
            <a:r>
              <a:rPr lang="ru-RU" dirty="0" smtClean="0"/>
              <a:t>for</a:t>
            </a:r>
            <a:r>
              <a:rPr lang="ru-RU" dirty="0" err="1" smtClean="0"/>
              <a:t>return</a:t>
            </a:r>
            <a:r>
              <a:rPr lang="ru-RU" dirty="0" smtClean="0"/>
              <a:t> </a:t>
            </a:r>
            <a:r>
              <a:rPr lang="ru-RU" dirty="0" err="1" smtClean="0"/>
              <a:t>party</a:t>
            </a:r>
            <a:r>
              <a:rPr lang="ru-RU" dirty="0" smtClean="0"/>
              <a:t> </a:t>
            </a:r>
            <a:r>
              <a:rPr lang="ru-RU" dirty="0" err="1" smtClean="0"/>
              <a:t>supplier</a:t>
            </a:r>
            <a:r>
              <a:rPr lang="ru-RU" dirty="0" smtClean="0"/>
              <a:t>;</a:t>
            </a:r>
          </a:p>
          <a:p>
            <a:pPr algn="ctr" rtl="0">
              <a:buNone/>
            </a:pPr>
            <a:r>
              <a:rPr lang="ru-RU" dirty="0" smtClean="0"/>
              <a:t>7) in</a:t>
            </a:r>
            <a:r>
              <a:rPr lang="ru-RU" dirty="0" err="1" smtClean="0"/>
              <a:t>case</a:t>
            </a:r>
            <a:r>
              <a:rPr lang="ru-RU" dirty="0" smtClean="0"/>
              <a:t> </a:t>
            </a:r>
            <a:r>
              <a:rPr lang="ru-RU" dirty="0" err="1" smtClean="0"/>
              <a:t>occurrence</a:t>
            </a:r>
            <a:r>
              <a:rPr lang="ru-RU" dirty="0" smtClean="0"/>
              <a:t> </a:t>
            </a:r>
            <a:r>
              <a:rPr lang="ru-RU" dirty="0" err="1" smtClean="0"/>
              <a:t>doubt</a:t>
            </a:r>
            <a:r>
              <a:rPr lang="ru-RU" dirty="0" smtClean="0"/>
              <a:t> </a:t>
            </a:r>
            <a:r>
              <a:rPr lang="ru-RU" dirty="0" err="1" smtClean="0"/>
              <a:t>of</a:t>
            </a:r>
            <a:r>
              <a:rPr lang="ru-RU" dirty="0" smtClean="0"/>
              <a:t> </a:t>
            </a:r>
            <a:r>
              <a:rPr lang="ru-RU" dirty="0" err="1" smtClean="0"/>
              <a:t>quality</a:t>
            </a:r>
            <a:r>
              <a:rPr lang="ru-RU" dirty="0" smtClean="0"/>
              <a:t> </a:t>
            </a:r>
            <a:r>
              <a:rPr lang="ru-RU" dirty="0" err="1" smtClean="0"/>
              <a:t>medical</a:t>
            </a:r>
            <a:r>
              <a:rPr lang="ru-RU" dirty="0" smtClean="0"/>
              <a:t> </a:t>
            </a:r>
            <a:r>
              <a:rPr lang="ru-RU" dirty="0" err="1" smtClean="0"/>
              <a:t>means</a:t>
            </a:r>
            <a:r>
              <a:rPr lang="ru-RU" dirty="0" smtClean="0"/>
              <a:t>at</a:t>
            </a:r>
            <a:r>
              <a:rPr lang="ru-RU" dirty="0" err="1" smtClean="0"/>
              <a:t>performance</a:t>
            </a:r>
            <a:r>
              <a:rPr lang="ru-RU" dirty="0" smtClean="0"/>
              <a:t> </a:t>
            </a:r>
            <a:r>
              <a:rPr lang="ru-RU" dirty="0" err="1" smtClean="0"/>
              <a:t>visual</a:t>
            </a:r>
            <a:r>
              <a:rPr lang="ru-RU" dirty="0" smtClean="0"/>
              <a:t>control</a:t>
            </a:r>
            <a:r>
              <a:rPr lang="ru-RU" dirty="0" err="1" smtClean="0"/>
              <a:t>authorized</a:t>
            </a:r>
            <a:r>
              <a:rPr lang="ru-RU" dirty="0" smtClean="0"/>
              <a:t>person</a:t>
            </a:r>
            <a:r>
              <a:rPr lang="ru-RU" dirty="0" err="1" smtClean="0"/>
              <a:t>selects</a:t>
            </a:r>
            <a:r>
              <a:rPr lang="ru-RU" dirty="0" smtClean="0"/>
              <a:t> </a:t>
            </a:r>
            <a:r>
              <a:rPr lang="ru-RU" dirty="0" err="1" smtClean="0"/>
              <a:t>samples</a:t>
            </a:r>
            <a:r>
              <a:rPr lang="ru-RU" dirty="0" smtClean="0"/>
              <a:t> </a:t>
            </a:r>
            <a:r>
              <a:rPr lang="ru-RU" dirty="0" err="1" smtClean="0"/>
              <a:t>doubtful</a:t>
            </a:r>
            <a:r>
              <a:rPr lang="ru-RU" dirty="0" smtClean="0"/>
              <a:t> </a:t>
            </a:r>
            <a:r>
              <a:rPr lang="ru-RU" dirty="0" err="1" smtClean="0"/>
              <a:t>medical</a:t>
            </a:r>
            <a:r>
              <a:rPr lang="ru-RU" dirty="0" smtClean="0"/>
              <a:t> </a:t>
            </a:r>
            <a:r>
              <a:rPr lang="ru-RU" dirty="0" err="1" smtClean="0"/>
              <a:t>means</a:t>
            </a:r>
            <a:r>
              <a:rPr lang="ru-RU" dirty="0" smtClean="0"/>
              <a:t>and</a:t>
            </a:r>
            <a:r>
              <a:rPr lang="ru-RU" dirty="0" err="1" smtClean="0"/>
              <a:t>directs</a:t>
            </a:r>
            <a:r>
              <a:rPr lang="ru-RU" dirty="0" smtClean="0"/>
              <a:t> </a:t>
            </a:r>
            <a:r>
              <a:rPr lang="ru-RU" dirty="0" err="1" smtClean="0"/>
              <a:t>their</a:t>
            </a:r>
            <a:r>
              <a:rPr lang="ru-RU" dirty="0" smtClean="0"/>
              <a:t>to</a:t>
            </a:r>
            <a:r>
              <a:rPr lang="ru-RU" dirty="0" err="1" smtClean="0"/>
              <a:t>territorial</a:t>
            </a:r>
            <a:r>
              <a:rPr lang="ru-RU" dirty="0" smtClean="0"/>
              <a:t>body of the central body</a:t>
            </a:r>
            <a:r>
              <a:rPr lang="ru-RU" dirty="0" err="1" smtClean="0"/>
              <a:t>executive</a:t>
            </a:r>
            <a:r>
              <a:rPr lang="ru-RU" dirty="0" smtClean="0"/>
              <a:t> </a:t>
            </a:r>
            <a:r>
              <a:rPr lang="ru-RU" dirty="0" err="1" smtClean="0"/>
              <a:t>authorities</a:t>
            </a:r>
            <a:r>
              <a:rPr lang="ru-RU" dirty="0" smtClean="0"/>
              <a:t>,</a:t>
            </a:r>
            <a:r>
              <a:rPr lang="ru-RU" dirty="0" err="1" smtClean="0"/>
              <a:t>which</a:t>
            </a:r>
            <a:r>
              <a:rPr lang="ru-RU" dirty="0" smtClean="0"/>
              <a:t> </a:t>
            </a:r>
            <a:r>
              <a:rPr lang="ru-RU" dirty="0" err="1" smtClean="0"/>
              <a:t>implements</a:t>
            </a:r>
            <a:r>
              <a:rPr lang="ru-RU" dirty="0" smtClean="0"/>
              <a:t> </a:t>
            </a:r>
            <a:r>
              <a:rPr lang="ru-RU" dirty="0" err="1" smtClean="0"/>
              <a:t>state</a:t>
            </a:r>
            <a:r>
              <a:rPr lang="ru-RU" dirty="0" smtClean="0"/>
              <a:t> </a:t>
            </a:r>
            <a:r>
              <a:rPr lang="ru-RU" dirty="0" err="1" smtClean="0"/>
              <a:t>politics</a:t>
            </a:r>
            <a:r>
              <a:rPr lang="ru-RU" dirty="0" smtClean="0"/>
              <a:t>in areas of control</a:t>
            </a:r>
            <a:r>
              <a:rPr lang="ru-RU" dirty="0" err="1" smtClean="0"/>
              <a:t>quality</a:t>
            </a:r>
            <a:r>
              <a:rPr lang="ru-RU" dirty="0" smtClean="0"/>
              <a:t>and</a:t>
            </a:r>
            <a:r>
              <a:rPr lang="ru-RU" dirty="0" err="1" smtClean="0"/>
              <a:t>security</a:t>
            </a:r>
            <a:r>
              <a:rPr lang="ru-RU" dirty="0" smtClean="0"/>
              <a:t> </a:t>
            </a:r>
            <a:r>
              <a:rPr lang="ru-RU" dirty="0" err="1" smtClean="0"/>
              <a:t>medical</a:t>
            </a:r>
            <a:r>
              <a:rPr lang="ru-RU" dirty="0" smtClean="0"/>
              <a:t> </a:t>
            </a:r>
            <a:r>
              <a:rPr lang="ru-RU" dirty="0" err="1" smtClean="0"/>
              <a:t>means</a:t>
            </a:r>
            <a:r>
              <a:rPr lang="ru-RU" dirty="0" smtClean="0"/>
              <a:t>. Per hour</a:t>
            </a:r>
            <a:r>
              <a:rPr lang="ru-RU" dirty="0" err="1" smtClean="0"/>
              <a:t>carrying out</a:t>
            </a:r>
            <a:r>
              <a:rPr lang="ru-RU" dirty="0" smtClean="0"/>
              <a:t>such</a:t>
            </a:r>
            <a:r>
              <a:rPr lang="ru-RU" dirty="0" err="1" smtClean="0"/>
              <a:t>of research</a:t>
            </a:r>
            <a:r>
              <a:rPr lang="ru-RU" dirty="0" smtClean="0"/>
              <a:t>to the residual</a:t>
            </a:r>
            <a:r>
              <a:rPr lang="ru-RU" dirty="0" err="1" smtClean="0"/>
              <a:t>solution</a:t>
            </a:r>
            <a:r>
              <a:rPr lang="ru-RU" dirty="0" smtClean="0"/>
              <a:t> </a:t>
            </a:r>
            <a:r>
              <a:rPr lang="ru-RU" dirty="0" err="1" smtClean="0"/>
              <a:t>question</a:t>
            </a:r>
            <a:r>
              <a:rPr lang="ru-RU" dirty="0" smtClean="0"/>
              <a:t>about</a:t>
            </a:r>
            <a:r>
              <a:rPr lang="ru-RU" dirty="0" err="1" smtClean="0"/>
              <a:t>their</a:t>
            </a:r>
            <a:r>
              <a:rPr lang="ru-RU" dirty="0" smtClean="0"/>
              <a:t> </a:t>
            </a:r>
            <a:r>
              <a:rPr lang="ru-RU" dirty="0" err="1" smtClean="0"/>
              <a:t>quality</a:t>
            </a:r>
            <a:r>
              <a:rPr lang="ru-RU" dirty="0" smtClean="0"/>
              <a:t> </a:t>
            </a:r>
            <a:r>
              <a:rPr lang="ru-RU" dirty="0" err="1" smtClean="0"/>
              <a:t>series</a:t>
            </a:r>
            <a:r>
              <a:rPr lang="ru-RU" dirty="0" smtClean="0"/>
              <a:t> </a:t>
            </a:r>
            <a:r>
              <a:rPr lang="ru-RU" dirty="0" err="1" smtClean="0"/>
              <a:t>doubtful</a:t>
            </a:r>
            <a:r>
              <a:rPr lang="ru-RU" dirty="0" smtClean="0"/>
              <a:t> </a:t>
            </a:r>
            <a:r>
              <a:rPr lang="ru-RU" dirty="0" err="1" smtClean="0"/>
              <a:t>medical</a:t>
            </a:r>
            <a:r>
              <a:rPr lang="ru-RU" dirty="0" smtClean="0"/>
              <a:t> </a:t>
            </a:r>
            <a:r>
              <a:rPr lang="ru-RU" dirty="0" err="1" smtClean="0"/>
              <a:t>means</a:t>
            </a:r>
            <a:r>
              <a:rPr lang="ru-RU" dirty="0" smtClean="0"/>
              <a:t> </a:t>
            </a:r>
            <a:r>
              <a:rPr lang="ru-RU" dirty="0" err="1" smtClean="0"/>
              <a:t>are</a:t>
            </a:r>
            <a:r>
              <a:rPr lang="ru-RU" dirty="0" smtClean="0"/>
              <a:t>in</a:t>
            </a:r>
            <a:r>
              <a:rPr lang="ru-RU" dirty="0" err="1" smtClean="0"/>
              <a:t>specially</a:t>
            </a:r>
            <a:r>
              <a:rPr lang="ru-RU" dirty="0" smtClean="0"/>
              <a:t> </a:t>
            </a:r>
            <a:r>
              <a:rPr lang="ru-RU" dirty="0" err="1" smtClean="0"/>
              <a:t>allocated</a:t>
            </a:r>
            <a:r>
              <a:rPr lang="ru-RU" dirty="0" smtClean="0"/>
              <a:t>,</a:t>
            </a:r>
            <a:r>
              <a:rPr lang="ru-RU" dirty="0" err="1" smtClean="0"/>
              <a:t>clearly</a:t>
            </a:r>
            <a:r>
              <a:rPr lang="ru-RU" dirty="0" smtClean="0"/>
              <a:t> </a:t>
            </a:r>
            <a:r>
              <a:rPr lang="ru-RU" dirty="0" err="1" smtClean="0"/>
              <a:t>determined</a:t>
            </a:r>
            <a:r>
              <a:rPr lang="ru-RU" dirty="0" smtClean="0"/>
              <a:t>,</a:t>
            </a:r>
            <a:r>
              <a:rPr lang="ru-RU" dirty="0" err="1" smtClean="0"/>
              <a:t>marked</a:t>
            </a:r>
            <a:r>
              <a:rPr lang="ru-RU" dirty="0" smtClean="0"/>
              <a:t> </a:t>
            </a:r>
            <a:r>
              <a:rPr lang="ru-RU" dirty="0" err="1" smtClean="0"/>
              <a:t>quarantine</a:t>
            </a:r>
            <a:r>
              <a:rPr lang="ru-RU" dirty="0" smtClean="0"/>
              <a:t> </a:t>
            </a:r>
            <a:r>
              <a:rPr lang="ru-RU" dirty="0" err="1" smtClean="0"/>
              <a:t>zone</a:t>
            </a:r>
            <a:r>
              <a:rPr lang="ru-RU" dirty="0" smtClean="0"/>
              <a:t>(</a:t>
            </a:r>
            <a:r>
              <a:rPr lang="ru-RU" dirty="0" err="1" smtClean="0"/>
              <a:t>indoors</a:t>
            </a:r>
            <a:r>
              <a:rPr lang="ru-RU" dirty="0" smtClean="0"/>
              <a:t>),</a:t>
            </a:r>
            <a:r>
              <a:rPr lang="ru-RU" dirty="0" err="1" smtClean="0"/>
              <a:t>separately</a:t>
            </a:r>
            <a:r>
              <a:rPr lang="ru-RU" dirty="0" smtClean="0"/>
              <a:t> </a:t>
            </a:r>
            <a:r>
              <a:rPr lang="ru-RU" dirty="0" err="1" smtClean="0"/>
              <a:t>kind</a:t>
            </a:r>
            <a:r>
              <a:rPr lang="ru-RU" dirty="0" smtClean="0"/>
              <a:t> </a:t>
            </a:r>
            <a:r>
              <a:rPr lang="ru-RU" dirty="0" err="1" smtClean="0"/>
              <a:t>another</a:t>
            </a:r>
            <a:r>
              <a:rPr lang="ru-RU" dirty="0" smtClean="0"/>
              <a:t> </a:t>
            </a:r>
            <a:r>
              <a:rPr lang="ru-RU" dirty="0" err="1" smtClean="0"/>
              <a:t>products</a:t>
            </a:r>
            <a:r>
              <a:rPr lang="ru-RU" dirty="0" smtClean="0"/>
              <a:t>,</a:t>
            </a:r>
            <a:r>
              <a:rPr lang="ru-RU" dirty="0" err="1" smtClean="0"/>
              <a:t>with</a:t>
            </a:r>
            <a:r>
              <a:rPr lang="ru-RU" dirty="0" smtClean="0"/>
              <a:t> </a:t>
            </a:r>
            <a:r>
              <a:rPr lang="ru-RU" dirty="0" err="1" smtClean="0"/>
              <a:t>designation</a:t>
            </a:r>
            <a:r>
              <a:rPr lang="ru-RU" dirty="0" smtClean="0"/>
              <a:t>"Quarantine"</a:t>
            </a:r>
            <a:r>
              <a:rPr lang="ru-RU" dirty="0" err="1" smtClean="0"/>
              <a:t>from</a:t>
            </a:r>
            <a:r>
              <a:rPr lang="ru-RU" dirty="0" smtClean="0"/>
              <a:t> </a:t>
            </a:r>
            <a:r>
              <a:rPr lang="ru-RU" dirty="0" err="1" smtClean="0"/>
              <a:t>indication</a:t>
            </a:r>
            <a:r>
              <a:rPr lang="ru-RU" dirty="0" smtClean="0"/>
              <a:t>reasons</a:t>
            </a:r>
            <a:r>
              <a:rPr lang="ru-RU" dirty="0" err="1" smtClean="0"/>
              <a:t>withdrawal</a:t>
            </a:r>
            <a:r>
              <a:rPr lang="ru-RU" dirty="0" smtClean="0"/>
              <a:t> </a:t>
            </a:r>
            <a:r>
              <a:rPr lang="ru-RU" dirty="0" err="1" smtClean="0"/>
              <a:t>with</a:t>
            </a:r>
            <a:r>
              <a:rPr lang="ru-RU" dirty="0" smtClean="0"/>
              <a:t> </a:t>
            </a:r>
            <a:r>
              <a:rPr lang="ru-RU" dirty="0" err="1" smtClean="0"/>
              <a:t>turnover</a:t>
            </a:r>
            <a:r>
              <a:rPr lang="ru-RU" dirty="0" smtClean="0"/>
              <a:t>and</a:t>
            </a:r>
            <a:r>
              <a:rPr lang="ru-RU" dirty="0" err="1" smtClean="0"/>
              <a:t>give</a:t>
            </a:r>
            <a:r>
              <a:rPr lang="ru-RU" dirty="0" smtClean="0"/>
              <a:t> </a:t>
            </a:r>
            <a:r>
              <a:rPr lang="ru-RU" dirty="0" err="1" smtClean="0"/>
              <a:t>moving</a:t>
            </a:r>
            <a:r>
              <a:rPr lang="ru-RU" dirty="0" smtClean="0"/>
              <a:t>.</a:t>
            </a:r>
          </a:p>
          <a:p>
            <a:pPr algn="ctr" rtl="0"/>
            <a:endParaRPr lang="ru-RU" dirty="0"/>
          </a:p>
        </p:txBody>
      </p:sp>
    </p:spTree>
    <p:extLst>
      <p:ext uri="{BB962C8B-B14F-4D97-AF65-F5344CB8AC3E}">
        <p14:creationId xmlns:p14="http://schemas.microsoft.com/office/powerpoint/2010/main" val="3211296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81000" y="2895600"/>
            <a:ext cx="8382000" cy="1828800"/>
          </a:xfrm>
        </p:spPr>
        <p:txBody>
          <a:bodyPr>
            <a:normAutofit fontScale="90000"/>
          </a:bodyPr>
          <a:lstStyle/>
          <a:p>
            <a:pPr algn="ctr" rtl="0"/>
            <a:r>
              <a:rPr lang="ru-RU" dirty="0" smtClean="0"/>
              <a:t>Organization of storage of medicines and medical products</a:t>
            </a:r>
            <a:endParaRPr lang="ru-RU" dirty="0"/>
          </a:p>
        </p:txBody>
      </p:sp>
    </p:spTree>
    <p:extLst>
      <p:ext uri="{BB962C8B-B14F-4D97-AF65-F5344CB8AC3E}">
        <p14:creationId xmlns:p14="http://schemas.microsoft.com/office/powerpoint/2010/main" val="2504453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Картинки по запросу склад лекарственных препаратов"/>
          <p:cNvPicPr>
            <a:picLocks noChangeAspect="1" noChangeArrowheads="1"/>
          </p:cNvPicPr>
          <p:nvPr/>
        </p:nvPicPr>
        <p:blipFill>
          <a:blip r:embed="rId2"/>
          <a:srcRect/>
          <a:stretch>
            <a:fillRect/>
          </a:stretch>
        </p:blipFill>
        <p:spPr bwMode="auto">
          <a:xfrm>
            <a:off x="4419600" y="3682865"/>
            <a:ext cx="4550816" cy="3032260"/>
          </a:xfrm>
          <a:prstGeom prst="rect">
            <a:avLst/>
          </a:prstGeom>
          <a:noFill/>
        </p:spPr>
      </p:pic>
      <p:sp>
        <p:nvSpPr>
          <p:cNvPr id="5" name="Прямоугольник 4"/>
          <p:cNvSpPr/>
          <p:nvPr/>
        </p:nvSpPr>
        <p:spPr>
          <a:xfrm>
            <a:off x="304800" y="3276600"/>
            <a:ext cx="4572000" cy="2554545"/>
          </a:xfrm>
          <a:prstGeom prst="rect">
            <a:avLst/>
          </a:prstGeom>
        </p:spPr>
        <p:txBody>
          <a:bodyPr wrap="square">
            <a:spAutoFit/>
          </a:bodyPr>
          <a:lstStyle/>
          <a:p>
            <a:pPr algn="l" rtl="0">
              <a:buFont typeface="Arial" pitchFamily="34" charset="0"/>
              <a:buChar char="•"/>
            </a:pPr>
            <a:r>
              <a:rPr lang="ru-RU" sz="2000" dirty="0" smtClean="0"/>
              <a:t>compliance with technological instructions;</a:t>
            </a:r>
          </a:p>
          <a:p>
            <a:pPr algn="l" rtl="0">
              <a:buFont typeface="Arial" pitchFamily="34" charset="0"/>
              <a:buChar char="•"/>
            </a:pPr>
            <a:r>
              <a:rPr lang="ru-RU" sz="2000" dirty="0" smtClean="0"/>
              <a:t>compliance with packaging instructions;</a:t>
            </a:r>
          </a:p>
          <a:p>
            <a:pPr algn="l" rtl="0">
              <a:buFont typeface="Arial" pitchFamily="34" charset="0"/>
              <a:buChar char="•"/>
            </a:pPr>
            <a:r>
              <a:rPr lang="ru-RU" sz="2000" dirty="0" smtClean="0"/>
              <a:t>ensuring the serviceability of technological equipment;</a:t>
            </a:r>
          </a:p>
          <a:p>
            <a:pPr algn="l" rtl="0">
              <a:buFont typeface="Arial" pitchFamily="34" charset="0"/>
              <a:buChar char="•"/>
            </a:pPr>
            <a:r>
              <a:rPr lang="ru-RU" sz="2000" dirty="0" smtClean="0"/>
              <a:t>ensuring the accuracy of devices (calibration and verification).</a:t>
            </a:r>
            <a:endParaRPr lang="ru-RU" sz="2000" dirty="0"/>
          </a:p>
        </p:txBody>
      </p:sp>
      <p:sp>
        <p:nvSpPr>
          <p:cNvPr id="6" name="Прямоугольник 5"/>
          <p:cNvSpPr/>
          <p:nvPr/>
        </p:nvSpPr>
        <p:spPr>
          <a:xfrm>
            <a:off x="304800" y="990600"/>
            <a:ext cx="8610600" cy="2554545"/>
          </a:xfrm>
          <a:prstGeom prst="rect">
            <a:avLst/>
          </a:prstGeom>
        </p:spPr>
        <p:txBody>
          <a:bodyPr wrap="square">
            <a:spAutoFit/>
          </a:bodyPr>
          <a:lstStyle/>
          <a:p>
            <a:pPr algn="l" rtl="0">
              <a:buNone/>
            </a:pPr>
            <a:r>
              <a:rPr lang="ru-RU" sz="2000" dirty="0" smtClean="0"/>
              <a:t>The high quality of pharmaceutical products is ensured by strict compliance with the requirements of regulatory documentation (AND, regulations,</a:t>
            </a:r>
            <a:r>
              <a:rPr lang="ru-RU" sz="2000" dirty="0" err="1" smtClean="0"/>
              <a:t>GOSTs</a:t>
            </a:r>
            <a:r>
              <a:rPr lang="ru-RU" sz="2000" dirty="0" smtClean="0"/>
              <a:t>, TU, SOU), production control and implementation of preventive measures:</a:t>
            </a:r>
          </a:p>
          <a:p>
            <a:pPr algn="l" rtl="0">
              <a:buFont typeface="Arial" pitchFamily="34" charset="0"/>
              <a:buChar char="•"/>
            </a:pPr>
            <a:r>
              <a:rPr lang="ru-RU" sz="2000" dirty="0" smtClean="0"/>
              <a:t>proper storage of raw materials, semi-finished products, water of purified finished products;</a:t>
            </a:r>
          </a:p>
          <a:p>
            <a:pPr algn="l" rtl="0">
              <a:buFont typeface="Arial" pitchFamily="34" charset="0"/>
              <a:buChar char="•"/>
            </a:pPr>
            <a:r>
              <a:rPr lang="ru-RU" sz="2000" dirty="0" smtClean="0"/>
              <a:t>compliance with instructions regarding the sanitary regime;</a:t>
            </a:r>
          </a:p>
          <a:p>
            <a:pPr algn="l" rtl="0">
              <a:buNone/>
            </a:pPr>
            <a:endParaRPr lang="ru-RU" sz="2000" dirty="0"/>
          </a:p>
        </p:txBody>
      </p:sp>
    </p:spTree>
    <p:extLst>
      <p:ext uri="{BB962C8B-B14F-4D97-AF65-F5344CB8AC3E}">
        <p14:creationId xmlns:p14="http://schemas.microsoft.com/office/powerpoint/2010/main" val="4010855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rtl="0"/>
            <a:r>
              <a:rPr lang="ru-RU" dirty="0" smtClean="0"/>
              <a:t>General requirements for premises and equipment</a:t>
            </a:r>
            <a:endParaRPr lang="ru-RU" dirty="0"/>
          </a:p>
        </p:txBody>
      </p:sp>
      <p:sp>
        <p:nvSpPr>
          <p:cNvPr id="3" name="Содержимое 2"/>
          <p:cNvSpPr>
            <a:spLocks noGrp="1"/>
          </p:cNvSpPr>
          <p:nvPr>
            <p:ph idx="1"/>
          </p:nvPr>
        </p:nvSpPr>
        <p:spPr/>
        <p:txBody>
          <a:bodyPr>
            <a:normAutofit fontScale="70000" lnSpcReduction="20000"/>
          </a:bodyPr>
          <a:lstStyle/>
          <a:p>
            <a:pPr algn="l" rtl="0">
              <a:buNone/>
            </a:pPr>
            <a:r>
              <a:rPr lang="ru-RU" dirty="0" smtClean="0"/>
              <a:t>The pharmacy base (warehouse) must have:</a:t>
            </a:r>
          </a:p>
          <a:p>
            <a:pPr algn="l" rtl="0"/>
            <a:r>
              <a:rPr lang="ru-RU" u="sng" dirty="0" smtClean="0"/>
              <a:t>production premises for:</a:t>
            </a:r>
          </a:p>
          <a:p>
            <a:pPr marL="514350" indent="-514350" algn="l" rtl="0">
              <a:buFont typeface="+mj-lt"/>
              <a:buAutoNum type="arabicPeriod"/>
            </a:pPr>
            <a:r>
              <a:rPr lang="ru-RU" dirty="0" smtClean="0"/>
              <a:t>taking medicines</a:t>
            </a:r>
          </a:p>
          <a:p>
            <a:pPr marL="514350" indent="-514350" algn="l" rtl="0">
              <a:buFont typeface="+mj-lt"/>
              <a:buAutoNum type="arabicPeriod"/>
            </a:pPr>
            <a:r>
              <a:rPr lang="ru-RU" dirty="0" smtClean="0"/>
              <a:t>storage of different groups of medicinal products taking into account their physico-chemical properties and the effect of various environmental factors on them</a:t>
            </a:r>
          </a:p>
          <a:p>
            <a:pPr marL="514350" indent="-514350" algn="l" rtl="0">
              <a:buFont typeface="+mj-lt"/>
              <a:buAutoNum type="arabicPeriod"/>
            </a:pPr>
            <a:r>
              <a:rPr lang="ru-RU" dirty="0" smtClean="0"/>
              <a:t>containers</a:t>
            </a:r>
          </a:p>
          <a:p>
            <a:pPr marL="514350" indent="-514350" algn="l" rtl="0">
              <a:buFont typeface="+mj-lt"/>
              <a:buAutoNum type="arabicPeriod"/>
            </a:pPr>
            <a:r>
              <a:rPr lang="ru-RU" dirty="0" smtClean="0"/>
              <a:t>medical products</a:t>
            </a:r>
          </a:p>
          <a:p>
            <a:pPr marL="514350" indent="-514350" algn="l" rtl="0">
              <a:buFont typeface="+mj-lt"/>
              <a:buAutoNum type="arabicPeriod"/>
            </a:pPr>
            <a:r>
              <a:rPr lang="ru-RU" dirty="0" smtClean="0"/>
              <a:t>pharmaceutical products</a:t>
            </a:r>
          </a:p>
          <a:p>
            <a:pPr marL="514350" indent="-514350" algn="l" rtl="0">
              <a:buFont typeface="+mj-lt"/>
              <a:buAutoNum type="arabicPeriod"/>
            </a:pPr>
            <a:r>
              <a:rPr lang="ru-RU" dirty="0" smtClean="0"/>
              <a:t>configuration</a:t>
            </a:r>
          </a:p>
          <a:p>
            <a:pPr marL="514350" indent="-514350" algn="l" rtl="0">
              <a:buFont typeface="+mj-lt"/>
              <a:buAutoNum type="arabicPeriod"/>
            </a:pPr>
            <a:r>
              <a:rPr lang="ru-RU" dirty="0" smtClean="0"/>
              <a:t>leave of production (expedition)</a:t>
            </a:r>
          </a:p>
          <a:p>
            <a:pPr marL="514350" indent="-514350" algn="l" rtl="0"/>
            <a:r>
              <a:rPr lang="ru-RU" dirty="0" smtClean="0"/>
              <a:t> </a:t>
            </a:r>
            <a:r>
              <a:rPr lang="ru-RU" u="sng" dirty="0" smtClean="0"/>
              <a:t>office premises:</a:t>
            </a:r>
          </a:p>
          <a:p>
            <a:pPr marL="514350" indent="-514350" algn="l" rtl="0">
              <a:buFont typeface="+mj-lt"/>
              <a:buAutoNum type="arabicPeriod"/>
            </a:pPr>
            <a:r>
              <a:rPr lang="ru-RU" dirty="0" smtClean="0"/>
              <a:t>a staff room equipped with a wash basin</a:t>
            </a:r>
          </a:p>
          <a:p>
            <a:pPr marL="514350" indent="-514350" algn="l" rtl="0">
              <a:buFont typeface="+mj-lt"/>
              <a:buAutoNum type="arabicPeriod"/>
            </a:pPr>
            <a:r>
              <a:rPr lang="ru-RU" dirty="0" smtClean="0"/>
              <a:t>premises for storing household equipment</a:t>
            </a:r>
          </a:p>
          <a:p>
            <a:pPr marL="514350" indent="-514350" algn="l" rtl="0">
              <a:buFont typeface="+mj-lt"/>
              <a:buAutoNum type="arabicPeriod"/>
            </a:pPr>
            <a:r>
              <a:rPr lang="ru-RU" dirty="0" smtClean="0"/>
              <a:t>toilet.</a:t>
            </a:r>
            <a:endParaRPr lang="ru-RU" dirty="0"/>
          </a:p>
        </p:txBody>
      </p:sp>
    </p:spTree>
    <p:extLst>
      <p:ext uri="{BB962C8B-B14F-4D97-AF65-F5344CB8AC3E}">
        <p14:creationId xmlns:p14="http://schemas.microsoft.com/office/powerpoint/2010/main" val="586080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915400" cy="5181600"/>
          </a:xfrm>
        </p:spPr>
        <p:txBody>
          <a:bodyPr>
            <a:normAutofit/>
          </a:bodyPr>
          <a:lstStyle/>
          <a:p>
            <a:pPr algn="l" rtl="0"/>
            <a:r>
              <a:rPr lang="ru-RU" dirty="0" smtClean="0"/>
              <a:t>Installation of shelves and cabinets for the storage of pharmaceutical products is carried out in such a way that they are placed at a distance:</a:t>
            </a:r>
          </a:p>
          <a:p>
            <a:pPr algn="l" rtl="0"/>
            <a:r>
              <a:rPr lang="ru-RU" dirty="0" smtClean="0"/>
              <a:t>from the outer walls - 0.6-0.7 m</a:t>
            </a:r>
          </a:p>
          <a:p>
            <a:pPr algn="l" rtl="0"/>
            <a:r>
              <a:rPr lang="ru-RU" dirty="0" smtClean="0"/>
              <a:t>from the ceiling - not less than 0.5 m</a:t>
            </a:r>
          </a:p>
          <a:p>
            <a:pPr algn="l" rtl="0"/>
            <a:r>
              <a:rPr lang="ru-RU" dirty="0" smtClean="0"/>
              <a:t>from the floor - not less than 0.25 m.</a:t>
            </a:r>
            <a:endParaRPr lang="ru-RU" dirty="0"/>
          </a:p>
        </p:txBody>
      </p:sp>
      <p:pic>
        <p:nvPicPr>
          <p:cNvPr id="29698" name="Picture 2" descr="Похожее изображение"/>
          <p:cNvPicPr>
            <a:picLocks noChangeAspect="1" noChangeArrowheads="1"/>
          </p:cNvPicPr>
          <p:nvPr/>
        </p:nvPicPr>
        <p:blipFill>
          <a:blip r:embed="rId2" cstate="print"/>
          <a:srcRect/>
          <a:stretch>
            <a:fillRect/>
          </a:stretch>
        </p:blipFill>
        <p:spPr bwMode="auto">
          <a:xfrm>
            <a:off x="2667000" y="3505200"/>
            <a:ext cx="4205817" cy="3154363"/>
          </a:xfrm>
          <a:prstGeom prst="rect">
            <a:avLst/>
          </a:prstGeom>
          <a:noFill/>
        </p:spPr>
      </p:pic>
    </p:spTree>
    <p:extLst>
      <p:ext uri="{BB962C8B-B14F-4D97-AF65-F5344CB8AC3E}">
        <p14:creationId xmlns:p14="http://schemas.microsoft.com/office/powerpoint/2010/main" val="3401046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endParaRPr lang="ru-RU"/>
          </a:p>
        </p:txBody>
      </p:sp>
      <p:sp>
        <p:nvSpPr>
          <p:cNvPr id="3" name="Содержимое 2"/>
          <p:cNvSpPr>
            <a:spLocks noGrp="1"/>
          </p:cNvSpPr>
          <p:nvPr>
            <p:ph idx="1"/>
          </p:nvPr>
        </p:nvSpPr>
        <p:spPr>
          <a:xfrm>
            <a:off x="457200" y="609600"/>
            <a:ext cx="4876800" cy="5715000"/>
          </a:xfrm>
        </p:spPr>
        <p:txBody>
          <a:bodyPr>
            <a:normAutofit/>
          </a:bodyPr>
          <a:lstStyle/>
          <a:p>
            <a:pPr algn="l" rtl="0"/>
            <a:r>
              <a:rPr lang="ru-RU" dirty="0" smtClean="0"/>
              <a:t>Warehouses must be equipped with thermometers and hygrometers, which are attached to the inner walls of the warehouse away from heating devices at a height of 1.5-1.7 m from the floor and at a distance of at least 3 m from the door. A temperature and relative humidity record card must be kept in each room. Control devices must be calibrated and tested.</a:t>
            </a:r>
            <a:endParaRPr lang="ru-RU" dirty="0"/>
          </a:p>
        </p:txBody>
      </p:sp>
      <p:pic>
        <p:nvPicPr>
          <p:cNvPr id="28674" name="Picture 2" descr="Похожее изображение"/>
          <p:cNvPicPr>
            <a:picLocks noChangeAspect="1" noChangeArrowheads="1"/>
          </p:cNvPicPr>
          <p:nvPr/>
        </p:nvPicPr>
        <p:blipFill>
          <a:blip r:embed="rId2"/>
          <a:srcRect/>
          <a:stretch>
            <a:fillRect/>
          </a:stretch>
        </p:blipFill>
        <p:spPr bwMode="auto">
          <a:xfrm>
            <a:off x="5257800" y="914400"/>
            <a:ext cx="3743325" cy="4953001"/>
          </a:xfrm>
          <a:prstGeom prst="rect">
            <a:avLst/>
          </a:prstGeom>
          <a:noFill/>
        </p:spPr>
      </p:pic>
    </p:spTree>
    <p:extLst>
      <p:ext uri="{BB962C8B-B14F-4D97-AF65-F5344CB8AC3E}">
        <p14:creationId xmlns:p14="http://schemas.microsoft.com/office/powerpoint/2010/main" val="967766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764704"/>
            <a:ext cx="8229600" cy="5334000"/>
          </a:xfrm>
        </p:spPr>
        <p:txBody>
          <a:bodyPr/>
          <a:lstStyle/>
          <a:p>
            <a:pPr algn="ctr" rtl="0"/>
            <a:r>
              <a:rPr lang="ru-RU" dirty="0" smtClean="0"/>
              <a:t>The sanitary condition of the premises and equipment of the pharmacy base (warehouse) must meet the current requirements. The floor is washed at least once a day, the walls and doors are cleaned at least once a week with the use of disinfectants, the ceiling is cleaned of dust once a month. The equipment is subject to daily assembly.</a:t>
            </a:r>
            <a:endParaRPr lang="ru-RU" dirty="0"/>
          </a:p>
        </p:txBody>
      </p:sp>
      <p:pic>
        <p:nvPicPr>
          <p:cNvPr id="31746" name="Picture 2" descr="Картинки по запросу аптечный склад план"/>
          <p:cNvPicPr>
            <a:picLocks noChangeAspect="1" noChangeArrowheads="1"/>
          </p:cNvPicPr>
          <p:nvPr/>
        </p:nvPicPr>
        <p:blipFill>
          <a:blip r:embed="rId2"/>
          <a:srcRect/>
          <a:stretch>
            <a:fillRect/>
          </a:stretch>
        </p:blipFill>
        <p:spPr bwMode="auto">
          <a:xfrm>
            <a:off x="2523803" y="3645024"/>
            <a:ext cx="3829050" cy="2552701"/>
          </a:xfrm>
          <a:prstGeom prst="rect">
            <a:avLst/>
          </a:prstGeom>
          <a:noFill/>
        </p:spPr>
      </p:pic>
    </p:spTree>
    <p:extLst>
      <p:ext uri="{BB962C8B-B14F-4D97-AF65-F5344CB8AC3E}">
        <p14:creationId xmlns:p14="http://schemas.microsoft.com/office/powerpoint/2010/main" val="501976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endParaRPr lang="ru-RU"/>
          </a:p>
        </p:txBody>
      </p:sp>
      <p:sp>
        <p:nvSpPr>
          <p:cNvPr id="3" name="Содержимое 2"/>
          <p:cNvSpPr>
            <a:spLocks noGrp="1"/>
          </p:cNvSpPr>
          <p:nvPr>
            <p:ph idx="1"/>
          </p:nvPr>
        </p:nvSpPr>
        <p:spPr>
          <a:xfrm>
            <a:off x="457200" y="685800"/>
            <a:ext cx="8229600" cy="4389120"/>
          </a:xfrm>
        </p:spPr>
        <p:txBody>
          <a:bodyPr/>
          <a:lstStyle/>
          <a:p>
            <a:pPr algn="ctr" rtl="0"/>
            <a:r>
              <a:rPr lang="ru-RU" dirty="0" smtClean="0"/>
              <a:t>Medicinal products should be stored separately from other products, in groups and under the conditions specified by the manufacturer, to avoid deterioration due to exposure to light, moisture or inappropriate temperature.</a:t>
            </a:r>
            <a:endParaRPr lang="ru-RU" dirty="0"/>
          </a:p>
        </p:txBody>
      </p:sp>
      <p:pic>
        <p:nvPicPr>
          <p:cNvPr id="34818" name="Picture 2" descr="Картинки по запросу лекарственные средства"/>
          <p:cNvPicPr>
            <a:picLocks noChangeAspect="1" noChangeArrowheads="1"/>
          </p:cNvPicPr>
          <p:nvPr/>
        </p:nvPicPr>
        <p:blipFill>
          <a:blip r:embed="rId2"/>
          <a:srcRect/>
          <a:stretch>
            <a:fillRect/>
          </a:stretch>
        </p:blipFill>
        <p:spPr bwMode="auto">
          <a:xfrm>
            <a:off x="1524000" y="2819400"/>
            <a:ext cx="6400800" cy="3733800"/>
          </a:xfrm>
          <a:prstGeom prst="rect">
            <a:avLst/>
          </a:prstGeom>
          <a:noFill/>
        </p:spPr>
      </p:pic>
    </p:spTree>
    <p:extLst>
      <p:ext uri="{BB962C8B-B14F-4D97-AF65-F5344CB8AC3E}">
        <p14:creationId xmlns:p14="http://schemas.microsoft.com/office/powerpoint/2010/main" val="276455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5800" y="609600"/>
            <a:ext cx="8001000" cy="6019800"/>
          </a:xfrm>
        </p:spPr>
        <p:txBody>
          <a:bodyPr>
            <a:normAutofit fontScale="92500" lnSpcReduction="20000"/>
          </a:bodyPr>
          <a:lstStyle/>
          <a:p>
            <a:pPr algn="ctr" rtl="0">
              <a:buNone/>
            </a:pPr>
            <a:r>
              <a:rPr lang="ru-RU" dirty="0" smtClean="0"/>
              <a:t>Medicines are recommended to be placed separately in storage rooms:</a:t>
            </a:r>
          </a:p>
          <a:p>
            <a:pPr marL="514350" indent="-514350" algn="ctr" rtl="0">
              <a:buNone/>
            </a:pPr>
            <a:r>
              <a:rPr lang="ru-RU" u="sng" dirty="0" smtClean="0"/>
              <a:t>in strict accordance with the toxicological groups:</a:t>
            </a:r>
          </a:p>
          <a:p>
            <a:pPr marL="514350" indent="-514350" algn="ctr" rtl="0">
              <a:buFont typeface="+mj-lt"/>
              <a:buAutoNum type="arabicPeriod"/>
            </a:pPr>
            <a:r>
              <a:rPr lang="ru-RU" dirty="0" smtClean="0"/>
              <a:t>narcotic and psychotropic substances,</a:t>
            </a:r>
          </a:p>
          <a:p>
            <a:pPr marL="514350" indent="-514350" algn="ctr" rtl="0">
              <a:buFont typeface="+mj-lt"/>
              <a:buAutoNum type="arabicPeriod"/>
            </a:pPr>
            <a:r>
              <a:rPr lang="ru-RU" dirty="0" smtClean="0"/>
              <a:t>poisonous substances,</a:t>
            </a:r>
          </a:p>
          <a:p>
            <a:pPr marL="514350" indent="-514350" algn="ctr" rtl="0">
              <a:buFont typeface="+mj-lt"/>
              <a:buAutoNum type="arabicPeriod"/>
            </a:pPr>
            <a:r>
              <a:rPr lang="ru-RU" dirty="0" smtClean="0"/>
              <a:t>potent substances,</a:t>
            </a:r>
          </a:p>
          <a:p>
            <a:pPr marL="514350" indent="-514350" algn="ctr" rtl="0">
              <a:buFont typeface="+mj-lt"/>
              <a:buAutoNum type="arabicPeriod"/>
            </a:pPr>
            <a:r>
              <a:rPr lang="ru-RU" dirty="0" smtClean="0"/>
              <a:t>general list;</a:t>
            </a:r>
          </a:p>
          <a:p>
            <a:pPr marL="514350" indent="-514350" algn="ctr" rtl="0">
              <a:buNone/>
            </a:pPr>
            <a:r>
              <a:rPr lang="ru-RU" u="sng" dirty="0" smtClean="0"/>
              <a:t>according to pharmacological groups</a:t>
            </a:r>
            <a:r>
              <a:rPr lang="ru-RU" dirty="0" smtClean="0"/>
              <a:t>;</a:t>
            </a:r>
          </a:p>
          <a:p>
            <a:pPr marL="514350" indent="-514350" algn="ctr" rtl="0">
              <a:buNone/>
            </a:pPr>
            <a:r>
              <a:rPr lang="ru-RU" u="sng" dirty="0" smtClean="0"/>
              <a:t>depending on the method of reception</a:t>
            </a:r>
            <a:r>
              <a:rPr lang="ru-RU" dirty="0" smtClean="0"/>
              <a:t>(Internal, external);</a:t>
            </a:r>
          </a:p>
          <a:p>
            <a:pPr marL="514350" indent="-514350" algn="ctr" rtl="0">
              <a:buNone/>
            </a:pPr>
            <a:r>
              <a:rPr lang="ru-RU" dirty="0" smtClean="0"/>
              <a:t> </a:t>
            </a:r>
            <a:r>
              <a:rPr lang="ru-RU" u="sng" dirty="0" smtClean="0"/>
              <a:t>by state of aggregation</a:t>
            </a:r>
            <a:r>
              <a:rPr lang="ru-RU" dirty="0" smtClean="0"/>
              <a:t>(separately liquid, loose, gaseous,</a:t>
            </a:r>
            <a:r>
              <a:rPr lang="ru-RU" dirty="0" err="1" smtClean="0"/>
              <a:t>ointment-like</a:t>
            </a:r>
            <a:r>
              <a:rPr lang="ru-RU" dirty="0" smtClean="0"/>
              <a:t>etc.);</a:t>
            </a:r>
          </a:p>
          <a:p>
            <a:pPr marL="514350" indent="-514350" algn="ctr" rtl="0">
              <a:buNone/>
            </a:pPr>
            <a:r>
              <a:rPr lang="ru-RU" u="sng" dirty="0" smtClean="0"/>
              <a:t>according to the physical and chemical properties and the influence of various factors of the external environment</a:t>
            </a:r>
            <a:r>
              <a:rPr lang="ru-RU" dirty="0" smtClean="0"/>
              <a:t>;</a:t>
            </a:r>
          </a:p>
          <a:p>
            <a:pPr marL="514350" indent="-514350" algn="ctr" rtl="0">
              <a:buNone/>
            </a:pPr>
            <a:r>
              <a:rPr lang="ru-RU" u="sng" dirty="0" smtClean="0"/>
              <a:t>taking into account the expiration dates</a:t>
            </a:r>
            <a:r>
              <a:rPr lang="ru-RU" dirty="0" smtClean="0"/>
              <a:t>and;</a:t>
            </a:r>
          </a:p>
          <a:p>
            <a:pPr marL="514350" indent="-514350" algn="ctr" rtl="0">
              <a:buNone/>
            </a:pPr>
            <a:r>
              <a:rPr lang="ru-RU" dirty="0" smtClean="0"/>
              <a:t> </a:t>
            </a:r>
            <a:r>
              <a:rPr lang="ru-RU" u="sng" dirty="0" smtClean="0"/>
              <a:t>taking into account the nature of various medicinal forms.</a:t>
            </a:r>
            <a:endParaRPr lang="ru-RU" dirty="0" smtClean="0"/>
          </a:p>
          <a:p>
            <a:pPr marL="514350" indent="-514350" algn="ctr" rtl="0">
              <a:buNone/>
            </a:pPr>
            <a:endParaRPr lang="ru-RU" dirty="0" smtClean="0"/>
          </a:p>
          <a:p>
            <a:pPr marL="514350" indent="-514350" algn="ctr" rtl="0">
              <a:buNone/>
            </a:pPr>
            <a:r>
              <a:rPr lang="ru-RU" dirty="0" smtClean="0"/>
              <a:t>Poisonous medicines are stored in safes or locked metal cabinets. Potent medicines are stored in metal or wooden cabinets.</a:t>
            </a:r>
            <a:endParaRPr lang="ru-RU" dirty="0"/>
          </a:p>
        </p:txBody>
      </p:sp>
    </p:spTree>
    <p:extLst>
      <p:ext uri="{BB962C8B-B14F-4D97-AF65-F5344CB8AC3E}">
        <p14:creationId xmlns:p14="http://schemas.microsoft.com/office/powerpoint/2010/main" val="2508516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534400" cy="6248400"/>
          </a:xfrm>
        </p:spPr>
        <p:txBody>
          <a:bodyPr>
            <a:normAutofit fontScale="92500" lnSpcReduction="10000"/>
          </a:bodyPr>
          <a:lstStyle/>
          <a:p>
            <a:pPr algn="ctr" rtl="0">
              <a:buNone/>
            </a:pPr>
            <a:r>
              <a:rPr lang="ru-RU" dirty="0" smtClean="0"/>
              <a:t>Pharmaceutical products and medical products are stored separately by group:</a:t>
            </a:r>
          </a:p>
          <a:p>
            <a:pPr algn="ctr" rtl="0"/>
            <a:r>
              <a:rPr lang="ru-RU" dirty="0" smtClean="0"/>
              <a:t>dressing materials and ready-made dressings;</a:t>
            </a:r>
          </a:p>
          <a:p>
            <a:pPr algn="ctr" rtl="0"/>
            <a:r>
              <a:rPr lang="ru-RU" dirty="0" smtClean="0"/>
              <a:t>rubber products;</a:t>
            </a:r>
          </a:p>
          <a:p>
            <a:pPr algn="ctr" rtl="0"/>
            <a:r>
              <a:rPr lang="ru-RU" dirty="0" smtClean="0"/>
              <a:t>plastic products;</a:t>
            </a:r>
          </a:p>
          <a:p>
            <a:pPr algn="ctr" rtl="0"/>
            <a:r>
              <a:rPr lang="ru-RU" dirty="0" smtClean="0"/>
              <a:t>items of sanitary hygiene and patient care;</a:t>
            </a:r>
          </a:p>
          <a:p>
            <a:pPr algn="ctr" rtl="0"/>
            <a:r>
              <a:rPr lang="ru-RU" dirty="0" smtClean="0"/>
              <a:t>medicinal plant raw materials;</a:t>
            </a:r>
          </a:p>
          <a:p>
            <a:pPr algn="ctr" rtl="0"/>
            <a:r>
              <a:rPr lang="ru-RU" dirty="0" smtClean="0"/>
              <a:t>containers, sealing means and packaging materials;</a:t>
            </a:r>
          </a:p>
          <a:p>
            <a:pPr algn="ctr" rtl="0"/>
            <a:r>
              <a:rPr lang="ru-RU" dirty="0" smtClean="0"/>
              <a:t>oxygen and gypsum;</a:t>
            </a:r>
          </a:p>
          <a:p>
            <a:pPr algn="ctr" rtl="0"/>
            <a:r>
              <a:rPr lang="ru-RU" dirty="0" smtClean="0"/>
              <a:t>detergents and perfumery and cosmetic products;</a:t>
            </a:r>
          </a:p>
          <a:p>
            <a:pPr algn="ctr" rtl="0"/>
            <a:r>
              <a:rPr lang="ru-RU" dirty="0" smtClean="0"/>
              <a:t>disinfectants and disinfectants;</a:t>
            </a:r>
          </a:p>
          <a:p>
            <a:pPr algn="ctr" rtl="0"/>
            <a:r>
              <a:rPr lang="ru-RU" dirty="0" smtClean="0"/>
              <a:t>chemical reagents;</a:t>
            </a:r>
          </a:p>
          <a:p>
            <a:pPr algn="ctr" rtl="0"/>
            <a:r>
              <a:rPr lang="ru-RU" dirty="0" smtClean="0"/>
              <a:t>pharmacy and laboratory furniture;</a:t>
            </a:r>
          </a:p>
          <a:p>
            <a:pPr algn="ctr" rtl="0"/>
            <a:r>
              <a:rPr lang="ru-RU" dirty="0" smtClean="0"/>
              <a:t>household items/equipment and auxiliary materials for the work of a pharmacy/medical institution;</a:t>
            </a:r>
          </a:p>
          <a:p>
            <a:pPr algn="ctr" rtl="0"/>
            <a:r>
              <a:rPr lang="ru-RU" dirty="0" smtClean="0"/>
              <a:t>equipment and medical equipment.</a:t>
            </a:r>
            <a:endParaRPr lang="ru-RU" dirty="0"/>
          </a:p>
        </p:txBody>
      </p:sp>
    </p:spTree>
    <p:extLst>
      <p:ext uri="{BB962C8B-B14F-4D97-AF65-F5344CB8AC3E}">
        <p14:creationId xmlns:p14="http://schemas.microsoft.com/office/powerpoint/2010/main" val="4279549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rtl="0"/>
            <a:r>
              <a:rPr lang="ru-RU" sz="3200" dirty="0" smtClean="0"/>
              <a:t>Requirements for containers for medicines and medical products</a:t>
            </a:r>
            <a:endParaRPr lang="ru-RU" sz="3200" dirty="0"/>
          </a:p>
        </p:txBody>
      </p:sp>
      <p:sp>
        <p:nvSpPr>
          <p:cNvPr id="3" name="Содержимое 2"/>
          <p:cNvSpPr>
            <a:spLocks noGrp="1"/>
          </p:cNvSpPr>
          <p:nvPr>
            <p:ph idx="1"/>
          </p:nvPr>
        </p:nvSpPr>
        <p:spPr>
          <a:xfrm>
            <a:off x="5105400" y="1935480"/>
            <a:ext cx="3886200" cy="4617720"/>
          </a:xfrm>
        </p:spPr>
        <p:txBody>
          <a:bodyPr>
            <a:normAutofit/>
          </a:bodyPr>
          <a:lstStyle/>
          <a:p>
            <a:pPr algn="ctr" rtl="0">
              <a:buNone/>
            </a:pPr>
            <a:r>
              <a:rPr lang="ru-RU" dirty="0" smtClean="0"/>
              <a:t>Medicinal products and medical products should be stored and transported in primary, secondary, group, transport containers provided for by current regulatory documentation.</a:t>
            </a:r>
            <a:endParaRPr lang="ru-RU" dirty="0"/>
          </a:p>
        </p:txBody>
      </p:sp>
      <p:pic>
        <p:nvPicPr>
          <p:cNvPr id="35842" name="Picture 2" descr="Картинки по запросу препараты"/>
          <p:cNvPicPr>
            <a:picLocks noChangeAspect="1" noChangeArrowheads="1"/>
          </p:cNvPicPr>
          <p:nvPr/>
        </p:nvPicPr>
        <p:blipFill>
          <a:blip r:embed="rId2"/>
          <a:srcRect/>
          <a:stretch>
            <a:fillRect/>
          </a:stretch>
        </p:blipFill>
        <p:spPr bwMode="auto">
          <a:xfrm>
            <a:off x="152400" y="2590800"/>
            <a:ext cx="5080000" cy="3048000"/>
          </a:xfrm>
          <a:prstGeom prst="rect">
            <a:avLst/>
          </a:prstGeom>
          <a:noFill/>
        </p:spPr>
      </p:pic>
    </p:spTree>
    <p:extLst>
      <p:ext uri="{BB962C8B-B14F-4D97-AF65-F5344CB8AC3E}">
        <p14:creationId xmlns:p14="http://schemas.microsoft.com/office/powerpoint/2010/main" val="2346050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rtl="0"/>
            <a:r>
              <a:rPr lang="ru-RU" dirty="0" smtClean="0"/>
              <a:t>Rules of transportation of medicinal products</a:t>
            </a:r>
            <a:endParaRPr lang="ru-RU" dirty="0"/>
          </a:p>
        </p:txBody>
      </p:sp>
      <p:sp>
        <p:nvSpPr>
          <p:cNvPr id="3" name="Содержимое 2"/>
          <p:cNvSpPr>
            <a:spLocks noGrp="1"/>
          </p:cNvSpPr>
          <p:nvPr>
            <p:ph idx="1"/>
          </p:nvPr>
        </p:nvSpPr>
        <p:spPr/>
        <p:txBody>
          <a:bodyPr>
            <a:normAutofit lnSpcReduction="10000"/>
          </a:bodyPr>
          <a:lstStyle/>
          <a:p>
            <a:pPr algn="l" rtl="0"/>
            <a:r>
              <a:rPr lang="ru-RU" dirty="0" smtClean="0"/>
              <a:t>Medicinal products should be transported in such a way that:</a:t>
            </a:r>
          </a:p>
          <a:p>
            <a:pPr algn="l" rtl="0"/>
            <a:r>
              <a:rPr lang="ru-RU" dirty="0" smtClean="0"/>
              <a:t>a) the possibility of their identification was not lost;</a:t>
            </a:r>
          </a:p>
          <a:p>
            <a:pPr algn="l" rtl="0"/>
            <a:r>
              <a:rPr lang="ru-RU" dirty="0" smtClean="0"/>
              <a:t>b) they were not</a:t>
            </a:r>
            <a:r>
              <a:rPr lang="ru-RU" dirty="0" err="1" smtClean="0"/>
              <a:t>contaminated</a:t>
            </a:r>
            <a:r>
              <a:rPr lang="ru-RU" dirty="0" smtClean="0"/>
              <a:t>other drugs or substances and not themselves</a:t>
            </a:r>
            <a:r>
              <a:rPr lang="ru-RU" dirty="0" err="1" smtClean="0"/>
              <a:t>contaminated</a:t>
            </a:r>
            <a:r>
              <a:rPr lang="ru-RU" dirty="0" smtClean="0"/>
              <a:t>their;</a:t>
            </a:r>
          </a:p>
          <a:p>
            <a:pPr algn="l" rtl="0"/>
            <a:r>
              <a:rPr lang="ru-RU" dirty="0" smtClean="0"/>
              <a:t>c) appropriate precautions have been taken to prevent damage and theft;</a:t>
            </a:r>
          </a:p>
          <a:p>
            <a:pPr algn="l" rtl="0"/>
            <a:r>
              <a:rPr lang="ru-RU" dirty="0" smtClean="0"/>
              <a:t>d) they were protected and were not excessively exposed to such factors as high or low temperature, light, humidity and other negative influences, and were not damaged by microorganisms or harmful insects and animals.</a:t>
            </a:r>
            <a:endParaRPr lang="ru-RU" dirty="0"/>
          </a:p>
        </p:txBody>
      </p:sp>
    </p:spTree>
    <p:extLst>
      <p:ext uri="{BB962C8B-B14F-4D97-AF65-F5344CB8AC3E}">
        <p14:creationId xmlns:p14="http://schemas.microsoft.com/office/powerpoint/2010/main" val="1114577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Заголовок 1"/>
          <p:cNvSpPr>
            <a:spLocks noGrp="1"/>
          </p:cNvSpPr>
          <p:nvPr>
            <p:ph type="title"/>
          </p:nvPr>
        </p:nvSpPr>
        <p:spPr>
          <a:xfrm>
            <a:off x="611188" y="1773238"/>
            <a:ext cx="8075612" cy="1800225"/>
          </a:xfrm>
        </p:spPr>
        <p:txBody>
          <a:bodyPr/>
          <a:lstStyle/>
          <a:p>
            <a:pPr algn="ctr" rtl="0" eaLnBrk="1" hangingPunct="1"/>
            <a:r>
              <a:rPr lang="en-US" dirty="0" err="1"/>
              <a:t>T</a:t>
            </a:r>
            <a:r>
              <a:rPr lang="ru-RU" dirty="0" err="1" smtClean="0"/>
              <a:t>hank</a:t>
            </a:r>
            <a:r>
              <a:rPr lang="ru-RU" dirty="0" smtClean="0"/>
              <a:t> </a:t>
            </a:r>
            <a:r>
              <a:rPr lang="ru-RU" dirty="0" err="1" smtClean="0"/>
              <a:t>you</a:t>
            </a:r>
            <a:r>
              <a:rPr lang="ru-RU" dirty="0" smtClean="0"/>
              <a:t> </a:t>
            </a:r>
            <a:r>
              <a:rPr lang="ru-RU" dirty="0" smtClean="0"/>
              <a:t>by </a:t>
            </a:r>
            <a:r>
              <a:rPr lang="ru-RU" dirty="0" err="1" smtClean="0"/>
              <a:t>attention</a:t>
            </a:r>
            <a:r>
              <a:rPr lang="ru-RU" dirty="0" smtClean="0"/>
              <a:t>!!!</a:t>
            </a:r>
          </a:p>
        </p:txBody>
      </p:sp>
      <p:sp>
        <p:nvSpPr>
          <p:cNvPr id="36866" name="Объект 2"/>
          <p:cNvSpPr>
            <a:spLocks noGrp="1"/>
          </p:cNvSpPr>
          <p:nvPr>
            <p:ph idx="1"/>
          </p:nvPr>
        </p:nvSpPr>
        <p:spPr>
          <a:xfrm>
            <a:off x="457200" y="2708920"/>
            <a:ext cx="8229600" cy="1152128"/>
          </a:xfrm>
        </p:spPr>
        <p:txBody>
          <a:bodyPr/>
          <a:lstStyle/>
          <a:p>
            <a:pPr algn="ctr" rtl="0" eaLnBrk="1" hangingPunct="1"/>
            <a:r>
              <a:rPr lang="ru-RU" dirty="0" smtClean="0"/>
              <a:t> </a:t>
            </a:r>
          </a:p>
        </p:txBody>
      </p:sp>
    </p:spTree>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Синий">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1204</TotalTime>
  <Words>2272</Words>
  <Application>Microsoft Office PowerPoint</Application>
  <PresentationFormat>Экран (4:3)</PresentationFormat>
  <Paragraphs>174</Paragraphs>
  <Slides>36</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36</vt:i4>
      </vt:variant>
    </vt:vector>
  </HeadingPairs>
  <TitlesOfParts>
    <vt:vector size="44" baseType="lpstr">
      <vt:lpstr>Arial</vt:lpstr>
      <vt:lpstr>Bahnschrift SemiLight SemiConde</vt:lpstr>
      <vt:lpstr>Calibri</vt:lpstr>
      <vt:lpstr>Century Gothic</vt:lpstr>
      <vt:lpstr>Times New Roman</vt:lpstr>
      <vt:lpstr>Wingdings 2</vt:lpstr>
      <vt:lpstr>Wingdings 3</vt:lpstr>
      <vt:lpstr>Ион</vt:lpstr>
      <vt:lpstr>Lecture № 8. Acceptance of goods to the pharmacy warehouse.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II. Tasks and functions of pharmacy warehouses (bases). </vt:lpstr>
      <vt:lpstr>Pharmacy warehouses (bases) perform two functions:</vt:lpstr>
      <vt:lpstr>The structure of the pharmacy </vt:lpstr>
      <vt:lpstr>Презентация PowerPoint</vt:lpstr>
      <vt:lpstr>Презентация PowerPoint</vt:lpstr>
      <vt:lpstr>Презентация PowerPoint</vt:lpstr>
      <vt:lpstr>Презентация PowerPoint</vt:lpstr>
      <vt:lpstr>Презентация PowerPoint</vt:lpstr>
      <vt:lpstr>Algorithm for conducting visual control of packages of pharmaceuticals and alcoholic beverages by an authorized person without opening the package (1, 2, 3, 4) and with opening the package (1, 2, 3, 4, 5)</vt:lpstr>
      <vt:lpstr>Презентация PowerPoint</vt:lpstr>
      <vt:lpstr>Order of the Ministry of Health No. 677 "AboutapprovalControl orderquality medical means underhourwholesaleandretail trade»</vt:lpstr>
      <vt:lpstr>Презентация PowerPoint</vt:lpstr>
      <vt:lpstr>Презентация PowerPoint</vt:lpstr>
      <vt:lpstr>Презентация PowerPoint</vt:lpstr>
      <vt:lpstr>Презентация PowerPoint</vt:lpstr>
      <vt:lpstr>Organization of storage of medicines and medical products</vt:lpstr>
      <vt:lpstr>Презентация PowerPoint</vt:lpstr>
      <vt:lpstr>General requirements for premises and equipment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Requirements for containers for medicines and medical products</vt:lpstr>
      <vt:lpstr>Rules of transportation of medicinal products</vt:lpstr>
      <vt:lpstr>Thank you by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№3 «Приймання товарів на аптечний склад».</dc:title>
  <dc:creator>Настя</dc:creator>
  <cp:lastModifiedBy>RePack by Diakov</cp:lastModifiedBy>
  <cp:revision>21</cp:revision>
  <dcterms:created xsi:type="dcterms:W3CDTF">2015-03-15T19:53:06Z</dcterms:created>
  <dcterms:modified xsi:type="dcterms:W3CDTF">2022-12-23T14:56:40Z</dcterms:modified>
</cp:coreProperties>
</file>