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5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787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9741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4019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750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2658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6260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2299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409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7207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317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3706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3129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7664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67594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71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19181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6337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1E487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1E487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05004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12/23/2022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8281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1E487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12/23/2022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2088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96389" y="1029970"/>
            <a:ext cx="5951220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1E487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0098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7113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  <p:sldLayoutId id="2147483772" r:id="rId18"/>
    <p:sldLayoutId id="2147483773" r:id="rId19"/>
    <p:sldLayoutId id="2147483774" r:id="rId20"/>
    <p:sldLayoutId id="2147483775" r:id="rId2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sinessweek.com/articles/2013-01-17/inside-pfizers-fight-against-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419225" y="457200"/>
            <a:ext cx="6324600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MINISTRY OF HEALTH OF UKRAINE</a:t>
            </a:r>
            <a:endParaRPr lang="ru-RU" sz="1600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ODESSA NATIONAL MEDICAL UNIVERSITY</a:t>
            </a:r>
            <a:endParaRPr lang="ru-RU" sz="1600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069330" algn="l"/>
              </a:tabLst>
            </a:pPr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</a:t>
            </a:r>
            <a:r>
              <a:rPr lang="uk-UA" i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Pharmacy Organization and Econom</a:t>
            </a:r>
            <a:r>
              <a:rPr lang="en-US" i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ics</a:t>
            </a:r>
            <a:endParaRPr lang="ru-RU" sz="16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2525" y="1828800"/>
            <a:ext cx="85547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cap="all" spc="-5" dirty="0">
                <a:solidFill>
                  <a:srgbClr val="1E487C"/>
                </a:solidFill>
                <a:latin typeface="Calibri"/>
                <a:ea typeface="+mj-ea"/>
                <a:cs typeface="Calibri"/>
              </a:rPr>
              <a:t>Lecture </a:t>
            </a:r>
            <a:r>
              <a:rPr lang="en-US" sz="2800" b="1" cap="all" spc="-5" dirty="0">
                <a:solidFill>
                  <a:srgbClr val="1E487C"/>
                </a:solidFill>
                <a:latin typeface="Calibri"/>
                <a:ea typeface="+mj-ea"/>
                <a:cs typeface="Calibri"/>
              </a:rPr>
              <a:t>№ 9. </a:t>
            </a:r>
            <a:r>
              <a:rPr lang="en-US" sz="2800" b="1" cap="all" spc="-5" dirty="0" smtClean="0">
                <a:solidFill>
                  <a:srgbClr val="1E487C"/>
                </a:solidFill>
                <a:latin typeface="Calibri"/>
                <a:ea typeface="+mj-ea"/>
                <a:cs typeface="Calibri"/>
              </a:rPr>
              <a:t>Protection</a:t>
            </a:r>
            <a:r>
              <a:rPr lang="uk-UA" sz="2800" b="1" cap="all" spc="-5" dirty="0" smtClean="0">
                <a:solidFill>
                  <a:srgbClr val="1E487C"/>
                </a:solidFill>
                <a:latin typeface="Calibri"/>
                <a:ea typeface="+mj-ea"/>
                <a:cs typeface="Calibri"/>
              </a:rPr>
              <a:t> </a:t>
            </a:r>
            <a:r>
              <a:rPr lang="uk-UA" sz="2800" b="1" cap="all" spc="-5" dirty="0">
                <a:solidFill>
                  <a:srgbClr val="1E487C"/>
                </a:solidFill>
                <a:latin typeface="Calibri"/>
                <a:ea typeface="+mj-ea"/>
                <a:cs typeface="Calibri"/>
              </a:rPr>
              <a:t>of the pharmaceutical market from counterfeit, substandard medicines and medical devices.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738050" y="5486400"/>
            <a:ext cx="30372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Prepared</a:t>
            </a:r>
            <a:r>
              <a:rPr lang="uk-UA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endParaRPr lang="en-US" i="1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senior teacher Oksana Stepanova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441797"/>
            <a:ext cx="3012075" cy="1967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213795"/>
            <a:ext cx="3352800" cy="1887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090" y="899160"/>
            <a:ext cx="6776720" cy="47164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69619" y="5701029"/>
            <a:ext cx="66890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10" dirty="0">
                <a:solidFill>
                  <a:srgbClr val="0000FF"/>
                </a:solidFill>
                <a:latin typeface="Trebuchet MS"/>
                <a:cs typeface="Trebuchet MS"/>
              </a:rPr>
              <a:t>When</a:t>
            </a:r>
            <a:r>
              <a:rPr sz="1600" i="1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1600" i="1" spc="-5" dirty="0">
                <a:solidFill>
                  <a:srgbClr val="0000FF"/>
                </a:solidFill>
                <a:latin typeface="Trebuchet MS"/>
                <a:cs typeface="Trebuchet MS"/>
              </a:rPr>
              <a:t>did </a:t>
            </a:r>
            <a:r>
              <a:rPr sz="1600" i="1" spc="-10" dirty="0">
                <a:solidFill>
                  <a:srgbClr val="0000FF"/>
                </a:solidFill>
                <a:latin typeface="Trebuchet MS"/>
                <a:cs typeface="Trebuchet MS"/>
              </a:rPr>
              <a:t>Pfizer </a:t>
            </a:r>
            <a:r>
              <a:rPr sz="1600" i="1" spc="-5" dirty="0">
                <a:solidFill>
                  <a:srgbClr val="0000FF"/>
                </a:solidFill>
                <a:latin typeface="Trebuchet MS"/>
                <a:cs typeface="Trebuchet MS"/>
              </a:rPr>
              <a:t>publish</a:t>
            </a:r>
            <a:r>
              <a:rPr sz="1600" i="1" spc="-1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1600" i="1" spc="-5" dirty="0">
                <a:solidFill>
                  <a:srgbClr val="0000FF"/>
                </a:solidFill>
                <a:latin typeface="Trebuchet MS"/>
                <a:cs typeface="Trebuchet MS"/>
              </a:rPr>
              <a:t>this </a:t>
            </a:r>
            <a:r>
              <a:rPr sz="1600" i="1" dirty="0">
                <a:solidFill>
                  <a:srgbClr val="0000FF"/>
                </a:solidFill>
                <a:latin typeface="Trebuchet MS"/>
                <a:cs typeface="Trebuchet MS"/>
              </a:rPr>
              <a:t>?</a:t>
            </a:r>
            <a:r>
              <a:rPr sz="1600" i="1" spc="-15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1600" i="1" spc="-5" dirty="0">
                <a:solidFill>
                  <a:srgbClr val="0000FF"/>
                </a:solidFill>
                <a:latin typeface="Trebuchet MS"/>
                <a:cs typeface="Trebuchet MS"/>
              </a:rPr>
              <a:t>And</a:t>
            </a:r>
            <a:r>
              <a:rPr sz="1600" i="1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1600" i="1" spc="-5" dirty="0">
                <a:solidFill>
                  <a:srgbClr val="0000FF"/>
                </a:solidFill>
                <a:latin typeface="Trebuchet MS"/>
                <a:cs typeface="Trebuchet MS"/>
              </a:rPr>
              <a:t>what has</a:t>
            </a:r>
            <a:r>
              <a:rPr sz="1600" i="1" spc="-1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1600" i="1" spc="-5" dirty="0">
                <a:solidFill>
                  <a:srgbClr val="0000FF"/>
                </a:solidFill>
                <a:latin typeface="Trebuchet MS"/>
                <a:cs typeface="Trebuchet MS"/>
              </a:rPr>
              <a:t>happened</a:t>
            </a:r>
            <a:r>
              <a:rPr sz="1600" i="1" spc="-15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1600" i="1" dirty="0">
                <a:solidFill>
                  <a:srgbClr val="0000FF"/>
                </a:solidFill>
                <a:latin typeface="Trebuchet MS"/>
                <a:cs typeface="Trebuchet MS"/>
              </a:rPr>
              <a:t>in</a:t>
            </a:r>
            <a:r>
              <a:rPr sz="1600" i="1" spc="-1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1600" i="1" spc="-5" dirty="0">
                <a:solidFill>
                  <a:srgbClr val="0000FF"/>
                </a:solidFill>
                <a:latin typeface="Trebuchet MS"/>
                <a:cs typeface="Trebuchet MS"/>
              </a:rPr>
              <a:t>the </a:t>
            </a:r>
            <a:r>
              <a:rPr sz="1600" i="1" spc="-10" dirty="0">
                <a:solidFill>
                  <a:srgbClr val="0000FF"/>
                </a:solidFill>
                <a:latin typeface="Trebuchet MS"/>
                <a:cs typeface="Trebuchet MS"/>
              </a:rPr>
              <a:t>meantime</a:t>
            </a:r>
            <a:r>
              <a:rPr sz="1600" i="1" spc="-15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1600" i="1" dirty="0">
                <a:solidFill>
                  <a:srgbClr val="0000FF"/>
                </a:solidFill>
                <a:latin typeface="Trebuchet MS"/>
                <a:cs typeface="Trebuchet MS"/>
              </a:rPr>
              <a:t>?</a:t>
            </a:r>
            <a:endParaRPr sz="16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9300" y="425450"/>
            <a:ext cx="7778115" cy="1502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2855595" algn="l"/>
              </a:tabLst>
            </a:pP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When did</a:t>
            </a:r>
            <a:r>
              <a:rPr sz="1600" spc="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Pfizer</a:t>
            </a:r>
            <a:r>
              <a:rPr sz="16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publish</a:t>
            </a:r>
            <a:r>
              <a:rPr sz="1600" spc="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this</a:t>
            </a:r>
            <a:r>
              <a:rPr sz="1600" spc="1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666666"/>
                </a:solidFill>
                <a:latin typeface="Arial MT"/>
                <a:cs typeface="Arial MT"/>
              </a:rPr>
              <a:t>?	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2005</a:t>
            </a:r>
            <a:r>
              <a:rPr sz="1600" spc="-4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600" spc="-20" dirty="0">
                <a:solidFill>
                  <a:srgbClr val="666666"/>
                </a:solidFill>
                <a:latin typeface="Arial MT"/>
                <a:cs typeface="Arial MT"/>
              </a:rPr>
              <a:t>!!</a:t>
            </a:r>
            <a:endParaRPr sz="16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 dirty="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And </a:t>
            </a:r>
            <a:r>
              <a:rPr sz="1600" spc="-10" dirty="0">
                <a:solidFill>
                  <a:srgbClr val="666666"/>
                </a:solidFill>
                <a:latin typeface="Arial MT"/>
                <a:cs typeface="Arial MT"/>
              </a:rPr>
              <a:t>what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has happened </a:t>
            </a:r>
            <a:r>
              <a:rPr sz="1600" dirty="0">
                <a:solidFill>
                  <a:srgbClr val="666666"/>
                </a:solidFill>
                <a:latin typeface="Arial MT"/>
                <a:cs typeface="Arial MT"/>
              </a:rPr>
              <a:t>in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the meantime </a:t>
            </a:r>
            <a:r>
              <a:rPr sz="1600" dirty="0">
                <a:solidFill>
                  <a:srgbClr val="666666"/>
                </a:solidFill>
                <a:latin typeface="Arial MT"/>
                <a:cs typeface="Arial MT"/>
              </a:rPr>
              <a:t>?</a:t>
            </a:r>
            <a:r>
              <a:rPr sz="1600" spc="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Not much one </a:t>
            </a:r>
            <a:r>
              <a:rPr sz="1600" dirty="0">
                <a:solidFill>
                  <a:srgbClr val="666666"/>
                </a:solidFill>
                <a:latin typeface="Arial MT"/>
                <a:cs typeface="Arial MT"/>
              </a:rPr>
              <a:t>is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forced to </a:t>
            </a:r>
            <a:r>
              <a:rPr sz="1600" spc="-10" dirty="0">
                <a:solidFill>
                  <a:srgbClr val="666666"/>
                </a:solidFill>
                <a:latin typeface="Arial MT"/>
                <a:cs typeface="Arial MT"/>
              </a:rPr>
              <a:t>say,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except that </a:t>
            </a:r>
            <a:r>
              <a:rPr sz="1600" spc="-43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organized crime </a:t>
            </a:r>
            <a:r>
              <a:rPr sz="1600" spc="-10" dirty="0">
                <a:solidFill>
                  <a:srgbClr val="666666"/>
                </a:solidFill>
                <a:latin typeface="Arial MT"/>
                <a:cs typeface="Arial MT"/>
              </a:rPr>
              <a:t>was</a:t>
            </a:r>
            <a:r>
              <a:rPr sz="16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even more successful </a:t>
            </a:r>
            <a:r>
              <a:rPr sz="1600" dirty="0">
                <a:solidFill>
                  <a:srgbClr val="666666"/>
                </a:solidFill>
                <a:latin typeface="Arial MT"/>
                <a:cs typeface="Arial MT"/>
              </a:rPr>
              <a:t>in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the</a:t>
            </a:r>
            <a:r>
              <a:rPr sz="16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last</a:t>
            </a:r>
            <a:r>
              <a:rPr sz="16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10 </a:t>
            </a:r>
            <a:r>
              <a:rPr sz="1600" spc="-10" dirty="0">
                <a:solidFill>
                  <a:srgbClr val="666666"/>
                </a:solidFill>
                <a:latin typeface="Arial MT"/>
                <a:cs typeface="Arial MT"/>
              </a:rPr>
              <a:t>years.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2440" y="918209"/>
            <a:ext cx="971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•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40" y="1404620"/>
            <a:ext cx="971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•</a:t>
            </a:r>
            <a:endParaRPr sz="1600" dirty="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8889" y="3200400"/>
            <a:ext cx="5674360" cy="311023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72440" y="2146300"/>
            <a:ext cx="8390255" cy="1979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9560" indent="-276860">
              <a:lnSpc>
                <a:spcPct val="100000"/>
              </a:lnSpc>
              <a:spcBef>
                <a:spcPts val="100"/>
              </a:spcBef>
              <a:buClr>
                <a:srgbClr val="0000FF"/>
              </a:buClr>
              <a:buChar char="•"/>
              <a:tabLst>
                <a:tab pos="288925" algn="l"/>
                <a:tab pos="289560" algn="l"/>
              </a:tabLst>
            </a:pP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What did companies</a:t>
            </a:r>
            <a:r>
              <a:rPr sz="16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do</a:t>
            </a:r>
            <a:r>
              <a:rPr sz="16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during</a:t>
            </a:r>
            <a:r>
              <a:rPr sz="1600" spc="-1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this</a:t>
            </a:r>
            <a:r>
              <a:rPr sz="16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period? Business</a:t>
            </a:r>
            <a:r>
              <a:rPr sz="16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666666"/>
                </a:solidFill>
                <a:latin typeface="Arial MT"/>
                <a:cs typeface="Arial MT"/>
              </a:rPr>
              <a:t>week</a:t>
            </a:r>
            <a:r>
              <a:rPr sz="1600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article provides</a:t>
            </a:r>
            <a:r>
              <a:rPr sz="1600" dirty="0">
                <a:solidFill>
                  <a:srgbClr val="666666"/>
                </a:solidFill>
                <a:latin typeface="Arial MT"/>
                <a:cs typeface="Arial MT"/>
              </a:rPr>
              <a:t> a</a:t>
            </a:r>
            <a:r>
              <a:rPr sz="1600" spc="-5" dirty="0">
                <a:solidFill>
                  <a:srgbClr val="666666"/>
                </a:solidFill>
                <a:latin typeface="Arial MT"/>
                <a:cs typeface="Arial MT"/>
              </a:rPr>
              <a:t> hint:</a:t>
            </a:r>
            <a:endParaRPr sz="16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 dirty="0">
              <a:latin typeface="Arial MT"/>
              <a:cs typeface="Arial MT"/>
            </a:endParaRPr>
          </a:p>
          <a:p>
            <a:pPr marL="17145" marR="1367155">
              <a:lnSpc>
                <a:spcPct val="100000"/>
              </a:lnSpc>
            </a:pPr>
            <a:r>
              <a:rPr sz="1600" spc="-5" dirty="0">
                <a:solidFill>
                  <a:srgbClr val="101010"/>
                </a:solidFill>
                <a:latin typeface="Arial MT"/>
                <a:cs typeface="Arial MT"/>
                <a:hlinkClick r:id="rId3"/>
              </a:rPr>
              <a:t>http://www.businessweek.com/articles/2013-01-17/inside-pfizers-fight-against- </a:t>
            </a:r>
            <a:r>
              <a:rPr sz="1600" spc="-430" dirty="0">
                <a:solidFill>
                  <a:srgbClr val="10101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101010"/>
                </a:solidFill>
                <a:latin typeface="Arial MT"/>
                <a:cs typeface="Arial MT"/>
              </a:rPr>
              <a:t>counterfeit-drugs#p1</a:t>
            </a:r>
            <a:endParaRPr sz="16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8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 dirty="0">
              <a:latin typeface="Arial MT"/>
              <a:cs typeface="Arial MT"/>
            </a:endParaRPr>
          </a:p>
          <a:p>
            <a:pPr marL="7321550" marR="508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Intro</a:t>
            </a:r>
            <a:r>
              <a:rPr sz="1600" b="1" spc="-6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to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the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article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0869" y="934720"/>
            <a:ext cx="927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•</a:t>
            </a:r>
            <a:endParaRPr sz="150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0289" y="946150"/>
            <a:ext cx="69195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0000FF"/>
                </a:solidFill>
                <a:latin typeface="Arial MT"/>
                <a:cs typeface="Arial MT"/>
              </a:rPr>
              <a:t>Apparently,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 big</a:t>
            </a:r>
            <a:r>
              <a:rPr sz="15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pharma</a:t>
            </a:r>
            <a:r>
              <a:rPr sz="1500" spc="-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has</a:t>
            </a:r>
            <a:r>
              <a:rPr sz="1500" spc="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hired</a:t>
            </a:r>
            <a:r>
              <a:rPr sz="15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0000FF"/>
                </a:solidFill>
                <a:latin typeface="Arial MT"/>
                <a:cs typeface="Arial MT"/>
              </a:rPr>
              <a:t>whole</a:t>
            </a:r>
            <a:r>
              <a:rPr sz="1500" spc="1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0000FF"/>
                </a:solidFill>
                <a:latin typeface="Arial MT"/>
                <a:cs typeface="Arial MT"/>
              </a:rPr>
              <a:t>armies</a:t>
            </a:r>
            <a:r>
              <a:rPr sz="1500" spc="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of former law</a:t>
            </a:r>
            <a:r>
              <a:rPr sz="1500" spc="-1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enforcement </a:t>
            </a:r>
            <a:r>
              <a:rPr sz="1500" spc="-5" dirty="0">
                <a:solidFill>
                  <a:srgbClr val="0000FF"/>
                </a:solidFill>
                <a:latin typeface="Arial MT"/>
                <a:cs typeface="Arial MT"/>
              </a:rPr>
              <a:t>people </a:t>
            </a:r>
            <a:r>
              <a:rPr sz="1500" spc="-40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in</a:t>
            </a:r>
            <a:r>
              <a:rPr sz="1500" spc="-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an</a:t>
            </a:r>
            <a:r>
              <a:rPr sz="15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attempt to</a:t>
            </a:r>
            <a:r>
              <a:rPr sz="15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0000FF"/>
                </a:solidFill>
                <a:latin typeface="Arial MT"/>
                <a:cs typeface="Arial MT"/>
              </a:rPr>
              <a:t>COMBAT</a:t>
            </a:r>
            <a:r>
              <a:rPr sz="1500" spc="-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the</a:t>
            </a:r>
            <a:r>
              <a:rPr sz="15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problem; </a:t>
            </a:r>
            <a:r>
              <a:rPr sz="1500" spc="-5" dirty="0">
                <a:solidFill>
                  <a:srgbClr val="0000FF"/>
                </a:solidFill>
                <a:latin typeface="Arial MT"/>
                <a:cs typeface="Arial MT"/>
              </a:rPr>
              <a:t>from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 the article:</a:t>
            </a:r>
            <a:endParaRPr sz="150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869" y="1619250"/>
            <a:ext cx="927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•</a:t>
            </a:r>
            <a:endParaRPr sz="1500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50289" y="1630679"/>
            <a:ext cx="797750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Donnelly,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56, is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director of Pfizer’s global security team in the Americas.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A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pharmacist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by 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training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with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a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Ph.D.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in pharmacology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and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 toxicology, Donnelly is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also</a:t>
            </a:r>
            <a:r>
              <a:rPr sz="1500" spc="-1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a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detective.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For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21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years </a:t>
            </a:r>
            <a:r>
              <a:rPr sz="1500" spc="-34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before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joining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Pfizer,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he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worked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as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a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special agent for the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FBI.</a:t>
            </a:r>
            <a:endParaRPr sz="1500" dirty="0">
              <a:latin typeface="Georgia"/>
              <a:cs typeface="Georg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0869" y="2534920"/>
            <a:ext cx="1003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•</a:t>
            </a:r>
            <a:endParaRPr sz="1500" dirty="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0289" y="2543809"/>
            <a:ext cx="7777480" cy="938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40995" indent="-254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Among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counterfeiters, Viagra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is prize.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It’s the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king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of the erectile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dysfunction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market,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racking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up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 $1.04</a:t>
            </a:r>
            <a:r>
              <a:rPr sz="1500" spc="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billion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in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U.S.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sales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in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2011,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according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to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IMS</a:t>
            </a:r>
            <a:r>
              <a:rPr sz="1500" spc="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Health.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It’s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been fighting</a:t>
            </a:r>
            <a:endParaRPr sz="1500" dirty="0">
              <a:latin typeface="Georgia"/>
              <a:cs typeface="Georgia"/>
            </a:endParaRPr>
          </a:p>
          <a:p>
            <a:pPr marL="38100" marR="5080">
              <a:lnSpc>
                <a:spcPct val="100000"/>
              </a:lnSpc>
            </a:pP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off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counterfeiters almost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since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 its introduction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in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1998,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which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happened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to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coincide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with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the </a:t>
            </a:r>
            <a:r>
              <a:rPr sz="1500" spc="-34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rise</a:t>
            </a:r>
            <a:r>
              <a:rPr sz="1500" spc="-1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of the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INTERNET.</a:t>
            </a:r>
            <a:endParaRPr sz="1500" dirty="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0869" y="3675379"/>
            <a:ext cx="1003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•</a:t>
            </a:r>
            <a:endParaRPr sz="1500" dirty="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50289" y="3685540"/>
            <a:ext cx="67703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Pfizer’s squad,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says Donnelly,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benefits consumers and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protects the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Viagra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brand.</a:t>
            </a:r>
            <a:endParaRPr sz="1500" dirty="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0869" y="4130040"/>
            <a:ext cx="927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•</a:t>
            </a:r>
            <a:endParaRPr sz="150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0289" y="4141470"/>
            <a:ext cx="72161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0000FF"/>
                </a:solidFill>
                <a:latin typeface="Arial MT"/>
                <a:cs typeface="Arial MT"/>
              </a:rPr>
              <a:t>One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 of</a:t>
            </a:r>
            <a:r>
              <a:rPr sz="1500" spc="-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the</a:t>
            </a:r>
            <a:r>
              <a:rPr sz="15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criminal distributors</a:t>
            </a:r>
            <a:r>
              <a:rPr sz="15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0000FF"/>
                </a:solidFill>
                <a:latin typeface="Arial MT"/>
                <a:cs typeface="Arial MT"/>
              </a:rPr>
              <a:t>was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 caught</a:t>
            </a:r>
            <a:r>
              <a:rPr sz="1500" spc="-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and sentenced</a:t>
            </a:r>
            <a:r>
              <a:rPr sz="15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to 10 months</a:t>
            </a:r>
            <a:r>
              <a:rPr sz="1500" spc="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and</a:t>
            </a:r>
            <a:r>
              <a:rPr sz="1500" spc="-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a</a:t>
            </a:r>
            <a:r>
              <a:rPr sz="1500" spc="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0000FF"/>
                </a:solidFill>
                <a:latin typeface="Arial MT"/>
                <a:cs typeface="Arial MT"/>
              </a:rPr>
              <a:t>fine</a:t>
            </a:r>
            <a:r>
              <a:rPr sz="15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of </a:t>
            </a:r>
            <a:r>
              <a:rPr sz="1500" spc="-40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000FF"/>
                </a:solidFill>
                <a:latin typeface="Arial MT"/>
                <a:cs typeface="Arial MT"/>
              </a:rPr>
              <a:t>5100 </a:t>
            </a:r>
            <a:r>
              <a:rPr sz="1500" spc="-5" dirty="0">
                <a:solidFill>
                  <a:srgbClr val="0000FF"/>
                </a:solidFill>
                <a:latin typeface="Arial MT"/>
                <a:cs typeface="Arial MT"/>
              </a:rPr>
              <a:t>Dollars</a:t>
            </a:r>
            <a:endParaRPr sz="1500" dirty="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0869" y="4826000"/>
            <a:ext cx="8166734" cy="1167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2120" marR="5080" indent="-439420">
              <a:lnSpc>
                <a:spcPct val="100000"/>
              </a:lnSpc>
              <a:spcBef>
                <a:spcPts val="100"/>
              </a:spcBef>
              <a:buChar char="•"/>
              <a:tabLst>
                <a:tab pos="451484" algn="l"/>
                <a:tab pos="452120" algn="l"/>
              </a:tabLst>
            </a:pP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Two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months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after the sentencing,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the distribution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website hardtofindrx.com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is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going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strong, </a:t>
            </a:r>
            <a:r>
              <a:rPr sz="1500" spc="-35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although it has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yet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to</a:t>
            </a:r>
            <a:r>
              <a:rPr sz="1500" spc="-1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respond</a:t>
            </a:r>
            <a:r>
              <a:rPr sz="1500" spc="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to</a:t>
            </a:r>
            <a:r>
              <a:rPr sz="1500" spc="-1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a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request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for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comment.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A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recent look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revealed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offers for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Viagra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Herbal,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Viagra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Oral Jelly,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Viagra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Professional (generic),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Viagra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strips,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Viagra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Super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Active,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and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 Red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Cialis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Viagra.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The site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sells dozens of other medications ranging</a:t>
            </a:r>
            <a:r>
              <a:rPr sz="1500" spc="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from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“morning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after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pill”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to</a:t>
            </a:r>
            <a:r>
              <a:rPr sz="1500" spc="-1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“Slimmer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X”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to</a:t>
            </a:r>
            <a:r>
              <a:rPr sz="1500" spc="-15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“Boob builder.”</a:t>
            </a:r>
            <a:r>
              <a:rPr sz="1500" spc="-1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Satisfaction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is</a:t>
            </a:r>
            <a:r>
              <a:rPr sz="1500" dirty="0">
                <a:solidFill>
                  <a:srgbClr val="212121"/>
                </a:solidFill>
                <a:latin typeface="Georgia"/>
                <a:cs typeface="Georgi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Georgia"/>
                <a:cs typeface="Georgia"/>
              </a:rPr>
              <a:t>guaranteed.</a:t>
            </a:r>
            <a:endParaRPr sz="1500" dirty="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951505"/>
            <a:ext cx="6675120" cy="450893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20" y="26669"/>
            <a:ext cx="8801100" cy="782320"/>
            <a:chOff x="160020" y="26669"/>
            <a:chExt cx="8801100" cy="7823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" y="26669"/>
              <a:ext cx="723899" cy="71373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8280" y="770889"/>
              <a:ext cx="8746490" cy="31750"/>
            </a:xfrm>
            <a:custGeom>
              <a:avLst/>
              <a:gdLst/>
              <a:ahLst/>
              <a:cxnLst/>
              <a:rect l="l" t="t" r="r" b="b"/>
              <a:pathLst>
                <a:path w="8746490" h="31750">
                  <a:moveTo>
                    <a:pt x="0" y="0"/>
                  </a:moveTo>
                  <a:lnTo>
                    <a:pt x="8746490" y="31750"/>
                  </a:lnTo>
                </a:path>
              </a:pathLst>
            </a:custGeom>
            <a:ln w="12579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3729" y="93980"/>
              <a:ext cx="1906270" cy="67945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8153" y="2193289"/>
            <a:ext cx="5366341" cy="22860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616710" y="4545329"/>
            <a:ext cx="16421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1B1B1B"/>
                </a:solidFill>
                <a:latin typeface="Cambria"/>
                <a:cs typeface="Cambria"/>
              </a:rPr>
              <a:t>…......</a:t>
            </a:r>
            <a:r>
              <a:rPr sz="1600" spc="-45" dirty="0">
                <a:solidFill>
                  <a:srgbClr val="1B1B1B"/>
                </a:solidFill>
                <a:latin typeface="Cambria"/>
                <a:cs typeface="Cambria"/>
              </a:rPr>
              <a:t> </a:t>
            </a:r>
            <a:r>
              <a:rPr sz="1600" spc="-5" dirty="0">
                <a:solidFill>
                  <a:srgbClr val="1B1B1B"/>
                </a:solidFill>
                <a:latin typeface="Cambria"/>
                <a:cs typeface="Cambria"/>
              </a:rPr>
              <a:t>infant</a:t>
            </a:r>
            <a:r>
              <a:rPr sz="1600" spc="-30" dirty="0">
                <a:solidFill>
                  <a:srgbClr val="1B1B1B"/>
                </a:solidFill>
                <a:latin typeface="Cambria"/>
                <a:cs typeface="Cambria"/>
              </a:rPr>
              <a:t> </a:t>
            </a:r>
            <a:r>
              <a:rPr sz="1600" spc="-5" dirty="0">
                <a:solidFill>
                  <a:srgbClr val="1B1B1B"/>
                </a:solidFill>
                <a:latin typeface="Cambria"/>
                <a:cs typeface="Cambria"/>
              </a:rPr>
              <a:t>deaths.</a:t>
            </a:r>
            <a:endParaRPr sz="1600" dirty="0">
              <a:latin typeface="Cambria"/>
              <a:cs typeface="Cambri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83310" y="1295400"/>
            <a:ext cx="2959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-5" dirty="0">
                <a:solidFill>
                  <a:srgbClr val="1B1B1B"/>
                </a:solidFill>
                <a:latin typeface="Calibri"/>
                <a:cs typeface="Calibri"/>
              </a:rPr>
              <a:t>From</a:t>
            </a:r>
            <a:r>
              <a:rPr sz="1800" b="0" spc="-10" dirty="0">
                <a:solidFill>
                  <a:srgbClr val="1B1B1B"/>
                </a:solidFill>
                <a:latin typeface="Calibri"/>
                <a:cs typeface="Calibri"/>
              </a:rPr>
              <a:t> </a:t>
            </a:r>
            <a:r>
              <a:rPr sz="1800" b="0" spc="-5" dirty="0">
                <a:solidFill>
                  <a:srgbClr val="1B1B1B"/>
                </a:solidFill>
                <a:latin typeface="Calibri"/>
                <a:cs typeface="Calibri"/>
              </a:rPr>
              <a:t>the</a:t>
            </a:r>
            <a:r>
              <a:rPr sz="1800" b="0" spc="-10" dirty="0">
                <a:solidFill>
                  <a:srgbClr val="1B1B1B"/>
                </a:solidFill>
                <a:latin typeface="Calibri"/>
                <a:cs typeface="Calibri"/>
              </a:rPr>
              <a:t> </a:t>
            </a:r>
            <a:r>
              <a:rPr sz="1800" b="0" dirty="0">
                <a:solidFill>
                  <a:srgbClr val="1B1B1B"/>
                </a:solidFill>
                <a:latin typeface="Calibri"/>
                <a:cs typeface="Calibri"/>
              </a:rPr>
              <a:t>same</a:t>
            </a:r>
            <a:r>
              <a:rPr sz="1800" b="0" spc="-10" dirty="0">
                <a:solidFill>
                  <a:srgbClr val="1B1B1B"/>
                </a:solidFill>
                <a:latin typeface="Calibri"/>
                <a:cs typeface="Calibri"/>
              </a:rPr>
              <a:t> </a:t>
            </a:r>
            <a:r>
              <a:rPr sz="1800" b="0" spc="-5" dirty="0">
                <a:solidFill>
                  <a:srgbClr val="1B1B1B"/>
                </a:solidFill>
                <a:latin typeface="Calibri"/>
                <a:cs typeface="Calibri"/>
              </a:rPr>
              <a:t>article:</a:t>
            </a:r>
            <a:r>
              <a:rPr sz="1800" b="0" spc="-20" dirty="0">
                <a:solidFill>
                  <a:srgbClr val="1B1B1B"/>
                </a:solidFill>
                <a:latin typeface="Calibri"/>
                <a:cs typeface="Calibri"/>
              </a:rPr>
              <a:t> </a:t>
            </a:r>
            <a:r>
              <a:rPr sz="1800" b="0" spc="-5" dirty="0">
                <a:solidFill>
                  <a:srgbClr val="1B1B1B"/>
                </a:solidFill>
                <a:latin typeface="Calibri"/>
                <a:cs typeface="Calibri"/>
              </a:rPr>
              <a:t>…...........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3230" y="1305559"/>
            <a:ext cx="8374380" cy="322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Another</a:t>
            </a:r>
            <a:r>
              <a:rPr sz="1600" spc="-2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case,</a:t>
            </a:r>
            <a:r>
              <a:rPr sz="1600" spc="-2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another</a:t>
            </a:r>
            <a:r>
              <a:rPr sz="1600" spc="-2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“related</a:t>
            </a:r>
            <a:r>
              <a:rPr sz="1600" spc="-1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problem”</a:t>
            </a:r>
            <a:endParaRPr sz="16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00" dirty="0">
              <a:latin typeface="Arial MT"/>
              <a:cs typeface="Arial MT"/>
            </a:endParaRPr>
          </a:p>
          <a:p>
            <a:pPr marL="295910" marR="235585">
              <a:lnSpc>
                <a:spcPct val="134600"/>
              </a:lnSpc>
            </a:pP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Ranbaxy ordered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to pay 500 milion Dollars 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in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fines 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in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mid-May 2013; as 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a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result of 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manufacturing standards (GMP) not being maintained at an Indian manufacturing plant; </a:t>
            </a:r>
            <a:r>
              <a:rPr sz="1600" spc="-43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triggering</a:t>
            </a:r>
            <a:r>
              <a:rPr sz="1600" b="1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 loss</a:t>
            </a:r>
            <a:r>
              <a:rPr sz="16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1600" b="1" spc="-15" dirty="0">
                <a:solidFill>
                  <a:srgbClr val="0000FF"/>
                </a:solidFill>
                <a:latin typeface="Arial"/>
                <a:cs typeface="Arial"/>
              </a:rPr>
              <a:t>Ranbaxy's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share prize</a:t>
            </a:r>
            <a:r>
              <a:rPr sz="16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of</a:t>
            </a:r>
            <a:r>
              <a:rPr sz="16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44%</a:t>
            </a:r>
            <a:r>
              <a:rPr sz="1600" b="1" spc="-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in roughly</a:t>
            </a:r>
            <a:r>
              <a:rPr sz="1600" b="1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3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 months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00" dirty="0">
              <a:latin typeface="Arial"/>
              <a:cs typeface="Arial"/>
            </a:endParaRPr>
          </a:p>
          <a:p>
            <a:pPr marL="295910" marR="5080" indent="-283210">
              <a:lnSpc>
                <a:spcPct val="134700"/>
              </a:lnSpc>
              <a:spcBef>
                <a:spcPts val="5"/>
              </a:spcBef>
              <a:buChar char="•"/>
              <a:tabLst>
                <a:tab pos="292735" algn="l"/>
                <a:tab pos="293370" algn="l"/>
              </a:tabLst>
            </a:pP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People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 are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 now</a:t>
            </a:r>
            <a:r>
              <a:rPr sz="1600" spc="-2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asking the</a:t>
            </a:r>
            <a:r>
              <a:rPr sz="16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question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of 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whether 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it is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sufficient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for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the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US</a:t>
            </a:r>
            <a:r>
              <a:rPr sz="16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when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manufacturers</a:t>
            </a:r>
            <a:r>
              <a:rPr sz="16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like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Ranbaxy</a:t>
            </a:r>
            <a:r>
              <a:rPr sz="1600" spc="-2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return</a:t>
            </a:r>
            <a:r>
              <a:rPr sz="16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to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full</a:t>
            </a:r>
            <a:r>
              <a:rPr sz="1600" spc="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GMP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compliance;</a:t>
            </a:r>
            <a:r>
              <a:rPr sz="16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given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the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fact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that WHO 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statistics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seem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to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 confirm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an</a:t>
            </a:r>
            <a:r>
              <a:rPr sz="16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overall</a:t>
            </a:r>
            <a:r>
              <a:rPr sz="1600" spc="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counterfeit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rate of 20 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%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in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the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Indian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pharmaceuticals </a:t>
            </a:r>
            <a:r>
              <a:rPr sz="1600" spc="-43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market;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and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Indian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generics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manufacturers hold 40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%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of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the US</a:t>
            </a:r>
            <a:r>
              <a:rPr sz="16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market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230" y="4906009"/>
            <a:ext cx="971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•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3900" y="4833620"/>
            <a:ext cx="8197850" cy="680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5080" indent="-2540">
              <a:lnSpc>
                <a:spcPct val="134400"/>
              </a:lnSpc>
              <a:spcBef>
                <a:spcPts val="100"/>
              </a:spcBef>
            </a:pP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Conclusion: No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matter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how</a:t>
            </a:r>
            <a:r>
              <a:rPr sz="1600" spc="-2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well</a:t>
            </a:r>
            <a:r>
              <a:rPr sz="16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GMP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is</a:t>
            </a:r>
            <a:r>
              <a:rPr sz="16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policed 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in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 India, 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8 %</a:t>
            </a:r>
            <a:r>
              <a:rPr sz="1600" spc="-1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of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the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US</a:t>
            </a:r>
            <a:r>
              <a:rPr sz="1600" spc="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generics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market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will </a:t>
            </a:r>
            <a:r>
              <a:rPr sz="1600" spc="-43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likely</a:t>
            </a:r>
            <a:r>
              <a:rPr sz="1600" spc="-3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remain to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be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counterfeit product!</a:t>
            </a:r>
            <a:r>
              <a:rPr sz="1600" spc="-4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Is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this</a:t>
            </a:r>
            <a:r>
              <a:rPr sz="1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 MT"/>
                <a:cs typeface="Arial MT"/>
              </a:rPr>
              <a:t>acceptable??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-15240" y="5767070"/>
            <a:ext cx="882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CCCCFF"/>
                </a:solidFill>
                <a:latin typeface="Arial MT"/>
                <a:cs typeface="Arial MT"/>
              </a:rPr>
              <a:t>•</a:t>
            </a:r>
            <a:endParaRPr sz="14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9709" y="1023620"/>
            <a:ext cx="7164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666FF"/>
                </a:solidFill>
                <a:latin typeface="Arial"/>
                <a:cs typeface="Arial"/>
              </a:rPr>
              <a:t>What has </a:t>
            </a:r>
            <a:r>
              <a:rPr sz="1800" dirty="0">
                <a:solidFill>
                  <a:srgbClr val="6666FF"/>
                </a:solidFill>
                <a:latin typeface="Arial"/>
                <a:cs typeface="Arial"/>
              </a:rPr>
              <a:t>this</a:t>
            </a:r>
            <a:r>
              <a:rPr sz="1800" spc="-5" dirty="0">
                <a:solidFill>
                  <a:srgbClr val="6666FF"/>
                </a:solidFill>
                <a:latin typeface="Arial"/>
                <a:cs typeface="Arial"/>
              </a:rPr>
              <a:t> got</a:t>
            </a:r>
            <a:r>
              <a:rPr sz="1800" dirty="0">
                <a:solidFill>
                  <a:srgbClr val="6666FF"/>
                </a:solidFill>
                <a:latin typeface="Arial"/>
                <a:cs typeface="Arial"/>
              </a:rPr>
              <a:t> to</a:t>
            </a:r>
            <a:r>
              <a:rPr sz="1800" spc="5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66FF"/>
                </a:solidFill>
                <a:latin typeface="Arial"/>
                <a:cs typeface="Arial"/>
              </a:rPr>
              <a:t>do</a:t>
            </a:r>
            <a:r>
              <a:rPr sz="1800" spc="5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6666FF"/>
                </a:solidFill>
                <a:latin typeface="Arial"/>
                <a:cs typeface="Arial"/>
              </a:rPr>
              <a:t>with</a:t>
            </a:r>
            <a:r>
              <a:rPr sz="1800" spc="5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66FF"/>
                </a:solidFill>
                <a:latin typeface="Arial"/>
                <a:cs typeface="Arial"/>
              </a:rPr>
              <a:t>Europe? Generics </a:t>
            </a:r>
            <a:r>
              <a:rPr sz="1800" spc="-10" dirty="0">
                <a:solidFill>
                  <a:srgbClr val="6666FF"/>
                </a:solidFill>
                <a:latin typeface="Arial"/>
                <a:cs typeface="Arial"/>
              </a:rPr>
              <a:t>market</a:t>
            </a:r>
            <a:r>
              <a:rPr sz="1800" spc="5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66FF"/>
                </a:solidFill>
                <a:latin typeface="Arial"/>
                <a:cs typeface="Arial"/>
              </a:rPr>
              <a:t>share</a:t>
            </a:r>
            <a:r>
              <a:rPr sz="1800" spc="-5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66FF"/>
                </a:solidFill>
                <a:latin typeface="Arial"/>
                <a:cs typeface="Arial"/>
              </a:rPr>
              <a:t>2014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0919" y="1394460"/>
            <a:ext cx="6477000" cy="4724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20" y="26669"/>
            <a:ext cx="8801100" cy="782320"/>
            <a:chOff x="160020" y="26669"/>
            <a:chExt cx="8801100" cy="7823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" y="26669"/>
              <a:ext cx="723899" cy="71373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8280" y="770889"/>
              <a:ext cx="8746490" cy="31750"/>
            </a:xfrm>
            <a:custGeom>
              <a:avLst/>
              <a:gdLst/>
              <a:ahLst/>
              <a:cxnLst/>
              <a:rect l="l" t="t" r="r" b="b"/>
              <a:pathLst>
                <a:path w="8746490" h="31750">
                  <a:moveTo>
                    <a:pt x="0" y="0"/>
                  </a:moveTo>
                  <a:lnTo>
                    <a:pt x="8746490" y="31750"/>
                  </a:lnTo>
                </a:path>
              </a:pathLst>
            </a:custGeom>
            <a:ln w="12579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3729" y="93980"/>
              <a:ext cx="1906270" cy="67945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76909" y="1040129"/>
            <a:ext cx="4072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666FF"/>
                </a:solidFill>
                <a:latin typeface="Arial"/>
                <a:cs typeface="Arial"/>
              </a:rPr>
              <a:t>What</a:t>
            </a:r>
            <a:r>
              <a:rPr sz="1800" spc="-15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66FF"/>
                </a:solidFill>
                <a:latin typeface="Arial"/>
                <a:cs typeface="Arial"/>
              </a:rPr>
              <a:t>has</a:t>
            </a:r>
            <a:r>
              <a:rPr sz="1800" spc="-15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66FF"/>
                </a:solidFill>
                <a:latin typeface="Arial"/>
                <a:cs typeface="Arial"/>
              </a:rPr>
              <a:t>this</a:t>
            </a:r>
            <a:r>
              <a:rPr sz="1800" spc="-10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66FF"/>
                </a:solidFill>
                <a:latin typeface="Arial"/>
                <a:cs typeface="Arial"/>
              </a:rPr>
              <a:t>got</a:t>
            </a:r>
            <a:r>
              <a:rPr sz="1800" spc="-15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66FF"/>
                </a:solidFill>
                <a:latin typeface="Arial"/>
                <a:cs typeface="Arial"/>
              </a:rPr>
              <a:t>to</a:t>
            </a:r>
            <a:r>
              <a:rPr sz="1800" spc="-5" dirty="0">
                <a:solidFill>
                  <a:srgbClr val="6666FF"/>
                </a:solidFill>
                <a:latin typeface="Arial"/>
                <a:cs typeface="Arial"/>
              </a:rPr>
              <a:t> do</a:t>
            </a:r>
            <a:r>
              <a:rPr sz="1800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6666FF"/>
                </a:solidFill>
                <a:latin typeface="Arial"/>
                <a:cs typeface="Arial"/>
              </a:rPr>
              <a:t>with</a:t>
            </a:r>
            <a:r>
              <a:rPr sz="1800" spc="-5" dirty="0">
                <a:solidFill>
                  <a:srgbClr val="6666FF"/>
                </a:solidFill>
                <a:latin typeface="Arial"/>
                <a:cs typeface="Arial"/>
              </a:rPr>
              <a:t> Europe?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6909" y="1588770"/>
            <a:ext cx="7769225" cy="33134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1564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6666FF"/>
                </a:solidFill>
                <a:latin typeface="Arial"/>
                <a:cs typeface="Arial"/>
              </a:rPr>
              <a:t>The</a:t>
            </a:r>
            <a:r>
              <a:rPr sz="1800" b="1" spc="-5" dirty="0">
                <a:solidFill>
                  <a:srgbClr val="6666FF"/>
                </a:solidFill>
                <a:latin typeface="Arial"/>
                <a:cs typeface="Arial"/>
              </a:rPr>
              <a:t> Institute</a:t>
            </a:r>
            <a:r>
              <a:rPr sz="1800" b="1" dirty="0">
                <a:solidFill>
                  <a:srgbClr val="6666FF"/>
                </a:solidFill>
                <a:latin typeface="Arial"/>
                <a:cs typeface="Arial"/>
              </a:rPr>
              <a:t> of </a:t>
            </a:r>
            <a:r>
              <a:rPr sz="1800" b="1" spc="-10" dirty="0">
                <a:solidFill>
                  <a:srgbClr val="6666FF"/>
                </a:solidFill>
                <a:latin typeface="Arial"/>
                <a:cs typeface="Arial"/>
              </a:rPr>
              <a:t>Research</a:t>
            </a:r>
            <a:r>
              <a:rPr sz="1800" b="1" spc="5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6666FF"/>
                </a:solidFill>
                <a:latin typeface="Arial"/>
                <a:cs typeface="Arial"/>
              </a:rPr>
              <a:t>Against</a:t>
            </a:r>
            <a:r>
              <a:rPr sz="1800" b="1" spc="10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666FF"/>
                </a:solidFill>
                <a:latin typeface="Arial"/>
                <a:cs typeface="Arial"/>
              </a:rPr>
              <a:t>Counterfeit</a:t>
            </a:r>
            <a:r>
              <a:rPr sz="1800" b="1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666FF"/>
                </a:solidFill>
                <a:latin typeface="Arial"/>
                <a:cs typeface="Arial"/>
              </a:rPr>
              <a:t>Medicines</a:t>
            </a:r>
            <a:r>
              <a:rPr sz="1800" b="1" spc="5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6666FF"/>
                </a:solidFill>
                <a:latin typeface="Arial"/>
                <a:cs typeface="Arial"/>
              </a:rPr>
              <a:t>(IRACM) </a:t>
            </a:r>
            <a:r>
              <a:rPr sz="1800" b="1" spc="-484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666FF"/>
                </a:solidFill>
                <a:latin typeface="Arial"/>
                <a:cs typeface="Arial"/>
              </a:rPr>
              <a:t>reports</a:t>
            </a:r>
            <a:r>
              <a:rPr sz="1800" b="1" spc="-10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666FF"/>
                </a:solidFill>
                <a:latin typeface="Arial"/>
                <a:cs typeface="Arial"/>
              </a:rPr>
              <a:t>in</a:t>
            </a:r>
            <a:r>
              <a:rPr sz="1800" b="1" spc="5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666FF"/>
                </a:solidFill>
                <a:latin typeface="Arial"/>
                <a:cs typeface="Arial"/>
              </a:rPr>
              <a:t>late </a:t>
            </a:r>
            <a:r>
              <a:rPr sz="1800" b="1" spc="-10" dirty="0">
                <a:solidFill>
                  <a:srgbClr val="6666FF"/>
                </a:solidFill>
                <a:latin typeface="Arial"/>
                <a:cs typeface="Arial"/>
              </a:rPr>
              <a:t>2013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0" dirty="0">
              <a:latin typeface="Arial"/>
              <a:cs typeface="Arial"/>
            </a:endParaRPr>
          </a:p>
          <a:p>
            <a:pPr marL="297180" marR="339090">
              <a:lnSpc>
                <a:spcPct val="102099"/>
              </a:lnSpc>
              <a:spcBef>
                <a:spcPts val="5"/>
              </a:spcBef>
            </a:pP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Summer 2013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 -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500 </a:t>
            </a:r>
            <a:r>
              <a:rPr sz="1600" spc="-10" dirty="0">
                <a:solidFill>
                  <a:srgbClr val="4B4B4B"/>
                </a:solidFill>
                <a:latin typeface="Trebuchet MS"/>
                <a:cs typeface="Trebuchet MS"/>
              </a:rPr>
              <a:t>Million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packages of pharmaceuticals seized 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in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Switzerland </a:t>
            </a:r>
            <a:r>
              <a:rPr sz="1600" spc="-47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sent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 from</a:t>
            </a:r>
            <a:r>
              <a:rPr sz="1600" spc="-1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China to Africa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 dirty="0">
              <a:latin typeface="Trebuchet MS"/>
              <a:cs typeface="Trebuchet MS"/>
            </a:endParaRPr>
          </a:p>
          <a:p>
            <a:pPr marL="297180">
              <a:lnSpc>
                <a:spcPct val="100000"/>
              </a:lnSpc>
            </a:pP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October 2013 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-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1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4B4B4B"/>
                </a:solidFill>
                <a:latin typeface="Trebuchet MS"/>
                <a:cs typeface="Trebuchet MS"/>
              </a:rPr>
              <a:t>million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of fake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Xanax</a:t>
            </a:r>
            <a:r>
              <a:rPr sz="1600" spc="-1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packs seized at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Zurich/Kloten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Airport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650" dirty="0">
              <a:latin typeface="Trebuchet MS"/>
              <a:cs typeface="Trebuchet MS"/>
            </a:endParaRPr>
          </a:p>
          <a:p>
            <a:pPr marL="297180" marR="5080">
              <a:lnSpc>
                <a:spcPct val="99700"/>
              </a:lnSpc>
            </a:pP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Low</a:t>
            </a:r>
            <a:r>
              <a:rPr sz="1600" spc="-1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penal risk</a:t>
            </a:r>
            <a:r>
              <a:rPr sz="1600" spc="-1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for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this</a:t>
            </a:r>
            <a:r>
              <a:rPr sz="1600" spc="-1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kind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of criminal wrongdoing</a:t>
            </a:r>
            <a:r>
              <a:rPr sz="1600" spc="-1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(as </a:t>
            </a:r>
            <a:r>
              <a:rPr sz="1600" spc="-10" dirty="0">
                <a:solidFill>
                  <a:srgbClr val="4B4B4B"/>
                </a:solidFill>
                <a:latin typeface="Trebuchet MS"/>
                <a:cs typeface="Trebuchet MS"/>
              </a:rPr>
              <a:t>we</a:t>
            </a:r>
            <a:r>
              <a:rPr sz="1600" spc="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saw in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the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Pfizer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case); </a:t>
            </a:r>
            <a:r>
              <a:rPr sz="1600" spc="-46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the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criminal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business is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dramatically increasing and might,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in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the</a:t>
            </a:r>
            <a:r>
              <a:rPr sz="1600" spc="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future, engage 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different</a:t>
            </a:r>
            <a:r>
              <a:rPr sz="1600" spc="32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forms of international</a:t>
            </a:r>
            <a:r>
              <a:rPr sz="1600" spc="-1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organized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crime, including</a:t>
            </a:r>
            <a:r>
              <a:rPr sz="1600" spc="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terror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organizations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50" dirty="0">
              <a:latin typeface="Trebuchet MS"/>
              <a:cs typeface="Trebuchet MS"/>
            </a:endParaRPr>
          </a:p>
          <a:p>
            <a:pPr marL="297180">
              <a:lnSpc>
                <a:spcPct val="100000"/>
              </a:lnSpc>
            </a:pP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Are</a:t>
            </a:r>
            <a:r>
              <a:rPr sz="1600" spc="-1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there any</a:t>
            </a:r>
            <a:r>
              <a:rPr sz="1600" spc="-15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solutions</a:t>
            </a:r>
            <a:r>
              <a:rPr sz="1600" spc="-10" dirty="0">
                <a:solidFill>
                  <a:srgbClr val="4B4B4B"/>
                </a:solidFill>
                <a:latin typeface="Trebuchet MS"/>
                <a:cs typeface="Trebuchet MS"/>
              </a:rPr>
              <a:t> at </a:t>
            </a:r>
            <a:r>
              <a:rPr sz="1600" spc="-5" dirty="0">
                <a:solidFill>
                  <a:srgbClr val="4B4B4B"/>
                </a:solidFill>
                <a:latin typeface="Trebuchet MS"/>
                <a:cs typeface="Trebuchet MS"/>
              </a:rPr>
              <a:t>all</a:t>
            </a:r>
            <a:r>
              <a:rPr sz="1600" spc="-10" dirty="0">
                <a:solidFill>
                  <a:srgbClr val="4B4B4B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4B4B4B"/>
                </a:solidFill>
                <a:latin typeface="Trebuchet MS"/>
                <a:cs typeface="Trebuchet MS"/>
              </a:rPr>
              <a:t>?</a:t>
            </a:r>
            <a:endParaRPr sz="16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" y="26669"/>
            <a:ext cx="723899" cy="7137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1990" y="93980"/>
            <a:ext cx="8759190" cy="715010"/>
            <a:chOff x="201990" y="93980"/>
            <a:chExt cx="8759190" cy="715010"/>
          </a:xfrm>
        </p:grpSpPr>
        <p:sp>
          <p:nvSpPr>
            <p:cNvPr id="5" name="object 5"/>
            <p:cNvSpPr/>
            <p:nvPr/>
          </p:nvSpPr>
          <p:spPr>
            <a:xfrm>
              <a:off x="208279" y="770889"/>
              <a:ext cx="8746490" cy="31750"/>
            </a:xfrm>
            <a:custGeom>
              <a:avLst/>
              <a:gdLst/>
              <a:ahLst/>
              <a:cxnLst/>
              <a:rect l="l" t="t" r="r" b="b"/>
              <a:pathLst>
                <a:path w="8746490" h="31750">
                  <a:moveTo>
                    <a:pt x="0" y="0"/>
                  </a:moveTo>
                  <a:lnTo>
                    <a:pt x="8746490" y="31750"/>
                  </a:lnTo>
                </a:path>
              </a:pathLst>
            </a:custGeom>
            <a:ln w="12579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3729" y="93980"/>
              <a:ext cx="1906270" cy="67945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90500" y="843279"/>
            <a:ext cx="61544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omic Sans MS"/>
                <a:cs typeface="Comic Sans MS"/>
              </a:rPr>
              <a:t>Serialization as</a:t>
            </a:r>
            <a:r>
              <a:rPr sz="2000" dirty="0">
                <a:latin typeface="Comic Sans MS"/>
                <a:cs typeface="Comic Sans MS"/>
              </a:rPr>
              <a:t> a </a:t>
            </a:r>
            <a:r>
              <a:rPr sz="2000" spc="-5" dirty="0">
                <a:latin typeface="Comic Sans MS"/>
                <a:cs typeface="Comic Sans MS"/>
              </a:rPr>
              <a:t>government</a:t>
            </a:r>
            <a:r>
              <a:rPr sz="2000" spc="1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mandated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approach</a:t>
            </a:r>
            <a:endParaRPr sz="2000" dirty="0">
              <a:latin typeface="Comic Sans MS"/>
              <a:cs typeface="Comic Sans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08829" y="5269229"/>
            <a:ext cx="1315720" cy="94741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09359" y="5321300"/>
            <a:ext cx="1346199" cy="89789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6360" y="1426210"/>
            <a:ext cx="89535" cy="1276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spc="10" dirty="0">
                <a:latin typeface="Wingdings"/>
                <a:cs typeface="Wingdings"/>
              </a:rPr>
              <a:t></a:t>
            </a:r>
            <a:endParaRPr sz="650" dirty="0">
              <a:latin typeface="Wingdings"/>
              <a:cs typeface="Wingding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2259" y="1369059"/>
            <a:ext cx="8507730" cy="709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Trebuchet MS"/>
                <a:cs typeface="Trebuchet MS"/>
              </a:rPr>
              <a:t>United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States: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The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Drug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Supply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Chain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Security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Act</a:t>
            </a:r>
            <a:r>
              <a:rPr sz="1500" spc="2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(DSCSA)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mandates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that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manufacturers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begin 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serializing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all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drug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products at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the</a:t>
            </a:r>
            <a:r>
              <a:rPr sz="1500" dirty="0">
                <a:latin typeface="Trebuchet MS"/>
                <a:cs typeface="Trebuchet MS"/>
              </a:rPr>
              <a:t> saleable </a:t>
            </a:r>
            <a:r>
              <a:rPr sz="1500" spc="-5" dirty="0">
                <a:latin typeface="Trebuchet MS"/>
                <a:cs typeface="Trebuchet MS"/>
              </a:rPr>
              <a:t>unit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and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case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level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for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the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U.S.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market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starting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Nov. </a:t>
            </a:r>
            <a:r>
              <a:rPr sz="1500" spc="-43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2017,</a:t>
            </a:r>
            <a:r>
              <a:rPr sz="1500" spc="-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with</a:t>
            </a:r>
            <a:r>
              <a:rPr sz="1500" spc="-5" dirty="0">
                <a:latin typeface="Trebuchet MS"/>
                <a:cs typeface="Trebuchet MS"/>
              </a:rPr>
              <a:t> repackager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deadlines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beginning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-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2018.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6360" y="2339339"/>
            <a:ext cx="89535" cy="1276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spc="10" dirty="0">
                <a:latin typeface="Wingdings"/>
                <a:cs typeface="Wingdings"/>
              </a:rPr>
              <a:t></a:t>
            </a:r>
            <a:endParaRPr sz="650" dirty="0">
              <a:latin typeface="Wingdings"/>
              <a:cs typeface="Wingding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2259" y="2282190"/>
            <a:ext cx="8715375" cy="938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0"/>
              </a:spcBef>
            </a:pPr>
            <a:r>
              <a:rPr sz="1500" spc="-5" dirty="0">
                <a:latin typeface="Trebuchet MS"/>
                <a:cs typeface="Trebuchet MS"/>
              </a:rPr>
              <a:t>European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Union: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Manufacturers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serving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the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EU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are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preparing</a:t>
            </a:r>
            <a:r>
              <a:rPr sz="1500" spc="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meet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serialization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requirements</a:t>
            </a:r>
            <a:r>
              <a:rPr sz="1500" spc="2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(the 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EU</a:t>
            </a:r>
            <a:r>
              <a:rPr sz="1500" dirty="0">
                <a:latin typeface="Trebuchet MS"/>
                <a:cs typeface="Trebuchet MS"/>
              </a:rPr>
              <a:t> Falsified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Medizines</a:t>
            </a:r>
            <a:r>
              <a:rPr sz="1500" dirty="0">
                <a:latin typeface="Trebuchet MS"/>
                <a:cs typeface="Trebuchet MS"/>
              </a:rPr>
              <a:t> Directive)</a:t>
            </a:r>
            <a:r>
              <a:rPr sz="1500" spc="-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at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the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package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level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which</a:t>
            </a:r>
            <a:r>
              <a:rPr sz="1500" dirty="0">
                <a:latin typeface="Trebuchet MS"/>
                <a:cs typeface="Trebuchet MS"/>
              </a:rPr>
              <a:t> are </a:t>
            </a:r>
            <a:r>
              <a:rPr sz="1500" spc="-5" dirty="0">
                <a:latin typeface="Trebuchet MS"/>
                <a:cs typeface="Trebuchet MS"/>
              </a:rPr>
              <a:t>now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expected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phase</a:t>
            </a:r>
            <a:r>
              <a:rPr sz="1500" dirty="0">
                <a:latin typeface="Trebuchet MS"/>
                <a:cs typeface="Trebuchet MS"/>
              </a:rPr>
              <a:t> in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from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early </a:t>
            </a:r>
            <a:r>
              <a:rPr sz="1500" spc="-43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2018,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requirements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that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include</a:t>
            </a:r>
            <a:r>
              <a:rPr sz="1500" spc="2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supporting</a:t>
            </a:r>
            <a:r>
              <a:rPr sz="1500" spc="2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both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global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and</a:t>
            </a:r>
            <a:r>
              <a:rPr sz="1500" spc="2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national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identifiers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and</a:t>
            </a:r>
            <a:r>
              <a:rPr sz="1500" spc="2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following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strict 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uniqueness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regulations.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360" y="3481069"/>
            <a:ext cx="89535" cy="1276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spc="10" dirty="0">
                <a:latin typeface="Wingdings"/>
                <a:cs typeface="Wingdings"/>
              </a:rPr>
              <a:t></a:t>
            </a:r>
            <a:endParaRPr sz="650" dirty="0">
              <a:latin typeface="Wingdings"/>
              <a:cs typeface="Wingding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2259" y="3422650"/>
            <a:ext cx="8631555" cy="938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0"/>
              </a:spcBef>
            </a:pPr>
            <a:r>
              <a:rPr sz="1500" spc="-5" dirty="0">
                <a:latin typeface="Trebuchet MS"/>
                <a:cs typeface="Trebuchet MS"/>
              </a:rPr>
              <a:t>China: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Drug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products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on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the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Essential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Drugs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Lists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(2009,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2012)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already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need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 </a:t>
            </a:r>
            <a:r>
              <a:rPr sz="1500" spc="-5" dirty="0">
                <a:latin typeface="Trebuchet MS"/>
                <a:cs typeface="Trebuchet MS"/>
              </a:rPr>
              <a:t>serialized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 </a:t>
            </a:r>
            <a:r>
              <a:rPr sz="1500" spc="-5" dirty="0">
                <a:latin typeface="Trebuchet MS"/>
                <a:cs typeface="Trebuchet MS"/>
              </a:rPr>
              <a:t>China </a:t>
            </a:r>
            <a:r>
              <a:rPr sz="1500" spc="-434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following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unique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China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requirements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for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serial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number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acquisition,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serial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number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and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product</a:t>
            </a:r>
            <a:r>
              <a:rPr sz="1500" spc="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data 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formatting,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and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barcode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labeling.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All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drug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products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will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need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 </a:t>
            </a:r>
            <a:r>
              <a:rPr sz="1500" spc="-5" dirty="0">
                <a:latin typeface="Trebuchet MS"/>
                <a:cs typeface="Trebuchet MS"/>
              </a:rPr>
              <a:t>serialized,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both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domestically 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manufactured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and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imported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medicines, </a:t>
            </a:r>
            <a:r>
              <a:rPr sz="1500" spc="5" dirty="0">
                <a:latin typeface="Trebuchet MS"/>
                <a:cs typeface="Trebuchet MS"/>
              </a:rPr>
              <a:t>by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December</a:t>
            </a:r>
            <a:r>
              <a:rPr sz="1500" dirty="0">
                <a:latin typeface="Trebuchet MS"/>
                <a:cs typeface="Trebuchet MS"/>
              </a:rPr>
              <a:t> 31,</a:t>
            </a:r>
            <a:r>
              <a:rPr sz="1500" spc="-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2015.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6360" y="4622800"/>
            <a:ext cx="89535" cy="1276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spc="10" dirty="0">
                <a:latin typeface="Wingdings"/>
                <a:cs typeface="Wingdings"/>
              </a:rPr>
              <a:t></a:t>
            </a:r>
            <a:endParaRPr sz="650" dirty="0">
              <a:latin typeface="Wingdings"/>
              <a:cs typeface="Wingding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2259" y="4564379"/>
            <a:ext cx="8740140" cy="709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Trebuchet MS"/>
                <a:cs typeface="Trebuchet MS"/>
              </a:rPr>
              <a:t>Brazil: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RDC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54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regulations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establish </a:t>
            </a:r>
            <a:r>
              <a:rPr sz="1500" spc="-5" dirty="0">
                <a:latin typeface="Trebuchet MS"/>
                <a:cs typeface="Trebuchet MS"/>
              </a:rPr>
              <a:t>very</a:t>
            </a:r>
            <a:r>
              <a:rPr sz="1500" spc="2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complex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new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serialization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requirements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for</a:t>
            </a:r>
            <a:r>
              <a:rPr sz="1500" spc="2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all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registered 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drug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products </a:t>
            </a:r>
            <a:r>
              <a:rPr sz="1500" spc="-5" dirty="0">
                <a:latin typeface="Trebuchet MS"/>
                <a:cs typeface="Trebuchet MS"/>
              </a:rPr>
              <a:t>which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phase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 starting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Dec.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2015. </a:t>
            </a:r>
            <a:r>
              <a:rPr sz="1500" spc="-5" dirty="0">
                <a:latin typeface="Trebuchet MS"/>
                <a:cs typeface="Trebuchet MS"/>
              </a:rPr>
              <a:t>Manufacturers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will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need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apply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unique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Brazilian </a:t>
            </a:r>
            <a:r>
              <a:rPr sz="1500" spc="-434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IUM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identifiers</a:t>
            </a:r>
            <a:r>
              <a:rPr sz="1500" dirty="0">
                <a:latin typeface="Trebuchet MS"/>
                <a:cs typeface="Trebuchet MS"/>
              </a:rPr>
              <a:t> into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2D</a:t>
            </a:r>
            <a:r>
              <a:rPr sz="1500" spc="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DataMatrix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barcodes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for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each</a:t>
            </a:r>
            <a:r>
              <a:rPr sz="1500" dirty="0">
                <a:latin typeface="Trebuchet MS"/>
                <a:cs typeface="Trebuchet MS"/>
              </a:rPr>
              <a:t> saleable </a:t>
            </a:r>
            <a:r>
              <a:rPr sz="1500" spc="-5" dirty="0">
                <a:latin typeface="Trebuchet MS"/>
                <a:cs typeface="Trebuchet MS"/>
              </a:rPr>
              <a:t>unit, </a:t>
            </a:r>
            <a:r>
              <a:rPr sz="1500" dirty="0">
                <a:latin typeface="Trebuchet MS"/>
                <a:cs typeface="Trebuchet MS"/>
              </a:rPr>
              <a:t>serialize </a:t>
            </a:r>
            <a:r>
              <a:rPr sz="1500" spc="-5" dirty="0">
                <a:latin typeface="Trebuchet MS"/>
                <a:cs typeface="Trebuchet MS"/>
              </a:rPr>
              <a:t>each</a:t>
            </a:r>
            <a:r>
              <a:rPr sz="1500" dirty="0">
                <a:latin typeface="Trebuchet MS"/>
                <a:cs typeface="Trebuchet MS"/>
              </a:rPr>
              <a:t> transport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container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2259" y="5248909"/>
            <a:ext cx="38131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Trebuchet MS"/>
                <a:cs typeface="Trebuchet MS"/>
              </a:rPr>
              <a:t>(case)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and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ensure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aggregation</a:t>
            </a:r>
            <a:r>
              <a:rPr sz="1500" spc="-5" dirty="0">
                <a:latin typeface="Trebuchet MS"/>
                <a:cs typeface="Trebuchet MS"/>
              </a:rPr>
              <a:t> relationships.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27194" y="5287009"/>
            <a:ext cx="144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s.</a:t>
            </a:r>
            <a:endParaRPr sz="12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20" y="26669"/>
            <a:ext cx="8801100" cy="782320"/>
            <a:chOff x="160020" y="26669"/>
            <a:chExt cx="8801100" cy="7823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" y="26669"/>
              <a:ext cx="723899" cy="71373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8280" y="770889"/>
              <a:ext cx="8746490" cy="31750"/>
            </a:xfrm>
            <a:custGeom>
              <a:avLst/>
              <a:gdLst/>
              <a:ahLst/>
              <a:cxnLst/>
              <a:rect l="l" t="t" r="r" b="b"/>
              <a:pathLst>
                <a:path w="8746490" h="31750">
                  <a:moveTo>
                    <a:pt x="0" y="0"/>
                  </a:moveTo>
                  <a:lnTo>
                    <a:pt x="8746490" y="31750"/>
                  </a:lnTo>
                </a:path>
              </a:pathLst>
            </a:custGeom>
            <a:ln w="12579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3729" y="93980"/>
              <a:ext cx="1906270" cy="67945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3230" y="1351279"/>
            <a:ext cx="1873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666FF"/>
                </a:solidFill>
                <a:latin typeface="Wingdings"/>
                <a:cs typeface="Wingdings"/>
              </a:rPr>
              <a:t></a:t>
            </a:r>
            <a:endParaRPr sz="1600" dirty="0">
              <a:latin typeface="Wingdings"/>
              <a:cs typeface="Wingding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82650" y="1348740"/>
            <a:ext cx="3747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666FF"/>
                </a:solidFill>
                <a:latin typeface="Arial"/>
                <a:cs typeface="Arial"/>
              </a:rPr>
              <a:t>Serialization</a:t>
            </a:r>
            <a:r>
              <a:rPr sz="1800" spc="-15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66FF"/>
                </a:solidFill>
                <a:latin typeface="Arial"/>
                <a:cs typeface="Arial"/>
              </a:rPr>
              <a:t>in </a:t>
            </a:r>
            <a:r>
              <a:rPr sz="1800" dirty="0">
                <a:solidFill>
                  <a:srgbClr val="6666FF"/>
                </a:solidFill>
                <a:latin typeface="Arial"/>
                <a:cs typeface="Arial"/>
              </a:rPr>
              <a:t>the</a:t>
            </a:r>
            <a:r>
              <a:rPr sz="1800" spc="-15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66FF"/>
                </a:solidFill>
                <a:latin typeface="Arial"/>
                <a:cs typeface="Arial"/>
              </a:rPr>
              <a:t>US and</a:t>
            </a:r>
            <a:r>
              <a:rPr sz="1800" spc="-20" dirty="0">
                <a:solidFill>
                  <a:srgbClr val="6666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66FF"/>
                </a:solidFill>
                <a:latin typeface="Arial"/>
                <a:cs typeface="Arial"/>
              </a:rPr>
              <a:t>Europe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3230" y="1998979"/>
            <a:ext cx="1873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Wingdings"/>
                <a:cs typeface="Wingdings"/>
              </a:rPr>
              <a:t>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43230" y="4211320"/>
            <a:ext cx="1873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Wingdings"/>
                <a:cs typeface="Wingdings"/>
              </a:rPr>
              <a:t>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43230" y="4843779"/>
            <a:ext cx="1873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Wingdings"/>
                <a:cs typeface="Wingdings"/>
              </a:rPr>
              <a:t>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43230" y="1939289"/>
            <a:ext cx="8547100" cy="3817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2120" marR="850265">
              <a:lnSpc>
                <a:spcPct val="129700"/>
              </a:lnSpc>
              <a:spcBef>
                <a:spcPts val="100"/>
              </a:spcBef>
            </a:pPr>
            <a:r>
              <a:rPr sz="1600" spc="-10" dirty="0">
                <a:latin typeface="Arial MT"/>
                <a:cs typeface="Arial MT"/>
              </a:rPr>
              <a:t>From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late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2017/early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18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new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serialization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standards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will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become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effective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in </a:t>
            </a:r>
            <a:r>
              <a:rPr sz="1600" spc="-5" dirty="0">
                <a:latin typeface="Arial MT"/>
                <a:cs typeface="Arial MT"/>
              </a:rPr>
              <a:t>both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territories</a:t>
            </a:r>
            <a:endParaRPr sz="1600" dirty="0">
              <a:latin typeface="Arial MT"/>
              <a:cs typeface="Arial MT"/>
            </a:endParaRPr>
          </a:p>
          <a:p>
            <a:pPr marL="452120" indent="-439420">
              <a:lnSpc>
                <a:spcPct val="100000"/>
              </a:lnSpc>
              <a:spcBef>
                <a:spcPts val="570"/>
              </a:spcBef>
              <a:buFont typeface="Wingdings"/>
              <a:buChar char=""/>
              <a:tabLst>
                <a:tab pos="451484" algn="l"/>
                <a:tab pos="452120" algn="l"/>
              </a:tabLst>
            </a:pPr>
            <a:r>
              <a:rPr sz="1600" spc="-5" dirty="0">
                <a:latin typeface="Arial MT"/>
                <a:cs typeface="Arial MT"/>
              </a:rPr>
              <a:t>Is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it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going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help?</a:t>
            </a:r>
            <a:endParaRPr sz="1600" dirty="0">
              <a:latin typeface="Arial MT"/>
              <a:cs typeface="Arial MT"/>
            </a:endParaRPr>
          </a:p>
          <a:p>
            <a:pPr marL="452120" indent="-439420">
              <a:lnSpc>
                <a:spcPct val="100000"/>
              </a:lnSpc>
              <a:spcBef>
                <a:spcPts val="560"/>
              </a:spcBef>
              <a:buFont typeface="Wingdings"/>
              <a:buChar char=""/>
              <a:tabLst>
                <a:tab pos="451484" algn="l"/>
                <a:tab pos="452120" algn="l"/>
              </a:tabLst>
            </a:pPr>
            <a:r>
              <a:rPr sz="1600" spc="-5" dirty="0">
                <a:latin typeface="Arial MT"/>
                <a:cs typeface="Arial MT"/>
              </a:rPr>
              <a:t>We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fear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not</a:t>
            </a:r>
            <a:endParaRPr sz="1600" dirty="0">
              <a:latin typeface="Arial MT"/>
              <a:cs typeface="Arial MT"/>
            </a:endParaRPr>
          </a:p>
          <a:p>
            <a:pPr marL="452120" indent="-439420">
              <a:lnSpc>
                <a:spcPct val="100000"/>
              </a:lnSpc>
              <a:spcBef>
                <a:spcPts val="570"/>
              </a:spcBef>
              <a:buFont typeface="Wingdings"/>
              <a:buChar char=""/>
              <a:tabLst>
                <a:tab pos="451484" algn="l"/>
                <a:tab pos="452120" algn="l"/>
              </a:tabLst>
            </a:pPr>
            <a:r>
              <a:rPr sz="1600" spc="-5" dirty="0">
                <a:latin typeface="Arial MT"/>
                <a:cs typeface="Arial MT"/>
              </a:rPr>
              <a:t>And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15" dirty="0">
                <a:latin typeface="Arial MT"/>
                <a:cs typeface="Arial MT"/>
              </a:rPr>
              <a:t>why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not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?</a:t>
            </a:r>
          </a:p>
          <a:p>
            <a:pPr marL="452120" marR="5080" indent="-439420">
              <a:lnSpc>
                <a:spcPct val="129700"/>
              </a:lnSpc>
              <a:buFont typeface="Wingdings"/>
              <a:buChar char=""/>
              <a:tabLst>
                <a:tab pos="451484" algn="l"/>
                <a:tab pos="452120" algn="l"/>
              </a:tabLst>
            </a:pPr>
            <a:r>
              <a:rPr sz="1600" spc="-5" dirty="0">
                <a:latin typeface="Arial MT"/>
                <a:cs typeface="Arial MT"/>
              </a:rPr>
              <a:t>Because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usual, governments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and big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industry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have driven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these standards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towards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lowest common denominator; </a:t>
            </a:r>
            <a:r>
              <a:rPr sz="1600" dirty="0">
                <a:latin typeface="Arial MT"/>
                <a:cs typeface="Arial MT"/>
              </a:rPr>
              <a:t>I</a:t>
            </a:r>
            <a:r>
              <a:rPr sz="1600" spc="-5" dirty="0">
                <a:latin typeface="Arial MT"/>
                <a:cs typeface="Arial MT"/>
              </a:rPr>
              <a:t> am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calling </a:t>
            </a:r>
            <a:r>
              <a:rPr sz="1600" dirty="0">
                <a:latin typeface="Arial MT"/>
                <a:cs typeface="Arial MT"/>
              </a:rPr>
              <a:t>it</a:t>
            </a:r>
            <a:r>
              <a:rPr sz="1600" spc="-5" dirty="0">
                <a:latin typeface="Arial MT"/>
                <a:cs typeface="Arial MT"/>
              </a:rPr>
              <a:t> the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stakeholder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trapdoor</a:t>
            </a:r>
            <a:endParaRPr sz="1600" dirty="0">
              <a:latin typeface="Arial MT"/>
              <a:cs typeface="Arial MT"/>
            </a:endParaRPr>
          </a:p>
          <a:p>
            <a:pPr marL="452120">
              <a:lnSpc>
                <a:spcPct val="100000"/>
              </a:lnSpc>
              <a:spcBef>
                <a:spcPts val="570"/>
              </a:spcBef>
            </a:pPr>
            <a:r>
              <a:rPr sz="1600" b="1" spc="-5" dirty="0">
                <a:latin typeface="Tahoma"/>
                <a:cs typeface="Tahoma"/>
              </a:rPr>
              <a:t>As</a:t>
            </a:r>
            <a:r>
              <a:rPr sz="1600" b="1" spc="-2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a</a:t>
            </a:r>
            <a:r>
              <a:rPr sz="1600" b="1" spc="-5" dirty="0">
                <a:latin typeface="Tahoma"/>
                <a:cs typeface="Tahoma"/>
              </a:rPr>
              <a:t> result</a:t>
            </a:r>
            <a:r>
              <a:rPr sz="1600" b="1" spc="-1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none</a:t>
            </a:r>
            <a:r>
              <a:rPr sz="1600" b="1" spc="-1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of the</a:t>
            </a:r>
            <a:r>
              <a:rPr sz="1600" b="1" spc="-1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new</a:t>
            </a:r>
            <a:r>
              <a:rPr sz="1600" b="1" spc="-1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standards</a:t>
            </a:r>
            <a:r>
              <a:rPr sz="1600" b="1" spc="-2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is going to</a:t>
            </a:r>
            <a:r>
              <a:rPr sz="1600" b="1" spc="-1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directly</a:t>
            </a:r>
            <a:r>
              <a:rPr sz="1600" b="1" spc="-1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require</a:t>
            </a:r>
            <a:endParaRPr sz="1600" dirty="0">
              <a:latin typeface="Tahoma"/>
              <a:cs typeface="Tahoma"/>
            </a:endParaRPr>
          </a:p>
          <a:p>
            <a:pPr marL="452120" marR="31115">
              <a:lnSpc>
                <a:spcPct val="129500"/>
              </a:lnSpc>
            </a:pPr>
            <a:r>
              <a:rPr sz="1600" b="1" spc="-5" dirty="0">
                <a:latin typeface="Tahoma"/>
                <a:cs typeface="Tahoma"/>
              </a:rPr>
              <a:t>marking</a:t>
            </a:r>
            <a:r>
              <a:rPr sz="1600" b="1" spc="-1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of </a:t>
            </a:r>
            <a:r>
              <a:rPr sz="1600" b="1" spc="-5" dirty="0">
                <a:latin typeface="Tahoma"/>
                <a:cs typeface="Tahoma"/>
              </a:rPr>
              <a:t>product;</a:t>
            </a:r>
            <a:r>
              <a:rPr sz="1600" b="1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instead</a:t>
            </a:r>
            <a:r>
              <a:rPr sz="1600" b="1" spc="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only primary</a:t>
            </a:r>
            <a:r>
              <a:rPr sz="1600" b="1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or</a:t>
            </a:r>
            <a:r>
              <a:rPr sz="1600" b="1" spc="1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secondary</a:t>
            </a:r>
            <a:r>
              <a:rPr sz="1600" b="1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packaging gets</a:t>
            </a:r>
            <a:r>
              <a:rPr sz="1600" b="1" spc="-1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marked! </a:t>
            </a:r>
            <a:r>
              <a:rPr sz="1600" b="1" spc="-45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We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are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still</a:t>
            </a:r>
            <a:r>
              <a:rPr sz="1600" spc="-5" dirty="0">
                <a:latin typeface="Tahoma"/>
                <a:cs typeface="Tahoma"/>
              </a:rPr>
              <a:t> dreaming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of</a:t>
            </a:r>
            <a:r>
              <a:rPr sz="1600" dirty="0">
                <a:latin typeface="Tahoma"/>
                <a:cs typeface="Tahoma"/>
              </a:rPr>
              <a:t> a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better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world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requiring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the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marking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of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packages</a:t>
            </a:r>
            <a:r>
              <a:rPr sz="1600" dirty="0">
                <a:latin typeface="Tahoma"/>
                <a:cs typeface="Tahoma"/>
              </a:rPr>
              <a:t> or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blisters </a:t>
            </a:r>
            <a:r>
              <a:rPr sz="1600" spc="-5" dirty="0">
                <a:latin typeface="Tahoma"/>
                <a:cs typeface="Tahoma"/>
              </a:rPr>
              <a:t> (when most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pharma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products in the US and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the </a:t>
            </a:r>
            <a:r>
              <a:rPr sz="1600" spc="-10" dirty="0">
                <a:latin typeface="Tahoma"/>
                <a:cs typeface="Tahoma"/>
              </a:rPr>
              <a:t>developing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world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are not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even packaged 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in</a:t>
            </a:r>
            <a:r>
              <a:rPr sz="1600" spc="-10" dirty="0">
                <a:latin typeface="Tahoma"/>
                <a:cs typeface="Tahoma"/>
              </a:rPr>
              <a:t> blisters)</a:t>
            </a:r>
            <a:endParaRPr sz="16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115" marR="5080" indent="-14605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SaveMed </a:t>
            </a:r>
            <a:r>
              <a:rPr dirty="0"/>
              <a:t>– </a:t>
            </a:r>
            <a:r>
              <a:rPr spc="-5" dirty="0"/>
              <a:t>tackling counterfeit </a:t>
            </a:r>
            <a:r>
              <a:rPr spc="-710" dirty="0"/>
              <a:t> </a:t>
            </a:r>
            <a:r>
              <a:rPr spc="-5" dirty="0"/>
              <a:t>pharmaceuticals </a:t>
            </a:r>
            <a:r>
              <a:rPr dirty="0"/>
              <a:t>&amp;</a:t>
            </a:r>
            <a:r>
              <a:rPr spc="-20" dirty="0"/>
              <a:t> </a:t>
            </a:r>
            <a:r>
              <a:rPr spc="-5" dirty="0"/>
              <a:t>medicines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36800" y="2303779"/>
            <a:ext cx="4907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's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catalogue</a:t>
            </a:r>
            <a:r>
              <a:rPr sz="1800" b="1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of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custom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anti-counterfeiting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solutions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62330" y="3296920"/>
            <a:ext cx="6614159" cy="3030220"/>
            <a:chOff x="862330" y="3296920"/>
            <a:chExt cx="6614159" cy="30302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2330" y="3296920"/>
              <a:ext cx="6614159" cy="303021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96259" y="4248150"/>
              <a:ext cx="2437129" cy="74930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2104389"/>
            <a:ext cx="1907539" cy="6807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20" y="26669"/>
            <a:ext cx="8801100" cy="782320"/>
            <a:chOff x="160020" y="26669"/>
            <a:chExt cx="8801100" cy="782320"/>
          </a:xfrm>
        </p:grpSpPr>
        <p:sp>
          <p:nvSpPr>
            <p:cNvPr id="3" name="object 3"/>
            <p:cNvSpPr/>
            <p:nvPr/>
          </p:nvSpPr>
          <p:spPr>
            <a:xfrm>
              <a:off x="208280" y="770889"/>
              <a:ext cx="8746490" cy="31750"/>
            </a:xfrm>
            <a:custGeom>
              <a:avLst/>
              <a:gdLst/>
              <a:ahLst/>
              <a:cxnLst/>
              <a:rect l="l" t="t" r="r" b="b"/>
              <a:pathLst>
                <a:path w="8746490" h="31750">
                  <a:moveTo>
                    <a:pt x="0" y="0"/>
                  </a:moveTo>
                  <a:lnTo>
                    <a:pt x="8746490" y="31750"/>
                  </a:lnTo>
                </a:path>
              </a:pathLst>
            </a:custGeom>
            <a:ln w="12579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83729" y="93980"/>
              <a:ext cx="1906270" cy="6794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020" y="26669"/>
              <a:ext cx="723899" cy="71373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3690" marR="5080" indent="-157099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Tackling counterfeit</a:t>
            </a:r>
            <a:r>
              <a:rPr dirty="0"/>
              <a:t> </a:t>
            </a:r>
            <a:r>
              <a:rPr spc="-5" dirty="0"/>
              <a:t>pharmaceuticals </a:t>
            </a:r>
            <a:r>
              <a:rPr dirty="0"/>
              <a:t>&amp; </a:t>
            </a:r>
            <a:r>
              <a:rPr spc="-705" dirty="0"/>
              <a:t> </a:t>
            </a:r>
            <a:r>
              <a:rPr spc="-5" dirty="0"/>
              <a:t>medicines</a:t>
            </a:r>
            <a:r>
              <a:rPr spc="-10" dirty="0"/>
              <a:t> </a:t>
            </a:r>
            <a:r>
              <a:rPr dirty="0"/>
              <a:t>in</a:t>
            </a:r>
            <a:r>
              <a:rPr spc="-10" dirty="0"/>
              <a:t> </a:t>
            </a:r>
            <a:r>
              <a:rPr spc="-5" dirty="0"/>
              <a:t>general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38400" y="2400300"/>
            <a:ext cx="4711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catalogue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of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custom</a:t>
            </a:r>
            <a:r>
              <a:rPr sz="1800" b="1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anti-counterfeiting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solutions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3919" y="293497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•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1889" y="2948940"/>
            <a:ext cx="68592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Only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marking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the products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themselves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(tablets,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syringes,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vials,</a:t>
            </a:r>
            <a:r>
              <a:rPr sz="1800" b="1" spc="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medical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devices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etc.)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AND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linking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 this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information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with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coded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packaging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will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prevent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 organized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crime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in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this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area from</a:t>
            </a:r>
            <a:r>
              <a:rPr sz="1800" b="1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further</a:t>
            </a:r>
            <a:r>
              <a:rPr sz="1800" b="1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growing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exponentially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3919" y="4037329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•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1889" y="4050029"/>
            <a:ext cx="679386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Having said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that,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production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 mechanisms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in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industry and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approval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processes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need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to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be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 affected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as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little as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possible – no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changes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in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pharmaceutical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recipes,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no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changes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in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high-speed embossing</a:t>
            </a:r>
            <a:r>
              <a:rPr sz="1800" b="1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of</a:t>
            </a:r>
            <a:r>
              <a:rPr sz="1800" b="1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tablets </a:t>
            </a:r>
            <a:r>
              <a:rPr sz="1800" b="1" spc="-39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etc.;</a:t>
            </a:r>
            <a:r>
              <a:rPr sz="1800" b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keep the cost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 for</a:t>
            </a:r>
            <a:r>
              <a:rPr sz="1800" b="1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manufacturers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as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low</a:t>
            </a:r>
            <a:r>
              <a:rPr sz="1800" b="1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as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possible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while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making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it </a:t>
            </a:r>
            <a:r>
              <a:rPr sz="1800" b="1" spc="-39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almost 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impossible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for</a:t>
            </a:r>
            <a:r>
              <a:rPr sz="1800" b="1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organized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crime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E487C"/>
                </a:solidFill>
                <a:latin typeface="Calibri"/>
                <a:cs typeface="Calibri"/>
              </a:rPr>
              <a:t>to</a:t>
            </a:r>
            <a:r>
              <a:rPr sz="1800" b="1" dirty="0">
                <a:solidFill>
                  <a:srgbClr val="1E487C"/>
                </a:solidFill>
                <a:latin typeface="Calibri"/>
                <a:cs typeface="Calibri"/>
              </a:rPr>
              <a:t> continue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2410" y="2385394"/>
            <a:ext cx="1528558" cy="35827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" y="26669"/>
            <a:ext cx="723899" cy="7137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1990" y="93980"/>
            <a:ext cx="8759190" cy="715010"/>
            <a:chOff x="201990" y="93980"/>
            <a:chExt cx="8759190" cy="715010"/>
          </a:xfrm>
        </p:grpSpPr>
        <p:sp>
          <p:nvSpPr>
            <p:cNvPr id="5" name="object 5"/>
            <p:cNvSpPr/>
            <p:nvPr/>
          </p:nvSpPr>
          <p:spPr>
            <a:xfrm>
              <a:off x="208279" y="770889"/>
              <a:ext cx="8746490" cy="31750"/>
            </a:xfrm>
            <a:custGeom>
              <a:avLst/>
              <a:gdLst/>
              <a:ahLst/>
              <a:cxnLst/>
              <a:rect l="l" t="t" r="r" b="b"/>
              <a:pathLst>
                <a:path w="8746490" h="31750">
                  <a:moveTo>
                    <a:pt x="0" y="0"/>
                  </a:moveTo>
                  <a:lnTo>
                    <a:pt x="8746490" y="31750"/>
                  </a:lnTo>
                </a:path>
              </a:pathLst>
            </a:custGeom>
            <a:ln w="12579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3729" y="93980"/>
              <a:ext cx="1906270" cy="67945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95300" y="2089150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E487C"/>
                </a:solidFill>
                <a:latin typeface="Arial MT"/>
                <a:cs typeface="Arial MT"/>
              </a:rPr>
              <a:t>•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3269" y="2101850"/>
            <a:ext cx="57143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Datamatrix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codes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have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been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laser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structured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onto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the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steel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tooling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used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for tablet stamping.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The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codes are structured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at </a:t>
            </a:r>
            <a:r>
              <a:rPr sz="1800" spc="-39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different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surface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levels.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10680" y="2251710"/>
            <a:ext cx="1911350" cy="143383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95300" y="3211829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E487C"/>
                </a:solidFill>
                <a:latin typeface="Arial MT"/>
                <a:cs typeface="Arial MT"/>
              </a:rPr>
              <a:t>•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3269" y="3223259"/>
            <a:ext cx="50203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The codes contain enough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data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for track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&amp;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trace plus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cryptographic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signature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to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check for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genuine product.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6890" y="4245609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E487C"/>
                </a:solidFill>
                <a:latin typeface="Arial MT"/>
                <a:cs typeface="Arial MT"/>
              </a:rPr>
              <a:t>•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4859" y="4257040"/>
            <a:ext cx="31280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The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codes have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been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successfully </a:t>
            </a:r>
            <a:r>
              <a:rPr sz="1800" spc="-39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embossed onto tablets using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a 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normal</a:t>
            </a:r>
            <a:r>
              <a:rPr sz="1800" spc="-2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industrial</a:t>
            </a:r>
            <a:r>
              <a:rPr sz="18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tableting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press.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79950" y="3972559"/>
            <a:ext cx="1545589" cy="2062479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81940" y="1141729"/>
            <a:ext cx="8534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Datamatrix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codes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for</a:t>
            </a:r>
            <a:r>
              <a:rPr sz="2000" spc="-5" dirty="0">
                <a:latin typeface="Arial"/>
                <a:cs typeface="Arial"/>
              </a:rPr>
              <a:t> self-verification</a:t>
            </a:r>
            <a:r>
              <a:rPr sz="2000" spc="5" dirty="0">
                <a:latin typeface="Arial"/>
                <a:cs typeface="Arial"/>
              </a:rPr>
              <a:t> between </a:t>
            </a:r>
            <a:r>
              <a:rPr sz="2000" spc="-5" dirty="0">
                <a:latin typeface="Arial"/>
                <a:cs typeface="Arial"/>
              </a:rPr>
              <a:t>product</a:t>
            </a:r>
            <a:r>
              <a:rPr sz="2000" dirty="0">
                <a:latin typeface="Arial"/>
                <a:cs typeface="Arial"/>
              </a:rPr>
              <a:t> and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packaging.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" y="26669"/>
            <a:ext cx="723899" cy="7137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1990" y="93980"/>
            <a:ext cx="8759190" cy="715010"/>
            <a:chOff x="201990" y="93980"/>
            <a:chExt cx="8759190" cy="715010"/>
          </a:xfrm>
        </p:grpSpPr>
        <p:sp>
          <p:nvSpPr>
            <p:cNvPr id="5" name="object 5"/>
            <p:cNvSpPr/>
            <p:nvPr/>
          </p:nvSpPr>
          <p:spPr>
            <a:xfrm>
              <a:off x="208279" y="770889"/>
              <a:ext cx="8746490" cy="31750"/>
            </a:xfrm>
            <a:custGeom>
              <a:avLst/>
              <a:gdLst/>
              <a:ahLst/>
              <a:cxnLst/>
              <a:rect l="l" t="t" r="r" b="b"/>
              <a:pathLst>
                <a:path w="8746490" h="31750">
                  <a:moveTo>
                    <a:pt x="0" y="0"/>
                  </a:moveTo>
                  <a:lnTo>
                    <a:pt x="8746490" y="31750"/>
                  </a:lnTo>
                </a:path>
              </a:pathLst>
            </a:custGeom>
            <a:ln w="12579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3729" y="93980"/>
              <a:ext cx="1906270" cy="67945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84750" y="3870959"/>
            <a:ext cx="3695700" cy="198247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94030" y="4523740"/>
            <a:ext cx="374269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0670" marR="5080" indent="-26797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80035" algn="l"/>
                <a:tab pos="280670" algn="l"/>
              </a:tabLst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Measurement on coated tablets and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through coatings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has been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achieved,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hiding the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code completely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in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the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surface of, or beneath the coating of, </a:t>
            </a:r>
            <a:r>
              <a:rPr sz="1800" spc="-39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the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tablet.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3240" y="3752850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E487C"/>
                </a:solidFill>
                <a:latin typeface="Arial MT"/>
                <a:cs typeface="Arial MT"/>
              </a:rPr>
              <a:t>•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81940" y="1084579"/>
            <a:ext cx="8534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Datamatrix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codes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for</a:t>
            </a:r>
            <a:r>
              <a:rPr sz="2000" spc="-5" dirty="0">
                <a:latin typeface="Arial"/>
                <a:cs typeface="Arial"/>
              </a:rPr>
              <a:t> self-verification</a:t>
            </a:r>
            <a:r>
              <a:rPr sz="2000" spc="5" dirty="0">
                <a:latin typeface="Arial"/>
                <a:cs typeface="Arial"/>
              </a:rPr>
              <a:t> between </a:t>
            </a:r>
            <a:r>
              <a:rPr sz="2000" spc="-5" dirty="0">
                <a:latin typeface="Arial"/>
                <a:cs typeface="Arial"/>
              </a:rPr>
              <a:t>product</a:t>
            </a:r>
            <a:r>
              <a:rPr sz="2000" dirty="0">
                <a:latin typeface="Arial"/>
                <a:cs typeface="Arial"/>
              </a:rPr>
              <a:t> and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packaging.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–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continued.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7975" marR="5080" indent="-26797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07975" algn="l"/>
                <a:tab pos="308610" algn="l"/>
              </a:tabLst>
            </a:pPr>
            <a:r>
              <a:rPr sz="1800" spc="-5" dirty="0"/>
              <a:t>Embossed</a:t>
            </a:r>
            <a:r>
              <a:rPr sz="1800" dirty="0"/>
              <a:t> </a:t>
            </a:r>
            <a:r>
              <a:rPr sz="1800" spc="-5" dirty="0"/>
              <a:t>codes</a:t>
            </a:r>
            <a:r>
              <a:rPr sz="1800" dirty="0"/>
              <a:t> </a:t>
            </a:r>
            <a:r>
              <a:rPr sz="1800" spc="-5" dirty="0"/>
              <a:t>on</a:t>
            </a:r>
            <a:r>
              <a:rPr sz="1800" spc="5" dirty="0"/>
              <a:t> </a:t>
            </a:r>
            <a:r>
              <a:rPr sz="1800" spc="-5" dirty="0"/>
              <a:t>the tablets</a:t>
            </a:r>
            <a:r>
              <a:rPr sz="1800" spc="10" dirty="0"/>
              <a:t> </a:t>
            </a:r>
            <a:r>
              <a:rPr sz="1800" spc="-5" dirty="0"/>
              <a:t>can</a:t>
            </a:r>
            <a:r>
              <a:rPr sz="1800" spc="5" dirty="0"/>
              <a:t> </a:t>
            </a:r>
            <a:r>
              <a:rPr sz="1800" spc="-5" dirty="0"/>
              <a:t>be</a:t>
            </a:r>
            <a:r>
              <a:rPr sz="1800" dirty="0"/>
              <a:t> </a:t>
            </a:r>
            <a:r>
              <a:rPr sz="1800" spc="-5" dirty="0"/>
              <a:t>scanned</a:t>
            </a:r>
            <a:r>
              <a:rPr sz="1800" dirty="0"/>
              <a:t> </a:t>
            </a:r>
            <a:r>
              <a:rPr sz="1800" spc="-5" dirty="0"/>
              <a:t>and</a:t>
            </a:r>
            <a:r>
              <a:rPr sz="1800" spc="5" dirty="0"/>
              <a:t> </a:t>
            </a:r>
            <a:r>
              <a:rPr sz="1800" spc="-5" dirty="0"/>
              <a:t>read using </a:t>
            </a:r>
            <a:r>
              <a:rPr sz="1800" spc="-390" dirty="0"/>
              <a:t> </a:t>
            </a:r>
            <a:r>
              <a:rPr sz="1800" spc="-5" dirty="0"/>
              <a:t>appropriate «reading»</a:t>
            </a:r>
            <a:r>
              <a:rPr sz="1800" spc="5" dirty="0"/>
              <a:t> </a:t>
            </a:r>
            <a:r>
              <a:rPr sz="1800" spc="-5" dirty="0"/>
              <a:t>system</a:t>
            </a:r>
            <a:endParaRPr sz="1800" dirty="0"/>
          </a:p>
          <a:p>
            <a:pPr marL="280670" marR="427990" indent="-267970">
              <a:lnSpc>
                <a:spcPct val="100000"/>
              </a:lnSpc>
              <a:spcBef>
                <a:spcPts val="1100"/>
              </a:spcBef>
              <a:buFont typeface="Arial MT"/>
              <a:buChar char="•"/>
              <a:tabLst>
                <a:tab pos="280035" algn="l"/>
                <a:tab pos="280670" algn="l"/>
              </a:tabLst>
            </a:pPr>
            <a:r>
              <a:rPr sz="1800" spc="-5" dirty="0"/>
              <a:t>The</a:t>
            </a:r>
            <a:r>
              <a:rPr sz="1800" spc="5" dirty="0"/>
              <a:t> </a:t>
            </a:r>
            <a:r>
              <a:rPr sz="1800" spc="-5" dirty="0"/>
              <a:t>scanner</a:t>
            </a:r>
            <a:r>
              <a:rPr sz="1800" spc="-10" dirty="0"/>
              <a:t> </a:t>
            </a:r>
            <a:r>
              <a:rPr sz="1800" spc="-5" dirty="0"/>
              <a:t>uses</a:t>
            </a:r>
            <a:r>
              <a:rPr sz="1800" spc="5" dirty="0"/>
              <a:t> </a:t>
            </a:r>
            <a:r>
              <a:rPr sz="1800" dirty="0"/>
              <a:t>a</a:t>
            </a:r>
            <a:r>
              <a:rPr sz="1800" spc="-5" dirty="0"/>
              <a:t> special</a:t>
            </a:r>
            <a:r>
              <a:rPr sz="1800" spc="-10" dirty="0"/>
              <a:t> </a:t>
            </a:r>
            <a:r>
              <a:rPr sz="1800" spc="-5" dirty="0"/>
              <a:t>type</a:t>
            </a:r>
            <a:r>
              <a:rPr sz="1800" spc="5" dirty="0"/>
              <a:t> </a:t>
            </a:r>
            <a:r>
              <a:rPr sz="1800" spc="-5" dirty="0"/>
              <a:t>of</a:t>
            </a:r>
            <a:r>
              <a:rPr sz="1800" dirty="0"/>
              <a:t> </a:t>
            </a:r>
            <a:r>
              <a:rPr sz="1800" spc="-5" dirty="0"/>
              <a:t>industrially proven </a:t>
            </a:r>
            <a:r>
              <a:rPr sz="1800" dirty="0"/>
              <a:t> </a:t>
            </a:r>
            <a:r>
              <a:rPr sz="1800" spc="-5" dirty="0"/>
              <a:t>tomography</a:t>
            </a:r>
            <a:r>
              <a:rPr sz="1800" spc="5" dirty="0"/>
              <a:t> </a:t>
            </a:r>
            <a:r>
              <a:rPr sz="1800" spc="-5" dirty="0"/>
              <a:t>to</a:t>
            </a:r>
            <a:r>
              <a:rPr sz="1800" spc="-10" dirty="0"/>
              <a:t> </a:t>
            </a:r>
            <a:r>
              <a:rPr sz="1800" spc="-5" dirty="0"/>
              <a:t>read</a:t>
            </a:r>
            <a:r>
              <a:rPr sz="1800" dirty="0"/>
              <a:t> </a:t>
            </a:r>
            <a:r>
              <a:rPr sz="1800" spc="-5" dirty="0"/>
              <a:t>through clear</a:t>
            </a:r>
            <a:r>
              <a:rPr sz="1800" spc="-10" dirty="0"/>
              <a:t> </a:t>
            </a:r>
            <a:r>
              <a:rPr sz="1800" spc="-5" dirty="0"/>
              <a:t>blister</a:t>
            </a:r>
            <a:r>
              <a:rPr sz="1800" spc="-10" dirty="0"/>
              <a:t> </a:t>
            </a:r>
            <a:r>
              <a:rPr sz="1800" spc="-5" dirty="0"/>
              <a:t>packs</a:t>
            </a:r>
            <a:r>
              <a:rPr sz="1800" spc="5" dirty="0"/>
              <a:t> </a:t>
            </a:r>
            <a:r>
              <a:rPr sz="1800" spc="-5" dirty="0"/>
              <a:t>or</a:t>
            </a:r>
            <a:r>
              <a:rPr sz="1800" spc="-10" dirty="0"/>
              <a:t> </a:t>
            </a:r>
            <a:r>
              <a:rPr sz="1800" spc="-5" dirty="0"/>
              <a:t>slightly </a:t>
            </a:r>
            <a:r>
              <a:rPr sz="1800" dirty="0"/>
              <a:t> </a:t>
            </a:r>
            <a:r>
              <a:rPr sz="1800" spc="-5" dirty="0"/>
              <a:t>porous materials to detect each interface </a:t>
            </a:r>
            <a:r>
              <a:rPr sz="1800" dirty="0"/>
              <a:t>at a </a:t>
            </a:r>
            <a:r>
              <a:rPr sz="1800" spc="-5" dirty="0"/>
              <a:t>microscopic </a:t>
            </a:r>
            <a:r>
              <a:rPr sz="1800" spc="-395" dirty="0"/>
              <a:t> </a:t>
            </a:r>
            <a:r>
              <a:rPr sz="1800" spc="-5" dirty="0"/>
              <a:t>level.</a:t>
            </a:r>
            <a:endParaRPr sz="1800" dirty="0"/>
          </a:p>
          <a:p>
            <a:pPr marL="309880" marR="2480945">
              <a:lnSpc>
                <a:spcPct val="100000"/>
              </a:lnSpc>
              <a:spcBef>
                <a:spcPts val="900"/>
              </a:spcBef>
            </a:pPr>
            <a:r>
              <a:rPr spc="-5" dirty="0"/>
              <a:t>Algorithms for scanning </a:t>
            </a:r>
            <a:r>
              <a:rPr dirty="0"/>
              <a:t>&amp; </a:t>
            </a:r>
            <a:r>
              <a:rPr spc="-5" dirty="0"/>
              <a:t>decoding </a:t>
            </a:r>
            <a:r>
              <a:rPr spc="-395" dirty="0"/>
              <a:t> </a:t>
            </a:r>
            <a:r>
              <a:rPr spc="-5" dirty="0"/>
              <a:t>have </a:t>
            </a:r>
            <a:r>
              <a:rPr dirty="0"/>
              <a:t>been</a:t>
            </a:r>
            <a:r>
              <a:rPr spc="-5" dirty="0"/>
              <a:t> proven.</a:t>
            </a: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83730" y="2004060"/>
            <a:ext cx="1696720" cy="14770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" y="26669"/>
            <a:ext cx="723899" cy="7137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1990" y="93980"/>
            <a:ext cx="8759190" cy="715010"/>
            <a:chOff x="201990" y="93980"/>
            <a:chExt cx="8759190" cy="715010"/>
          </a:xfrm>
        </p:grpSpPr>
        <p:sp>
          <p:nvSpPr>
            <p:cNvPr id="5" name="object 5"/>
            <p:cNvSpPr/>
            <p:nvPr/>
          </p:nvSpPr>
          <p:spPr>
            <a:xfrm>
              <a:off x="208279" y="770889"/>
              <a:ext cx="8746490" cy="31750"/>
            </a:xfrm>
            <a:custGeom>
              <a:avLst/>
              <a:gdLst/>
              <a:ahLst/>
              <a:cxnLst/>
              <a:rect l="l" t="t" r="r" b="b"/>
              <a:pathLst>
                <a:path w="8746490" h="31750">
                  <a:moveTo>
                    <a:pt x="0" y="0"/>
                  </a:moveTo>
                  <a:lnTo>
                    <a:pt x="8746490" y="31750"/>
                  </a:lnTo>
                </a:path>
              </a:pathLst>
            </a:custGeom>
            <a:ln w="12579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3729" y="93980"/>
              <a:ext cx="1906270" cy="67945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444500" y="1635760"/>
            <a:ext cx="1708150" cy="1422400"/>
            <a:chOff x="444500" y="1635760"/>
            <a:chExt cx="1708150" cy="1422400"/>
          </a:xfrm>
        </p:grpSpPr>
        <p:sp>
          <p:nvSpPr>
            <p:cNvPr id="8" name="object 8"/>
            <p:cNvSpPr/>
            <p:nvPr/>
          </p:nvSpPr>
          <p:spPr>
            <a:xfrm>
              <a:off x="444500" y="163576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3E7FC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444500" y="164973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3F7FC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444500" y="166370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4080C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444500" y="167894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4181C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444500" y="169291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4281C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444500" y="170688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708150" y="1524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4382C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444500" y="172212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4483D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5"/>
            <p:cNvSpPr/>
            <p:nvPr/>
          </p:nvSpPr>
          <p:spPr>
            <a:xfrm>
              <a:off x="444500" y="173609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4583D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444500" y="175006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468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7"/>
            <p:cNvSpPr/>
            <p:nvPr/>
          </p:nvSpPr>
          <p:spPr>
            <a:xfrm>
              <a:off x="444500" y="176530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4785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8"/>
            <p:cNvSpPr/>
            <p:nvPr/>
          </p:nvSpPr>
          <p:spPr>
            <a:xfrm>
              <a:off x="444500" y="177927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4885D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19"/>
            <p:cNvSpPr/>
            <p:nvPr/>
          </p:nvSpPr>
          <p:spPr>
            <a:xfrm>
              <a:off x="444500" y="179451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4986D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20"/>
            <p:cNvSpPr/>
            <p:nvPr/>
          </p:nvSpPr>
          <p:spPr>
            <a:xfrm>
              <a:off x="444500" y="180848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4A87D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21"/>
            <p:cNvSpPr/>
            <p:nvPr/>
          </p:nvSpPr>
          <p:spPr>
            <a:xfrm>
              <a:off x="444500" y="182245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4B87D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444500" y="183642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4C88D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23"/>
            <p:cNvSpPr/>
            <p:nvPr/>
          </p:nvSpPr>
          <p:spPr>
            <a:xfrm>
              <a:off x="444500" y="185166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4D89D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24"/>
            <p:cNvSpPr/>
            <p:nvPr/>
          </p:nvSpPr>
          <p:spPr>
            <a:xfrm>
              <a:off x="444500" y="186563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4E89D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25"/>
            <p:cNvSpPr/>
            <p:nvPr/>
          </p:nvSpPr>
          <p:spPr>
            <a:xfrm>
              <a:off x="444500" y="187960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4F8AD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26"/>
            <p:cNvSpPr/>
            <p:nvPr/>
          </p:nvSpPr>
          <p:spPr>
            <a:xfrm>
              <a:off x="444500" y="189484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508BD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27"/>
            <p:cNvSpPr/>
            <p:nvPr/>
          </p:nvSpPr>
          <p:spPr>
            <a:xfrm>
              <a:off x="444500" y="190881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518BD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28"/>
            <p:cNvSpPr/>
            <p:nvPr/>
          </p:nvSpPr>
          <p:spPr>
            <a:xfrm>
              <a:off x="444500" y="192278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708150" y="1524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528CD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29"/>
            <p:cNvSpPr/>
            <p:nvPr/>
          </p:nvSpPr>
          <p:spPr>
            <a:xfrm>
              <a:off x="444500" y="193802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538DD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30"/>
            <p:cNvSpPr/>
            <p:nvPr/>
          </p:nvSpPr>
          <p:spPr>
            <a:xfrm>
              <a:off x="444500" y="195199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548ED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object 31"/>
            <p:cNvSpPr/>
            <p:nvPr/>
          </p:nvSpPr>
          <p:spPr>
            <a:xfrm>
              <a:off x="444500" y="196596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558ED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object 32"/>
            <p:cNvSpPr/>
            <p:nvPr/>
          </p:nvSpPr>
          <p:spPr>
            <a:xfrm>
              <a:off x="444500" y="197993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708150" y="1524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568FD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33"/>
            <p:cNvSpPr/>
            <p:nvPr/>
          </p:nvSpPr>
          <p:spPr>
            <a:xfrm>
              <a:off x="444500" y="199517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5790D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34"/>
            <p:cNvSpPr/>
            <p:nvPr/>
          </p:nvSpPr>
          <p:spPr>
            <a:xfrm>
              <a:off x="444500" y="200914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5890D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object 35"/>
            <p:cNvSpPr/>
            <p:nvPr/>
          </p:nvSpPr>
          <p:spPr>
            <a:xfrm>
              <a:off x="444500" y="202311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5991D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object 36"/>
            <p:cNvSpPr/>
            <p:nvPr/>
          </p:nvSpPr>
          <p:spPr>
            <a:xfrm>
              <a:off x="444500" y="203835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5A92D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37"/>
            <p:cNvSpPr/>
            <p:nvPr/>
          </p:nvSpPr>
          <p:spPr>
            <a:xfrm>
              <a:off x="444500" y="205232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5B92D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38"/>
            <p:cNvSpPr/>
            <p:nvPr/>
          </p:nvSpPr>
          <p:spPr>
            <a:xfrm>
              <a:off x="444500" y="206629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5C93D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" name="object 39"/>
            <p:cNvSpPr/>
            <p:nvPr/>
          </p:nvSpPr>
          <p:spPr>
            <a:xfrm>
              <a:off x="444500" y="208153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5D94D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" name="object 40"/>
            <p:cNvSpPr/>
            <p:nvPr/>
          </p:nvSpPr>
          <p:spPr>
            <a:xfrm>
              <a:off x="444500" y="209550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5E94D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1" name="object 41"/>
            <p:cNvSpPr/>
            <p:nvPr/>
          </p:nvSpPr>
          <p:spPr>
            <a:xfrm>
              <a:off x="444500" y="210947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5F95D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2" name="object 42"/>
            <p:cNvSpPr/>
            <p:nvPr/>
          </p:nvSpPr>
          <p:spPr>
            <a:xfrm>
              <a:off x="444500" y="212344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6096D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3" name="object 43"/>
            <p:cNvSpPr/>
            <p:nvPr/>
          </p:nvSpPr>
          <p:spPr>
            <a:xfrm>
              <a:off x="444500" y="213868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6196D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4" name="object 44"/>
            <p:cNvSpPr/>
            <p:nvPr/>
          </p:nvSpPr>
          <p:spPr>
            <a:xfrm>
              <a:off x="444500" y="215265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6297D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5" name="object 45"/>
            <p:cNvSpPr/>
            <p:nvPr/>
          </p:nvSpPr>
          <p:spPr>
            <a:xfrm>
              <a:off x="444500" y="216662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6399D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6" name="object 46"/>
            <p:cNvSpPr/>
            <p:nvPr/>
          </p:nvSpPr>
          <p:spPr>
            <a:xfrm>
              <a:off x="444500" y="218186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6499E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7" name="object 47"/>
            <p:cNvSpPr/>
            <p:nvPr/>
          </p:nvSpPr>
          <p:spPr>
            <a:xfrm>
              <a:off x="444500" y="219583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6699E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8" name="object 48"/>
            <p:cNvSpPr/>
            <p:nvPr/>
          </p:nvSpPr>
          <p:spPr>
            <a:xfrm>
              <a:off x="444500" y="220980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669AE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9" name="object 49"/>
            <p:cNvSpPr/>
            <p:nvPr/>
          </p:nvSpPr>
          <p:spPr>
            <a:xfrm>
              <a:off x="444500" y="222504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679BE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0" name="object 50"/>
            <p:cNvSpPr/>
            <p:nvPr/>
          </p:nvSpPr>
          <p:spPr>
            <a:xfrm>
              <a:off x="444500" y="223901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689B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1" name="object 51"/>
            <p:cNvSpPr/>
            <p:nvPr/>
          </p:nvSpPr>
          <p:spPr>
            <a:xfrm>
              <a:off x="444500" y="225298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708150" y="1524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699C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2" name="object 52"/>
            <p:cNvSpPr/>
            <p:nvPr/>
          </p:nvSpPr>
          <p:spPr>
            <a:xfrm>
              <a:off x="444500" y="226822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6A9DE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53"/>
            <p:cNvSpPr/>
            <p:nvPr/>
          </p:nvSpPr>
          <p:spPr>
            <a:xfrm>
              <a:off x="444500" y="228219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6B9DE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4" name="object 54"/>
            <p:cNvSpPr/>
            <p:nvPr/>
          </p:nvSpPr>
          <p:spPr>
            <a:xfrm>
              <a:off x="444500" y="229616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6C9EE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5" name="object 55"/>
            <p:cNvSpPr/>
            <p:nvPr/>
          </p:nvSpPr>
          <p:spPr>
            <a:xfrm>
              <a:off x="444500" y="231140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6D9FE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6" name="object 56"/>
            <p:cNvSpPr/>
            <p:nvPr/>
          </p:nvSpPr>
          <p:spPr>
            <a:xfrm>
              <a:off x="444500" y="232537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6E9FE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7" name="object 57"/>
            <p:cNvSpPr/>
            <p:nvPr/>
          </p:nvSpPr>
          <p:spPr>
            <a:xfrm>
              <a:off x="444500" y="233934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6FA0E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58"/>
            <p:cNvSpPr/>
            <p:nvPr/>
          </p:nvSpPr>
          <p:spPr>
            <a:xfrm>
              <a:off x="444500" y="235458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70A1E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9" name="object 59"/>
            <p:cNvSpPr/>
            <p:nvPr/>
          </p:nvSpPr>
          <p:spPr>
            <a:xfrm>
              <a:off x="444500" y="236855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71A1E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0" name="object 60"/>
            <p:cNvSpPr/>
            <p:nvPr/>
          </p:nvSpPr>
          <p:spPr>
            <a:xfrm>
              <a:off x="444500" y="238252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72A2E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1" name="object 61"/>
            <p:cNvSpPr/>
            <p:nvPr/>
          </p:nvSpPr>
          <p:spPr>
            <a:xfrm>
              <a:off x="444500" y="239776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73A3E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2" name="object 62"/>
            <p:cNvSpPr/>
            <p:nvPr/>
          </p:nvSpPr>
          <p:spPr>
            <a:xfrm>
              <a:off x="444500" y="241173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74A3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63"/>
            <p:cNvSpPr/>
            <p:nvPr/>
          </p:nvSpPr>
          <p:spPr>
            <a:xfrm>
              <a:off x="444500" y="242570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75A4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4" name="object 64"/>
            <p:cNvSpPr/>
            <p:nvPr/>
          </p:nvSpPr>
          <p:spPr>
            <a:xfrm>
              <a:off x="444500" y="243967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76A5E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5" name="object 65"/>
            <p:cNvSpPr/>
            <p:nvPr/>
          </p:nvSpPr>
          <p:spPr>
            <a:xfrm>
              <a:off x="444500" y="245491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77A5E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6" name="object 66"/>
            <p:cNvSpPr/>
            <p:nvPr/>
          </p:nvSpPr>
          <p:spPr>
            <a:xfrm>
              <a:off x="444500" y="246888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78A6E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7" name="object 67"/>
            <p:cNvSpPr/>
            <p:nvPr/>
          </p:nvSpPr>
          <p:spPr>
            <a:xfrm>
              <a:off x="444500" y="248285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79A7E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8" name="object 68"/>
            <p:cNvSpPr/>
            <p:nvPr/>
          </p:nvSpPr>
          <p:spPr>
            <a:xfrm>
              <a:off x="444500" y="249809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7AA8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9" name="object 69"/>
            <p:cNvSpPr/>
            <p:nvPr/>
          </p:nvSpPr>
          <p:spPr>
            <a:xfrm>
              <a:off x="444500" y="251206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7BA8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0" name="object 70"/>
            <p:cNvSpPr/>
            <p:nvPr/>
          </p:nvSpPr>
          <p:spPr>
            <a:xfrm>
              <a:off x="444500" y="252603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708150" y="1524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7CA9E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1" name="object 71"/>
            <p:cNvSpPr/>
            <p:nvPr/>
          </p:nvSpPr>
          <p:spPr>
            <a:xfrm>
              <a:off x="444500" y="254127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7DAAE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2" name="object 72"/>
            <p:cNvSpPr/>
            <p:nvPr/>
          </p:nvSpPr>
          <p:spPr>
            <a:xfrm>
              <a:off x="444500" y="255524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7EAA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3" name="object 73"/>
            <p:cNvSpPr/>
            <p:nvPr/>
          </p:nvSpPr>
          <p:spPr>
            <a:xfrm>
              <a:off x="444500" y="256921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7FAB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4" name="object 74"/>
            <p:cNvSpPr/>
            <p:nvPr/>
          </p:nvSpPr>
          <p:spPr>
            <a:xfrm>
              <a:off x="444500" y="258445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80ACE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5" name="object 75"/>
            <p:cNvSpPr/>
            <p:nvPr/>
          </p:nvSpPr>
          <p:spPr>
            <a:xfrm>
              <a:off x="444500" y="259842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81ACE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6" name="object 76"/>
            <p:cNvSpPr/>
            <p:nvPr/>
          </p:nvSpPr>
          <p:spPr>
            <a:xfrm>
              <a:off x="444500" y="261239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82ADE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7" name="object 77"/>
            <p:cNvSpPr/>
            <p:nvPr/>
          </p:nvSpPr>
          <p:spPr>
            <a:xfrm>
              <a:off x="444500" y="262636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83AEE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8" name="object 78"/>
            <p:cNvSpPr/>
            <p:nvPr/>
          </p:nvSpPr>
          <p:spPr>
            <a:xfrm>
              <a:off x="444500" y="264160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84AE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9" name="object 79"/>
            <p:cNvSpPr/>
            <p:nvPr/>
          </p:nvSpPr>
          <p:spPr>
            <a:xfrm>
              <a:off x="444500" y="265557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85AF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0" name="object 80"/>
            <p:cNvSpPr/>
            <p:nvPr/>
          </p:nvSpPr>
          <p:spPr>
            <a:xfrm>
              <a:off x="444500" y="266954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86B0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1" name="object 81"/>
            <p:cNvSpPr/>
            <p:nvPr/>
          </p:nvSpPr>
          <p:spPr>
            <a:xfrm>
              <a:off x="444500" y="268478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87B0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2" name="object 82"/>
            <p:cNvSpPr/>
            <p:nvPr/>
          </p:nvSpPr>
          <p:spPr>
            <a:xfrm>
              <a:off x="444500" y="269875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88B1F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3" name="object 83"/>
            <p:cNvSpPr/>
            <p:nvPr/>
          </p:nvSpPr>
          <p:spPr>
            <a:xfrm>
              <a:off x="444500" y="271272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89B2F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4" name="object 84"/>
            <p:cNvSpPr/>
            <p:nvPr/>
          </p:nvSpPr>
          <p:spPr>
            <a:xfrm>
              <a:off x="444500" y="272796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8AB2F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5" name="object 85"/>
            <p:cNvSpPr/>
            <p:nvPr/>
          </p:nvSpPr>
          <p:spPr>
            <a:xfrm>
              <a:off x="444500" y="274193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8BB3F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6" name="object 86"/>
            <p:cNvSpPr/>
            <p:nvPr/>
          </p:nvSpPr>
          <p:spPr>
            <a:xfrm>
              <a:off x="444500" y="275590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8CB4F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7" name="object 87"/>
            <p:cNvSpPr/>
            <p:nvPr/>
          </p:nvSpPr>
          <p:spPr>
            <a:xfrm>
              <a:off x="444500" y="277114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8DB5F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8" name="object 88"/>
            <p:cNvSpPr/>
            <p:nvPr/>
          </p:nvSpPr>
          <p:spPr>
            <a:xfrm>
              <a:off x="444500" y="278511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8EB5F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9" name="object 89"/>
            <p:cNvSpPr/>
            <p:nvPr/>
          </p:nvSpPr>
          <p:spPr>
            <a:xfrm>
              <a:off x="444500" y="279908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708150" y="1524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8FB6F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0" name="object 90"/>
            <p:cNvSpPr/>
            <p:nvPr/>
          </p:nvSpPr>
          <p:spPr>
            <a:xfrm>
              <a:off x="444500" y="281432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90B7F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1" name="object 91"/>
            <p:cNvSpPr/>
            <p:nvPr/>
          </p:nvSpPr>
          <p:spPr>
            <a:xfrm>
              <a:off x="444500" y="282829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91B7F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2" name="object 92"/>
            <p:cNvSpPr/>
            <p:nvPr/>
          </p:nvSpPr>
          <p:spPr>
            <a:xfrm>
              <a:off x="444500" y="284226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92B8F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3" name="object 93"/>
            <p:cNvSpPr/>
            <p:nvPr/>
          </p:nvSpPr>
          <p:spPr>
            <a:xfrm>
              <a:off x="444500" y="285750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93B9F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4" name="object 94"/>
            <p:cNvSpPr/>
            <p:nvPr/>
          </p:nvSpPr>
          <p:spPr>
            <a:xfrm>
              <a:off x="444500" y="287147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94B9F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5" name="object 95"/>
            <p:cNvSpPr/>
            <p:nvPr/>
          </p:nvSpPr>
          <p:spPr>
            <a:xfrm>
              <a:off x="444500" y="288544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95BAF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6" name="object 96"/>
            <p:cNvSpPr/>
            <p:nvPr/>
          </p:nvSpPr>
          <p:spPr>
            <a:xfrm>
              <a:off x="444500" y="290068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96BB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7" name="object 97"/>
            <p:cNvSpPr/>
            <p:nvPr/>
          </p:nvSpPr>
          <p:spPr>
            <a:xfrm>
              <a:off x="444500" y="291465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97BB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8" name="object 98"/>
            <p:cNvSpPr/>
            <p:nvPr/>
          </p:nvSpPr>
          <p:spPr>
            <a:xfrm>
              <a:off x="444500" y="292862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99BCF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9" name="object 99"/>
            <p:cNvSpPr/>
            <p:nvPr/>
          </p:nvSpPr>
          <p:spPr>
            <a:xfrm>
              <a:off x="444500" y="294259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99BDF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44500" y="295783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9ABDF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44500" y="297180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9BBEF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44500" y="298577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9CBFF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44500" y="300101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708150" y="1396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9DBFF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44500" y="301498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9EC0F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44500" y="3028950"/>
              <a:ext cx="1708150" cy="15240"/>
            </a:xfrm>
            <a:custGeom>
              <a:avLst/>
              <a:gdLst/>
              <a:ahLst/>
              <a:cxnLst/>
              <a:rect l="l" t="t" r="r" b="b"/>
              <a:pathLst>
                <a:path w="1708150" h="15239">
                  <a:moveTo>
                    <a:pt x="170815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708150" y="15239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9FC1F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44500" y="3044190"/>
              <a:ext cx="1708150" cy="13970"/>
            </a:xfrm>
            <a:custGeom>
              <a:avLst/>
              <a:gdLst/>
              <a:ahLst/>
              <a:cxnLst/>
              <a:rect l="l" t="t" r="r" b="b"/>
              <a:pathLst>
                <a:path w="1708150" h="13969">
                  <a:moveTo>
                    <a:pt x="170815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708150" y="1397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A1C2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7" name="object 107"/>
          <p:cNvSpPr txBox="1"/>
          <p:nvPr/>
        </p:nvSpPr>
        <p:spPr>
          <a:xfrm>
            <a:off x="444500" y="1635760"/>
            <a:ext cx="1708150" cy="1421130"/>
          </a:xfrm>
          <a:prstGeom prst="rect">
            <a:avLst/>
          </a:prstGeom>
          <a:solidFill>
            <a:srgbClr val="000000">
              <a:alpha val="34999"/>
            </a:srgbClr>
          </a:solidFill>
          <a:ln w="9344">
            <a:solidFill>
              <a:srgbClr val="497DBA"/>
            </a:solidFill>
          </a:ln>
        </p:spPr>
        <p:txBody>
          <a:bodyPr vert="horz" wrap="square" lIns="0" tIns="25400" rIns="0" bIns="0" rtlCol="0">
            <a:spAutoFit/>
          </a:bodyPr>
          <a:lstStyle/>
          <a:p>
            <a:pPr marL="225425" marR="271145" algn="ctr">
              <a:lnSpc>
                <a:spcPct val="100000"/>
              </a:lnSpc>
              <a:spcBef>
                <a:spcPts val="2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Rapid</a:t>
            </a:r>
            <a:r>
              <a:rPr sz="18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optical </a:t>
            </a:r>
            <a:r>
              <a:rPr sz="1800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scan of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structured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surface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(eg.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Datamatrix.)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2599689" y="1639570"/>
            <a:ext cx="1647189" cy="1289050"/>
            <a:chOff x="2599689" y="1639570"/>
            <a:chExt cx="1647189" cy="1289050"/>
          </a:xfrm>
        </p:grpSpPr>
        <p:sp>
          <p:nvSpPr>
            <p:cNvPr id="109" name="object 109"/>
            <p:cNvSpPr/>
            <p:nvPr/>
          </p:nvSpPr>
          <p:spPr>
            <a:xfrm>
              <a:off x="2599689" y="1639570"/>
              <a:ext cx="1645920" cy="11430"/>
            </a:xfrm>
            <a:custGeom>
              <a:avLst/>
              <a:gdLst/>
              <a:ahLst/>
              <a:cxnLst/>
              <a:rect l="l" t="t" r="r" b="b"/>
              <a:pathLst>
                <a:path w="1645920" h="11430">
                  <a:moveTo>
                    <a:pt x="0" y="0"/>
                  </a:moveTo>
                  <a:lnTo>
                    <a:pt x="1645919" y="0"/>
                  </a:lnTo>
                  <a:lnTo>
                    <a:pt x="1645919" y="11429"/>
                  </a:lnTo>
                  <a:lnTo>
                    <a:pt x="0" y="114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7FC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599689" y="165100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3F7FC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599689" y="166370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4080C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599689" y="167640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4181C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599689" y="168910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647189" y="1397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4281C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4" name="object 114"/>
            <p:cNvSpPr/>
            <p:nvPr/>
          </p:nvSpPr>
          <p:spPr>
            <a:xfrm>
              <a:off x="2599689" y="170307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4382C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599689" y="171577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4483D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599689" y="172847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4583D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599689" y="174117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647189" y="13969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468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599689" y="175514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4785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599689" y="176784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4885D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599689" y="178054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647189" y="1397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4986D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1" name="object 121"/>
            <p:cNvSpPr/>
            <p:nvPr/>
          </p:nvSpPr>
          <p:spPr>
            <a:xfrm>
              <a:off x="2599689" y="179451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4A87D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599689" y="180721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4B87D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599689" y="181991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4C88D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4" name="object 124"/>
            <p:cNvSpPr/>
            <p:nvPr/>
          </p:nvSpPr>
          <p:spPr>
            <a:xfrm>
              <a:off x="2599689" y="183261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647189" y="13969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4D89D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599689" y="184658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4E89D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599689" y="185928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4F8AD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599689" y="187198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647189" y="1397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508BD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8" name="object 128"/>
            <p:cNvSpPr/>
            <p:nvPr/>
          </p:nvSpPr>
          <p:spPr>
            <a:xfrm>
              <a:off x="2599689" y="188595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518BD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599689" y="189865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528CD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599689" y="191135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538DD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599689" y="192405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548ED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599689" y="193675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647189" y="1397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558ED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599689" y="195072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568FD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599689" y="196342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5790D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599689" y="197612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5890D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599689" y="198882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647189" y="13969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5991D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599689" y="200279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5A92D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8" name="object 138"/>
            <p:cNvSpPr/>
            <p:nvPr/>
          </p:nvSpPr>
          <p:spPr>
            <a:xfrm>
              <a:off x="2599689" y="201549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5B92D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9" name="object 139"/>
            <p:cNvSpPr/>
            <p:nvPr/>
          </p:nvSpPr>
          <p:spPr>
            <a:xfrm>
              <a:off x="2599689" y="202819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647189" y="1397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5C93D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599689" y="204216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5D94D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599689" y="205486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5E94D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599689" y="206756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5F95D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599689" y="208026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647189" y="13969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6096D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4" name="object 144"/>
            <p:cNvSpPr/>
            <p:nvPr/>
          </p:nvSpPr>
          <p:spPr>
            <a:xfrm>
              <a:off x="2599689" y="209423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6196D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5" name="object 145"/>
            <p:cNvSpPr/>
            <p:nvPr/>
          </p:nvSpPr>
          <p:spPr>
            <a:xfrm>
              <a:off x="2599689" y="210693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6297D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6" name="object 146"/>
            <p:cNvSpPr/>
            <p:nvPr/>
          </p:nvSpPr>
          <p:spPr>
            <a:xfrm>
              <a:off x="2599689" y="211963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647189" y="1397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6399D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7" name="object 147"/>
            <p:cNvSpPr/>
            <p:nvPr/>
          </p:nvSpPr>
          <p:spPr>
            <a:xfrm>
              <a:off x="2599689" y="213360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6499E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8" name="object 148"/>
            <p:cNvSpPr/>
            <p:nvPr/>
          </p:nvSpPr>
          <p:spPr>
            <a:xfrm>
              <a:off x="2599689" y="214630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6699E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9" name="object 149"/>
            <p:cNvSpPr/>
            <p:nvPr/>
          </p:nvSpPr>
          <p:spPr>
            <a:xfrm>
              <a:off x="2599689" y="215900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669AE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0" name="object 150"/>
            <p:cNvSpPr/>
            <p:nvPr/>
          </p:nvSpPr>
          <p:spPr>
            <a:xfrm>
              <a:off x="2599689" y="217170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679BE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1" name="object 151"/>
            <p:cNvSpPr/>
            <p:nvPr/>
          </p:nvSpPr>
          <p:spPr>
            <a:xfrm>
              <a:off x="2599689" y="218440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647189" y="1397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689B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2" name="object 152"/>
            <p:cNvSpPr/>
            <p:nvPr/>
          </p:nvSpPr>
          <p:spPr>
            <a:xfrm>
              <a:off x="2599689" y="219837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699C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3" name="object 153"/>
            <p:cNvSpPr/>
            <p:nvPr/>
          </p:nvSpPr>
          <p:spPr>
            <a:xfrm>
              <a:off x="2599689" y="221107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6A9DE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4" name="object 154"/>
            <p:cNvSpPr/>
            <p:nvPr/>
          </p:nvSpPr>
          <p:spPr>
            <a:xfrm>
              <a:off x="2599689" y="222377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6B9DE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5" name="object 155"/>
            <p:cNvSpPr/>
            <p:nvPr/>
          </p:nvSpPr>
          <p:spPr>
            <a:xfrm>
              <a:off x="2599689" y="223647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647189" y="13969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6C9EE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6" name="object 156"/>
            <p:cNvSpPr/>
            <p:nvPr/>
          </p:nvSpPr>
          <p:spPr>
            <a:xfrm>
              <a:off x="2599689" y="225044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6D9FE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7" name="object 157"/>
            <p:cNvSpPr/>
            <p:nvPr/>
          </p:nvSpPr>
          <p:spPr>
            <a:xfrm>
              <a:off x="2599689" y="226314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6E9FE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8" name="object 158"/>
            <p:cNvSpPr/>
            <p:nvPr/>
          </p:nvSpPr>
          <p:spPr>
            <a:xfrm>
              <a:off x="2599689" y="227584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647189" y="1397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6FA0E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9" name="object 159"/>
            <p:cNvSpPr/>
            <p:nvPr/>
          </p:nvSpPr>
          <p:spPr>
            <a:xfrm>
              <a:off x="2599689" y="228981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70A1E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0" name="object 160"/>
            <p:cNvSpPr/>
            <p:nvPr/>
          </p:nvSpPr>
          <p:spPr>
            <a:xfrm>
              <a:off x="2599689" y="230251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71A1E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1" name="object 161"/>
            <p:cNvSpPr/>
            <p:nvPr/>
          </p:nvSpPr>
          <p:spPr>
            <a:xfrm>
              <a:off x="2599689" y="231521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72A2E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2" name="object 162"/>
            <p:cNvSpPr/>
            <p:nvPr/>
          </p:nvSpPr>
          <p:spPr>
            <a:xfrm>
              <a:off x="2599689" y="232791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647189" y="13969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73A3E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3" name="object 163"/>
            <p:cNvSpPr/>
            <p:nvPr/>
          </p:nvSpPr>
          <p:spPr>
            <a:xfrm>
              <a:off x="2599689" y="234188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74A3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4" name="object 164"/>
            <p:cNvSpPr/>
            <p:nvPr/>
          </p:nvSpPr>
          <p:spPr>
            <a:xfrm>
              <a:off x="2599689" y="235458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75A4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5" name="object 165"/>
            <p:cNvSpPr/>
            <p:nvPr/>
          </p:nvSpPr>
          <p:spPr>
            <a:xfrm>
              <a:off x="2599689" y="236728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647189" y="1397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76A5E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599689" y="238125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77A5E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7" name="object 167"/>
            <p:cNvSpPr/>
            <p:nvPr/>
          </p:nvSpPr>
          <p:spPr>
            <a:xfrm>
              <a:off x="2599689" y="239395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78A6E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8" name="object 168"/>
            <p:cNvSpPr/>
            <p:nvPr/>
          </p:nvSpPr>
          <p:spPr>
            <a:xfrm>
              <a:off x="2599689" y="240665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79A7E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9" name="object 169"/>
            <p:cNvSpPr/>
            <p:nvPr/>
          </p:nvSpPr>
          <p:spPr>
            <a:xfrm>
              <a:off x="2599689" y="241935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7AA8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0" name="object 170"/>
            <p:cNvSpPr/>
            <p:nvPr/>
          </p:nvSpPr>
          <p:spPr>
            <a:xfrm>
              <a:off x="2599689" y="243205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647189" y="1397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7BA8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1" name="object 171"/>
            <p:cNvSpPr/>
            <p:nvPr/>
          </p:nvSpPr>
          <p:spPr>
            <a:xfrm>
              <a:off x="2599689" y="244602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7CA9E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2" name="object 172"/>
            <p:cNvSpPr/>
            <p:nvPr/>
          </p:nvSpPr>
          <p:spPr>
            <a:xfrm>
              <a:off x="2599689" y="245872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7DAAE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3" name="object 173"/>
            <p:cNvSpPr/>
            <p:nvPr/>
          </p:nvSpPr>
          <p:spPr>
            <a:xfrm>
              <a:off x="2599689" y="247142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7EAA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4" name="object 174"/>
            <p:cNvSpPr/>
            <p:nvPr/>
          </p:nvSpPr>
          <p:spPr>
            <a:xfrm>
              <a:off x="2599689" y="248412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647189" y="13969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7FAB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5" name="object 175"/>
            <p:cNvSpPr/>
            <p:nvPr/>
          </p:nvSpPr>
          <p:spPr>
            <a:xfrm>
              <a:off x="2599689" y="249809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80ACE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599689" y="251079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81ACE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7" name="object 177"/>
            <p:cNvSpPr/>
            <p:nvPr/>
          </p:nvSpPr>
          <p:spPr>
            <a:xfrm>
              <a:off x="2599689" y="252349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647189" y="1397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82ADE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8" name="object 178"/>
            <p:cNvSpPr/>
            <p:nvPr/>
          </p:nvSpPr>
          <p:spPr>
            <a:xfrm>
              <a:off x="2599689" y="253746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83AEE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9" name="object 179"/>
            <p:cNvSpPr/>
            <p:nvPr/>
          </p:nvSpPr>
          <p:spPr>
            <a:xfrm>
              <a:off x="2599689" y="255016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84AE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0" name="object 180"/>
            <p:cNvSpPr/>
            <p:nvPr/>
          </p:nvSpPr>
          <p:spPr>
            <a:xfrm>
              <a:off x="2599689" y="256286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85AF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1" name="object 181"/>
            <p:cNvSpPr/>
            <p:nvPr/>
          </p:nvSpPr>
          <p:spPr>
            <a:xfrm>
              <a:off x="2599689" y="257556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647189" y="13969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86B0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2" name="object 182"/>
            <p:cNvSpPr/>
            <p:nvPr/>
          </p:nvSpPr>
          <p:spPr>
            <a:xfrm>
              <a:off x="2599689" y="258953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87B0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3" name="object 183"/>
            <p:cNvSpPr/>
            <p:nvPr/>
          </p:nvSpPr>
          <p:spPr>
            <a:xfrm>
              <a:off x="2599689" y="260223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88B1F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4" name="object 184"/>
            <p:cNvSpPr/>
            <p:nvPr/>
          </p:nvSpPr>
          <p:spPr>
            <a:xfrm>
              <a:off x="2599689" y="261493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647189" y="1397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89B2F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5" name="object 185"/>
            <p:cNvSpPr/>
            <p:nvPr/>
          </p:nvSpPr>
          <p:spPr>
            <a:xfrm>
              <a:off x="2599689" y="262890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8AB2F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6" name="object 186"/>
            <p:cNvSpPr/>
            <p:nvPr/>
          </p:nvSpPr>
          <p:spPr>
            <a:xfrm>
              <a:off x="2599689" y="264160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8BB3F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7" name="object 187"/>
            <p:cNvSpPr/>
            <p:nvPr/>
          </p:nvSpPr>
          <p:spPr>
            <a:xfrm>
              <a:off x="2599689" y="265430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8CB4F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8" name="object 188"/>
            <p:cNvSpPr/>
            <p:nvPr/>
          </p:nvSpPr>
          <p:spPr>
            <a:xfrm>
              <a:off x="2599689" y="266700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8DB5F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9" name="object 189"/>
            <p:cNvSpPr/>
            <p:nvPr/>
          </p:nvSpPr>
          <p:spPr>
            <a:xfrm>
              <a:off x="2599689" y="267970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647189" y="1397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8EB5F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0" name="object 190"/>
            <p:cNvSpPr/>
            <p:nvPr/>
          </p:nvSpPr>
          <p:spPr>
            <a:xfrm>
              <a:off x="2599689" y="269367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8FB6F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1" name="object 191"/>
            <p:cNvSpPr/>
            <p:nvPr/>
          </p:nvSpPr>
          <p:spPr>
            <a:xfrm>
              <a:off x="2599689" y="270637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90B7F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2" name="object 192"/>
            <p:cNvSpPr/>
            <p:nvPr/>
          </p:nvSpPr>
          <p:spPr>
            <a:xfrm>
              <a:off x="2599689" y="271907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91B7F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3" name="object 193"/>
            <p:cNvSpPr/>
            <p:nvPr/>
          </p:nvSpPr>
          <p:spPr>
            <a:xfrm>
              <a:off x="2599689" y="273177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647189" y="13969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92B8F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4" name="object 194"/>
            <p:cNvSpPr/>
            <p:nvPr/>
          </p:nvSpPr>
          <p:spPr>
            <a:xfrm>
              <a:off x="2599689" y="274574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93B9F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5" name="object 195"/>
            <p:cNvSpPr/>
            <p:nvPr/>
          </p:nvSpPr>
          <p:spPr>
            <a:xfrm>
              <a:off x="2599689" y="275844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94B9F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6" name="object 196"/>
            <p:cNvSpPr/>
            <p:nvPr/>
          </p:nvSpPr>
          <p:spPr>
            <a:xfrm>
              <a:off x="2599689" y="277114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647189" y="1397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95BAF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7" name="object 197"/>
            <p:cNvSpPr/>
            <p:nvPr/>
          </p:nvSpPr>
          <p:spPr>
            <a:xfrm>
              <a:off x="2599689" y="278511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96BB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8" name="object 198"/>
            <p:cNvSpPr/>
            <p:nvPr/>
          </p:nvSpPr>
          <p:spPr>
            <a:xfrm>
              <a:off x="2599689" y="279781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97BB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9" name="object 199"/>
            <p:cNvSpPr/>
            <p:nvPr/>
          </p:nvSpPr>
          <p:spPr>
            <a:xfrm>
              <a:off x="2599689" y="281051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99BCF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0" name="object 200"/>
            <p:cNvSpPr/>
            <p:nvPr/>
          </p:nvSpPr>
          <p:spPr>
            <a:xfrm>
              <a:off x="2599689" y="282321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647189" y="13969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99BDF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1" name="object 201"/>
            <p:cNvSpPr/>
            <p:nvPr/>
          </p:nvSpPr>
          <p:spPr>
            <a:xfrm>
              <a:off x="2599689" y="283718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9ABDF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2" name="object 202"/>
            <p:cNvSpPr/>
            <p:nvPr/>
          </p:nvSpPr>
          <p:spPr>
            <a:xfrm>
              <a:off x="2599689" y="284988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9BBEF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3" name="object 203"/>
            <p:cNvSpPr/>
            <p:nvPr/>
          </p:nvSpPr>
          <p:spPr>
            <a:xfrm>
              <a:off x="2599689" y="286258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647189" y="1397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9CBFF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4" name="object 204"/>
            <p:cNvSpPr/>
            <p:nvPr/>
          </p:nvSpPr>
          <p:spPr>
            <a:xfrm>
              <a:off x="2599689" y="287655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9DBFF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5" name="object 205"/>
            <p:cNvSpPr/>
            <p:nvPr/>
          </p:nvSpPr>
          <p:spPr>
            <a:xfrm>
              <a:off x="2599689" y="288925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9EC0F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6" name="object 206"/>
            <p:cNvSpPr/>
            <p:nvPr/>
          </p:nvSpPr>
          <p:spPr>
            <a:xfrm>
              <a:off x="2599689" y="2901950"/>
              <a:ext cx="1647189" cy="12700"/>
            </a:xfrm>
            <a:custGeom>
              <a:avLst/>
              <a:gdLst/>
              <a:ahLst/>
              <a:cxnLst/>
              <a:rect l="l" t="t" r="r" b="b"/>
              <a:pathLst>
                <a:path w="1647189" h="12700">
                  <a:moveTo>
                    <a:pt x="164718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47189" y="1270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9FC1F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7" name="object 207"/>
            <p:cNvSpPr/>
            <p:nvPr/>
          </p:nvSpPr>
          <p:spPr>
            <a:xfrm>
              <a:off x="2599689" y="2914650"/>
              <a:ext cx="1647189" cy="13970"/>
            </a:xfrm>
            <a:custGeom>
              <a:avLst/>
              <a:gdLst/>
              <a:ahLst/>
              <a:cxnLst/>
              <a:rect l="l" t="t" r="r" b="b"/>
              <a:pathLst>
                <a:path w="1647189" h="13969">
                  <a:moveTo>
                    <a:pt x="164718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647189" y="13970"/>
                  </a:lnTo>
                  <a:lnTo>
                    <a:pt x="1647189" y="0"/>
                  </a:lnTo>
                  <a:close/>
                </a:path>
              </a:pathLst>
            </a:custGeom>
            <a:solidFill>
              <a:srgbClr val="A1C2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08" name="object 208"/>
          <p:cNvSpPr txBox="1"/>
          <p:nvPr/>
        </p:nvSpPr>
        <p:spPr>
          <a:xfrm>
            <a:off x="2599689" y="1638300"/>
            <a:ext cx="1647189" cy="1289050"/>
          </a:xfrm>
          <a:prstGeom prst="rect">
            <a:avLst/>
          </a:prstGeom>
          <a:solidFill>
            <a:srgbClr val="000000">
              <a:alpha val="34999"/>
            </a:srgbClr>
          </a:solidFill>
          <a:ln w="9344">
            <a:solidFill>
              <a:srgbClr val="497DBA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265430" marR="172720" indent="-8636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Point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cloud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height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data.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209" name="object 209"/>
          <p:cNvGrpSpPr/>
          <p:nvPr/>
        </p:nvGrpSpPr>
        <p:grpSpPr>
          <a:xfrm>
            <a:off x="4693920" y="1637029"/>
            <a:ext cx="1522730" cy="1485900"/>
            <a:chOff x="4693920" y="1637029"/>
            <a:chExt cx="1522730" cy="1485900"/>
          </a:xfrm>
        </p:grpSpPr>
        <p:sp>
          <p:nvSpPr>
            <p:cNvPr id="210" name="object 210"/>
            <p:cNvSpPr/>
            <p:nvPr/>
          </p:nvSpPr>
          <p:spPr>
            <a:xfrm>
              <a:off x="4693920" y="163702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2729" y="1524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3E7FC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1" name="object 211"/>
            <p:cNvSpPr/>
            <p:nvPr/>
          </p:nvSpPr>
          <p:spPr>
            <a:xfrm>
              <a:off x="4693920" y="165226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3F7FC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2" name="object 212"/>
            <p:cNvSpPr/>
            <p:nvPr/>
          </p:nvSpPr>
          <p:spPr>
            <a:xfrm>
              <a:off x="4693920" y="166750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4080C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3" name="object 213"/>
            <p:cNvSpPr/>
            <p:nvPr/>
          </p:nvSpPr>
          <p:spPr>
            <a:xfrm>
              <a:off x="4693920" y="168274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4181C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4" name="object 214"/>
            <p:cNvSpPr/>
            <p:nvPr/>
          </p:nvSpPr>
          <p:spPr>
            <a:xfrm>
              <a:off x="4693920" y="169798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522729" y="1397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4281C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5" name="object 215"/>
            <p:cNvSpPr/>
            <p:nvPr/>
          </p:nvSpPr>
          <p:spPr>
            <a:xfrm>
              <a:off x="4693920" y="171195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4382C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693920" y="172719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4483D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693920" y="174243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4583D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8" name="object 218"/>
            <p:cNvSpPr/>
            <p:nvPr/>
          </p:nvSpPr>
          <p:spPr>
            <a:xfrm>
              <a:off x="4693920" y="175767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2729" y="1524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468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9" name="object 219"/>
            <p:cNvSpPr/>
            <p:nvPr/>
          </p:nvSpPr>
          <p:spPr>
            <a:xfrm>
              <a:off x="4693920" y="177291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522729" y="1396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4785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0" name="object 220"/>
            <p:cNvSpPr/>
            <p:nvPr/>
          </p:nvSpPr>
          <p:spPr>
            <a:xfrm>
              <a:off x="4693920" y="178688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4885D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1" name="object 221"/>
            <p:cNvSpPr/>
            <p:nvPr/>
          </p:nvSpPr>
          <p:spPr>
            <a:xfrm>
              <a:off x="4693920" y="180212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2729" y="1524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4986D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2" name="object 222"/>
            <p:cNvSpPr/>
            <p:nvPr/>
          </p:nvSpPr>
          <p:spPr>
            <a:xfrm>
              <a:off x="4693920" y="181736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4A87D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3" name="object 223"/>
            <p:cNvSpPr/>
            <p:nvPr/>
          </p:nvSpPr>
          <p:spPr>
            <a:xfrm>
              <a:off x="4693920" y="183260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4B87D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693920" y="184784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4C88D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5" name="object 225"/>
            <p:cNvSpPr/>
            <p:nvPr/>
          </p:nvSpPr>
          <p:spPr>
            <a:xfrm>
              <a:off x="4693920" y="186308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522729" y="1397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4D89D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6" name="object 226"/>
            <p:cNvSpPr/>
            <p:nvPr/>
          </p:nvSpPr>
          <p:spPr>
            <a:xfrm>
              <a:off x="4693920" y="187705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4E89D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7" name="object 227"/>
            <p:cNvSpPr/>
            <p:nvPr/>
          </p:nvSpPr>
          <p:spPr>
            <a:xfrm>
              <a:off x="4693920" y="189229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4F8AD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8" name="object 228"/>
            <p:cNvSpPr/>
            <p:nvPr/>
          </p:nvSpPr>
          <p:spPr>
            <a:xfrm>
              <a:off x="4693920" y="190753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508BD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693920" y="192277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2729" y="1524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518BD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0" name="object 230"/>
            <p:cNvSpPr/>
            <p:nvPr/>
          </p:nvSpPr>
          <p:spPr>
            <a:xfrm>
              <a:off x="4693920" y="193801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528CD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1" name="object 231"/>
            <p:cNvSpPr/>
            <p:nvPr/>
          </p:nvSpPr>
          <p:spPr>
            <a:xfrm>
              <a:off x="4693920" y="195325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522729" y="1396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538DD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2" name="object 232"/>
            <p:cNvSpPr/>
            <p:nvPr/>
          </p:nvSpPr>
          <p:spPr>
            <a:xfrm>
              <a:off x="4693920" y="196722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2729" y="1524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548ED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693920" y="198246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558ED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693920" y="199770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568FD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693920" y="201294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522729" y="1397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5790D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693920" y="202691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5890D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693920" y="204215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5991D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693920" y="205739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5A92D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693920" y="207263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5B92D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693920" y="208787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2729" y="1524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5C93D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1" name="object 241"/>
            <p:cNvSpPr/>
            <p:nvPr/>
          </p:nvSpPr>
          <p:spPr>
            <a:xfrm>
              <a:off x="4693920" y="210311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522729" y="1396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5D94D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2" name="object 242"/>
            <p:cNvSpPr/>
            <p:nvPr/>
          </p:nvSpPr>
          <p:spPr>
            <a:xfrm>
              <a:off x="4693920" y="211708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5E94D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693920" y="213232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2729" y="1524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5F95D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693920" y="214756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6096D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693920" y="216280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6196D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693920" y="217804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6297D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693920" y="219328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522729" y="1397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6399D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693920" y="220725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6499E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9" name="object 249"/>
            <p:cNvSpPr/>
            <p:nvPr/>
          </p:nvSpPr>
          <p:spPr>
            <a:xfrm>
              <a:off x="4693920" y="222249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6699E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0" name="object 250"/>
            <p:cNvSpPr/>
            <p:nvPr/>
          </p:nvSpPr>
          <p:spPr>
            <a:xfrm>
              <a:off x="4693920" y="223773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669AE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1" name="object 251"/>
            <p:cNvSpPr/>
            <p:nvPr/>
          </p:nvSpPr>
          <p:spPr>
            <a:xfrm>
              <a:off x="4693920" y="225297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2729" y="1524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679BE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2" name="object 252"/>
            <p:cNvSpPr/>
            <p:nvPr/>
          </p:nvSpPr>
          <p:spPr>
            <a:xfrm>
              <a:off x="4693920" y="226821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522729" y="1396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689B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3" name="object 253"/>
            <p:cNvSpPr/>
            <p:nvPr/>
          </p:nvSpPr>
          <p:spPr>
            <a:xfrm>
              <a:off x="4693920" y="228218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699C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4" name="object 254"/>
            <p:cNvSpPr/>
            <p:nvPr/>
          </p:nvSpPr>
          <p:spPr>
            <a:xfrm>
              <a:off x="4693920" y="229742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2729" y="1524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6A9DE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5" name="object 255"/>
            <p:cNvSpPr/>
            <p:nvPr/>
          </p:nvSpPr>
          <p:spPr>
            <a:xfrm>
              <a:off x="4693920" y="231266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6B9DE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6" name="object 256"/>
            <p:cNvSpPr/>
            <p:nvPr/>
          </p:nvSpPr>
          <p:spPr>
            <a:xfrm>
              <a:off x="4693920" y="232790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6C9EE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7" name="object 257"/>
            <p:cNvSpPr/>
            <p:nvPr/>
          </p:nvSpPr>
          <p:spPr>
            <a:xfrm>
              <a:off x="4693920" y="234314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522729" y="1397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6D9FE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8" name="object 258"/>
            <p:cNvSpPr/>
            <p:nvPr/>
          </p:nvSpPr>
          <p:spPr>
            <a:xfrm>
              <a:off x="4693920" y="235711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6E9FE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9" name="object 259"/>
            <p:cNvSpPr/>
            <p:nvPr/>
          </p:nvSpPr>
          <p:spPr>
            <a:xfrm>
              <a:off x="4693920" y="237235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6FA0E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0" name="object 260"/>
            <p:cNvSpPr/>
            <p:nvPr/>
          </p:nvSpPr>
          <p:spPr>
            <a:xfrm>
              <a:off x="4693920" y="238759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70A1E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1" name="object 261"/>
            <p:cNvSpPr/>
            <p:nvPr/>
          </p:nvSpPr>
          <p:spPr>
            <a:xfrm>
              <a:off x="4693920" y="240283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71A1E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2" name="object 262"/>
            <p:cNvSpPr/>
            <p:nvPr/>
          </p:nvSpPr>
          <p:spPr>
            <a:xfrm>
              <a:off x="4693920" y="241807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2729" y="1524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72A2E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3" name="object 263"/>
            <p:cNvSpPr/>
            <p:nvPr/>
          </p:nvSpPr>
          <p:spPr>
            <a:xfrm>
              <a:off x="4693920" y="243331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73A3E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4" name="object 264"/>
            <p:cNvSpPr/>
            <p:nvPr/>
          </p:nvSpPr>
          <p:spPr>
            <a:xfrm>
              <a:off x="4693920" y="244855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522729" y="1396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74A3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5" name="object 265"/>
            <p:cNvSpPr/>
            <p:nvPr/>
          </p:nvSpPr>
          <p:spPr>
            <a:xfrm>
              <a:off x="4693920" y="246252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2729" y="1524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75A4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6" name="object 266"/>
            <p:cNvSpPr/>
            <p:nvPr/>
          </p:nvSpPr>
          <p:spPr>
            <a:xfrm>
              <a:off x="4693920" y="247776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76A5E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7" name="object 267"/>
            <p:cNvSpPr/>
            <p:nvPr/>
          </p:nvSpPr>
          <p:spPr>
            <a:xfrm>
              <a:off x="4693920" y="249300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77A5E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8" name="object 268"/>
            <p:cNvSpPr/>
            <p:nvPr/>
          </p:nvSpPr>
          <p:spPr>
            <a:xfrm>
              <a:off x="4693920" y="250824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78A6E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9" name="object 269"/>
            <p:cNvSpPr/>
            <p:nvPr/>
          </p:nvSpPr>
          <p:spPr>
            <a:xfrm>
              <a:off x="4693920" y="252348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522729" y="1397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79A7E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0" name="object 270"/>
            <p:cNvSpPr/>
            <p:nvPr/>
          </p:nvSpPr>
          <p:spPr>
            <a:xfrm>
              <a:off x="4693920" y="253745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7AA8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1" name="object 271"/>
            <p:cNvSpPr/>
            <p:nvPr/>
          </p:nvSpPr>
          <p:spPr>
            <a:xfrm>
              <a:off x="4693920" y="255269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7BA8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2" name="object 272"/>
            <p:cNvSpPr/>
            <p:nvPr/>
          </p:nvSpPr>
          <p:spPr>
            <a:xfrm>
              <a:off x="4693920" y="256793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7CA9E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3" name="object 273"/>
            <p:cNvSpPr/>
            <p:nvPr/>
          </p:nvSpPr>
          <p:spPr>
            <a:xfrm>
              <a:off x="4693920" y="258317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522729" y="1397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7DAAE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4" name="object 274"/>
            <p:cNvSpPr/>
            <p:nvPr/>
          </p:nvSpPr>
          <p:spPr>
            <a:xfrm>
              <a:off x="4693920" y="259714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7EAA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5" name="object 275"/>
            <p:cNvSpPr/>
            <p:nvPr/>
          </p:nvSpPr>
          <p:spPr>
            <a:xfrm>
              <a:off x="4693920" y="261238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7FAB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6" name="object 276"/>
            <p:cNvSpPr/>
            <p:nvPr/>
          </p:nvSpPr>
          <p:spPr>
            <a:xfrm>
              <a:off x="4693920" y="262762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2729" y="1524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80ACE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7" name="object 277"/>
            <p:cNvSpPr/>
            <p:nvPr/>
          </p:nvSpPr>
          <p:spPr>
            <a:xfrm>
              <a:off x="4693920" y="264286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81ACE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8" name="object 278"/>
            <p:cNvSpPr/>
            <p:nvPr/>
          </p:nvSpPr>
          <p:spPr>
            <a:xfrm>
              <a:off x="4693920" y="265810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82ADE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9" name="object 279"/>
            <p:cNvSpPr/>
            <p:nvPr/>
          </p:nvSpPr>
          <p:spPr>
            <a:xfrm>
              <a:off x="4693920" y="267334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83AEE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0" name="object 280"/>
            <p:cNvSpPr/>
            <p:nvPr/>
          </p:nvSpPr>
          <p:spPr>
            <a:xfrm>
              <a:off x="4693920" y="268858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522729" y="1397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84AE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1" name="object 281"/>
            <p:cNvSpPr/>
            <p:nvPr/>
          </p:nvSpPr>
          <p:spPr>
            <a:xfrm>
              <a:off x="4693920" y="270255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85AF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2" name="object 282"/>
            <p:cNvSpPr/>
            <p:nvPr/>
          </p:nvSpPr>
          <p:spPr>
            <a:xfrm>
              <a:off x="4693920" y="271779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86B0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3" name="object 283"/>
            <p:cNvSpPr/>
            <p:nvPr/>
          </p:nvSpPr>
          <p:spPr>
            <a:xfrm>
              <a:off x="4693920" y="273303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87B0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4" name="object 284"/>
            <p:cNvSpPr/>
            <p:nvPr/>
          </p:nvSpPr>
          <p:spPr>
            <a:xfrm>
              <a:off x="4693920" y="274827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2729" y="1524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88B1F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5" name="object 285"/>
            <p:cNvSpPr/>
            <p:nvPr/>
          </p:nvSpPr>
          <p:spPr>
            <a:xfrm>
              <a:off x="4693920" y="276351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522729" y="1396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89B2F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6" name="object 286"/>
            <p:cNvSpPr/>
            <p:nvPr/>
          </p:nvSpPr>
          <p:spPr>
            <a:xfrm>
              <a:off x="4693920" y="277748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8AB2F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7" name="object 287"/>
            <p:cNvSpPr/>
            <p:nvPr/>
          </p:nvSpPr>
          <p:spPr>
            <a:xfrm>
              <a:off x="4693920" y="279272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2729" y="1524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8BB3F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8" name="object 288"/>
            <p:cNvSpPr/>
            <p:nvPr/>
          </p:nvSpPr>
          <p:spPr>
            <a:xfrm>
              <a:off x="4693920" y="280796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8CB4F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9" name="object 289"/>
            <p:cNvSpPr/>
            <p:nvPr/>
          </p:nvSpPr>
          <p:spPr>
            <a:xfrm>
              <a:off x="4693920" y="282320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8DB5F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0" name="object 290"/>
            <p:cNvSpPr/>
            <p:nvPr/>
          </p:nvSpPr>
          <p:spPr>
            <a:xfrm>
              <a:off x="4693920" y="283844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522729" y="1397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8EB5F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1" name="object 291"/>
            <p:cNvSpPr/>
            <p:nvPr/>
          </p:nvSpPr>
          <p:spPr>
            <a:xfrm>
              <a:off x="4693920" y="285241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8FB6F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2" name="object 292"/>
            <p:cNvSpPr/>
            <p:nvPr/>
          </p:nvSpPr>
          <p:spPr>
            <a:xfrm>
              <a:off x="4693920" y="286765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90B7F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3" name="object 293"/>
            <p:cNvSpPr/>
            <p:nvPr/>
          </p:nvSpPr>
          <p:spPr>
            <a:xfrm>
              <a:off x="4693920" y="288289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91B7F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4" name="object 294"/>
            <p:cNvSpPr/>
            <p:nvPr/>
          </p:nvSpPr>
          <p:spPr>
            <a:xfrm>
              <a:off x="4693920" y="289813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92B8F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5" name="object 295"/>
            <p:cNvSpPr/>
            <p:nvPr/>
          </p:nvSpPr>
          <p:spPr>
            <a:xfrm>
              <a:off x="4693920" y="291337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2729" y="1524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93B9F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6" name="object 296"/>
            <p:cNvSpPr/>
            <p:nvPr/>
          </p:nvSpPr>
          <p:spPr>
            <a:xfrm>
              <a:off x="4693920" y="292861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522729" y="1396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94B9F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7" name="object 297"/>
            <p:cNvSpPr/>
            <p:nvPr/>
          </p:nvSpPr>
          <p:spPr>
            <a:xfrm>
              <a:off x="4693920" y="294258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95BAF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8" name="object 298"/>
            <p:cNvSpPr/>
            <p:nvPr/>
          </p:nvSpPr>
          <p:spPr>
            <a:xfrm>
              <a:off x="4693920" y="295782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2729" y="1524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96BB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9" name="object 299"/>
            <p:cNvSpPr/>
            <p:nvPr/>
          </p:nvSpPr>
          <p:spPr>
            <a:xfrm>
              <a:off x="4693920" y="297306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97BB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0" name="object 300"/>
            <p:cNvSpPr/>
            <p:nvPr/>
          </p:nvSpPr>
          <p:spPr>
            <a:xfrm>
              <a:off x="4693920" y="298830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99BCF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1" name="object 301"/>
            <p:cNvSpPr/>
            <p:nvPr/>
          </p:nvSpPr>
          <p:spPr>
            <a:xfrm>
              <a:off x="4693920" y="300354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99BDF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2" name="object 302"/>
            <p:cNvSpPr/>
            <p:nvPr/>
          </p:nvSpPr>
          <p:spPr>
            <a:xfrm>
              <a:off x="4693920" y="301878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1522729" y="1397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9ABDF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3" name="object 303"/>
            <p:cNvSpPr/>
            <p:nvPr/>
          </p:nvSpPr>
          <p:spPr>
            <a:xfrm>
              <a:off x="4693920" y="303275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9BBEF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4" name="object 304"/>
            <p:cNvSpPr/>
            <p:nvPr/>
          </p:nvSpPr>
          <p:spPr>
            <a:xfrm>
              <a:off x="4693920" y="304799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9CBFF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5" name="object 305"/>
            <p:cNvSpPr/>
            <p:nvPr/>
          </p:nvSpPr>
          <p:spPr>
            <a:xfrm>
              <a:off x="4693920" y="306323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9DBFF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6" name="object 306"/>
            <p:cNvSpPr/>
            <p:nvPr/>
          </p:nvSpPr>
          <p:spPr>
            <a:xfrm>
              <a:off x="4693920" y="307847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2729" y="15240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9EC0F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7" name="object 307"/>
            <p:cNvSpPr/>
            <p:nvPr/>
          </p:nvSpPr>
          <p:spPr>
            <a:xfrm>
              <a:off x="4693920" y="3093719"/>
              <a:ext cx="1522730" cy="13970"/>
            </a:xfrm>
            <a:custGeom>
              <a:avLst/>
              <a:gdLst/>
              <a:ahLst/>
              <a:cxnLst/>
              <a:rect l="l" t="t" r="r" b="b"/>
              <a:pathLst>
                <a:path w="1522729" h="13969">
                  <a:moveTo>
                    <a:pt x="1522729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1522729" y="1396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9FC1F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8" name="object 308"/>
            <p:cNvSpPr/>
            <p:nvPr/>
          </p:nvSpPr>
          <p:spPr>
            <a:xfrm>
              <a:off x="4693920" y="3107689"/>
              <a:ext cx="1522730" cy="15240"/>
            </a:xfrm>
            <a:custGeom>
              <a:avLst/>
              <a:gdLst/>
              <a:ahLst/>
              <a:cxnLst/>
              <a:rect l="l" t="t" r="r" b="b"/>
              <a:pathLst>
                <a:path w="1522729" h="15239">
                  <a:moveTo>
                    <a:pt x="152272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2729" y="15239"/>
                  </a:lnTo>
                  <a:lnTo>
                    <a:pt x="1522729" y="0"/>
                  </a:lnTo>
                  <a:close/>
                </a:path>
              </a:pathLst>
            </a:custGeom>
            <a:solidFill>
              <a:srgbClr val="A1C2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09" name="object 309"/>
          <p:cNvSpPr txBox="1"/>
          <p:nvPr/>
        </p:nvSpPr>
        <p:spPr>
          <a:xfrm>
            <a:off x="4693920" y="1638300"/>
            <a:ext cx="1522730" cy="1484630"/>
          </a:xfrm>
          <a:prstGeom prst="rect">
            <a:avLst/>
          </a:prstGeom>
          <a:solidFill>
            <a:srgbClr val="000000">
              <a:alpha val="34999"/>
            </a:srgbClr>
          </a:solidFill>
          <a:ln w="9344">
            <a:solidFill>
              <a:srgbClr val="497DBA"/>
            </a:solidFill>
          </a:ln>
        </p:spPr>
        <p:txBody>
          <a:bodyPr vert="horz" wrap="square" lIns="0" tIns="193040" rIns="0" bIns="0" rtlCol="0">
            <a:spAutoFit/>
          </a:bodyPr>
          <a:lstStyle/>
          <a:p>
            <a:pPr marL="112395" marR="105410" indent="-1270" algn="ctr">
              <a:lnSpc>
                <a:spcPct val="100000"/>
              </a:lnSpc>
              <a:spcBef>
                <a:spcPts val="152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Adaption of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file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using </a:t>
            </a:r>
            <a:r>
              <a:rPr sz="1800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specific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algorithms.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310" name="object 310"/>
          <p:cNvGrpSpPr/>
          <p:nvPr/>
        </p:nvGrpSpPr>
        <p:grpSpPr>
          <a:xfrm>
            <a:off x="6604000" y="1639570"/>
            <a:ext cx="2015489" cy="1353820"/>
            <a:chOff x="6604000" y="1639570"/>
            <a:chExt cx="2015489" cy="1353820"/>
          </a:xfrm>
        </p:grpSpPr>
        <p:sp>
          <p:nvSpPr>
            <p:cNvPr id="311" name="object 311"/>
            <p:cNvSpPr/>
            <p:nvPr/>
          </p:nvSpPr>
          <p:spPr>
            <a:xfrm>
              <a:off x="6604000" y="1639570"/>
              <a:ext cx="2014220" cy="11430"/>
            </a:xfrm>
            <a:custGeom>
              <a:avLst/>
              <a:gdLst/>
              <a:ahLst/>
              <a:cxnLst/>
              <a:rect l="l" t="t" r="r" b="b"/>
              <a:pathLst>
                <a:path w="2014220" h="11430">
                  <a:moveTo>
                    <a:pt x="0" y="0"/>
                  </a:moveTo>
                  <a:lnTo>
                    <a:pt x="2014220" y="0"/>
                  </a:lnTo>
                  <a:lnTo>
                    <a:pt x="2014220" y="11429"/>
                  </a:lnTo>
                  <a:lnTo>
                    <a:pt x="0" y="114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7FC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2" name="object 312"/>
            <p:cNvSpPr/>
            <p:nvPr/>
          </p:nvSpPr>
          <p:spPr>
            <a:xfrm>
              <a:off x="6604000" y="165100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3F7FC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3" name="object 313"/>
            <p:cNvSpPr/>
            <p:nvPr/>
          </p:nvSpPr>
          <p:spPr>
            <a:xfrm>
              <a:off x="6604000" y="166497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4080C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4" name="object 314"/>
            <p:cNvSpPr/>
            <p:nvPr/>
          </p:nvSpPr>
          <p:spPr>
            <a:xfrm>
              <a:off x="6604000" y="167894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4181C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5" name="object 315"/>
            <p:cNvSpPr/>
            <p:nvPr/>
          </p:nvSpPr>
          <p:spPr>
            <a:xfrm>
              <a:off x="6604000" y="169291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4281C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6" name="object 316"/>
            <p:cNvSpPr/>
            <p:nvPr/>
          </p:nvSpPr>
          <p:spPr>
            <a:xfrm>
              <a:off x="6604000" y="170561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4382C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7" name="object 317"/>
            <p:cNvSpPr/>
            <p:nvPr/>
          </p:nvSpPr>
          <p:spPr>
            <a:xfrm>
              <a:off x="6604000" y="171958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4483D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8" name="object 318"/>
            <p:cNvSpPr/>
            <p:nvPr/>
          </p:nvSpPr>
          <p:spPr>
            <a:xfrm>
              <a:off x="6604000" y="173355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4583D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9" name="object 319"/>
            <p:cNvSpPr/>
            <p:nvPr/>
          </p:nvSpPr>
          <p:spPr>
            <a:xfrm>
              <a:off x="6604000" y="174752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468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0" name="object 320"/>
            <p:cNvSpPr/>
            <p:nvPr/>
          </p:nvSpPr>
          <p:spPr>
            <a:xfrm>
              <a:off x="6604000" y="176022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4785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1" name="object 321"/>
            <p:cNvSpPr/>
            <p:nvPr/>
          </p:nvSpPr>
          <p:spPr>
            <a:xfrm>
              <a:off x="6604000" y="177419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4885D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2" name="object 322"/>
            <p:cNvSpPr/>
            <p:nvPr/>
          </p:nvSpPr>
          <p:spPr>
            <a:xfrm>
              <a:off x="6604000" y="178816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4986D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3" name="object 323"/>
            <p:cNvSpPr/>
            <p:nvPr/>
          </p:nvSpPr>
          <p:spPr>
            <a:xfrm>
              <a:off x="6604000" y="180213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4A87D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4" name="object 324"/>
            <p:cNvSpPr/>
            <p:nvPr/>
          </p:nvSpPr>
          <p:spPr>
            <a:xfrm>
              <a:off x="6604000" y="181610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4B87D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5" name="object 325"/>
            <p:cNvSpPr/>
            <p:nvPr/>
          </p:nvSpPr>
          <p:spPr>
            <a:xfrm>
              <a:off x="6604000" y="182880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4C88D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6" name="object 326"/>
            <p:cNvSpPr/>
            <p:nvPr/>
          </p:nvSpPr>
          <p:spPr>
            <a:xfrm>
              <a:off x="6604000" y="184277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4D89D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7" name="object 327"/>
            <p:cNvSpPr/>
            <p:nvPr/>
          </p:nvSpPr>
          <p:spPr>
            <a:xfrm>
              <a:off x="6604000" y="185674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4E89D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8" name="object 328"/>
            <p:cNvSpPr/>
            <p:nvPr/>
          </p:nvSpPr>
          <p:spPr>
            <a:xfrm>
              <a:off x="6604000" y="187071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4F8AD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9" name="object 329"/>
            <p:cNvSpPr/>
            <p:nvPr/>
          </p:nvSpPr>
          <p:spPr>
            <a:xfrm>
              <a:off x="6604000" y="188341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508BD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0" name="object 330"/>
            <p:cNvSpPr/>
            <p:nvPr/>
          </p:nvSpPr>
          <p:spPr>
            <a:xfrm>
              <a:off x="6604000" y="189738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518BD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1" name="object 331"/>
            <p:cNvSpPr/>
            <p:nvPr/>
          </p:nvSpPr>
          <p:spPr>
            <a:xfrm>
              <a:off x="6604000" y="191135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528CD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2" name="object 332"/>
            <p:cNvSpPr/>
            <p:nvPr/>
          </p:nvSpPr>
          <p:spPr>
            <a:xfrm>
              <a:off x="6604000" y="192532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538DD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3" name="object 333"/>
            <p:cNvSpPr/>
            <p:nvPr/>
          </p:nvSpPr>
          <p:spPr>
            <a:xfrm>
              <a:off x="6604000" y="193802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548ED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4" name="object 334"/>
            <p:cNvSpPr/>
            <p:nvPr/>
          </p:nvSpPr>
          <p:spPr>
            <a:xfrm>
              <a:off x="6604000" y="195199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558ED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5" name="object 335"/>
            <p:cNvSpPr/>
            <p:nvPr/>
          </p:nvSpPr>
          <p:spPr>
            <a:xfrm>
              <a:off x="6604000" y="196596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568FD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6" name="object 336"/>
            <p:cNvSpPr/>
            <p:nvPr/>
          </p:nvSpPr>
          <p:spPr>
            <a:xfrm>
              <a:off x="6604000" y="197993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5790D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7" name="object 337"/>
            <p:cNvSpPr/>
            <p:nvPr/>
          </p:nvSpPr>
          <p:spPr>
            <a:xfrm>
              <a:off x="6604000" y="199390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5890D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8" name="object 338"/>
            <p:cNvSpPr/>
            <p:nvPr/>
          </p:nvSpPr>
          <p:spPr>
            <a:xfrm>
              <a:off x="6604000" y="200660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5991D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9" name="object 339"/>
            <p:cNvSpPr/>
            <p:nvPr/>
          </p:nvSpPr>
          <p:spPr>
            <a:xfrm>
              <a:off x="6604000" y="202057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5A92D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0" name="object 340"/>
            <p:cNvSpPr/>
            <p:nvPr/>
          </p:nvSpPr>
          <p:spPr>
            <a:xfrm>
              <a:off x="6604000" y="203454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5B92D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1" name="object 341"/>
            <p:cNvSpPr/>
            <p:nvPr/>
          </p:nvSpPr>
          <p:spPr>
            <a:xfrm>
              <a:off x="6604000" y="204851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5C93D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2" name="object 342"/>
            <p:cNvSpPr/>
            <p:nvPr/>
          </p:nvSpPr>
          <p:spPr>
            <a:xfrm>
              <a:off x="6604000" y="206121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5D94D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3" name="object 343"/>
            <p:cNvSpPr/>
            <p:nvPr/>
          </p:nvSpPr>
          <p:spPr>
            <a:xfrm>
              <a:off x="6604000" y="207518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5E94D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4" name="object 344"/>
            <p:cNvSpPr/>
            <p:nvPr/>
          </p:nvSpPr>
          <p:spPr>
            <a:xfrm>
              <a:off x="6604000" y="208915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5F95D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5" name="object 345"/>
            <p:cNvSpPr/>
            <p:nvPr/>
          </p:nvSpPr>
          <p:spPr>
            <a:xfrm>
              <a:off x="6604000" y="210312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6096D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6" name="object 346"/>
            <p:cNvSpPr/>
            <p:nvPr/>
          </p:nvSpPr>
          <p:spPr>
            <a:xfrm>
              <a:off x="6604000" y="211709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6196D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7" name="object 347"/>
            <p:cNvSpPr/>
            <p:nvPr/>
          </p:nvSpPr>
          <p:spPr>
            <a:xfrm>
              <a:off x="6604000" y="213106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6297D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8" name="object 348"/>
            <p:cNvSpPr/>
            <p:nvPr/>
          </p:nvSpPr>
          <p:spPr>
            <a:xfrm>
              <a:off x="6604000" y="214376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6399D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9" name="object 349"/>
            <p:cNvSpPr/>
            <p:nvPr/>
          </p:nvSpPr>
          <p:spPr>
            <a:xfrm>
              <a:off x="6604000" y="215773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6499E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0" name="object 350"/>
            <p:cNvSpPr/>
            <p:nvPr/>
          </p:nvSpPr>
          <p:spPr>
            <a:xfrm>
              <a:off x="6604000" y="217170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6699E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1" name="object 351"/>
            <p:cNvSpPr/>
            <p:nvPr/>
          </p:nvSpPr>
          <p:spPr>
            <a:xfrm>
              <a:off x="6604000" y="218567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669AE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2" name="object 352"/>
            <p:cNvSpPr/>
            <p:nvPr/>
          </p:nvSpPr>
          <p:spPr>
            <a:xfrm>
              <a:off x="6604000" y="219837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679BE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3" name="object 353"/>
            <p:cNvSpPr/>
            <p:nvPr/>
          </p:nvSpPr>
          <p:spPr>
            <a:xfrm>
              <a:off x="6604000" y="221234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689B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4" name="object 354"/>
            <p:cNvSpPr/>
            <p:nvPr/>
          </p:nvSpPr>
          <p:spPr>
            <a:xfrm>
              <a:off x="6604000" y="222631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699C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5" name="object 355"/>
            <p:cNvSpPr/>
            <p:nvPr/>
          </p:nvSpPr>
          <p:spPr>
            <a:xfrm>
              <a:off x="6604000" y="224028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6A9DE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6" name="object 356"/>
            <p:cNvSpPr/>
            <p:nvPr/>
          </p:nvSpPr>
          <p:spPr>
            <a:xfrm>
              <a:off x="6604000" y="225298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6B9DE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7" name="object 357"/>
            <p:cNvSpPr/>
            <p:nvPr/>
          </p:nvSpPr>
          <p:spPr>
            <a:xfrm>
              <a:off x="6604000" y="226695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6C9EE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8" name="object 358"/>
            <p:cNvSpPr/>
            <p:nvPr/>
          </p:nvSpPr>
          <p:spPr>
            <a:xfrm>
              <a:off x="6604000" y="228092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6D9FE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9" name="object 359"/>
            <p:cNvSpPr/>
            <p:nvPr/>
          </p:nvSpPr>
          <p:spPr>
            <a:xfrm>
              <a:off x="6604000" y="229489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6E9FE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0" name="object 360"/>
            <p:cNvSpPr/>
            <p:nvPr/>
          </p:nvSpPr>
          <p:spPr>
            <a:xfrm>
              <a:off x="6604000" y="230886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6FA0E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1" name="object 361"/>
            <p:cNvSpPr/>
            <p:nvPr/>
          </p:nvSpPr>
          <p:spPr>
            <a:xfrm>
              <a:off x="6604000" y="232156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70A1E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2" name="object 362"/>
            <p:cNvSpPr/>
            <p:nvPr/>
          </p:nvSpPr>
          <p:spPr>
            <a:xfrm>
              <a:off x="6604000" y="233553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71A1E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3" name="object 363"/>
            <p:cNvSpPr/>
            <p:nvPr/>
          </p:nvSpPr>
          <p:spPr>
            <a:xfrm>
              <a:off x="6604000" y="234950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72A2E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4" name="object 364"/>
            <p:cNvSpPr/>
            <p:nvPr/>
          </p:nvSpPr>
          <p:spPr>
            <a:xfrm>
              <a:off x="6604000" y="236347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73A3E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5" name="object 365"/>
            <p:cNvSpPr/>
            <p:nvPr/>
          </p:nvSpPr>
          <p:spPr>
            <a:xfrm>
              <a:off x="6604000" y="237617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74A3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6" name="object 366"/>
            <p:cNvSpPr/>
            <p:nvPr/>
          </p:nvSpPr>
          <p:spPr>
            <a:xfrm>
              <a:off x="6604000" y="239014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75A4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7" name="object 367"/>
            <p:cNvSpPr/>
            <p:nvPr/>
          </p:nvSpPr>
          <p:spPr>
            <a:xfrm>
              <a:off x="6604000" y="240411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76A5E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8" name="object 368"/>
            <p:cNvSpPr/>
            <p:nvPr/>
          </p:nvSpPr>
          <p:spPr>
            <a:xfrm>
              <a:off x="6604000" y="241808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77A5E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9" name="object 369"/>
            <p:cNvSpPr/>
            <p:nvPr/>
          </p:nvSpPr>
          <p:spPr>
            <a:xfrm>
              <a:off x="6604000" y="243205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78A6E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0" name="object 370"/>
            <p:cNvSpPr/>
            <p:nvPr/>
          </p:nvSpPr>
          <p:spPr>
            <a:xfrm>
              <a:off x="6604000" y="244475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79A7E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1" name="object 371"/>
            <p:cNvSpPr/>
            <p:nvPr/>
          </p:nvSpPr>
          <p:spPr>
            <a:xfrm>
              <a:off x="6604000" y="245872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7AA8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2" name="object 372"/>
            <p:cNvSpPr/>
            <p:nvPr/>
          </p:nvSpPr>
          <p:spPr>
            <a:xfrm>
              <a:off x="6604000" y="247269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7BA8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3" name="object 373"/>
            <p:cNvSpPr/>
            <p:nvPr/>
          </p:nvSpPr>
          <p:spPr>
            <a:xfrm>
              <a:off x="6604000" y="248666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7CA9E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4" name="object 374"/>
            <p:cNvSpPr/>
            <p:nvPr/>
          </p:nvSpPr>
          <p:spPr>
            <a:xfrm>
              <a:off x="6604000" y="249936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7DAAE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5" name="object 375"/>
            <p:cNvSpPr/>
            <p:nvPr/>
          </p:nvSpPr>
          <p:spPr>
            <a:xfrm>
              <a:off x="6604000" y="251333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7EAA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6" name="object 376"/>
            <p:cNvSpPr/>
            <p:nvPr/>
          </p:nvSpPr>
          <p:spPr>
            <a:xfrm>
              <a:off x="6604000" y="252730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7FAB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7" name="object 377"/>
            <p:cNvSpPr/>
            <p:nvPr/>
          </p:nvSpPr>
          <p:spPr>
            <a:xfrm>
              <a:off x="6604000" y="254127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80ACE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8" name="object 378"/>
            <p:cNvSpPr/>
            <p:nvPr/>
          </p:nvSpPr>
          <p:spPr>
            <a:xfrm>
              <a:off x="6604000" y="255524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81ACE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9" name="object 379"/>
            <p:cNvSpPr/>
            <p:nvPr/>
          </p:nvSpPr>
          <p:spPr>
            <a:xfrm>
              <a:off x="6604000" y="256921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82ADE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0" name="object 380"/>
            <p:cNvSpPr/>
            <p:nvPr/>
          </p:nvSpPr>
          <p:spPr>
            <a:xfrm>
              <a:off x="6604000" y="258191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83AEE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1" name="object 381"/>
            <p:cNvSpPr/>
            <p:nvPr/>
          </p:nvSpPr>
          <p:spPr>
            <a:xfrm>
              <a:off x="6604000" y="259588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84AE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2" name="object 382"/>
            <p:cNvSpPr/>
            <p:nvPr/>
          </p:nvSpPr>
          <p:spPr>
            <a:xfrm>
              <a:off x="6604000" y="260985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85AF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3" name="object 383"/>
            <p:cNvSpPr/>
            <p:nvPr/>
          </p:nvSpPr>
          <p:spPr>
            <a:xfrm>
              <a:off x="6604000" y="262382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86B0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4" name="object 384"/>
            <p:cNvSpPr/>
            <p:nvPr/>
          </p:nvSpPr>
          <p:spPr>
            <a:xfrm>
              <a:off x="6604000" y="263652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87B0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5" name="object 385"/>
            <p:cNvSpPr/>
            <p:nvPr/>
          </p:nvSpPr>
          <p:spPr>
            <a:xfrm>
              <a:off x="6604000" y="265049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88B1F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6" name="object 386"/>
            <p:cNvSpPr/>
            <p:nvPr/>
          </p:nvSpPr>
          <p:spPr>
            <a:xfrm>
              <a:off x="6604000" y="266446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89B2F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7" name="object 387"/>
            <p:cNvSpPr/>
            <p:nvPr/>
          </p:nvSpPr>
          <p:spPr>
            <a:xfrm>
              <a:off x="6604000" y="267843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8AB2F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8" name="object 388"/>
            <p:cNvSpPr/>
            <p:nvPr/>
          </p:nvSpPr>
          <p:spPr>
            <a:xfrm>
              <a:off x="6604000" y="269113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8BB3F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9" name="object 389"/>
            <p:cNvSpPr/>
            <p:nvPr/>
          </p:nvSpPr>
          <p:spPr>
            <a:xfrm>
              <a:off x="6604000" y="270510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8CB4F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0" name="object 390"/>
            <p:cNvSpPr/>
            <p:nvPr/>
          </p:nvSpPr>
          <p:spPr>
            <a:xfrm>
              <a:off x="6604000" y="271907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8DB5F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1" name="object 391"/>
            <p:cNvSpPr/>
            <p:nvPr/>
          </p:nvSpPr>
          <p:spPr>
            <a:xfrm>
              <a:off x="6604000" y="273304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8EB5F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2" name="object 392"/>
            <p:cNvSpPr/>
            <p:nvPr/>
          </p:nvSpPr>
          <p:spPr>
            <a:xfrm>
              <a:off x="6604000" y="274701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8FB6F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3" name="object 393"/>
            <p:cNvSpPr/>
            <p:nvPr/>
          </p:nvSpPr>
          <p:spPr>
            <a:xfrm>
              <a:off x="6604000" y="275971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90B7F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4" name="object 394"/>
            <p:cNvSpPr/>
            <p:nvPr/>
          </p:nvSpPr>
          <p:spPr>
            <a:xfrm>
              <a:off x="6604000" y="277368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91B7F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5" name="object 395"/>
            <p:cNvSpPr/>
            <p:nvPr/>
          </p:nvSpPr>
          <p:spPr>
            <a:xfrm>
              <a:off x="6604000" y="278765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92B8F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6" name="object 396"/>
            <p:cNvSpPr/>
            <p:nvPr/>
          </p:nvSpPr>
          <p:spPr>
            <a:xfrm>
              <a:off x="6604000" y="280162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93B9F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7" name="object 397"/>
            <p:cNvSpPr/>
            <p:nvPr/>
          </p:nvSpPr>
          <p:spPr>
            <a:xfrm>
              <a:off x="6604000" y="281432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94B9F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8" name="object 398"/>
            <p:cNvSpPr/>
            <p:nvPr/>
          </p:nvSpPr>
          <p:spPr>
            <a:xfrm>
              <a:off x="6604000" y="282829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95BAF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9" name="object 399"/>
            <p:cNvSpPr/>
            <p:nvPr/>
          </p:nvSpPr>
          <p:spPr>
            <a:xfrm>
              <a:off x="6604000" y="284226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96BB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0" name="object 400"/>
            <p:cNvSpPr/>
            <p:nvPr/>
          </p:nvSpPr>
          <p:spPr>
            <a:xfrm>
              <a:off x="6604000" y="285623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97BB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1" name="object 401"/>
            <p:cNvSpPr/>
            <p:nvPr/>
          </p:nvSpPr>
          <p:spPr>
            <a:xfrm>
              <a:off x="6604000" y="286893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99BCF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2" name="object 402"/>
            <p:cNvSpPr/>
            <p:nvPr/>
          </p:nvSpPr>
          <p:spPr>
            <a:xfrm>
              <a:off x="6604000" y="288290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99BDF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3" name="object 403"/>
            <p:cNvSpPr/>
            <p:nvPr/>
          </p:nvSpPr>
          <p:spPr>
            <a:xfrm>
              <a:off x="6604000" y="289687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9ABDF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4" name="object 404"/>
            <p:cNvSpPr/>
            <p:nvPr/>
          </p:nvSpPr>
          <p:spPr>
            <a:xfrm>
              <a:off x="6604000" y="291084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9BBEF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5" name="object 405"/>
            <p:cNvSpPr/>
            <p:nvPr/>
          </p:nvSpPr>
          <p:spPr>
            <a:xfrm>
              <a:off x="6604000" y="2924810"/>
              <a:ext cx="2015489" cy="12700"/>
            </a:xfrm>
            <a:custGeom>
              <a:avLst/>
              <a:gdLst/>
              <a:ahLst/>
              <a:cxnLst/>
              <a:rect l="l" t="t" r="r" b="b"/>
              <a:pathLst>
                <a:path w="2015490" h="12700">
                  <a:moveTo>
                    <a:pt x="20154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015490" y="1270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9CBFF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6" name="object 406"/>
            <p:cNvSpPr/>
            <p:nvPr/>
          </p:nvSpPr>
          <p:spPr>
            <a:xfrm>
              <a:off x="6604000" y="293751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9DBFF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7" name="object 407"/>
            <p:cNvSpPr/>
            <p:nvPr/>
          </p:nvSpPr>
          <p:spPr>
            <a:xfrm>
              <a:off x="6604000" y="295148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9EC0F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8" name="object 408"/>
            <p:cNvSpPr/>
            <p:nvPr/>
          </p:nvSpPr>
          <p:spPr>
            <a:xfrm>
              <a:off x="6604000" y="296545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2015490" y="13970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9FC1F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9" name="object 409"/>
            <p:cNvSpPr/>
            <p:nvPr/>
          </p:nvSpPr>
          <p:spPr>
            <a:xfrm>
              <a:off x="6604000" y="2979420"/>
              <a:ext cx="2015489" cy="13970"/>
            </a:xfrm>
            <a:custGeom>
              <a:avLst/>
              <a:gdLst/>
              <a:ahLst/>
              <a:cxnLst/>
              <a:rect l="l" t="t" r="r" b="b"/>
              <a:pathLst>
                <a:path w="2015490" h="13969">
                  <a:moveTo>
                    <a:pt x="2015490" y="0"/>
                  </a:moveTo>
                  <a:lnTo>
                    <a:pt x="0" y="0"/>
                  </a:lnTo>
                  <a:lnTo>
                    <a:pt x="0" y="13969"/>
                  </a:lnTo>
                  <a:lnTo>
                    <a:pt x="2015490" y="13969"/>
                  </a:lnTo>
                  <a:lnTo>
                    <a:pt x="2015490" y="0"/>
                  </a:lnTo>
                  <a:close/>
                </a:path>
              </a:pathLst>
            </a:custGeom>
            <a:solidFill>
              <a:srgbClr val="A1C2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10" name="object 410"/>
          <p:cNvSpPr txBox="1"/>
          <p:nvPr/>
        </p:nvSpPr>
        <p:spPr>
          <a:xfrm>
            <a:off x="6604000" y="1638300"/>
            <a:ext cx="2014220" cy="1353820"/>
          </a:xfrm>
          <a:prstGeom prst="rect">
            <a:avLst/>
          </a:prstGeom>
          <a:solidFill>
            <a:srgbClr val="000000">
              <a:alpha val="34999"/>
            </a:srgbClr>
          </a:solidFill>
          <a:ln w="9344">
            <a:solidFill>
              <a:srgbClr val="497DBA"/>
            </a:solidFill>
          </a:ln>
        </p:spPr>
        <p:txBody>
          <a:bodyPr vert="horz" wrap="square" lIns="0" tIns="128270" rIns="0" bIns="0" rtlCol="0">
            <a:spAutoFit/>
          </a:bodyPr>
          <a:lstStyle/>
          <a:p>
            <a:pPr marL="50800" marR="45085" indent="-635" algn="ctr">
              <a:lnSpc>
                <a:spcPct val="100000"/>
              </a:lnSpc>
              <a:spcBef>
                <a:spcPts val="101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Decoding using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standard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Datamatrix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QR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Code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program.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411" name="object 411"/>
          <p:cNvGrpSpPr/>
          <p:nvPr/>
        </p:nvGrpSpPr>
        <p:grpSpPr>
          <a:xfrm>
            <a:off x="370780" y="3300729"/>
            <a:ext cx="8203565" cy="96520"/>
            <a:chOff x="370780" y="3300729"/>
            <a:chExt cx="8203565" cy="96520"/>
          </a:xfrm>
        </p:grpSpPr>
        <p:sp>
          <p:nvSpPr>
            <p:cNvPr id="412" name="object 412"/>
            <p:cNvSpPr/>
            <p:nvPr/>
          </p:nvSpPr>
          <p:spPr>
            <a:xfrm>
              <a:off x="383540" y="3356609"/>
              <a:ext cx="8129270" cy="2540"/>
            </a:xfrm>
            <a:custGeom>
              <a:avLst/>
              <a:gdLst/>
              <a:ahLst/>
              <a:cxnLst/>
              <a:rect l="l" t="t" r="r" b="b"/>
              <a:pathLst>
                <a:path w="8129270" h="2539">
                  <a:moveTo>
                    <a:pt x="0" y="0"/>
                  </a:moveTo>
                  <a:lnTo>
                    <a:pt x="8129269" y="2539"/>
                  </a:lnTo>
                </a:path>
              </a:pathLst>
            </a:custGeom>
            <a:ln w="255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13" name="object 413"/>
            <p:cNvSpPr/>
            <p:nvPr/>
          </p:nvSpPr>
          <p:spPr>
            <a:xfrm>
              <a:off x="8497570" y="3319779"/>
              <a:ext cx="76200" cy="77470"/>
            </a:xfrm>
            <a:custGeom>
              <a:avLst/>
              <a:gdLst/>
              <a:ahLst/>
              <a:cxnLst/>
              <a:rect l="l" t="t" r="r" b="b"/>
              <a:pathLst>
                <a:path w="76200" h="77470">
                  <a:moveTo>
                    <a:pt x="0" y="0"/>
                  </a:moveTo>
                  <a:lnTo>
                    <a:pt x="0" y="77470"/>
                  </a:lnTo>
                  <a:lnTo>
                    <a:pt x="76200" y="393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14" name="object 414"/>
            <p:cNvSpPr/>
            <p:nvPr/>
          </p:nvSpPr>
          <p:spPr>
            <a:xfrm>
              <a:off x="383540" y="3336289"/>
              <a:ext cx="8129270" cy="2540"/>
            </a:xfrm>
            <a:custGeom>
              <a:avLst/>
              <a:gdLst/>
              <a:ahLst/>
              <a:cxnLst/>
              <a:rect l="l" t="t" r="r" b="b"/>
              <a:pathLst>
                <a:path w="8129270" h="2539">
                  <a:moveTo>
                    <a:pt x="0" y="0"/>
                  </a:moveTo>
                  <a:lnTo>
                    <a:pt x="8129269" y="2539"/>
                  </a:lnTo>
                </a:path>
              </a:pathLst>
            </a:custGeom>
            <a:ln w="25518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15" name="object 415"/>
            <p:cNvSpPr/>
            <p:nvPr/>
          </p:nvSpPr>
          <p:spPr>
            <a:xfrm>
              <a:off x="8497570" y="330072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80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416" name="object 4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41829" y="3531870"/>
            <a:ext cx="4657018" cy="2535039"/>
          </a:xfrm>
          <a:prstGeom prst="rect">
            <a:avLst/>
          </a:prstGeom>
        </p:spPr>
      </p:pic>
      <p:sp>
        <p:nvSpPr>
          <p:cNvPr id="417" name="object 417"/>
          <p:cNvSpPr txBox="1">
            <a:spLocks noGrp="1"/>
          </p:cNvSpPr>
          <p:nvPr>
            <p:ph type="title"/>
          </p:nvPr>
        </p:nvSpPr>
        <p:spPr>
          <a:xfrm>
            <a:off x="405129" y="1071879"/>
            <a:ext cx="48507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Arial"/>
                <a:cs typeface="Arial"/>
              </a:rPr>
              <a:t>Device</a:t>
            </a:r>
            <a:r>
              <a:rPr sz="2000" dirty="0">
                <a:latin typeface="Arial"/>
                <a:cs typeface="Arial"/>
              </a:rPr>
              <a:t> for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product/package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verification.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" y="26669"/>
            <a:ext cx="723899" cy="7137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1990" y="93980"/>
            <a:ext cx="8759190" cy="715010"/>
            <a:chOff x="201990" y="93980"/>
            <a:chExt cx="8759190" cy="715010"/>
          </a:xfrm>
        </p:grpSpPr>
        <p:sp>
          <p:nvSpPr>
            <p:cNvPr id="5" name="object 5"/>
            <p:cNvSpPr/>
            <p:nvPr/>
          </p:nvSpPr>
          <p:spPr>
            <a:xfrm>
              <a:off x="208279" y="770889"/>
              <a:ext cx="8746490" cy="31750"/>
            </a:xfrm>
            <a:custGeom>
              <a:avLst/>
              <a:gdLst/>
              <a:ahLst/>
              <a:cxnLst/>
              <a:rect l="l" t="t" r="r" b="b"/>
              <a:pathLst>
                <a:path w="8746490" h="31750">
                  <a:moveTo>
                    <a:pt x="0" y="0"/>
                  </a:moveTo>
                  <a:lnTo>
                    <a:pt x="8746490" y="31750"/>
                  </a:lnTo>
                </a:path>
              </a:pathLst>
            </a:custGeom>
            <a:ln w="12579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3729" y="93980"/>
              <a:ext cx="1906270" cy="68072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5129" y="1071879"/>
            <a:ext cx="47802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Arial"/>
                <a:cs typeface="Arial"/>
              </a:rPr>
              <a:t>Device</a:t>
            </a:r>
            <a:r>
              <a:rPr sz="2000" dirty="0">
                <a:latin typeface="Arial"/>
                <a:cs typeface="Arial"/>
              </a:rPr>
              <a:t> for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product/package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verification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5129" y="1746250"/>
            <a:ext cx="107314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spc="160" dirty="0">
                <a:latin typeface="Trebuchet MS"/>
                <a:cs typeface="Trebuchet MS"/>
              </a:rPr>
              <a:t>●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1030" y="1681479"/>
            <a:ext cx="83140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We are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now</a:t>
            </a:r>
            <a:r>
              <a:rPr sz="1800" i="1" spc="5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also providing in</a:t>
            </a:r>
            <a:r>
              <a:rPr sz="1800" i="1" spc="-10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the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field</a:t>
            </a:r>
            <a:r>
              <a:rPr sz="1800" i="1" spc="5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or</a:t>
            </a:r>
            <a:r>
              <a:rPr sz="1800" i="1" spc="-15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end-user</a:t>
            </a:r>
            <a:r>
              <a:rPr sz="1800" i="1" spc="-10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authentication</a:t>
            </a:r>
            <a:r>
              <a:rPr sz="1800" i="1" spc="5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solutions</a:t>
            </a:r>
            <a:r>
              <a:rPr sz="1800" i="1" spc="5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that </a:t>
            </a:r>
            <a:r>
              <a:rPr sz="1800" i="1" spc="-525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E487C"/>
                </a:solidFill>
                <a:latin typeface="Trebuchet MS"/>
                <a:cs typeface="Trebuchet MS"/>
              </a:rPr>
              <a:t>work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with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SMART</a:t>
            </a:r>
            <a:r>
              <a:rPr sz="1800" i="1" spc="-10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phone 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apps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5129" y="2569209"/>
            <a:ext cx="107314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spc="160" dirty="0">
                <a:latin typeface="Trebuchet MS"/>
                <a:cs typeface="Trebuchet MS"/>
              </a:rPr>
              <a:t>●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1030" y="2504440"/>
            <a:ext cx="79489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Some on product coding in 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the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tabletting arena can 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also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use random product </a:t>
            </a:r>
            <a:r>
              <a:rPr sz="1800" i="1" spc="-530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characteristics 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instead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of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nanoscale markings (ongoing </a:t>
            </a:r>
            <a:r>
              <a:rPr sz="1800" i="1" spc="-10" dirty="0">
                <a:solidFill>
                  <a:srgbClr val="1E487C"/>
                </a:solidFill>
                <a:latin typeface="Trebuchet MS"/>
                <a:cs typeface="Trebuchet MS"/>
              </a:rPr>
              <a:t>EUREKA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research 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project)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5129" y="3666490"/>
            <a:ext cx="107314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spc="160" dirty="0">
                <a:latin typeface="Trebuchet MS"/>
                <a:cs typeface="Trebuchet MS"/>
              </a:rPr>
              <a:t>●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1030" y="3601720"/>
            <a:ext cx="81146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Product markings and/or random coding 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can also be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used to create 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a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link 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with </a:t>
            </a:r>
            <a:r>
              <a:rPr sz="1800" i="1" spc="-530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coded packaging</a:t>
            </a:r>
            <a:r>
              <a:rPr sz="1800" i="1" spc="-10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(GTIN etc.)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5129" y="4489450"/>
            <a:ext cx="107314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spc="160" dirty="0">
                <a:latin typeface="Trebuchet MS"/>
                <a:cs typeface="Trebuchet MS"/>
              </a:rPr>
              <a:t>●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1030" y="4424679"/>
            <a:ext cx="8338184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9578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anti-counterfeiting solutions also use state-of-the art 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cryptography, thereby preventing 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the need to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 store,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safeguard,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and</a:t>
            </a:r>
            <a:r>
              <a:rPr sz="1800" i="1" spc="5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access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huge </a:t>
            </a:r>
            <a:r>
              <a:rPr sz="1800" i="1" spc="-525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amounts</a:t>
            </a:r>
            <a:r>
              <a:rPr sz="1800" i="1" spc="-10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of identification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data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5129" y="5586729"/>
            <a:ext cx="107314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spc="160" dirty="0">
                <a:latin typeface="Trebuchet MS"/>
                <a:cs typeface="Trebuchet MS"/>
              </a:rPr>
              <a:t>●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1030" y="5496560"/>
            <a:ext cx="8340725" cy="624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300"/>
              </a:lnSpc>
              <a:spcBef>
                <a:spcPts val="100"/>
              </a:spcBef>
            </a:pP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In-the-field</a:t>
            </a:r>
            <a:r>
              <a:rPr sz="1800" i="1" spc="10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authentication</a:t>
            </a:r>
            <a:r>
              <a:rPr sz="1800" i="1" spc="10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thereby</a:t>
            </a:r>
            <a:r>
              <a:rPr sz="1800" i="1" spc="5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becomes</a:t>
            </a:r>
            <a:r>
              <a:rPr sz="1800" i="1" spc="5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possible</a:t>
            </a:r>
            <a:r>
              <a:rPr sz="1800" i="1" spc="5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without</a:t>
            </a:r>
            <a:r>
              <a:rPr sz="1800" i="1" spc="10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external</a:t>
            </a:r>
            <a:r>
              <a:rPr sz="1800" i="1" dirty="0">
                <a:solidFill>
                  <a:srgbClr val="1E487C"/>
                </a:solidFill>
                <a:latin typeface="Trebuchet MS"/>
                <a:cs typeface="Trebuchet MS"/>
              </a:rPr>
              <a:t> database </a:t>
            </a:r>
            <a:r>
              <a:rPr sz="1800" i="1" spc="-530" dirty="0">
                <a:solidFill>
                  <a:srgbClr val="1E487C"/>
                </a:solidFill>
                <a:latin typeface="Trebuchet MS"/>
                <a:cs typeface="Trebuchet MS"/>
              </a:rPr>
              <a:t> </a:t>
            </a:r>
            <a:r>
              <a:rPr sz="1800" i="1" spc="-5" dirty="0">
                <a:solidFill>
                  <a:srgbClr val="1E487C"/>
                </a:solidFill>
                <a:latin typeface="Trebuchet MS"/>
                <a:cs typeface="Trebuchet MS"/>
              </a:rPr>
              <a:t>access</a:t>
            </a:r>
            <a:endParaRPr sz="1800" dirty="0">
              <a:latin typeface="Trebuchet MS"/>
              <a:cs typeface="Trebuchet MS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6430" y="4207509"/>
            <a:ext cx="1631949" cy="52450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" y="26669"/>
            <a:ext cx="723899" cy="7137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8279" y="770890"/>
            <a:ext cx="8746490" cy="31750"/>
          </a:xfrm>
          <a:custGeom>
            <a:avLst/>
            <a:gdLst/>
            <a:ahLst/>
            <a:cxnLst/>
            <a:rect l="l" t="t" r="r" b="b"/>
            <a:pathLst>
              <a:path w="8746490" h="31750">
                <a:moveTo>
                  <a:pt x="0" y="0"/>
                </a:moveTo>
                <a:lnTo>
                  <a:pt x="8746490" y="31750"/>
                </a:lnTo>
              </a:path>
            </a:pathLst>
          </a:custGeom>
          <a:ln w="12579">
            <a:solidFill>
              <a:srgbClr val="4E80BC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1940" y="1141729"/>
            <a:ext cx="45135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Holograms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including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covert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features.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5480" y="2089150"/>
            <a:ext cx="107314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spc="160" dirty="0">
                <a:latin typeface="Trebuchet MS"/>
                <a:cs typeface="Trebuchet MS"/>
              </a:rPr>
              <a:t>●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1380" y="2024379"/>
            <a:ext cx="73894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We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also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offer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the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application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of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holographic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gratings</a:t>
            </a:r>
            <a:r>
              <a:rPr sz="18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to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flat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or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curved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hardened </a:t>
            </a:r>
            <a:r>
              <a:rPr sz="1800" spc="-39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steel</a:t>
            </a:r>
            <a:r>
              <a:rPr sz="18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surfaces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such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as</a:t>
            </a:r>
            <a:r>
              <a:rPr sz="18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those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used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in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injection moulds and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embossing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tools.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5480" y="3242309"/>
            <a:ext cx="107314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spc="160" dirty="0">
                <a:latin typeface="Trebuchet MS"/>
                <a:cs typeface="Trebuchet MS"/>
              </a:rPr>
              <a:t>●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1380" y="3177540"/>
            <a:ext cx="71983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The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new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process can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be used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to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apply simple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and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complex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grating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structures, </a:t>
            </a:r>
            <a:r>
              <a:rPr sz="1800" spc="-39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Moiré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structures, or random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fingerprint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structures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directly onto steel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tooling.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38020" y="4138929"/>
            <a:ext cx="2084070" cy="167767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33620" y="4138929"/>
            <a:ext cx="2108200" cy="16776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" y="26669"/>
            <a:ext cx="723899" cy="7137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1990" y="93980"/>
            <a:ext cx="8759190" cy="715010"/>
            <a:chOff x="201990" y="93980"/>
            <a:chExt cx="8759190" cy="715010"/>
          </a:xfrm>
        </p:grpSpPr>
        <p:sp>
          <p:nvSpPr>
            <p:cNvPr id="5" name="object 5"/>
            <p:cNvSpPr/>
            <p:nvPr/>
          </p:nvSpPr>
          <p:spPr>
            <a:xfrm>
              <a:off x="208279" y="770889"/>
              <a:ext cx="8746490" cy="31750"/>
            </a:xfrm>
            <a:custGeom>
              <a:avLst/>
              <a:gdLst/>
              <a:ahLst/>
              <a:cxnLst/>
              <a:rect l="l" t="t" r="r" b="b"/>
              <a:pathLst>
                <a:path w="8746490" h="31750">
                  <a:moveTo>
                    <a:pt x="0" y="0"/>
                  </a:moveTo>
                  <a:lnTo>
                    <a:pt x="8746490" y="31750"/>
                  </a:lnTo>
                </a:path>
              </a:pathLst>
            </a:custGeom>
            <a:ln w="12579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3729" y="93980"/>
              <a:ext cx="1906270" cy="67945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62940" y="1029970"/>
            <a:ext cx="46462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Moulded</a:t>
            </a:r>
            <a:r>
              <a:rPr sz="2400" spc="-30" dirty="0"/>
              <a:t> </a:t>
            </a:r>
            <a:r>
              <a:rPr sz="2400" spc="-5" dirty="0"/>
              <a:t>hologram</a:t>
            </a:r>
            <a:r>
              <a:rPr sz="2400" spc="-20" dirty="0"/>
              <a:t> </a:t>
            </a:r>
            <a:r>
              <a:rPr sz="2400" spc="-5" dirty="0"/>
              <a:t>security</a:t>
            </a:r>
            <a:r>
              <a:rPr sz="2400" spc="-25" dirty="0"/>
              <a:t> </a:t>
            </a:r>
            <a:r>
              <a:rPr sz="2400" spc="-5" dirty="0"/>
              <a:t>features</a:t>
            </a:r>
            <a:endParaRPr sz="2400" dirty="0"/>
          </a:p>
        </p:txBody>
      </p:sp>
      <p:sp>
        <p:nvSpPr>
          <p:cNvPr id="8" name="object 8"/>
          <p:cNvSpPr txBox="1"/>
          <p:nvPr/>
        </p:nvSpPr>
        <p:spPr>
          <a:xfrm>
            <a:off x="631190" y="1657350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E487C"/>
                </a:solidFill>
                <a:latin typeface="Arial MT"/>
                <a:cs typeface="Arial MT"/>
              </a:rPr>
              <a:t>•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0430" y="1670050"/>
            <a:ext cx="75571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Level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1: 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Holographic logo or pattern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that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diffracts</a:t>
            </a:r>
            <a:r>
              <a:rPr sz="18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the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light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to different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colours</a:t>
            </a:r>
            <a:r>
              <a:rPr sz="18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at </a:t>
            </a:r>
            <a:r>
              <a:rPr sz="1800" spc="-39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different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angles (see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plastic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cap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picture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on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previous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slide).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1190" y="2480309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E487C"/>
                </a:solidFill>
                <a:latin typeface="Arial MT"/>
                <a:cs typeface="Arial MT"/>
              </a:rPr>
              <a:t>•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0430" y="2493009"/>
            <a:ext cx="758570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Level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2: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Complex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hologram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that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changes</a:t>
            </a:r>
            <a:r>
              <a:rPr sz="18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appearance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when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viewed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different </a:t>
            </a:r>
            <a:r>
              <a:rPr sz="1800" spc="-39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angles.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Example: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Globe hologram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(see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below).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1190" y="3303270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E487C"/>
                </a:solidFill>
                <a:latin typeface="Arial MT"/>
                <a:cs typeface="Arial MT"/>
              </a:rPr>
              <a:t>•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0430" y="3315970"/>
            <a:ext cx="7336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Level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3: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Hidden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detail (only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visible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when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inspected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at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a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specific point or using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a </a:t>
            </a:r>
            <a:r>
              <a:rPr sz="1800" spc="-39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specific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method).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Examples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include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microtext,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reflected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diffractive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patterns.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8830" y="4505959"/>
            <a:ext cx="3417570" cy="168782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56547" y="4378959"/>
            <a:ext cx="3551844" cy="163272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" y="26669"/>
            <a:ext cx="723899" cy="7137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1990" y="111760"/>
            <a:ext cx="8837930" cy="697230"/>
            <a:chOff x="201990" y="111760"/>
            <a:chExt cx="8837930" cy="697230"/>
          </a:xfrm>
        </p:grpSpPr>
        <p:sp>
          <p:nvSpPr>
            <p:cNvPr id="5" name="object 5"/>
            <p:cNvSpPr/>
            <p:nvPr/>
          </p:nvSpPr>
          <p:spPr>
            <a:xfrm>
              <a:off x="208279" y="770890"/>
              <a:ext cx="8746490" cy="31750"/>
            </a:xfrm>
            <a:custGeom>
              <a:avLst/>
              <a:gdLst/>
              <a:ahLst/>
              <a:cxnLst/>
              <a:rect l="l" t="t" r="r" b="b"/>
              <a:pathLst>
                <a:path w="8746490" h="31750">
                  <a:moveTo>
                    <a:pt x="0" y="0"/>
                  </a:moveTo>
                  <a:lnTo>
                    <a:pt x="8746490" y="31750"/>
                  </a:lnTo>
                </a:path>
              </a:pathLst>
            </a:custGeom>
            <a:ln w="12579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32320" y="111760"/>
              <a:ext cx="1907539" cy="68072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5120" y="1041400"/>
            <a:ext cx="44424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Holograms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including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covert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features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2459" y="1805939"/>
            <a:ext cx="107314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spc="160" dirty="0">
                <a:latin typeface="Trebuchet MS"/>
                <a:cs typeface="Trebuchet MS"/>
              </a:rPr>
              <a:t>●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8360" y="1741170"/>
            <a:ext cx="507619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High-contrast holograms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have been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injection moulded </a:t>
            </a:r>
            <a:r>
              <a:rPr sz="1800" spc="-39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onto plastic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packaging directly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from injection moulds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with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no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secondary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process.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0400" y="2936239"/>
            <a:ext cx="107314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spc="160" dirty="0">
                <a:latin typeface="Trebuchet MS"/>
                <a:cs typeface="Trebuchet MS"/>
              </a:rPr>
              <a:t>●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6300" y="2872740"/>
            <a:ext cx="464248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Using inserts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the special steel</a:t>
            </a:r>
            <a:r>
              <a:rPr sz="18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structuring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process,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holograms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have been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directly embossed </a:t>
            </a:r>
            <a:r>
              <a:rPr sz="1800" spc="-39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onto</a:t>
            </a:r>
            <a:r>
              <a:rPr sz="18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blister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packs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in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standard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packaging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line.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0400" y="4033520"/>
            <a:ext cx="107314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spc="160" dirty="0">
                <a:latin typeface="Trebuchet MS"/>
                <a:cs typeface="Trebuchet MS"/>
              </a:rPr>
              <a:t>●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6300" y="3970020"/>
            <a:ext cx="47409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Holograms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have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also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been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embossed onto medical </a:t>
            </a:r>
            <a:r>
              <a:rPr sz="1800" spc="-39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pouches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as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part of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a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standard film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converting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line.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4209" y="4857750"/>
            <a:ext cx="107314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spc="160" dirty="0">
                <a:latin typeface="Trebuchet MS"/>
                <a:cs typeface="Trebuchet MS"/>
              </a:rPr>
              <a:t>●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0110" y="4792979"/>
            <a:ext cx="50526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Optical gratings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have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been produced to locally couple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light into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a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plastic material and reveal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a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hologram that </a:t>
            </a:r>
            <a:r>
              <a:rPr sz="1800" spc="-39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was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previously not obvious.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29400" y="1511300"/>
            <a:ext cx="2044700" cy="4635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" y="26669"/>
            <a:ext cx="723899" cy="7137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1990" y="93980"/>
            <a:ext cx="8759190" cy="715010"/>
            <a:chOff x="201990" y="93980"/>
            <a:chExt cx="8759190" cy="715010"/>
          </a:xfrm>
        </p:grpSpPr>
        <p:sp>
          <p:nvSpPr>
            <p:cNvPr id="5" name="object 5"/>
            <p:cNvSpPr/>
            <p:nvPr/>
          </p:nvSpPr>
          <p:spPr>
            <a:xfrm>
              <a:off x="208279" y="770889"/>
              <a:ext cx="8746490" cy="31750"/>
            </a:xfrm>
            <a:custGeom>
              <a:avLst/>
              <a:gdLst/>
              <a:ahLst/>
              <a:cxnLst/>
              <a:rect l="l" t="t" r="r" b="b"/>
              <a:pathLst>
                <a:path w="8746490" h="31750">
                  <a:moveTo>
                    <a:pt x="0" y="0"/>
                  </a:moveTo>
                  <a:lnTo>
                    <a:pt x="8746490" y="31750"/>
                  </a:lnTo>
                </a:path>
              </a:pathLst>
            </a:custGeom>
            <a:ln w="12579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3729" y="93980"/>
              <a:ext cx="1906270" cy="67945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15290" y="988059"/>
            <a:ext cx="7130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/>
              <a:t>NANO </a:t>
            </a:r>
            <a:r>
              <a:rPr sz="1800" dirty="0"/>
              <a:t>4</a:t>
            </a:r>
            <a:r>
              <a:rPr sz="1800" spc="5" dirty="0"/>
              <a:t> </a:t>
            </a:r>
            <a:r>
              <a:rPr sz="1800" dirty="0"/>
              <a:t>U</a:t>
            </a:r>
            <a:r>
              <a:rPr sz="1800" spc="5" dirty="0"/>
              <a:t> </a:t>
            </a:r>
            <a:r>
              <a:rPr sz="1800" spc="-5" dirty="0"/>
              <a:t>anti-counterfeiting</a:t>
            </a:r>
            <a:r>
              <a:rPr sz="1800" dirty="0"/>
              <a:t> </a:t>
            </a:r>
            <a:r>
              <a:rPr sz="1800" spc="-5" dirty="0"/>
              <a:t>products</a:t>
            </a:r>
            <a:r>
              <a:rPr sz="1800" spc="10" dirty="0"/>
              <a:t> </a:t>
            </a:r>
            <a:r>
              <a:rPr sz="1800" dirty="0"/>
              <a:t>in</a:t>
            </a:r>
            <a:r>
              <a:rPr sz="1800" spc="5" dirty="0"/>
              <a:t> </a:t>
            </a:r>
            <a:r>
              <a:rPr sz="1800" dirty="0"/>
              <a:t>the</a:t>
            </a:r>
            <a:r>
              <a:rPr sz="1800" spc="10" dirty="0"/>
              <a:t> </a:t>
            </a:r>
            <a:r>
              <a:rPr sz="1800" spc="-5" dirty="0"/>
              <a:t>area </a:t>
            </a:r>
            <a:r>
              <a:rPr sz="1800" dirty="0"/>
              <a:t>of </a:t>
            </a:r>
            <a:r>
              <a:rPr sz="1800" spc="-5" dirty="0"/>
              <a:t>glass</a:t>
            </a:r>
            <a:r>
              <a:rPr sz="1800" spc="10" dirty="0"/>
              <a:t> </a:t>
            </a:r>
            <a:r>
              <a:rPr sz="1800" spc="-5" dirty="0"/>
              <a:t>vials</a:t>
            </a:r>
            <a:r>
              <a:rPr sz="1800" spc="10" dirty="0"/>
              <a:t> </a:t>
            </a:r>
            <a:r>
              <a:rPr sz="1800" dirty="0"/>
              <a:t>&amp;</a:t>
            </a:r>
            <a:r>
              <a:rPr sz="1800" spc="5" dirty="0"/>
              <a:t> </a:t>
            </a:r>
            <a:r>
              <a:rPr sz="1800" spc="-5" dirty="0"/>
              <a:t>syringes.</a:t>
            </a:r>
            <a:endParaRPr sz="1800" dirty="0"/>
          </a:p>
        </p:txBody>
      </p:sp>
      <p:sp>
        <p:nvSpPr>
          <p:cNvPr id="8" name="object 8"/>
          <p:cNvSpPr txBox="1"/>
          <p:nvPr/>
        </p:nvSpPr>
        <p:spPr>
          <a:xfrm>
            <a:off x="875030" y="1475740"/>
            <a:ext cx="61404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Code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laser-written inside glass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and decoded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using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high</a:t>
            </a:r>
            <a:r>
              <a:rPr sz="16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speed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optical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scan.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8809" y="1464309"/>
            <a:ext cx="6204585" cy="1088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1E487C"/>
                </a:solidFill>
                <a:latin typeface="Arial MT"/>
                <a:cs typeface="Arial MT"/>
              </a:rPr>
              <a:t>•</a:t>
            </a:r>
            <a:endParaRPr sz="1600" dirty="0">
              <a:latin typeface="Arial MT"/>
              <a:cs typeface="Arial MT"/>
            </a:endParaRPr>
          </a:p>
          <a:p>
            <a:pPr marL="248920" indent="-236220">
              <a:lnSpc>
                <a:spcPct val="100000"/>
              </a:lnSpc>
              <a:spcBef>
                <a:spcPts val="1340"/>
              </a:spcBef>
              <a:buFont typeface="Arial MT"/>
              <a:buChar char="•"/>
              <a:tabLst>
                <a:tab pos="248285" algn="l"/>
                <a:tab pos="248920" algn="l"/>
              </a:tabLst>
            </a:pP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Rapid optical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scan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allows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coding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at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more than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one level within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the glass.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sz="1600" dirty="0">
                <a:solidFill>
                  <a:srgbClr val="1E487C"/>
                </a:solidFill>
                <a:latin typeface="Arial MT"/>
                <a:cs typeface="Arial MT"/>
              </a:rPr>
              <a:t>•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5030" y="2294890"/>
            <a:ext cx="742378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Code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is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impossible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to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read using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E487C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 normal 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microscope</a:t>
            </a:r>
            <a:r>
              <a:rPr sz="16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and</a:t>
            </a:r>
            <a:r>
              <a:rPr sz="1600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can</a:t>
            </a:r>
            <a:r>
              <a:rPr sz="16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include</a:t>
            </a:r>
            <a:r>
              <a:rPr sz="16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hidden information </a:t>
            </a:r>
            <a:r>
              <a:rPr sz="1600" spc="-34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E487C"/>
                </a:solidFill>
                <a:latin typeface="Calibri"/>
                <a:cs typeface="Calibri"/>
              </a:rPr>
              <a:t>levels.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28319" y="3343909"/>
            <a:ext cx="7917180" cy="2921000"/>
            <a:chOff x="528319" y="3343909"/>
            <a:chExt cx="7917180" cy="292100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8319" y="3343909"/>
              <a:ext cx="7917180" cy="29210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907539" y="6005829"/>
              <a:ext cx="1511300" cy="190500"/>
            </a:xfrm>
            <a:custGeom>
              <a:avLst/>
              <a:gdLst/>
              <a:ahLst/>
              <a:cxnLst/>
              <a:rect l="l" t="t" r="r" b="b"/>
              <a:pathLst>
                <a:path w="1511300" h="190500">
                  <a:moveTo>
                    <a:pt x="1511300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755650" y="190500"/>
                  </a:lnTo>
                  <a:lnTo>
                    <a:pt x="1511300" y="190500"/>
                  </a:lnTo>
                  <a:lnTo>
                    <a:pt x="1511300" y="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907539" y="6005829"/>
              <a:ext cx="1511300" cy="190500"/>
            </a:xfrm>
            <a:custGeom>
              <a:avLst/>
              <a:gdLst/>
              <a:ahLst/>
              <a:cxnLst/>
              <a:rect l="l" t="t" r="r" b="b"/>
              <a:pathLst>
                <a:path w="1511300" h="190500">
                  <a:moveTo>
                    <a:pt x="755650" y="190500"/>
                  </a:moveTo>
                  <a:lnTo>
                    <a:pt x="0" y="190500"/>
                  </a:lnTo>
                  <a:lnTo>
                    <a:pt x="0" y="0"/>
                  </a:lnTo>
                  <a:lnTo>
                    <a:pt x="1511300" y="0"/>
                  </a:lnTo>
                  <a:lnTo>
                    <a:pt x="1511300" y="190500"/>
                  </a:lnTo>
                  <a:lnTo>
                    <a:pt x="755650" y="190500"/>
                  </a:lnTo>
                  <a:close/>
                </a:path>
              </a:pathLst>
            </a:custGeom>
            <a:ln w="255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5"/>
            <p:cNvSpPr/>
            <p:nvPr/>
          </p:nvSpPr>
          <p:spPr>
            <a:xfrm>
              <a:off x="1907539" y="5982969"/>
              <a:ext cx="1511300" cy="190500"/>
            </a:xfrm>
            <a:custGeom>
              <a:avLst/>
              <a:gdLst/>
              <a:ahLst/>
              <a:cxnLst/>
              <a:rect l="l" t="t" r="r" b="b"/>
              <a:pathLst>
                <a:path w="1511300" h="190500">
                  <a:moveTo>
                    <a:pt x="1511300" y="0"/>
                  </a:moveTo>
                  <a:lnTo>
                    <a:pt x="0" y="0"/>
                  </a:lnTo>
                  <a:lnTo>
                    <a:pt x="0" y="190499"/>
                  </a:lnTo>
                  <a:lnTo>
                    <a:pt x="755650" y="190499"/>
                  </a:lnTo>
                  <a:lnTo>
                    <a:pt x="1511300" y="190499"/>
                  </a:lnTo>
                  <a:lnTo>
                    <a:pt x="1511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907539" y="5982969"/>
              <a:ext cx="1511300" cy="190500"/>
            </a:xfrm>
            <a:custGeom>
              <a:avLst/>
              <a:gdLst/>
              <a:ahLst/>
              <a:cxnLst/>
              <a:rect l="l" t="t" r="r" b="b"/>
              <a:pathLst>
                <a:path w="1511300" h="190500">
                  <a:moveTo>
                    <a:pt x="755650" y="190499"/>
                  </a:moveTo>
                  <a:lnTo>
                    <a:pt x="0" y="190499"/>
                  </a:lnTo>
                  <a:lnTo>
                    <a:pt x="0" y="0"/>
                  </a:lnTo>
                  <a:lnTo>
                    <a:pt x="1511300" y="0"/>
                  </a:lnTo>
                  <a:lnTo>
                    <a:pt x="1511300" y="190499"/>
                  </a:lnTo>
                  <a:lnTo>
                    <a:pt x="755650" y="190499"/>
                  </a:lnTo>
                  <a:close/>
                </a:path>
              </a:pathLst>
            </a:custGeom>
            <a:ln w="255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" y="26669"/>
            <a:ext cx="723899" cy="7137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2019" y="425450"/>
            <a:ext cx="46431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Protecting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EU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Citizens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from</a:t>
            </a:r>
            <a:r>
              <a:rPr sz="1600" i="1" spc="-1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1E487C"/>
                </a:solidFill>
                <a:latin typeface="Calibri"/>
                <a:cs typeface="Calibri"/>
              </a:rPr>
              <a:t>Counterfeit Pharmaceuticals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1990" y="93980"/>
            <a:ext cx="8759190" cy="715010"/>
            <a:chOff x="201990" y="93980"/>
            <a:chExt cx="8759190" cy="715010"/>
          </a:xfrm>
        </p:grpSpPr>
        <p:sp>
          <p:nvSpPr>
            <p:cNvPr id="5" name="object 5"/>
            <p:cNvSpPr/>
            <p:nvPr/>
          </p:nvSpPr>
          <p:spPr>
            <a:xfrm>
              <a:off x="208279" y="770889"/>
              <a:ext cx="8746490" cy="31750"/>
            </a:xfrm>
            <a:custGeom>
              <a:avLst/>
              <a:gdLst/>
              <a:ahLst/>
              <a:cxnLst/>
              <a:rect l="l" t="t" r="r" b="b"/>
              <a:pathLst>
                <a:path w="8746490" h="31750">
                  <a:moveTo>
                    <a:pt x="0" y="0"/>
                  </a:moveTo>
                  <a:lnTo>
                    <a:pt x="8746490" y="31750"/>
                  </a:lnTo>
                </a:path>
              </a:pathLst>
            </a:custGeom>
            <a:ln w="12579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3729" y="93980"/>
              <a:ext cx="1906270" cy="67945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6300" y="1104900"/>
            <a:ext cx="42951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/>
              <a:t>NANO </a:t>
            </a:r>
            <a:r>
              <a:rPr sz="2000" dirty="0"/>
              <a:t>4</a:t>
            </a:r>
            <a:r>
              <a:rPr sz="2000" spc="5" dirty="0"/>
              <a:t> </a:t>
            </a:r>
            <a:r>
              <a:rPr sz="2000" spc="-5" dirty="0"/>
              <a:t>U’s</a:t>
            </a:r>
            <a:r>
              <a:rPr sz="2000" dirty="0"/>
              <a:t> </a:t>
            </a:r>
            <a:r>
              <a:rPr sz="2000" spc="-5" dirty="0"/>
              <a:t>current</a:t>
            </a:r>
            <a:r>
              <a:rPr sz="2000" spc="10" dirty="0"/>
              <a:t> </a:t>
            </a:r>
            <a:r>
              <a:rPr sz="2000" spc="-5" dirty="0"/>
              <a:t>activities</a:t>
            </a:r>
            <a:r>
              <a:rPr sz="2000" dirty="0"/>
              <a:t> in</a:t>
            </a:r>
            <a:r>
              <a:rPr sz="2000" spc="-5" dirty="0"/>
              <a:t> </a:t>
            </a:r>
            <a:r>
              <a:rPr sz="2000" dirty="0"/>
              <a:t>the</a:t>
            </a:r>
            <a:r>
              <a:rPr sz="2000" spc="-5" dirty="0"/>
              <a:t> field</a:t>
            </a:r>
            <a:endParaRPr sz="2000" dirty="0"/>
          </a:p>
        </p:txBody>
      </p:sp>
      <p:sp>
        <p:nvSpPr>
          <p:cNvPr id="8" name="object 8"/>
          <p:cNvSpPr txBox="1"/>
          <p:nvPr/>
        </p:nvSpPr>
        <p:spPr>
          <a:xfrm>
            <a:off x="800100" y="1930400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E487C"/>
                </a:solidFill>
                <a:latin typeface="Arial MT"/>
                <a:cs typeface="Arial MT"/>
              </a:rPr>
              <a:t>•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36319" y="1943100"/>
            <a:ext cx="6613525" cy="249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6004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Collaboration with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a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blister machine supplier in the pharmaceutical </a:t>
            </a:r>
            <a:r>
              <a:rPr sz="1800" spc="-39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market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Various discussions</a:t>
            </a:r>
            <a:r>
              <a:rPr sz="18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with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pharma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manufacturers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about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implementation </a:t>
            </a:r>
            <a:r>
              <a:rPr sz="1800" spc="-39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of NANO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4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U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products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into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their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serialization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solutions 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(custom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 application development)</a:t>
            </a:r>
            <a:endParaRPr sz="1800" dirty="0">
              <a:latin typeface="Calibri"/>
              <a:cs typeface="Calibri"/>
            </a:endParaRPr>
          </a:p>
          <a:p>
            <a:pPr marL="12700" marR="853440">
              <a:lnSpc>
                <a:spcPct val="100000"/>
              </a:lnSpc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Upscaling</a:t>
            </a:r>
            <a:r>
              <a:rPr sz="18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glass-marking system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in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packaging lines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for liquid </a:t>
            </a:r>
            <a:r>
              <a:rPr sz="1800" spc="-39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pharmaceuticals</a:t>
            </a:r>
            <a:endParaRPr sz="1800" dirty="0">
              <a:latin typeface="Calibri"/>
              <a:cs typeface="Calibri"/>
            </a:endParaRPr>
          </a:p>
          <a:p>
            <a:pPr marL="12700" marR="127000">
              <a:lnSpc>
                <a:spcPct val="100000"/>
              </a:lnSpc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Early stage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development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projects</a:t>
            </a:r>
            <a:r>
              <a:rPr sz="18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in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the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luxury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goods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markets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(drinks, </a:t>
            </a:r>
            <a:r>
              <a:rPr sz="1800" spc="-39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perfume,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sunglasses,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jewelry, high-level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brand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protection)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0100" y="2479040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E487C"/>
                </a:solidFill>
                <a:latin typeface="Arial MT"/>
                <a:cs typeface="Arial MT"/>
              </a:rPr>
              <a:t>•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0100" y="3302000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E487C"/>
                </a:solidFill>
                <a:latin typeface="Arial MT"/>
                <a:cs typeface="Arial MT"/>
              </a:rPr>
              <a:t>•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0100" y="3850640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E487C"/>
                </a:solidFill>
                <a:latin typeface="Arial MT"/>
                <a:cs typeface="Arial MT"/>
              </a:rPr>
              <a:t>•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0100" y="4686300"/>
            <a:ext cx="67748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Please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do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not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hesitate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to contact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E487C"/>
                </a:solidFill>
                <a:latin typeface="Calibri"/>
                <a:cs typeface="Calibri"/>
              </a:rPr>
              <a:t>us</a:t>
            </a:r>
            <a:r>
              <a:rPr sz="18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for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any</a:t>
            </a:r>
            <a:r>
              <a:rPr sz="1800" spc="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contribution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to</a:t>
            </a:r>
            <a:r>
              <a:rPr sz="1800" spc="-1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your</a:t>
            </a:r>
            <a:r>
              <a:rPr sz="1800" spc="5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ongoing </a:t>
            </a:r>
            <a:r>
              <a:rPr sz="1800" spc="-39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discussions!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THANK</a:t>
            </a:r>
            <a:r>
              <a:rPr sz="1800" spc="-90" dirty="0">
                <a:solidFill>
                  <a:srgbClr val="1E487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1E487C"/>
                </a:solidFill>
                <a:latin typeface="Calibri"/>
                <a:cs typeface="Calibri"/>
              </a:rPr>
              <a:t>YOU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7</TotalTime>
  <Words>1875</Words>
  <Application>Microsoft Office PowerPoint</Application>
  <PresentationFormat>Экран (4:3)</PresentationFormat>
  <Paragraphs>175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4" baseType="lpstr">
      <vt:lpstr>Arial</vt:lpstr>
      <vt:lpstr>Arial MT</vt:lpstr>
      <vt:lpstr>Calibri</vt:lpstr>
      <vt:lpstr>Cambria</vt:lpstr>
      <vt:lpstr>Comic Sans MS</vt:lpstr>
      <vt:lpstr>Georgia</vt:lpstr>
      <vt:lpstr>Tahoma</vt:lpstr>
      <vt:lpstr>Times New Roman</vt:lpstr>
      <vt:lpstr>Trebuchet MS</vt:lpstr>
      <vt:lpstr>Tw Cen MT</vt:lpstr>
      <vt:lpstr>Wingdings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From the same article: …...........</vt:lpstr>
      <vt:lpstr>Презентация PowerPoint</vt:lpstr>
      <vt:lpstr>What has this got to do with Europe? Generics market share 2014</vt:lpstr>
      <vt:lpstr>What has this got to do with Europe?</vt:lpstr>
      <vt:lpstr>Serialization as a government mandated approach</vt:lpstr>
      <vt:lpstr>Serialization in the US and Europe</vt:lpstr>
      <vt:lpstr>SaveMed – tackling counterfeit  pharmaceuticals &amp; medicines</vt:lpstr>
      <vt:lpstr>Tackling counterfeit pharmaceuticals &amp;  medicines in general</vt:lpstr>
      <vt:lpstr>Datamatrix codes for self-verification between product and packaging.</vt:lpstr>
      <vt:lpstr>Datamatrix codes for self-verification between product and packaging. – continued.</vt:lpstr>
      <vt:lpstr>Device for product/package verification.</vt:lpstr>
      <vt:lpstr>Device for product/package verification</vt:lpstr>
      <vt:lpstr>Holograms including covert features.</vt:lpstr>
      <vt:lpstr>Moulded hologram security features</vt:lpstr>
      <vt:lpstr>Holograms including covert features</vt:lpstr>
      <vt:lpstr>NANO 4 U anti-counterfeiting products in the area of glass vials &amp; syringes.</vt:lpstr>
      <vt:lpstr>NANO 4 U’s current activities in the field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PC Milano</dc:creator>
  <cp:lastModifiedBy>RePack by Diakov</cp:lastModifiedBy>
  <cp:revision>1</cp:revision>
  <dcterms:created xsi:type="dcterms:W3CDTF">2022-12-23T15:30:52Z</dcterms:created>
  <dcterms:modified xsi:type="dcterms:W3CDTF">2022-12-23T15:38:43Z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2016-05-20T00:00:00Z</vt:filetime>
  </property>
  <property fmtid="{D5CDD505-2E9C-101B-9397-08002B2CF9AE}" pid="3" name="Creator">
    <vt:lpwstr>Impress</vt:lpwstr>
  </property>
  <property fmtid="{D5CDD505-2E9C-101B-9397-08002B2CF9AE}" pid="4" name="LastSaved">
    <vt:filetime>2022-12-23T00:00:00Z</vt:filetime>
  </property>
</Properties>
</file>