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4" r:id="rId5"/>
    <p:sldId id="268" r:id="rId6"/>
    <p:sldId id="269" r:id="rId7"/>
    <p:sldId id="270" r:id="rId8"/>
    <p:sldId id="271" r:id="rId9"/>
    <p:sldId id="272" r:id="rId10"/>
    <p:sldId id="273" r:id="rId11"/>
    <p:sldId id="274" r:id="rId12"/>
    <p:sldId id="279" r:id="rId13"/>
    <p:sldId id="280" r:id="rId14"/>
    <p:sldId id="259" r:id="rId15"/>
    <p:sldId id="260" r:id="rId16"/>
    <p:sldId id="261" r:id="rId17"/>
    <p:sldId id="262" r:id="rId18"/>
    <p:sldId id="263" r:id="rId19"/>
    <p:sldId id="265" r:id="rId20"/>
    <p:sldId id="266" r:id="rId21"/>
    <p:sldId id="267" r:id="rId22"/>
    <p:sldId id="275" r:id="rId23"/>
    <p:sldId id="277" r:id="rId24"/>
    <p:sldId id="278" r:id="rId25"/>
    <p:sldId id="276"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32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9FA6A3-D504-48BA-B36B-93164653FC4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D5A5E8DB-A250-44B6-9936-3F6F149E4D79}">
      <dgm:prSet phldrT="[Текст]"/>
      <dgm:spPr/>
      <dgm:t>
        <a:bodyPr/>
        <a:lstStyle/>
        <a:p>
          <a:r>
            <a:rPr lang="ru-RU" dirty="0" smtClean="0"/>
            <a:t>Преимущества</a:t>
          </a:r>
          <a:endParaRPr lang="ru-RU" dirty="0"/>
        </a:p>
      </dgm:t>
    </dgm:pt>
    <dgm:pt modelId="{DA23B727-4715-4070-B7C1-2BEBEBA84992}" type="parTrans" cxnId="{F3E34E87-354C-40A3-989C-4A1EA9AE23F5}">
      <dgm:prSet/>
      <dgm:spPr/>
      <dgm:t>
        <a:bodyPr/>
        <a:lstStyle/>
        <a:p>
          <a:endParaRPr lang="ru-RU"/>
        </a:p>
      </dgm:t>
    </dgm:pt>
    <dgm:pt modelId="{0DE6E5DA-D965-4C8D-BAF2-205873B3EB53}" type="sibTrans" cxnId="{F3E34E87-354C-40A3-989C-4A1EA9AE23F5}">
      <dgm:prSet/>
      <dgm:spPr/>
      <dgm:t>
        <a:bodyPr/>
        <a:lstStyle/>
        <a:p>
          <a:endParaRPr lang="ru-RU"/>
        </a:p>
      </dgm:t>
    </dgm:pt>
    <dgm:pt modelId="{0539A9CB-FC34-4F30-8FBD-91D1EB10E0FF}">
      <dgm:prSet phldrT="[Текст]"/>
      <dgm:spPr/>
      <dgm:t>
        <a:bodyPr/>
        <a:lstStyle/>
        <a:p>
          <a:r>
            <a:rPr lang="ru-RU" b="0" i="0" dirty="0" smtClean="0"/>
            <a:t>Привычное большинству устройство для измерения температуры. Стеклянная колба с капилляром, который содержит ртуть. Такой термометр еще называют максимальным, потому что столбик из ртути поднимается до последней точки нагрева – и без встряхивания не опускается.</a:t>
          </a:r>
          <a:endParaRPr lang="ru-RU" dirty="0"/>
        </a:p>
      </dgm:t>
    </dgm:pt>
    <dgm:pt modelId="{01336488-A34A-4264-925C-B2C5C4CAF3A3}" type="parTrans" cxnId="{97A4B862-D8CB-4AF1-9D89-946DC697B991}">
      <dgm:prSet/>
      <dgm:spPr/>
      <dgm:t>
        <a:bodyPr/>
        <a:lstStyle/>
        <a:p>
          <a:endParaRPr lang="ru-RU"/>
        </a:p>
      </dgm:t>
    </dgm:pt>
    <dgm:pt modelId="{328F3F8B-CF5E-4A2D-A5FA-A91884A09F84}" type="sibTrans" cxnId="{97A4B862-D8CB-4AF1-9D89-946DC697B991}">
      <dgm:prSet/>
      <dgm:spPr/>
      <dgm:t>
        <a:bodyPr/>
        <a:lstStyle/>
        <a:p>
          <a:endParaRPr lang="ru-RU"/>
        </a:p>
      </dgm:t>
    </dgm:pt>
    <dgm:pt modelId="{E2E64375-695A-4E84-881B-6CA9C4598467}">
      <dgm:prSet phldrT="[Текст]"/>
      <dgm:spPr/>
      <dgm:t>
        <a:bodyPr/>
        <a:lstStyle/>
        <a:p>
          <a:r>
            <a:rPr lang="ru-RU" dirty="0" smtClean="0"/>
            <a:t>Недостатки</a:t>
          </a:r>
          <a:endParaRPr lang="ru-RU" dirty="0"/>
        </a:p>
      </dgm:t>
    </dgm:pt>
    <dgm:pt modelId="{CC84CC35-073F-4B9E-90B0-7B918398920A}" type="parTrans" cxnId="{65231127-299C-4E60-A777-4CA61C991687}">
      <dgm:prSet/>
      <dgm:spPr/>
      <dgm:t>
        <a:bodyPr/>
        <a:lstStyle/>
        <a:p>
          <a:endParaRPr lang="ru-RU"/>
        </a:p>
      </dgm:t>
    </dgm:pt>
    <dgm:pt modelId="{D8ED7D35-288A-4794-8E1C-0CA822537DF9}" type="sibTrans" cxnId="{65231127-299C-4E60-A777-4CA61C991687}">
      <dgm:prSet/>
      <dgm:spPr/>
      <dgm:t>
        <a:bodyPr/>
        <a:lstStyle/>
        <a:p>
          <a:endParaRPr lang="ru-RU"/>
        </a:p>
      </dgm:t>
    </dgm:pt>
    <dgm:pt modelId="{E0FF0524-276E-40E4-8A95-10ADC193072A}">
      <dgm:prSet phldrT="[Текст]"/>
      <dgm:spPr/>
      <dgm:t>
        <a:bodyPr/>
        <a:lstStyle/>
        <a:p>
          <a:r>
            <a:rPr lang="ru-RU" b="0" i="0" dirty="0" smtClean="0"/>
            <a:t>Ртутный термометр самый точный, но и самый опасный из-за ртути. Это опасный для человека металл, пары которого негативно влияют на здоровье.</a:t>
          </a:r>
          <a:endParaRPr lang="ru-RU" dirty="0"/>
        </a:p>
      </dgm:t>
    </dgm:pt>
    <dgm:pt modelId="{F0BA1ACB-E66E-4582-9D9E-99744B2D8BE1}" type="parTrans" cxnId="{677081D1-74F3-4024-999B-55E27B4F2081}">
      <dgm:prSet/>
      <dgm:spPr/>
      <dgm:t>
        <a:bodyPr/>
        <a:lstStyle/>
        <a:p>
          <a:endParaRPr lang="ru-RU"/>
        </a:p>
      </dgm:t>
    </dgm:pt>
    <dgm:pt modelId="{3B9B6024-1005-42F0-9B65-302C4F012E8E}" type="sibTrans" cxnId="{677081D1-74F3-4024-999B-55E27B4F2081}">
      <dgm:prSet/>
      <dgm:spPr/>
      <dgm:t>
        <a:bodyPr/>
        <a:lstStyle/>
        <a:p>
          <a:endParaRPr lang="ru-RU"/>
        </a:p>
      </dgm:t>
    </dgm:pt>
    <dgm:pt modelId="{7F97698A-4C40-4A30-9C6F-BBC1D6EDAD78}">
      <dgm:prSet/>
      <dgm:spPr/>
      <dgm:t>
        <a:bodyPr/>
        <a:lstStyle/>
        <a:p>
          <a:r>
            <a:rPr lang="ru-RU" b="0" i="0" dirty="0" smtClean="0"/>
            <a:t>Разбитие такого термометра может обернуться серьезными проблемами.</a:t>
          </a:r>
          <a:endParaRPr lang="ru-RU" b="0" i="0" dirty="0"/>
        </a:p>
      </dgm:t>
    </dgm:pt>
    <dgm:pt modelId="{6E0E6EAE-AD92-4EEA-919F-11DD201DB277}" type="parTrans" cxnId="{FA3876AB-949A-4D3F-8596-2B554C8704A8}">
      <dgm:prSet/>
      <dgm:spPr/>
      <dgm:t>
        <a:bodyPr/>
        <a:lstStyle/>
        <a:p>
          <a:endParaRPr lang="ru-RU"/>
        </a:p>
      </dgm:t>
    </dgm:pt>
    <dgm:pt modelId="{062309A3-5BF9-4092-9490-C8AC78C9EB30}" type="sibTrans" cxnId="{FA3876AB-949A-4D3F-8596-2B554C8704A8}">
      <dgm:prSet/>
      <dgm:spPr/>
      <dgm:t>
        <a:bodyPr/>
        <a:lstStyle/>
        <a:p>
          <a:endParaRPr lang="ru-RU"/>
        </a:p>
      </dgm:t>
    </dgm:pt>
    <dgm:pt modelId="{5B14BBA5-4673-4E70-BB42-037EE3A30DE0}" type="pres">
      <dgm:prSet presAssocID="{8C9FA6A3-D504-48BA-B36B-93164653FC4C}" presName="linear" presStyleCnt="0">
        <dgm:presLayoutVars>
          <dgm:animLvl val="lvl"/>
          <dgm:resizeHandles val="exact"/>
        </dgm:presLayoutVars>
      </dgm:prSet>
      <dgm:spPr/>
      <dgm:t>
        <a:bodyPr/>
        <a:lstStyle/>
        <a:p>
          <a:endParaRPr lang="ru-RU"/>
        </a:p>
      </dgm:t>
    </dgm:pt>
    <dgm:pt modelId="{F9278DF2-8F9E-45C0-A234-E7F769BF01A7}" type="pres">
      <dgm:prSet presAssocID="{D5A5E8DB-A250-44B6-9936-3F6F149E4D79}" presName="parentText" presStyleLbl="node1" presStyleIdx="0" presStyleCnt="2">
        <dgm:presLayoutVars>
          <dgm:chMax val="0"/>
          <dgm:bulletEnabled val="1"/>
        </dgm:presLayoutVars>
      </dgm:prSet>
      <dgm:spPr/>
      <dgm:t>
        <a:bodyPr/>
        <a:lstStyle/>
        <a:p>
          <a:endParaRPr lang="ru-RU"/>
        </a:p>
      </dgm:t>
    </dgm:pt>
    <dgm:pt modelId="{F07F3C97-7868-4F0D-B673-3218359522B8}" type="pres">
      <dgm:prSet presAssocID="{D5A5E8DB-A250-44B6-9936-3F6F149E4D79}" presName="childText" presStyleLbl="revTx" presStyleIdx="0" presStyleCnt="2">
        <dgm:presLayoutVars>
          <dgm:bulletEnabled val="1"/>
        </dgm:presLayoutVars>
      </dgm:prSet>
      <dgm:spPr/>
      <dgm:t>
        <a:bodyPr/>
        <a:lstStyle/>
        <a:p>
          <a:endParaRPr lang="ru-RU"/>
        </a:p>
      </dgm:t>
    </dgm:pt>
    <dgm:pt modelId="{DFD9F9D2-48B5-45DF-BAAD-0EEA6E3AF15F}" type="pres">
      <dgm:prSet presAssocID="{E2E64375-695A-4E84-881B-6CA9C4598467}" presName="parentText" presStyleLbl="node1" presStyleIdx="1" presStyleCnt="2">
        <dgm:presLayoutVars>
          <dgm:chMax val="0"/>
          <dgm:bulletEnabled val="1"/>
        </dgm:presLayoutVars>
      </dgm:prSet>
      <dgm:spPr/>
      <dgm:t>
        <a:bodyPr/>
        <a:lstStyle/>
        <a:p>
          <a:endParaRPr lang="ru-RU"/>
        </a:p>
      </dgm:t>
    </dgm:pt>
    <dgm:pt modelId="{3E6429FB-7B07-4848-A7EA-B533E1794CD6}" type="pres">
      <dgm:prSet presAssocID="{E2E64375-695A-4E84-881B-6CA9C4598467}" presName="childText" presStyleLbl="revTx" presStyleIdx="1" presStyleCnt="2">
        <dgm:presLayoutVars>
          <dgm:bulletEnabled val="1"/>
        </dgm:presLayoutVars>
      </dgm:prSet>
      <dgm:spPr/>
      <dgm:t>
        <a:bodyPr/>
        <a:lstStyle/>
        <a:p>
          <a:endParaRPr lang="ru-RU"/>
        </a:p>
      </dgm:t>
    </dgm:pt>
  </dgm:ptLst>
  <dgm:cxnLst>
    <dgm:cxn modelId="{656A19DB-443E-4508-A3E2-19157F694610}" type="presOf" srcId="{8C9FA6A3-D504-48BA-B36B-93164653FC4C}" destId="{5B14BBA5-4673-4E70-BB42-037EE3A30DE0}" srcOrd="0" destOrd="0" presId="urn:microsoft.com/office/officeart/2005/8/layout/vList2"/>
    <dgm:cxn modelId="{677081D1-74F3-4024-999B-55E27B4F2081}" srcId="{E2E64375-695A-4E84-881B-6CA9C4598467}" destId="{E0FF0524-276E-40E4-8A95-10ADC193072A}" srcOrd="0" destOrd="0" parTransId="{F0BA1ACB-E66E-4582-9D9E-99744B2D8BE1}" sibTransId="{3B9B6024-1005-42F0-9B65-302C4F012E8E}"/>
    <dgm:cxn modelId="{6F327A22-C80E-441B-92AE-F11F10DBCBB9}" type="presOf" srcId="{E2E64375-695A-4E84-881B-6CA9C4598467}" destId="{DFD9F9D2-48B5-45DF-BAAD-0EEA6E3AF15F}" srcOrd="0" destOrd="0" presId="urn:microsoft.com/office/officeart/2005/8/layout/vList2"/>
    <dgm:cxn modelId="{FA3876AB-949A-4D3F-8596-2B554C8704A8}" srcId="{E2E64375-695A-4E84-881B-6CA9C4598467}" destId="{7F97698A-4C40-4A30-9C6F-BBC1D6EDAD78}" srcOrd="1" destOrd="0" parTransId="{6E0E6EAE-AD92-4EEA-919F-11DD201DB277}" sibTransId="{062309A3-5BF9-4092-9490-C8AC78C9EB30}"/>
    <dgm:cxn modelId="{1520E3D0-BA36-4127-A923-8BA78BEEA848}" type="presOf" srcId="{E0FF0524-276E-40E4-8A95-10ADC193072A}" destId="{3E6429FB-7B07-4848-A7EA-B533E1794CD6}" srcOrd="0" destOrd="0" presId="urn:microsoft.com/office/officeart/2005/8/layout/vList2"/>
    <dgm:cxn modelId="{F3E34E87-354C-40A3-989C-4A1EA9AE23F5}" srcId="{8C9FA6A3-D504-48BA-B36B-93164653FC4C}" destId="{D5A5E8DB-A250-44B6-9936-3F6F149E4D79}" srcOrd="0" destOrd="0" parTransId="{DA23B727-4715-4070-B7C1-2BEBEBA84992}" sibTransId="{0DE6E5DA-D965-4C8D-BAF2-205873B3EB53}"/>
    <dgm:cxn modelId="{65231127-299C-4E60-A777-4CA61C991687}" srcId="{8C9FA6A3-D504-48BA-B36B-93164653FC4C}" destId="{E2E64375-695A-4E84-881B-6CA9C4598467}" srcOrd="1" destOrd="0" parTransId="{CC84CC35-073F-4B9E-90B0-7B918398920A}" sibTransId="{D8ED7D35-288A-4794-8E1C-0CA822537DF9}"/>
    <dgm:cxn modelId="{73B30167-5DA7-4A70-AABC-0F17A60CF3CC}" type="presOf" srcId="{0539A9CB-FC34-4F30-8FBD-91D1EB10E0FF}" destId="{F07F3C97-7868-4F0D-B673-3218359522B8}" srcOrd="0" destOrd="0" presId="urn:microsoft.com/office/officeart/2005/8/layout/vList2"/>
    <dgm:cxn modelId="{276086B7-DDE7-42CC-82FB-80A241B2EB40}" type="presOf" srcId="{D5A5E8DB-A250-44B6-9936-3F6F149E4D79}" destId="{F9278DF2-8F9E-45C0-A234-E7F769BF01A7}" srcOrd="0" destOrd="0" presId="urn:microsoft.com/office/officeart/2005/8/layout/vList2"/>
    <dgm:cxn modelId="{5E171E17-7927-4CC4-A036-2A327B47C947}" type="presOf" srcId="{7F97698A-4C40-4A30-9C6F-BBC1D6EDAD78}" destId="{3E6429FB-7B07-4848-A7EA-B533E1794CD6}" srcOrd="0" destOrd="1" presId="urn:microsoft.com/office/officeart/2005/8/layout/vList2"/>
    <dgm:cxn modelId="{97A4B862-D8CB-4AF1-9D89-946DC697B991}" srcId="{D5A5E8DB-A250-44B6-9936-3F6F149E4D79}" destId="{0539A9CB-FC34-4F30-8FBD-91D1EB10E0FF}" srcOrd="0" destOrd="0" parTransId="{01336488-A34A-4264-925C-B2C5C4CAF3A3}" sibTransId="{328F3F8B-CF5E-4A2D-A5FA-A91884A09F84}"/>
    <dgm:cxn modelId="{561D5ED8-793F-4B0F-82C0-D877EBB3548C}" type="presParOf" srcId="{5B14BBA5-4673-4E70-BB42-037EE3A30DE0}" destId="{F9278DF2-8F9E-45C0-A234-E7F769BF01A7}" srcOrd="0" destOrd="0" presId="urn:microsoft.com/office/officeart/2005/8/layout/vList2"/>
    <dgm:cxn modelId="{92009084-8CAD-4951-8232-C8E58B770B1D}" type="presParOf" srcId="{5B14BBA5-4673-4E70-BB42-037EE3A30DE0}" destId="{F07F3C97-7868-4F0D-B673-3218359522B8}" srcOrd="1" destOrd="0" presId="urn:microsoft.com/office/officeart/2005/8/layout/vList2"/>
    <dgm:cxn modelId="{F4F748A1-9C3F-411E-86CA-2EE6DA2904AF}" type="presParOf" srcId="{5B14BBA5-4673-4E70-BB42-037EE3A30DE0}" destId="{DFD9F9D2-48B5-45DF-BAAD-0EEA6E3AF15F}" srcOrd="2" destOrd="0" presId="urn:microsoft.com/office/officeart/2005/8/layout/vList2"/>
    <dgm:cxn modelId="{63F19E0D-1A82-45DF-8628-2DBA08BDAD12}" type="presParOf" srcId="{5B14BBA5-4673-4E70-BB42-037EE3A30DE0}" destId="{3E6429FB-7B07-4848-A7EA-B533E1794CD6}"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225C14-89B3-49DA-AFBD-6F15BDF0384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E7D95E90-293D-4788-8BD4-9F85C23D72F1}">
      <dgm:prSet phldrT="[Текст]"/>
      <dgm:spPr/>
      <dgm:t>
        <a:bodyPr/>
        <a:lstStyle/>
        <a:p>
          <a:r>
            <a:rPr lang="ru-RU" dirty="0" smtClean="0"/>
            <a:t>Преимущества</a:t>
          </a:r>
          <a:endParaRPr lang="ru-RU" dirty="0"/>
        </a:p>
      </dgm:t>
    </dgm:pt>
    <dgm:pt modelId="{0901BEA1-C8BD-4246-93C8-6ED49B21E04C}" type="parTrans" cxnId="{FD094001-D07A-43BE-BE84-F95CBDB472C2}">
      <dgm:prSet/>
      <dgm:spPr/>
      <dgm:t>
        <a:bodyPr/>
        <a:lstStyle/>
        <a:p>
          <a:endParaRPr lang="ru-RU"/>
        </a:p>
      </dgm:t>
    </dgm:pt>
    <dgm:pt modelId="{5C864350-CDBA-4C7C-8E44-7F45FC418F87}" type="sibTrans" cxnId="{FD094001-D07A-43BE-BE84-F95CBDB472C2}">
      <dgm:prSet/>
      <dgm:spPr/>
      <dgm:t>
        <a:bodyPr/>
        <a:lstStyle/>
        <a:p>
          <a:endParaRPr lang="ru-RU"/>
        </a:p>
      </dgm:t>
    </dgm:pt>
    <dgm:pt modelId="{BF97A3B9-D83D-4F7B-96A9-779C854DA0D9}">
      <dgm:prSet phldrT="[Текст]"/>
      <dgm:spPr/>
      <dgm:t>
        <a:bodyPr/>
        <a:lstStyle/>
        <a:p>
          <a:r>
            <a:rPr lang="ru-RU" b="0" i="0" dirty="0" smtClean="0"/>
            <a:t>Использовать прибор такого типа просто и удобно, особенно для измерения температуры тела у детей</a:t>
          </a:r>
          <a:endParaRPr lang="ru-RU" dirty="0"/>
        </a:p>
      </dgm:t>
    </dgm:pt>
    <dgm:pt modelId="{250B014B-20E8-47B6-ABE0-89DEF7B566B0}" type="parTrans" cxnId="{5B7EFC0D-833A-4A23-B475-756907E708B0}">
      <dgm:prSet/>
      <dgm:spPr/>
      <dgm:t>
        <a:bodyPr/>
        <a:lstStyle/>
        <a:p>
          <a:endParaRPr lang="ru-RU"/>
        </a:p>
      </dgm:t>
    </dgm:pt>
    <dgm:pt modelId="{C71834C2-22AD-41C9-B124-41E3A233CA3F}" type="sibTrans" cxnId="{5B7EFC0D-833A-4A23-B475-756907E708B0}">
      <dgm:prSet/>
      <dgm:spPr/>
      <dgm:t>
        <a:bodyPr/>
        <a:lstStyle/>
        <a:p>
          <a:endParaRPr lang="ru-RU"/>
        </a:p>
      </dgm:t>
    </dgm:pt>
    <dgm:pt modelId="{039A26F0-DAAD-419E-91BA-0E9EB6D7C493}">
      <dgm:prSet phldrT="[Текст]"/>
      <dgm:spPr/>
      <dgm:t>
        <a:bodyPr/>
        <a:lstStyle/>
        <a:p>
          <a:r>
            <a:rPr lang="ru-RU" b="0" i="0" dirty="0" smtClean="0"/>
            <a:t>Измерение температуры займёт не более 1 секунды, а показатели крупными цифрами высветятся на дисплее устройства. Функциональные особенности прибора позволяют сохранить в его памяти данные последнего измерения.</a:t>
          </a:r>
          <a:endParaRPr lang="ru-RU" dirty="0"/>
        </a:p>
      </dgm:t>
    </dgm:pt>
    <dgm:pt modelId="{240DAE57-9A59-4FDE-BFA2-38B3BC6CA2A1}" type="parTrans" cxnId="{43EE83D5-6A52-410D-9F10-C8DC06F06A52}">
      <dgm:prSet/>
      <dgm:spPr/>
      <dgm:t>
        <a:bodyPr/>
        <a:lstStyle/>
        <a:p>
          <a:endParaRPr lang="ru-RU"/>
        </a:p>
      </dgm:t>
    </dgm:pt>
    <dgm:pt modelId="{DDDC4638-8CD9-4E95-8746-9D06EB5B4A9B}" type="sibTrans" cxnId="{43EE83D5-6A52-410D-9F10-C8DC06F06A52}">
      <dgm:prSet/>
      <dgm:spPr/>
      <dgm:t>
        <a:bodyPr/>
        <a:lstStyle/>
        <a:p>
          <a:endParaRPr lang="ru-RU"/>
        </a:p>
      </dgm:t>
    </dgm:pt>
    <dgm:pt modelId="{6D3B41F6-AF43-4202-894C-7A851B176D90}">
      <dgm:prSet phldrT="[Текст]"/>
      <dgm:spPr/>
      <dgm:t>
        <a:bodyPr/>
        <a:lstStyle/>
        <a:p>
          <a:r>
            <a:rPr lang="ru-RU" dirty="0" smtClean="0"/>
            <a:t>Недостатки</a:t>
          </a:r>
          <a:endParaRPr lang="ru-RU" dirty="0"/>
        </a:p>
      </dgm:t>
    </dgm:pt>
    <dgm:pt modelId="{91FC8993-7526-47CA-98DA-65B8D36A78B2}" type="parTrans" cxnId="{DC57C35F-05F7-44EA-8509-F5371AA67CEF}">
      <dgm:prSet/>
      <dgm:spPr/>
      <dgm:t>
        <a:bodyPr/>
        <a:lstStyle/>
        <a:p>
          <a:endParaRPr lang="ru-RU"/>
        </a:p>
      </dgm:t>
    </dgm:pt>
    <dgm:pt modelId="{ECB53C79-3B41-4244-949C-397DF6E35F47}" type="sibTrans" cxnId="{DC57C35F-05F7-44EA-8509-F5371AA67CEF}">
      <dgm:prSet/>
      <dgm:spPr/>
      <dgm:t>
        <a:bodyPr/>
        <a:lstStyle/>
        <a:p>
          <a:endParaRPr lang="ru-RU"/>
        </a:p>
      </dgm:t>
    </dgm:pt>
    <dgm:pt modelId="{13914A0E-968C-4817-8020-BBE489657538}">
      <dgm:prSet phldrT="[Текст]"/>
      <dgm:spPr/>
      <dgm:t>
        <a:bodyPr/>
        <a:lstStyle/>
        <a:p>
          <a:r>
            <a:rPr lang="ru-RU" b="0" i="0" dirty="0" smtClean="0"/>
            <a:t>Инфракрасный термометр стоит весьма недешево – от 1200 рублей и выше. Фактическая погрешность прибора ±0,2 °С. Для того, чтобы добиться точности необходимо, провести серию измерений. При этом использовать такой прибор необходимо строго на определенных участках тела – на лбу, висках или в ушной раковине.</a:t>
          </a:r>
          <a:endParaRPr lang="ru-RU" dirty="0"/>
        </a:p>
      </dgm:t>
    </dgm:pt>
    <dgm:pt modelId="{9D5CEE95-2017-4880-A7A5-14497D7D9136}" type="parTrans" cxnId="{B3A389D3-75AB-498C-B9E5-E1640BB1D2EA}">
      <dgm:prSet/>
      <dgm:spPr/>
      <dgm:t>
        <a:bodyPr/>
        <a:lstStyle/>
        <a:p>
          <a:endParaRPr lang="ru-RU"/>
        </a:p>
      </dgm:t>
    </dgm:pt>
    <dgm:pt modelId="{9C8C1C8A-4398-4FFB-B760-E44924B86487}" type="sibTrans" cxnId="{B3A389D3-75AB-498C-B9E5-E1640BB1D2EA}">
      <dgm:prSet/>
      <dgm:spPr/>
      <dgm:t>
        <a:bodyPr/>
        <a:lstStyle/>
        <a:p>
          <a:endParaRPr lang="ru-RU"/>
        </a:p>
      </dgm:t>
    </dgm:pt>
    <dgm:pt modelId="{47CCBF0B-0384-4D48-906E-3ED49EE9C807}" type="pres">
      <dgm:prSet presAssocID="{7A225C14-89B3-49DA-AFBD-6F15BDF03846}" presName="Name0" presStyleCnt="0">
        <dgm:presLayoutVars>
          <dgm:dir/>
          <dgm:animLvl val="lvl"/>
          <dgm:resizeHandles val="exact"/>
        </dgm:presLayoutVars>
      </dgm:prSet>
      <dgm:spPr/>
      <dgm:t>
        <a:bodyPr/>
        <a:lstStyle/>
        <a:p>
          <a:endParaRPr lang="ru-RU"/>
        </a:p>
      </dgm:t>
    </dgm:pt>
    <dgm:pt modelId="{E7EFC645-8BBE-4626-8329-D2A4B0AD08EA}" type="pres">
      <dgm:prSet presAssocID="{E7D95E90-293D-4788-8BD4-9F85C23D72F1}" presName="composite" presStyleCnt="0"/>
      <dgm:spPr/>
    </dgm:pt>
    <dgm:pt modelId="{60FEC5BC-360A-4DEA-BF7B-3181BCB98EBC}" type="pres">
      <dgm:prSet presAssocID="{E7D95E90-293D-4788-8BD4-9F85C23D72F1}" presName="parTx" presStyleLbl="alignNode1" presStyleIdx="0" presStyleCnt="2">
        <dgm:presLayoutVars>
          <dgm:chMax val="0"/>
          <dgm:chPref val="0"/>
          <dgm:bulletEnabled val="1"/>
        </dgm:presLayoutVars>
      </dgm:prSet>
      <dgm:spPr/>
      <dgm:t>
        <a:bodyPr/>
        <a:lstStyle/>
        <a:p>
          <a:endParaRPr lang="ru-RU"/>
        </a:p>
      </dgm:t>
    </dgm:pt>
    <dgm:pt modelId="{F37AD805-6794-4630-8EE3-683F4FE2AC5C}" type="pres">
      <dgm:prSet presAssocID="{E7D95E90-293D-4788-8BD4-9F85C23D72F1}" presName="desTx" presStyleLbl="alignAccFollowNode1" presStyleIdx="0" presStyleCnt="2">
        <dgm:presLayoutVars>
          <dgm:bulletEnabled val="1"/>
        </dgm:presLayoutVars>
      </dgm:prSet>
      <dgm:spPr/>
      <dgm:t>
        <a:bodyPr/>
        <a:lstStyle/>
        <a:p>
          <a:endParaRPr lang="ru-RU"/>
        </a:p>
      </dgm:t>
    </dgm:pt>
    <dgm:pt modelId="{7F9D527E-91CA-4F4B-8B1F-0DC8031015EA}" type="pres">
      <dgm:prSet presAssocID="{5C864350-CDBA-4C7C-8E44-7F45FC418F87}" presName="space" presStyleCnt="0"/>
      <dgm:spPr/>
    </dgm:pt>
    <dgm:pt modelId="{89AE168F-5718-43F1-9FC9-021246C0D4F2}" type="pres">
      <dgm:prSet presAssocID="{6D3B41F6-AF43-4202-894C-7A851B176D90}" presName="composite" presStyleCnt="0"/>
      <dgm:spPr/>
    </dgm:pt>
    <dgm:pt modelId="{4059AC05-6241-4EE3-9645-B05062648810}" type="pres">
      <dgm:prSet presAssocID="{6D3B41F6-AF43-4202-894C-7A851B176D90}" presName="parTx" presStyleLbl="alignNode1" presStyleIdx="1" presStyleCnt="2">
        <dgm:presLayoutVars>
          <dgm:chMax val="0"/>
          <dgm:chPref val="0"/>
          <dgm:bulletEnabled val="1"/>
        </dgm:presLayoutVars>
      </dgm:prSet>
      <dgm:spPr/>
      <dgm:t>
        <a:bodyPr/>
        <a:lstStyle/>
        <a:p>
          <a:endParaRPr lang="ru-RU"/>
        </a:p>
      </dgm:t>
    </dgm:pt>
    <dgm:pt modelId="{5F8FD3A6-A9B7-40E5-84D9-BF48531943BA}" type="pres">
      <dgm:prSet presAssocID="{6D3B41F6-AF43-4202-894C-7A851B176D90}" presName="desTx" presStyleLbl="alignAccFollowNode1" presStyleIdx="1" presStyleCnt="2">
        <dgm:presLayoutVars>
          <dgm:bulletEnabled val="1"/>
        </dgm:presLayoutVars>
      </dgm:prSet>
      <dgm:spPr/>
      <dgm:t>
        <a:bodyPr/>
        <a:lstStyle/>
        <a:p>
          <a:endParaRPr lang="ru-RU"/>
        </a:p>
      </dgm:t>
    </dgm:pt>
  </dgm:ptLst>
  <dgm:cxnLst>
    <dgm:cxn modelId="{D1107D16-7D70-479C-82D3-D23435A167BE}" type="presOf" srcId="{039A26F0-DAAD-419E-91BA-0E9EB6D7C493}" destId="{F37AD805-6794-4630-8EE3-683F4FE2AC5C}" srcOrd="0" destOrd="1" presId="urn:microsoft.com/office/officeart/2005/8/layout/hList1"/>
    <dgm:cxn modelId="{43EE83D5-6A52-410D-9F10-C8DC06F06A52}" srcId="{E7D95E90-293D-4788-8BD4-9F85C23D72F1}" destId="{039A26F0-DAAD-419E-91BA-0E9EB6D7C493}" srcOrd="1" destOrd="0" parTransId="{240DAE57-9A59-4FDE-BFA2-38B3BC6CA2A1}" sibTransId="{DDDC4638-8CD9-4E95-8746-9D06EB5B4A9B}"/>
    <dgm:cxn modelId="{FD094001-D07A-43BE-BE84-F95CBDB472C2}" srcId="{7A225C14-89B3-49DA-AFBD-6F15BDF03846}" destId="{E7D95E90-293D-4788-8BD4-9F85C23D72F1}" srcOrd="0" destOrd="0" parTransId="{0901BEA1-C8BD-4246-93C8-6ED49B21E04C}" sibTransId="{5C864350-CDBA-4C7C-8E44-7F45FC418F87}"/>
    <dgm:cxn modelId="{47C68632-91C4-4FE2-9DCC-4EF6B570E763}" type="presOf" srcId="{13914A0E-968C-4817-8020-BBE489657538}" destId="{5F8FD3A6-A9B7-40E5-84D9-BF48531943BA}" srcOrd="0" destOrd="0" presId="urn:microsoft.com/office/officeart/2005/8/layout/hList1"/>
    <dgm:cxn modelId="{D32EF684-D05D-40F4-AD32-32CF63224DD9}" type="presOf" srcId="{6D3B41F6-AF43-4202-894C-7A851B176D90}" destId="{4059AC05-6241-4EE3-9645-B05062648810}" srcOrd="0" destOrd="0" presId="urn:microsoft.com/office/officeart/2005/8/layout/hList1"/>
    <dgm:cxn modelId="{40C98DB6-CD7C-4190-8FDF-D212483AF9F8}" type="presOf" srcId="{BF97A3B9-D83D-4F7B-96A9-779C854DA0D9}" destId="{F37AD805-6794-4630-8EE3-683F4FE2AC5C}" srcOrd="0" destOrd="0" presId="urn:microsoft.com/office/officeart/2005/8/layout/hList1"/>
    <dgm:cxn modelId="{5B7EFC0D-833A-4A23-B475-756907E708B0}" srcId="{E7D95E90-293D-4788-8BD4-9F85C23D72F1}" destId="{BF97A3B9-D83D-4F7B-96A9-779C854DA0D9}" srcOrd="0" destOrd="0" parTransId="{250B014B-20E8-47B6-ABE0-89DEF7B566B0}" sibTransId="{C71834C2-22AD-41C9-B124-41E3A233CA3F}"/>
    <dgm:cxn modelId="{DC57C35F-05F7-44EA-8509-F5371AA67CEF}" srcId="{7A225C14-89B3-49DA-AFBD-6F15BDF03846}" destId="{6D3B41F6-AF43-4202-894C-7A851B176D90}" srcOrd="1" destOrd="0" parTransId="{91FC8993-7526-47CA-98DA-65B8D36A78B2}" sibTransId="{ECB53C79-3B41-4244-949C-397DF6E35F47}"/>
    <dgm:cxn modelId="{2DA43FCA-C21B-4FA2-BC37-1CA181E0D5F8}" type="presOf" srcId="{7A225C14-89B3-49DA-AFBD-6F15BDF03846}" destId="{47CCBF0B-0384-4D48-906E-3ED49EE9C807}" srcOrd="0" destOrd="0" presId="urn:microsoft.com/office/officeart/2005/8/layout/hList1"/>
    <dgm:cxn modelId="{3704A5A2-F98F-4014-8220-A64FB3169F6E}" type="presOf" srcId="{E7D95E90-293D-4788-8BD4-9F85C23D72F1}" destId="{60FEC5BC-360A-4DEA-BF7B-3181BCB98EBC}" srcOrd="0" destOrd="0" presId="urn:microsoft.com/office/officeart/2005/8/layout/hList1"/>
    <dgm:cxn modelId="{B3A389D3-75AB-498C-B9E5-E1640BB1D2EA}" srcId="{6D3B41F6-AF43-4202-894C-7A851B176D90}" destId="{13914A0E-968C-4817-8020-BBE489657538}" srcOrd="0" destOrd="0" parTransId="{9D5CEE95-2017-4880-A7A5-14497D7D9136}" sibTransId="{9C8C1C8A-4398-4FFB-B760-E44924B86487}"/>
    <dgm:cxn modelId="{90C4B2B3-E8F4-47E3-8576-9D4F42FD333D}" type="presParOf" srcId="{47CCBF0B-0384-4D48-906E-3ED49EE9C807}" destId="{E7EFC645-8BBE-4626-8329-D2A4B0AD08EA}" srcOrd="0" destOrd="0" presId="urn:microsoft.com/office/officeart/2005/8/layout/hList1"/>
    <dgm:cxn modelId="{D7AD3A45-833E-49A0-94E1-FD9464AEA47F}" type="presParOf" srcId="{E7EFC645-8BBE-4626-8329-D2A4B0AD08EA}" destId="{60FEC5BC-360A-4DEA-BF7B-3181BCB98EBC}" srcOrd="0" destOrd="0" presId="urn:microsoft.com/office/officeart/2005/8/layout/hList1"/>
    <dgm:cxn modelId="{B9835ECC-F2EF-4CF1-82AC-760D63FB21CF}" type="presParOf" srcId="{E7EFC645-8BBE-4626-8329-D2A4B0AD08EA}" destId="{F37AD805-6794-4630-8EE3-683F4FE2AC5C}" srcOrd="1" destOrd="0" presId="urn:microsoft.com/office/officeart/2005/8/layout/hList1"/>
    <dgm:cxn modelId="{9E0AED96-D36C-468E-9FDD-7F83779B9301}" type="presParOf" srcId="{47CCBF0B-0384-4D48-906E-3ED49EE9C807}" destId="{7F9D527E-91CA-4F4B-8B1F-0DC8031015EA}" srcOrd="1" destOrd="0" presId="urn:microsoft.com/office/officeart/2005/8/layout/hList1"/>
    <dgm:cxn modelId="{EDD09D94-174F-4260-93F9-4E1F9E704BA5}" type="presParOf" srcId="{47CCBF0B-0384-4D48-906E-3ED49EE9C807}" destId="{89AE168F-5718-43F1-9FC9-021246C0D4F2}" srcOrd="2" destOrd="0" presId="urn:microsoft.com/office/officeart/2005/8/layout/hList1"/>
    <dgm:cxn modelId="{369B3604-8A5A-47AA-A03F-7CAA54619BA5}" type="presParOf" srcId="{89AE168F-5718-43F1-9FC9-021246C0D4F2}" destId="{4059AC05-6241-4EE3-9645-B05062648810}" srcOrd="0" destOrd="0" presId="urn:microsoft.com/office/officeart/2005/8/layout/hList1"/>
    <dgm:cxn modelId="{6E378519-1BE7-405E-9D0A-B0F132DDA22A}" type="presParOf" srcId="{89AE168F-5718-43F1-9FC9-021246C0D4F2}" destId="{5F8FD3A6-A9B7-40E5-84D9-BF48531943B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EBD2A-CE50-496B-A1BC-FA5927B6B7F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3ADFE723-1F5B-4AF0-9A76-5BCAB3396AE1}">
      <dgm:prSet phldrT="[Текст]" custT="1"/>
      <dgm:spPr/>
      <dgm:t>
        <a:bodyPr/>
        <a:lstStyle/>
        <a:p>
          <a:r>
            <a:rPr lang="ru-RU" sz="2800" b="0" i="0" dirty="0" smtClean="0"/>
            <a:t>Кардиологические фонендоскопы</a:t>
          </a:r>
          <a:endParaRPr lang="ru-RU" sz="2800" dirty="0"/>
        </a:p>
      </dgm:t>
    </dgm:pt>
    <dgm:pt modelId="{1D7E3D59-5A78-485B-B160-6402935A5DA2}" type="parTrans" cxnId="{01DE0CA1-A8D4-47CF-9FFB-A00DE9C538F9}">
      <dgm:prSet/>
      <dgm:spPr/>
      <dgm:t>
        <a:bodyPr/>
        <a:lstStyle/>
        <a:p>
          <a:endParaRPr lang="ru-RU"/>
        </a:p>
      </dgm:t>
    </dgm:pt>
    <dgm:pt modelId="{23626C3E-4055-4EBD-9D81-6CE8FC7E2C6E}" type="sibTrans" cxnId="{01DE0CA1-A8D4-47CF-9FFB-A00DE9C538F9}">
      <dgm:prSet/>
      <dgm:spPr/>
      <dgm:t>
        <a:bodyPr/>
        <a:lstStyle/>
        <a:p>
          <a:endParaRPr lang="ru-RU"/>
        </a:p>
      </dgm:t>
    </dgm:pt>
    <dgm:pt modelId="{0DD5A2AF-F336-4CA9-BF28-AB9A601F5B69}">
      <dgm:prSet phldrT="[Текст]" custT="1"/>
      <dgm:spPr/>
      <dgm:t>
        <a:bodyPr/>
        <a:lstStyle/>
        <a:p>
          <a:r>
            <a:rPr lang="ru-RU" sz="2400" b="0" i="0" dirty="0" smtClean="0"/>
            <a:t>позволяют слышать высоко- и низкочастотные звуки, бесступенчато переключаться. Мембрана обычно изготавливается диаметром 40 мм, длина трубок 53 см.</a:t>
          </a:r>
          <a:endParaRPr lang="ru-RU" sz="2400" dirty="0"/>
        </a:p>
      </dgm:t>
    </dgm:pt>
    <dgm:pt modelId="{CCC6089C-CF4C-433A-80DC-B90BE397CC28}" type="parTrans" cxnId="{78A96D67-18C0-4CF9-A30D-B34242CAF48F}">
      <dgm:prSet/>
      <dgm:spPr/>
      <dgm:t>
        <a:bodyPr/>
        <a:lstStyle/>
        <a:p>
          <a:endParaRPr lang="ru-RU"/>
        </a:p>
      </dgm:t>
    </dgm:pt>
    <dgm:pt modelId="{2CFAA1A3-60A4-4068-9202-5C047CBFA35E}" type="sibTrans" cxnId="{78A96D67-18C0-4CF9-A30D-B34242CAF48F}">
      <dgm:prSet/>
      <dgm:spPr/>
      <dgm:t>
        <a:bodyPr/>
        <a:lstStyle/>
        <a:p>
          <a:endParaRPr lang="ru-RU"/>
        </a:p>
      </dgm:t>
    </dgm:pt>
    <dgm:pt modelId="{A56716F9-B1EA-4EC9-89A4-459061A26203}">
      <dgm:prSet phldrT="[Текст]" custT="1"/>
      <dgm:spPr/>
      <dgm:t>
        <a:bodyPr/>
        <a:lstStyle/>
        <a:p>
          <a:r>
            <a:rPr lang="ru-RU" sz="2800" b="0" i="0" dirty="0" smtClean="0"/>
            <a:t>Фонендоскопы с плоской головкой</a:t>
          </a:r>
          <a:endParaRPr lang="ru-RU" sz="2800" dirty="0"/>
        </a:p>
      </dgm:t>
    </dgm:pt>
    <dgm:pt modelId="{D144BBAB-4643-4A6A-9E37-688F09693D27}" type="parTrans" cxnId="{D476C860-B50D-49D4-985A-CDFC1F0D6CD9}">
      <dgm:prSet/>
      <dgm:spPr/>
      <dgm:t>
        <a:bodyPr/>
        <a:lstStyle/>
        <a:p>
          <a:endParaRPr lang="ru-RU"/>
        </a:p>
      </dgm:t>
    </dgm:pt>
    <dgm:pt modelId="{AE93CEED-FE9E-4105-BEFD-B3005F0DF2D7}" type="sibTrans" cxnId="{D476C860-B50D-49D4-985A-CDFC1F0D6CD9}">
      <dgm:prSet/>
      <dgm:spPr/>
      <dgm:t>
        <a:bodyPr/>
        <a:lstStyle/>
        <a:p>
          <a:endParaRPr lang="ru-RU"/>
        </a:p>
      </dgm:t>
    </dgm:pt>
    <dgm:pt modelId="{545C89FF-92FE-4AB4-826F-B69D5743E1B7}">
      <dgm:prSet phldrT="[Текст]" custT="1"/>
      <dgm:spPr/>
      <dgm:t>
        <a:bodyPr/>
        <a:lstStyle/>
        <a:p>
          <a:r>
            <a:rPr lang="ru-RU" sz="2400" b="0" i="0" dirty="0" smtClean="0"/>
            <a:t>предназначены для выслушивания шумов внутренних органов: лёгких, бронхов, сердца, сосудов, кишечника и др. Подходят для всех типов ЛПУ и видов терапевтической деятельности.</a:t>
          </a:r>
          <a:endParaRPr lang="ru-RU" sz="2400" dirty="0"/>
        </a:p>
      </dgm:t>
    </dgm:pt>
    <dgm:pt modelId="{28DB8E03-2DFF-46AC-8335-AF23DE397B89}" type="parTrans" cxnId="{DAA127E9-747B-4E0D-8520-80E7DF926B22}">
      <dgm:prSet/>
      <dgm:spPr/>
      <dgm:t>
        <a:bodyPr/>
        <a:lstStyle/>
        <a:p>
          <a:endParaRPr lang="ru-RU"/>
        </a:p>
      </dgm:t>
    </dgm:pt>
    <dgm:pt modelId="{773A2910-BF0B-4AB8-9424-D174DD5029F6}" type="sibTrans" cxnId="{DAA127E9-747B-4E0D-8520-80E7DF926B22}">
      <dgm:prSet/>
      <dgm:spPr/>
      <dgm:t>
        <a:bodyPr/>
        <a:lstStyle/>
        <a:p>
          <a:endParaRPr lang="ru-RU"/>
        </a:p>
      </dgm:t>
    </dgm:pt>
    <dgm:pt modelId="{A8F0F1E9-C4D5-43D4-820E-1A9F1255BF51}" type="pres">
      <dgm:prSet presAssocID="{703EBD2A-CE50-496B-A1BC-FA5927B6B7FF}" presName="linear" presStyleCnt="0">
        <dgm:presLayoutVars>
          <dgm:animLvl val="lvl"/>
          <dgm:resizeHandles val="exact"/>
        </dgm:presLayoutVars>
      </dgm:prSet>
      <dgm:spPr/>
      <dgm:t>
        <a:bodyPr/>
        <a:lstStyle/>
        <a:p>
          <a:endParaRPr lang="ru-RU"/>
        </a:p>
      </dgm:t>
    </dgm:pt>
    <dgm:pt modelId="{F2843270-6F0B-40E2-BFCF-02A0F4399C40}" type="pres">
      <dgm:prSet presAssocID="{3ADFE723-1F5B-4AF0-9A76-5BCAB3396AE1}" presName="parentText" presStyleLbl="node1" presStyleIdx="0" presStyleCnt="2">
        <dgm:presLayoutVars>
          <dgm:chMax val="0"/>
          <dgm:bulletEnabled val="1"/>
        </dgm:presLayoutVars>
      </dgm:prSet>
      <dgm:spPr/>
      <dgm:t>
        <a:bodyPr/>
        <a:lstStyle/>
        <a:p>
          <a:endParaRPr lang="ru-RU"/>
        </a:p>
      </dgm:t>
    </dgm:pt>
    <dgm:pt modelId="{A8633844-5316-4860-9325-14BECF326E2A}" type="pres">
      <dgm:prSet presAssocID="{3ADFE723-1F5B-4AF0-9A76-5BCAB3396AE1}" presName="childText" presStyleLbl="revTx" presStyleIdx="0" presStyleCnt="2">
        <dgm:presLayoutVars>
          <dgm:bulletEnabled val="1"/>
        </dgm:presLayoutVars>
      </dgm:prSet>
      <dgm:spPr/>
      <dgm:t>
        <a:bodyPr/>
        <a:lstStyle/>
        <a:p>
          <a:endParaRPr lang="ru-RU"/>
        </a:p>
      </dgm:t>
    </dgm:pt>
    <dgm:pt modelId="{8B0A4C45-7C85-4A29-BFD0-4DE3554D01C1}" type="pres">
      <dgm:prSet presAssocID="{A56716F9-B1EA-4EC9-89A4-459061A26203}" presName="parentText" presStyleLbl="node1" presStyleIdx="1" presStyleCnt="2">
        <dgm:presLayoutVars>
          <dgm:chMax val="0"/>
          <dgm:bulletEnabled val="1"/>
        </dgm:presLayoutVars>
      </dgm:prSet>
      <dgm:spPr/>
      <dgm:t>
        <a:bodyPr/>
        <a:lstStyle/>
        <a:p>
          <a:endParaRPr lang="ru-RU"/>
        </a:p>
      </dgm:t>
    </dgm:pt>
    <dgm:pt modelId="{30703A5C-0DB4-4B47-864D-086E2D8CF6A0}" type="pres">
      <dgm:prSet presAssocID="{A56716F9-B1EA-4EC9-89A4-459061A26203}" presName="childText" presStyleLbl="revTx" presStyleIdx="1" presStyleCnt="2" custScaleX="99224" custScaleY="101723">
        <dgm:presLayoutVars>
          <dgm:bulletEnabled val="1"/>
        </dgm:presLayoutVars>
      </dgm:prSet>
      <dgm:spPr/>
      <dgm:t>
        <a:bodyPr/>
        <a:lstStyle/>
        <a:p>
          <a:endParaRPr lang="ru-RU"/>
        </a:p>
      </dgm:t>
    </dgm:pt>
  </dgm:ptLst>
  <dgm:cxnLst>
    <dgm:cxn modelId="{1F63F221-98C6-4ED9-8B51-49BCD1A17BEB}" type="presOf" srcId="{703EBD2A-CE50-496B-A1BC-FA5927B6B7FF}" destId="{A8F0F1E9-C4D5-43D4-820E-1A9F1255BF51}" srcOrd="0" destOrd="0" presId="urn:microsoft.com/office/officeart/2005/8/layout/vList2"/>
    <dgm:cxn modelId="{B0DF1783-1CAE-4E46-A096-A354E3D222C4}" type="presOf" srcId="{545C89FF-92FE-4AB4-826F-B69D5743E1B7}" destId="{30703A5C-0DB4-4B47-864D-086E2D8CF6A0}" srcOrd="0" destOrd="0" presId="urn:microsoft.com/office/officeart/2005/8/layout/vList2"/>
    <dgm:cxn modelId="{78A96D67-18C0-4CF9-A30D-B34242CAF48F}" srcId="{3ADFE723-1F5B-4AF0-9A76-5BCAB3396AE1}" destId="{0DD5A2AF-F336-4CA9-BF28-AB9A601F5B69}" srcOrd="0" destOrd="0" parTransId="{CCC6089C-CF4C-433A-80DC-B90BE397CC28}" sibTransId="{2CFAA1A3-60A4-4068-9202-5C047CBFA35E}"/>
    <dgm:cxn modelId="{DAA127E9-747B-4E0D-8520-80E7DF926B22}" srcId="{A56716F9-B1EA-4EC9-89A4-459061A26203}" destId="{545C89FF-92FE-4AB4-826F-B69D5743E1B7}" srcOrd="0" destOrd="0" parTransId="{28DB8E03-2DFF-46AC-8335-AF23DE397B89}" sibTransId="{773A2910-BF0B-4AB8-9424-D174DD5029F6}"/>
    <dgm:cxn modelId="{01DE0CA1-A8D4-47CF-9FFB-A00DE9C538F9}" srcId="{703EBD2A-CE50-496B-A1BC-FA5927B6B7FF}" destId="{3ADFE723-1F5B-4AF0-9A76-5BCAB3396AE1}" srcOrd="0" destOrd="0" parTransId="{1D7E3D59-5A78-485B-B160-6402935A5DA2}" sibTransId="{23626C3E-4055-4EBD-9D81-6CE8FC7E2C6E}"/>
    <dgm:cxn modelId="{B491991C-62D9-4464-B9B6-B7DE66573898}" type="presOf" srcId="{0DD5A2AF-F336-4CA9-BF28-AB9A601F5B69}" destId="{A8633844-5316-4860-9325-14BECF326E2A}" srcOrd="0" destOrd="0" presId="urn:microsoft.com/office/officeart/2005/8/layout/vList2"/>
    <dgm:cxn modelId="{D476C860-B50D-49D4-985A-CDFC1F0D6CD9}" srcId="{703EBD2A-CE50-496B-A1BC-FA5927B6B7FF}" destId="{A56716F9-B1EA-4EC9-89A4-459061A26203}" srcOrd="1" destOrd="0" parTransId="{D144BBAB-4643-4A6A-9E37-688F09693D27}" sibTransId="{AE93CEED-FE9E-4105-BEFD-B3005F0DF2D7}"/>
    <dgm:cxn modelId="{4E72C9D8-1330-4C91-A60A-DC60FC4011C5}" type="presOf" srcId="{A56716F9-B1EA-4EC9-89A4-459061A26203}" destId="{8B0A4C45-7C85-4A29-BFD0-4DE3554D01C1}" srcOrd="0" destOrd="0" presId="urn:microsoft.com/office/officeart/2005/8/layout/vList2"/>
    <dgm:cxn modelId="{5149C747-E761-4E73-8268-24223C3EC879}" type="presOf" srcId="{3ADFE723-1F5B-4AF0-9A76-5BCAB3396AE1}" destId="{F2843270-6F0B-40E2-BFCF-02A0F4399C40}" srcOrd="0" destOrd="0" presId="urn:microsoft.com/office/officeart/2005/8/layout/vList2"/>
    <dgm:cxn modelId="{ADB4C8AE-7434-48CE-BCC5-B6753F4E0C43}" type="presParOf" srcId="{A8F0F1E9-C4D5-43D4-820E-1A9F1255BF51}" destId="{F2843270-6F0B-40E2-BFCF-02A0F4399C40}" srcOrd="0" destOrd="0" presId="urn:microsoft.com/office/officeart/2005/8/layout/vList2"/>
    <dgm:cxn modelId="{6AF2DCB0-792A-42BE-B0C8-08DD83E69E8B}" type="presParOf" srcId="{A8F0F1E9-C4D5-43D4-820E-1A9F1255BF51}" destId="{A8633844-5316-4860-9325-14BECF326E2A}" srcOrd="1" destOrd="0" presId="urn:microsoft.com/office/officeart/2005/8/layout/vList2"/>
    <dgm:cxn modelId="{35AAC28E-3F12-48B3-B4C8-CB70B473336B}" type="presParOf" srcId="{A8F0F1E9-C4D5-43D4-820E-1A9F1255BF51}" destId="{8B0A4C45-7C85-4A29-BFD0-4DE3554D01C1}" srcOrd="2" destOrd="0" presId="urn:microsoft.com/office/officeart/2005/8/layout/vList2"/>
    <dgm:cxn modelId="{41DCC634-8ED2-4B6F-8659-4BFF1966F187}" type="presParOf" srcId="{A8F0F1E9-C4D5-43D4-820E-1A9F1255BF51}" destId="{30703A5C-0DB4-4B47-864D-086E2D8CF6A0}"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22E2680-2A7E-40D6-8F30-AE9525DEA2B7}"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128CC31F-F9A8-4F8C-A746-A9A4493E5E92}">
      <dgm:prSet phldrT="[Текст]" phldr="1"/>
      <dgm:spPr/>
      <dgm:t>
        <a:bodyPr/>
        <a:lstStyle/>
        <a:p>
          <a:endParaRPr lang="ru-RU" dirty="0"/>
        </a:p>
      </dgm:t>
    </dgm:pt>
    <dgm:pt modelId="{A7C61727-4E0A-4897-995D-17E5E165B44B}" type="parTrans" cxnId="{6A810039-FF84-45F8-BF5B-6E6F68E002E4}">
      <dgm:prSet/>
      <dgm:spPr/>
      <dgm:t>
        <a:bodyPr/>
        <a:lstStyle/>
        <a:p>
          <a:endParaRPr lang="ru-RU"/>
        </a:p>
      </dgm:t>
    </dgm:pt>
    <dgm:pt modelId="{54A4A02F-5D62-4819-A771-F0DA83F904FA}" type="sibTrans" cxnId="{6A810039-FF84-45F8-BF5B-6E6F68E002E4}">
      <dgm:prSet/>
      <dgm:spPr/>
      <dgm:t>
        <a:bodyPr/>
        <a:lstStyle/>
        <a:p>
          <a:endParaRPr lang="ru-RU"/>
        </a:p>
      </dgm:t>
    </dgm:pt>
    <dgm:pt modelId="{C85332E2-506C-4149-A596-38C17AA5195A}">
      <dgm:prSet phldrT="[Текст]"/>
      <dgm:spPr/>
      <dgm:t>
        <a:bodyPr/>
        <a:lstStyle/>
        <a:p>
          <a:r>
            <a:rPr lang="ru-RU" b="0" i="0" dirty="0" smtClean="0"/>
            <a:t>товарный знак предприятия-изготовителя: наименование или обозначение типа (вида, модели) изделия</a:t>
          </a:r>
          <a:endParaRPr lang="ru-RU" dirty="0"/>
        </a:p>
      </dgm:t>
    </dgm:pt>
    <dgm:pt modelId="{D962FBD3-DF13-4111-9310-2185714F722A}" type="parTrans" cxnId="{C6A545A8-8BBB-4209-AFE9-49B6BDD0EDBA}">
      <dgm:prSet/>
      <dgm:spPr/>
      <dgm:t>
        <a:bodyPr/>
        <a:lstStyle/>
        <a:p>
          <a:endParaRPr lang="ru-RU"/>
        </a:p>
      </dgm:t>
    </dgm:pt>
    <dgm:pt modelId="{738F766B-788A-4FBE-BCE0-C6C6AB69826D}" type="sibTrans" cxnId="{C6A545A8-8BBB-4209-AFE9-49B6BDD0EDBA}">
      <dgm:prSet/>
      <dgm:spPr/>
      <dgm:t>
        <a:bodyPr/>
        <a:lstStyle/>
        <a:p>
          <a:endParaRPr lang="ru-RU"/>
        </a:p>
      </dgm:t>
    </dgm:pt>
    <dgm:pt modelId="{DC3FB410-1F58-4B78-8582-4286CA990EAB}">
      <dgm:prSet phldrT="[Текст]"/>
      <dgm:spPr/>
      <dgm:t>
        <a:bodyPr/>
        <a:lstStyle/>
        <a:p>
          <a:r>
            <a:rPr lang="ru-RU" b="0" i="0" dirty="0" smtClean="0"/>
            <a:t>номер изделия по системе нумерации предприятия-изготовителя. при необходимости</a:t>
          </a:r>
          <a:endParaRPr lang="ru-RU" dirty="0"/>
        </a:p>
      </dgm:t>
    </dgm:pt>
    <dgm:pt modelId="{F9C9799A-9E49-4308-8DD3-B92D95E17B25}" type="parTrans" cxnId="{E6F5EC24-BD27-4BEA-8721-75E693450371}">
      <dgm:prSet/>
      <dgm:spPr/>
      <dgm:t>
        <a:bodyPr/>
        <a:lstStyle/>
        <a:p>
          <a:endParaRPr lang="ru-RU"/>
        </a:p>
      </dgm:t>
    </dgm:pt>
    <dgm:pt modelId="{4127E87B-463C-4902-A571-BE5BC0167CED}" type="sibTrans" cxnId="{E6F5EC24-BD27-4BEA-8721-75E693450371}">
      <dgm:prSet/>
      <dgm:spPr/>
      <dgm:t>
        <a:bodyPr/>
        <a:lstStyle/>
        <a:p>
          <a:endParaRPr lang="ru-RU"/>
        </a:p>
      </dgm:t>
    </dgm:pt>
    <dgm:pt modelId="{536ED463-2676-4EDD-A152-B0F0733AEC48}">
      <dgm:prSet phldrT="[Текст]" phldr="1"/>
      <dgm:spPr/>
      <dgm:t>
        <a:bodyPr/>
        <a:lstStyle/>
        <a:p>
          <a:endParaRPr lang="ru-RU"/>
        </a:p>
      </dgm:t>
    </dgm:pt>
    <dgm:pt modelId="{84479E2E-4A2F-46A9-8618-3F70432C3EB2}" type="parTrans" cxnId="{424DE268-75D1-435A-9F77-758524897AB6}">
      <dgm:prSet/>
      <dgm:spPr/>
      <dgm:t>
        <a:bodyPr/>
        <a:lstStyle/>
        <a:p>
          <a:endParaRPr lang="ru-RU"/>
        </a:p>
      </dgm:t>
    </dgm:pt>
    <dgm:pt modelId="{67ED366D-075B-4C32-8C59-A0BCAAC67B1E}" type="sibTrans" cxnId="{424DE268-75D1-435A-9F77-758524897AB6}">
      <dgm:prSet/>
      <dgm:spPr/>
      <dgm:t>
        <a:bodyPr/>
        <a:lstStyle/>
        <a:p>
          <a:endParaRPr lang="ru-RU"/>
        </a:p>
      </dgm:t>
    </dgm:pt>
    <dgm:pt modelId="{E147DAAC-9AA5-4F67-AFA6-10CA3983552D}">
      <dgm:prSet phldrT="[Текст]"/>
      <dgm:spPr/>
      <dgm:t>
        <a:bodyPr/>
        <a:lstStyle/>
        <a:p>
          <a:r>
            <a:rPr lang="ru-RU" b="0" i="0" dirty="0" smtClean="0"/>
            <a:t>год изготовления изделия (или две его последние цифры)</a:t>
          </a:r>
          <a:endParaRPr lang="ru-RU" dirty="0"/>
        </a:p>
      </dgm:t>
    </dgm:pt>
    <dgm:pt modelId="{37AB8148-35C5-4E08-8216-C86E40B150E6}" type="parTrans" cxnId="{7EAAFCFB-F6CA-43F0-AE40-D7F72638C71A}">
      <dgm:prSet/>
      <dgm:spPr/>
      <dgm:t>
        <a:bodyPr/>
        <a:lstStyle/>
        <a:p>
          <a:endParaRPr lang="ru-RU"/>
        </a:p>
      </dgm:t>
    </dgm:pt>
    <dgm:pt modelId="{16B94653-C669-4FF7-B838-89A5797777E4}" type="sibTrans" cxnId="{7EAAFCFB-F6CA-43F0-AE40-D7F72638C71A}">
      <dgm:prSet/>
      <dgm:spPr/>
      <dgm:t>
        <a:bodyPr/>
        <a:lstStyle/>
        <a:p>
          <a:endParaRPr lang="ru-RU"/>
        </a:p>
      </dgm:t>
    </dgm:pt>
    <dgm:pt modelId="{5456A238-E3D3-4E3A-900B-82B9E75C8A9B}">
      <dgm:prSet phldrT="[Текст]"/>
      <dgm:spPr/>
      <dgm:t>
        <a:bodyPr/>
        <a:lstStyle/>
        <a:p>
          <a:r>
            <a:rPr lang="ru-RU" b="0" i="0" dirty="0" smtClean="0"/>
            <a:t>знак Государственного реестра (для средств измерений, внесенных в Государственный реестр)</a:t>
          </a:r>
          <a:endParaRPr lang="ru-RU" dirty="0"/>
        </a:p>
      </dgm:t>
    </dgm:pt>
    <dgm:pt modelId="{A6338FC7-841E-4401-9187-54449A2BC476}" type="parTrans" cxnId="{B1987656-CD4B-4886-80E2-4790E22A938E}">
      <dgm:prSet/>
      <dgm:spPr/>
      <dgm:t>
        <a:bodyPr/>
        <a:lstStyle/>
        <a:p>
          <a:endParaRPr lang="ru-RU"/>
        </a:p>
      </dgm:t>
    </dgm:pt>
    <dgm:pt modelId="{59B052BB-3E34-4DCB-8FCA-4798F86EA316}" type="sibTrans" cxnId="{B1987656-CD4B-4886-80E2-4790E22A938E}">
      <dgm:prSet/>
      <dgm:spPr/>
      <dgm:t>
        <a:bodyPr/>
        <a:lstStyle/>
        <a:p>
          <a:endParaRPr lang="ru-RU"/>
        </a:p>
      </dgm:t>
    </dgm:pt>
    <dgm:pt modelId="{107C3005-0548-43AE-9018-9C579016BF0D}">
      <dgm:prSet phldrT="[Текст]" phldr="1"/>
      <dgm:spPr/>
      <dgm:t>
        <a:bodyPr/>
        <a:lstStyle/>
        <a:p>
          <a:endParaRPr lang="ru-RU"/>
        </a:p>
      </dgm:t>
    </dgm:pt>
    <dgm:pt modelId="{B588C77D-2F2D-4DCC-AAC6-4E63CA5F56A8}" type="parTrans" cxnId="{6A848084-ACF4-4DDE-B09C-94BCF23624F4}">
      <dgm:prSet/>
      <dgm:spPr/>
      <dgm:t>
        <a:bodyPr/>
        <a:lstStyle/>
        <a:p>
          <a:endParaRPr lang="ru-RU"/>
        </a:p>
      </dgm:t>
    </dgm:pt>
    <dgm:pt modelId="{9AE30B94-68ED-46C5-9776-ED87CE828568}" type="sibTrans" cxnId="{6A848084-ACF4-4DDE-B09C-94BCF23624F4}">
      <dgm:prSet/>
      <dgm:spPr/>
      <dgm:t>
        <a:bodyPr/>
        <a:lstStyle/>
        <a:p>
          <a:endParaRPr lang="ru-RU"/>
        </a:p>
      </dgm:t>
    </dgm:pt>
    <dgm:pt modelId="{13F412AE-122C-43A2-A0ED-9AAA04291C47}">
      <dgm:prSet phldrT="[Текст]"/>
      <dgm:spPr/>
      <dgm:t>
        <a:bodyPr/>
        <a:lstStyle/>
        <a:p>
          <a:r>
            <a:rPr lang="ru-RU" b="0" i="0" dirty="0" smtClean="0"/>
            <a:t>обозначение стандартов или технических условий на изделие</a:t>
          </a:r>
          <a:endParaRPr lang="ru-RU" dirty="0"/>
        </a:p>
      </dgm:t>
    </dgm:pt>
    <dgm:pt modelId="{07F0D919-0308-433D-9380-CAF02CCD4EC6}" type="parTrans" cxnId="{8FD3EECE-8C7E-4A8E-8D1A-7CF1E4FDC03D}">
      <dgm:prSet/>
      <dgm:spPr/>
      <dgm:t>
        <a:bodyPr/>
        <a:lstStyle/>
        <a:p>
          <a:endParaRPr lang="ru-RU"/>
        </a:p>
      </dgm:t>
    </dgm:pt>
    <dgm:pt modelId="{117C29D1-3C52-4F72-B4AC-D3539509F79D}" type="sibTrans" cxnId="{8FD3EECE-8C7E-4A8E-8D1A-7CF1E4FDC03D}">
      <dgm:prSet/>
      <dgm:spPr/>
      <dgm:t>
        <a:bodyPr/>
        <a:lstStyle/>
        <a:p>
          <a:endParaRPr lang="ru-RU"/>
        </a:p>
      </dgm:t>
    </dgm:pt>
    <dgm:pt modelId="{403BA3E4-4C44-42A5-8A97-76F43294B1D0}">
      <dgm:prSet phldrT="[Текст]"/>
      <dgm:spPr/>
      <dgm:t>
        <a:bodyPr/>
        <a:lstStyle/>
        <a:p>
          <a:r>
            <a:rPr lang="ru-RU" b="0" i="0" dirty="0" smtClean="0"/>
            <a:t>другие данные в зависимости </a:t>
          </a:r>
          <a:r>
            <a:rPr lang="ru-RU" b="0" i="0" dirty="0" err="1" smtClean="0"/>
            <a:t>or</a:t>
          </a:r>
          <a:r>
            <a:rPr lang="ru-RU" b="0" i="0" dirty="0" smtClean="0"/>
            <a:t> требовании к изделиям (класс точности для средств измерений, символы обслуживания, номинальное напряжение сети, потребляемая мощность при номинальном режиме работы, национальный знак соответствия)</a:t>
          </a:r>
          <a:endParaRPr lang="ru-RU" dirty="0"/>
        </a:p>
      </dgm:t>
    </dgm:pt>
    <dgm:pt modelId="{4E8B0EE1-80B7-4B2B-8D30-7ADF922E5B3C}" type="parTrans" cxnId="{73C18671-D242-4C78-BC0C-8157988913EF}">
      <dgm:prSet/>
      <dgm:spPr/>
      <dgm:t>
        <a:bodyPr/>
        <a:lstStyle/>
        <a:p>
          <a:endParaRPr lang="ru-RU"/>
        </a:p>
      </dgm:t>
    </dgm:pt>
    <dgm:pt modelId="{458CDE6D-0374-445E-AD73-36A3CA056632}" type="sibTrans" cxnId="{73C18671-D242-4C78-BC0C-8157988913EF}">
      <dgm:prSet/>
      <dgm:spPr/>
      <dgm:t>
        <a:bodyPr/>
        <a:lstStyle/>
        <a:p>
          <a:endParaRPr lang="ru-RU"/>
        </a:p>
      </dgm:t>
    </dgm:pt>
    <dgm:pt modelId="{21D7B5B4-7EB4-441F-8C82-B5210CB4D50C}" type="pres">
      <dgm:prSet presAssocID="{A22E2680-2A7E-40D6-8F30-AE9525DEA2B7}" presName="linearFlow" presStyleCnt="0">
        <dgm:presLayoutVars>
          <dgm:dir/>
          <dgm:animLvl val="lvl"/>
          <dgm:resizeHandles val="exact"/>
        </dgm:presLayoutVars>
      </dgm:prSet>
      <dgm:spPr/>
      <dgm:t>
        <a:bodyPr/>
        <a:lstStyle/>
        <a:p>
          <a:endParaRPr lang="ru-RU"/>
        </a:p>
      </dgm:t>
    </dgm:pt>
    <dgm:pt modelId="{DF7C4E65-674F-4E93-9F44-C80F7AFF5AB6}" type="pres">
      <dgm:prSet presAssocID="{128CC31F-F9A8-4F8C-A746-A9A4493E5E92}" presName="composite" presStyleCnt="0"/>
      <dgm:spPr/>
    </dgm:pt>
    <dgm:pt modelId="{BCD9AB0E-1332-4F28-B0BE-F9D05C50E868}" type="pres">
      <dgm:prSet presAssocID="{128CC31F-F9A8-4F8C-A746-A9A4493E5E92}" presName="parentText" presStyleLbl="alignNode1" presStyleIdx="0" presStyleCnt="3">
        <dgm:presLayoutVars>
          <dgm:chMax val="1"/>
          <dgm:bulletEnabled val="1"/>
        </dgm:presLayoutVars>
      </dgm:prSet>
      <dgm:spPr/>
      <dgm:t>
        <a:bodyPr/>
        <a:lstStyle/>
        <a:p>
          <a:endParaRPr lang="ru-RU"/>
        </a:p>
      </dgm:t>
    </dgm:pt>
    <dgm:pt modelId="{AC4C461E-6265-4B31-97A6-7F63D1F37679}" type="pres">
      <dgm:prSet presAssocID="{128CC31F-F9A8-4F8C-A746-A9A4493E5E92}" presName="descendantText" presStyleLbl="alignAcc1" presStyleIdx="0" presStyleCnt="3">
        <dgm:presLayoutVars>
          <dgm:bulletEnabled val="1"/>
        </dgm:presLayoutVars>
      </dgm:prSet>
      <dgm:spPr/>
      <dgm:t>
        <a:bodyPr/>
        <a:lstStyle/>
        <a:p>
          <a:endParaRPr lang="ru-RU"/>
        </a:p>
      </dgm:t>
    </dgm:pt>
    <dgm:pt modelId="{ABEF705A-62AB-4FE8-B45E-36FB403D9DA7}" type="pres">
      <dgm:prSet presAssocID="{54A4A02F-5D62-4819-A771-F0DA83F904FA}" presName="sp" presStyleCnt="0"/>
      <dgm:spPr/>
    </dgm:pt>
    <dgm:pt modelId="{8D793DA5-C812-4822-A58F-2B34E818404C}" type="pres">
      <dgm:prSet presAssocID="{536ED463-2676-4EDD-A152-B0F0733AEC48}" presName="composite" presStyleCnt="0"/>
      <dgm:spPr/>
    </dgm:pt>
    <dgm:pt modelId="{7F388857-A67C-4FC4-926E-D8CC090998A1}" type="pres">
      <dgm:prSet presAssocID="{536ED463-2676-4EDD-A152-B0F0733AEC48}" presName="parentText" presStyleLbl="alignNode1" presStyleIdx="1" presStyleCnt="3">
        <dgm:presLayoutVars>
          <dgm:chMax val="1"/>
          <dgm:bulletEnabled val="1"/>
        </dgm:presLayoutVars>
      </dgm:prSet>
      <dgm:spPr/>
      <dgm:t>
        <a:bodyPr/>
        <a:lstStyle/>
        <a:p>
          <a:endParaRPr lang="ru-RU"/>
        </a:p>
      </dgm:t>
    </dgm:pt>
    <dgm:pt modelId="{7452425A-E148-4F26-84E1-BB595A5383E5}" type="pres">
      <dgm:prSet presAssocID="{536ED463-2676-4EDD-A152-B0F0733AEC48}" presName="descendantText" presStyleLbl="alignAcc1" presStyleIdx="1" presStyleCnt="3">
        <dgm:presLayoutVars>
          <dgm:bulletEnabled val="1"/>
        </dgm:presLayoutVars>
      </dgm:prSet>
      <dgm:spPr/>
      <dgm:t>
        <a:bodyPr/>
        <a:lstStyle/>
        <a:p>
          <a:endParaRPr lang="ru-RU"/>
        </a:p>
      </dgm:t>
    </dgm:pt>
    <dgm:pt modelId="{7F90B199-0B4D-4FBB-9CF0-FAFBCB86FC0B}" type="pres">
      <dgm:prSet presAssocID="{67ED366D-075B-4C32-8C59-A0BCAAC67B1E}" presName="sp" presStyleCnt="0"/>
      <dgm:spPr/>
    </dgm:pt>
    <dgm:pt modelId="{75D93CC7-4204-4D9C-BA91-FBEEFA85CE75}" type="pres">
      <dgm:prSet presAssocID="{107C3005-0548-43AE-9018-9C579016BF0D}" presName="composite" presStyleCnt="0"/>
      <dgm:spPr/>
    </dgm:pt>
    <dgm:pt modelId="{C709D83E-75B9-4C39-A2FE-B9806E2004D6}" type="pres">
      <dgm:prSet presAssocID="{107C3005-0548-43AE-9018-9C579016BF0D}" presName="parentText" presStyleLbl="alignNode1" presStyleIdx="2" presStyleCnt="3">
        <dgm:presLayoutVars>
          <dgm:chMax val="1"/>
          <dgm:bulletEnabled val="1"/>
        </dgm:presLayoutVars>
      </dgm:prSet>
      <dgm:spPr/>
      <dgm:t>
        <a:bodyPr/>
        <a:lstStyle/>
        <a:p>
          <a:endParaRPr lang="ru-RU"/>
        </a:p>
      </dgm:t>
    </dgm:pt>
    <dgm:pt modelId="{8CB929D3-4D3F-44A7-A4DD-14B1B9A6E567}" type="pres">
      <dgm:prSet presAssocID="{107C3005-0548-43AE-9018-9C579016BF0D}" presName="descendantText" presStyleLbl="alignAcc1" presStyleIdx="2" presStyleCnt="3">
        <dgm:presLayoutVars>
          <dgm:bulletEnabled val="1"/>
        </dgm:presLayoutVars>
      </dgm:prSet>
      <dgm:spPr/>
      <dgm:t>
        <a:bodyPr/>
        <a:lstStyle/>
        <a:p>
          <a:endParaRPr lang="ru-RU"/>
        </a:p>
      </dgm:t>
    </dgm:pt>
  </dgm:ptLst>
  <dgm:cxnLst>
    <dgm:cxn modelId="{C6A545A8-8BBB-4209-AFE9-49B6BDD0EDBA}" srcId="{128CC31F-F9A8-4F8C-A746-A9A4493E5E92}" destId="{C85332E2-506C-4149-A596-38C17AA5195A}" srcOrd="0" destOrd="0" parTransId="{D962FBD3-DF13-4111-9310-2185714F722A}" sibTransId="{738F766B-788A-4FBE-BCE0-C6C6AB69826D}"/>
    <dgm:cxn modelId="{ADF3C931-2C81-4A16-87FF-3904DC7AD2F9}" type="presOf" srcId="{403BA3E4-4C44-42A5-8A97-76F43294B1D0}" destId="{8CB929D3-4D3F-44A7-A4DD-14B1B9A6E567}" srcOrd="0" destOrd="1" presId="urn:microsoft.com/office/officeart/2005/8/layout/chevron2"/>
    <dgm:cxn modelId="{C267F663-6B8D-4132-9405-03C2517FCFC8}" type="presOf" srcId="{536ED463-2676-4EDD-A152-B0F0733AEC48}" destId="{7F388857-A67C-4FC4-926E-D8CC090998A1}" srcOrd="0" destOrd="0" presId="urn:microsoft.com/office/officeart/2005/8/layout/chevron2"/>
    <dgm:cxn modelId="{13244727-58A6-4E30-B449-318017B4F662}" type="presOf" srcId="{C85332E2-506C-4149-A596-38C17AA5195A}" destId="{AC4C461E-6265-4B31-97A6-7F63D1F37679}" srcOrd="0" destOrd="0" presId="urn:microsoft.com/office/officeart/2005/8/layout/chevron2"/>
    <dgm:cxn modelId="{75389758-9CDB-4EFA-9208-1894C8698BF0}" type="presOf" srcId="{13F412AE-122C-43A2-A0ED-9AAA04291C47}" destId="{8CB929D3-4D3F-44A7-A4DD-14B1B9A6E567}" srcOrd="0" destOrd="0" presId="urn:microsoft.com/office/officeart/2005/8/layout/chevron2"/>
    <dgm:cxn modelId="{7EAAFCFB-F6CA-43F0-AE40-D7F72638C71A}" srcId="{536ED463-2676-4EDD-A152-B0F0733AEC48}" destId="{E147DAAC-9AA5-4F67-AFA6-10CA3983552D}" srcOrd="0" destOrd="0" parTransId="{37AB8148-35C5-4E08-8216-C86E40B150E6}" sibTransId="{16B94653-C669-4FF7-B838-89A5797777E4}"/>
    <dgm:cxn modelId="{EE64108D-23BE-438C-A539-6EC0F4170F94}" type="presOf" srcId="{A22E2680-2A7E-40D6-8F30-AE9525DEA2B7}" destId="{21D7B5B4-7EB4-441F-8C82-B5210CB4D50C}" srcOrd="0" destOrd="0" presId="urn:microsoft.com/office/officeart/2005/8/layout/chevron2"/>
    <dgm:cxn modelId="{FAB1F27C-E83B-4979-8586-073D32740B72}" type="presOf" srcId="{5456A238-E3D3-4E3A-900B-82B9E75C8A9B}" destId="{7452425A-E148-4F26-84E1-BB595A5383E5}" srcOrd="0" destOrd="1" presId="urn:microsoft.com/office/officeart/2005/8/layout/chevron2"/>
    <dgm:cxn modelId="{6A810039-FF84-45F8-BF5B-6E6F68E002E4}" srcId="{A22E2680-2A7E-40D6-8F30-AE9525DEA2B7}" destId="{128CC31F-F9A8-4F8C-A746-A9A4493E5E92}" srcOrd="0" destOrd="0" parTransId="{A7C61727-4E0A-4897-995D-17E5E165B44B}" sibTransId="{54A4A02F-5D62-4819-A771-F0DA83F904FA}"/>
    <dgm:cxn modelId="{6A848084-ACF4-4DDE-B09C-94BCF23624F4}" srcId="{A22E2680-2A7E-40D6-8F30-AE9525DEA2B7}" destId="{107C3005-0548-43AE-9018-9C579016BF0D}" srcOrd="2" destOrd="0" parTransId="{B588C77D-2F2D-4DCC-AAC6-4E63CA5F56A8}" sibTransId="{9AE30B94-68ED-46C5-9776-ED87CE828568}"/>
    <dgm:cxn modelId="{8BF424C3-FC8F-4211-8CB9-24758CA66DDA}" type="presOf" srcId="{107C3005-0548-43AE-9018-9C579016BF0D}" destId="{C709D83E-75B9-4C39-A2FE-B9806E2004D6}" srcOrd="0" destOrd="0" presId="urn:microsoft.com/office/officeart/2005/8/layout/chevron2"/>
    <dgm:cxn modelId="{DED52120-CCB5-4DDA-8AC7-C8C5A3CED1C6}" type="presOf" srcId="{128CC31F-F9A8-4F8C-A746-A9A4493E5E92}" destId="{BCD9AB0E-1332-4F28-B0BE-F9D05C50E868}" srcOrd="0" destOrd="0" presId="urn:microsoft.com/office/officeart/2005/8/layout/chevron2"/>
    <dgm:cxn modelId="{B1987656-CD4B-4886-80E2-4790E22A938E}" srcId="{536ED463-2676-4EDD-A152-B0F0733AEC48}" destId="{5456A238-E3D3-4E3A-900B-82B9E75C8A9B}" srcOrd="1" destOrd="0" parTransId="{A6338FC7-841E-4401-9187-54449A2BC476}" sibTransId="{59B052BB-3E34-4DCB-8FCA-4798F86EA316}"/>
    <dgm:cxn modelId="{8FD3EECE-8C7E-4A8E-8D1A-7CF1E4FDC03D}" srcId="{107C3005-0548-43AE-9018-9C579016BF0D}" destId="{13F412AE-122C-43A2-A0ED-9AAA04291C47}" srcOrd="0" destOrd="0" parTransId="{07F0D919-0308-433D-9380-CAF02CCD4EC6}" sibTransId="{117C29D1-3C52-4F72-B4AC-D3539509F79D}"/>
    <dgm:cxn modelId="{424DE268-75D1-435A-9F77-758524897AB6}" srcId="{A22E2680-2A7E-40D6-8F30-AE9525DEA2B7}" destId="{536ED463-2676-4EDD-A152-B0F0733AEC48}" srcOrd="1" destOrd="0" parTransId="{84479E2E-4A2F-46A9-8618-3F70432C3EB2}" sibTransId="{67ED366D-075B-4C32-8C59-A0BCAAC67B1E}"/>
    <dgm:cxn modelId="{E6F5EC24-BD27-4BEA-8721-75E693450371}" srcId="{128CC31F-F9A8-4F8C-A746-A9A4493E5E92}" destId="{DC3FB410-1F58-4B78-8582-4286CA990EAB}" srcOrd="1" destOrd="0" parTransId="{F9C9799A-9E49-4308-8DD3-B92D95E17B25}" sibTransId="{4127E87B-463C-4902-A571-BE5BC0167CED}"/>
    <dgm:cxn modelId="{CF290B84-80E4-45E4-9AA1-339EE5F0917E}" type="presOf" srcId="{DC3FB410-1F58-4B78-8582-4286CA990EAB}" destId="{AC4C461E-6265-4B31-97A6-7F63D1F37679}" srcOrd="0" destOrd="1" presId="urn:microsoft.com/office/officeart/2005/8/layout/chevron2"/>
    <dgm:cxn modelId="{73C18671-D242-4C78-BC0C-8157988913EF}" srcId="{107C3005-0548-43AE-9018-9C579016BF0D}" destId="{403BA3E4-4C44-42A5-8A97-76F43294B1D0}" srcOrd="1" destOrd="0" parTransId="{4E8B0EE1-80B7-4B2B-8D30-7ADF922E5B3C}" sibTransId="{458CDE6D-0374-445E-AD73-36A3CA056632}"/>
    <dgm:cxn modelId="{18B6AA12-1383-4CA3-ADF6-D9AB8AB6CA5C}" type="presOf" srcId="{E147DAAC-9AA5-4F67-AFA6-10CA3983552D}" destId="{7452425A-E148-4F26-84E1-BB595A5383E5}" srcOrd="0" destOrd="0" presId="urn:microsoft.com/office/officeart/2005/8/layout/chevron2"/>
    <dgm:cxn modelId="{95B2AE1A-6130-4D58-AC46-8660CDF258E6}" type="presParOf" srcId="{21D7B5B4-7EB4-441F-8C82-B5210CB4D50C}" destId="{DF7C4E65-674F-4E93-9F44-C80F7AFF5AB6}" srcOrd="0" destOrd="0" presId="urn:microsoft.com/office/officeart/2005/8/layout/chevron2"/>
    <dgm:cxn modelId="{44C23FB0-95AA-4B52-9CA5-8B290F95A692}" type="presParOf" srcId="{DF7C4E65-674F-4E93-9F44-C80F7AFF5AB6}" destId="{BCD9AB0E-1332-4F28-B0BE-F9D05C50E868}" srcOrd="0" destOrd="0" presId="urn:microsoft.com/office/officeart/2005/8/layout/chevron2"/>
    <dgm:cxn modelId="{73715BA3-1707-40BA-A0D9-DC288500C7B3}" type="presParOf" srcId="{DF7C4E65-674F-4E93-9F44-C80F7AFF5AB6}" destId="{AC4C461E-6265-4B31-97A6-7F63D1F37679}" srcOrd="1" destOrd="0" presId="urn:microsoft.com/office/officeart/2005/8/layout/chevron2"/>
    <dgm:cxn modelId="{38DA8A7B-9025-477A-B8A5-19BC016E0109}" type="presParOf" srcId="{21D7B5B4-7EB4-441F-8C82-B5210CB4D50C}" destId="{ABEF705A-62AB-4FE8-B45E-36FB403D9DA7}" srcOrd="1" destOrd="0" presId="urn:microsoft.com/office/officeart/2005/8/layout/chevron2"/>
    <dgm:cxn modelId="{E7ADF2AB-5101-4EA2-87E8-743FA06E4567}" type="presParOf" srcId="{21D7B5B4-7EB4-441F-8C82-B5210CB4D50C}" destId="{8D793DA5-C812-4822-A58F-2B34E818404C}" srcOrd="2" destOrd="0" presId="urn:microsoft.com/office/officeart/2005/8/layout/chevron2"/>
    <dgm:cxn modelId="{135F7D8D-1812-46BD-9D64-7725C99BF653}" type="presParOf" srcId="{8D793DA5-C812-4822-A58F-2B34E818404C}" destId="{7F388857-A67C-4FC4-926E-D8CC090998A1}" srcOrd="0" destOrd="0" presId="urn:microsoft.com/office/officeart/2005/8/layout/chevron2"/>
    <dgm:cxn modelId="{0A5FAF44-81CB-4264-B631-FD243C485436}" type="presParOf" srcId="{8D793DA5-C812-4822-A58F-2B34E818404C}" destId="{7452425A-E148-4F26-84E1-BB595A5383E5}" srcOrd="1" destOrd="0" presId="urn:microsoft.com/office/officeart/2005/8/layout/chevron2"/>
    <dgm:cxn modelId="{DC23E820-D70C-4E80-88D7-AE709C7668D6}" type="presParOf" srcId="{21D7B5B4-7EB4-441F-8C82-B5210CB4D50C}" destId="{7F90B199-0B4D-4FBB-9CF0-FAFBCB86FC0B}" srcOrd="3" destOrd="0" presId="urn:microsoft.com/office/officeart/2005/8/layout/chevron2"/>
    <dgm:cxn modelId="{1C826554-6DC2-468F-AE3B-1434F339199C}" type="presParOf" srcId="{21D7B5B4-7EB4-441F-8C82-B5210CB4D50C}" destId="{75D93CC7-4204-4D9C-BA91-FBEEFA85CE75}" srcOrd="4" destOrd="0" presId="urn:microsoft.com/office/officeart/2005/8/layout/chevron2"/>
    <dgm:cxn modelId="{913A5A6B-CD01-4A65-B2C2-CA661D4C3FA8}" type="presParOf" srcId="{75D93CC7-4204-4D9C-BA91-FBEEFA85CE75}" destId="{C709D83E-75B9-4C39-A2FE-B9806E2004D6}" srcOrd="0" destOrd="0" presId="urn:microsoft.com/office/officeart/2005/8/layout/chevron2"/>
    <dgm:cxn modelId="{C56FBDBE-E25F-438B-A7BA-AB8F6B9880E3}" type="presParOf" srcId="{75D93CC7-4204-4D9C-BA91-FBEEFA85CE75}" destId="{8CB929D3-4D3F-44A7-A4DD-14B1B9A6E56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278DF2-8F9E-45C0-A234-E7F769BF01A7}">
      <dsp:nvSpPr>
        <dsp:cNvPr id="0" name=""/>
        <dsp:cNvSpPr/>
      </dsp:nvSpPr>
      <dsp:spPr>
        <a:xfrm>
          <a:off x="0" y="90072"/>
          <a:ext cx="5664150" cy="575639"/>
        </a:xfrm>
        <a:prstGeom prst="roundRect">
          <a:avLst/>
        </a:prstGeom>
        <a:solidFill>
          <a:schemeClr val="accent1">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ru-RU" sz="2400" kern="1200" dirty="0" smtClean="0"/>
            <a:t>Преимущества</a:t>
          </a:r>
          <a:endParaRPr lang="ru-RU" sz="2400" kern="1200" dirty="0"/>
        </a:p>
      </dsp:txBody>
      <dsp:txXfrm>
        <a:off x="28100" y="118172"/>
        <a:ext cx="5607950" cy="519439"/>
      </dsp:txXfrm>
    </dsp:sp>
    <dsp:sp modelId="{F07F3C97-7868-4F0D-B673-3218359522B8}">
      <dsp:nvSpPr>
        <dsp:cNvPr id="0" name=""/>
        <dsp:cNvSpPr/>
      </dsp:nvSpPr>
      <dsp:spPr>
        <a:xfrm>
          <a:off x="0" y="665712"/>
          <a:ext cx="5664150" cy="2185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837"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ru-RU" sz="1900" b="0" i="0" kern="1200" dirty="0" smtClean="0"/>
            <a:t>Привычное большинству устройство для измерения температуры. Стеклянная колба с капилляром, который содержит ртуть. Такой термометр еще называют максимальным, потому что столбик из ртути поднимается до последней точки нагрева – и без встряхивания не опускается.</a:t>
          </a:r>
          <a:endParaRPr lang="ru-RU" sz="1900" kern="1200" dirty="0"/>
        </a:p>
      </dsp:txBody>
      <dsp:txXfrm>
        <a:off x="0" y="665712"/>
        <a:ext cx="5664150" cy="2185920"/>
      </dsp:txXfrm>
    </dsp:sp>
    <dsp:sp modelId="{DFD9F9D2-48B5-45DF-BAAD-0EEA6E3AF15F}">
      <dsp:nvSpPr>
        <dsp:cNvPr id="0" name=""/>
        <dsp:cNvSpPr/>
      </dsp:nvSpPr>
      <dsp:spPr>
        <a:xfrm>
          <a:off x="0" y="2851633"/>
          <a:ext cx="5664150" cy="575639"/>
        </a:xfrm>
        <a:prstGeom prst="roundRect">
          <a:avLst/>
        </a:prstGeom>
        <a:solidFill>
          <a:schemeClr val="accent1">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ru-RU" sz="2400" kern="1200" dirty="0" smtClean="0"/>
            <a:t>Недостатки</a:t>
          </a:r>
          <a:endParaRPr lang="ru-RU" sz="2400" kern="1200" dirty="0"/>
        </a:p>
      </dsp:txBody>
      <dsp:txXfrm>
        <a:off x="28100" y="2879733"/>
        <a:ext cx="5607950" cy="519439"/>
      </dsp:txXfrm>
    </dsp:sp>
    <dsp:sp modelId="{3E6429FB-7B07-4848-A7EA-B533E1794CD6}">
      <dsp:nvSpPr>
        <dsp:cNvPr id="0" name=""/>
        <dsp:cNvSpPr/>
      </dsp:nvSpPr>
      <dsp:spPr>
        <a:xfrm>
          <a:off x="0" y="3427273"/>
          <a:ext cx="5664150" cy="1987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837"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ru-RU" sz="1900" b="0" i="0" kern="1200" dirty="0" smtClean="0"/>
            <a:t>Ртутный термометр самый точный, но и самый опасный из-за ртути. Это опасный для человека металл, пары которого негативно влияют на здоровье.</a:t>
          </a:r>
          <a:endParaRPr lang="ru-RU" sz="1900" kern="1200" dirty="0"/>
        </a:p>
        <a:p>
          <a:pPr marL="171450" lvl="1" indent="-171450" algn="l" defTabSz="844550">
            <a:lnSpc>
              <a:spcPct val="90000"/>
            </a:lnSpc>
            <a:spcBef>
              <a:spcPct val="0"/>
            </a:spcBef>
            <a:spcAft>
              <a:spcPct val="20000"/>
            </a:spcAft>
            <a:buChar char="••"/>
          </a:pPr>
          <a:r>
            <a:rPr lang="ru-RU" sz="1900" b="0" i="0" kern="1200" dirty="0" smtClean="0"/>
            <a:t>Разбитие такого термометра может обернуться серьезными проблемами.</a:t>
          </a:r>
          <a:endParaRPr lang="ru-RU" sz="1900" b="0" i="0" kern="1200" dirty="0"/>
        </a:p>
      </dsp:txBody>
      <dsp:txXfrm>
        <a:off x="0" y="3427273"/>
        <a:ext cx="5664150" cy="19872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FEC5BC-360A-4DEA-BF7B-3181BCB98EBC}">
      <dsp:nvSpPr>
        <dsp:cNvPr id="0" name=""/>
        <dsp:cNvSpPr/>
      </dsp:nvSpPr>
      <dsp:spPr>
        <a:xfrm>
          <a:off x="30" y="75585"/>
          <a:ext cx="2927399" cy="489600"/>
        </a:xfrm>
        <a:prstGeom prst="rect">
          <a:avLst/>
        </a:prstGeom>
        <a:solidFill>
          <a:schemeClr val="accent1">
            <a:hueOff val="0"/>
            <a:satOff val="0"/>
            <a:lumOff val="0"/>
            <a:alphaOff val="0"/>
          </a:schemeClr>
        </a:solidFill>
        <a:ln w="425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ru-RU" sz="1700" kern="1200" dirty="0" smtClean="0"/>
            <a:t>Преимущества</a:t>
          </a:r>
          <a:endParaRPr lang="ru-RU" sz="1700" kern="1200" dirty="0"/>
        </a:p>
      </dsp:txBody>
      <dsp:txXfrm>
        <a:off x="30" y="75585"/>
        <a:ext cx="2927399" cy="489600"/>
      </dsp:txXfrm>
    </dsp:sp>
    <dsp:sp modelId="{F37AD805-6794-4630-8EE3-683F4FE2AC5C}">
      <dsp:nvSpPr>
        <dsp:cNvPr id="0" name=""/>
        <dsp:cNvSpPr/>
      </dsp:nvSpPr>
      <dsp:spPr>
        <a:xfrm>
          <a:off x="30" y="565185"/>
          <a:ext cx="2927399" cy="4759830"/>
        </a:xfrm>
        <a:prstGeom prst="rect">
          <a:avLst/>
        </a:prstGeom>
        <a:solidFill>
          <a:schemeClr val="accent1">
            <a:alpha val="90000"/>
            <a:tint val="40000"/>
            <a:hueOff val="0"/>
            <a:satOff val="0"/>
            <a:lumOff val="0"/>
            <a:alphaOff val="0"/>
          </a:schemeClr>
        </a:solidFill>
        <a:ln w="425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ru-RU" sz="1700" b="0" i="0" kern="1200" dirty="0" smtClean="0"/>
            <a:t>Использовать прибор такого типа просто и удобно, особенно для измерения температуры тела у детей</a:t>
          </a:r>
          <a:endParaRPr lang="ru-RU" sz="1700" kern="1200" dirty="0"/>
        </a:p>
        <a:p>
          <a:pPr marL="171450" lvl="1" indent="-171450" algn="l" defTabSz="755650">
            <a:lnSpc>
              <a:spcPct val="90000"/>
            </a:lnSpc>
            <a:spcBef>
              <a:spcPct val="0"/>
            </a:spcBef>
            <a:spcAft>
              <a:spcPct val="15000"/>
            </a:spcAft>
            <a:buChar char="••"/>
          </a:pPr>
          <a:r>
            <a:rPr lang="ru-RU" sz="1700" b="0" i="0" kern="1200" dirty="0" smtClean="0"/>
            <a:t>Измерение температуры займёт не более 1 секунды, а показатели крупными цифрами высветятся на дисплее устройства. Функциональные особенности прибора позволяют сохранить в его памяти данные последнего измерения.</a:t>
          </a:r>
          <a:endParaRPr lang="ru-RU" sz="1700" kern="1200" dirty="0"/>
        </a:p>
      </dsp:txBody>
      <dsp:txXfrm>
        <a:off x="30" y="565185"/>
        <a:ext cx="2927399" cy="4759830"/>
      </dsp:txXfrm>
    </dsp:sp>
    <dsp:sp modelId="{4059AC05-6241-4EE3-9645-B05062648810}">
      <dsp:nvSpPr>
        <dsp:cNvPr id="0" name=""/>
        <dsp:cNvSpPr/>
      </dsp:nvSpPr>
      <dsp:spPr>
        <a:xfrm>
          <a:off x="3337265" y="75585"/>
          <a:ext cx="2927399" cy="489600"/>
        </a:xfrm>
        <a:prstGeom prst="rect">
          <a:avLst/>
        </a:prstGeom>
        <a:solidFill>
          <a:schemeClr val="accent1">
            <a:hueOff val="0"/>
            <a:satOff val="0"/>
            <a:lumOff val="0"/>
            <a:alphaOff val="0"/>
          </a:schemeClr>
        </a:solidFill>
        <a:ln w="425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ru-RU" sz="1700" kern="1200" dirty="0" smtClean="0"/>
            <a:t>Недостатки</a:t>
          </a:r>
          <a:endParaRPr lang="ru-RU" sz="1700" kern="1200" dirty="0"/>
        </a:p>
      </dsp:txBody>
      <dsp:txXfrm>
        <a:off x="3337265" y="75585"/>
        <a:ext cx="2927399" cy="489600"/>
      </dsp:txXfrm>
    </dsp:sp>
    <dsp:sp modelId="{5F8FD3A6-A9B7-40E5-84D9-BF48531943BA}">
      <dsp:nvSpPr>
        <dsp:cNvPr id="0" name=""/>
        <dsp:cNvSpPr/>
      </dsp:nvSpPr>
      <dsp:spPr>
        <a:xfrm>
          <a:off x="3337265" y="565185"/>
          <a:ext cx="2927399" cy="4759830"/>
        </a:xfrm>
        <a:prstGeom prst="rect">
          <a:avLst/>
        </a:prstGeom>
        <a:solidFill>
          <a:schemeClr val="accent1">
            <a:alpha val="90000"/>
            <a:tint val="40000"/>
            <a:hueOff val="0"/>
            <a:satOff val="0"/>
            <a:lumOff val="0"/>
            <a:alphaOff val="0"/>
          </a:schemeClr>
        </a:solidFill>
        <a:ln w="425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ru-RU" sz="1700" b="0" i="0" kern="1200" dirty="0" smtClean="0"/>
            <a:t>Инфракрасный термометр стоит весьма недешево – от 1200 рублей и выше. Фактическая погрешность прибора ±0,2 °С. Для того, чтобы добиться точности необходимо, провести серию измерений. При этом использовать такой прибор необходимо строго на определенных участках тела – на лбу, висках или в ушной раковине.</a:t>
          </a:r>
          <a:endParaRPr lang="ru-RU" sz="1700" kern="1200" dirty="0"/>
        </a:p>
      </dsp:txBody>
      <dsp:txXfrm>
        <a:off x="3337265" y="565185"/>
        <a:ext cx="2927399" cy="47598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843270-6F0B-40E2-BFCF-02A0F4399C40}">
      <dsp:nvSpPr>
        <dsp:cNvPr id="0" name=""/>
        <dsp:cNvSpPr/>
      </dsp:nvSpPr>
      <dsp:spPr>
        <a:xfrm>
          <a:off x="0" y="812"/>
          <a:ext cx="7848872" cy="675949"/>
        </a:xfrm>
        <a:prstGeom prst="roundRect">
          <a:avLst/>
        </a:prstGeom>
        <a:solidFill>
          <a:schemeClr val="accent1">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ru-RU" sz="2800" b="0" i="0" kern="1200" dirty="0" smtClean="0"/>
            <a:t>Кардиологические фонендоскопы</a:t>
          </a:r>
          <a:endParaRPr lang="ru-RU" sz="2800" kern="1200" dirty="0"/>
        </a:p>
      </dsp:txBody>
      <dsp:txXfrm>
        <a:off x="32997" y="33809"/>
        <a:ext cx="7782878" cy="609955"/>
      </dsp:txXfrm>
    </dsp:sp>
    <dsp:sp modelId="{A8633844-5316-4860-9325-14BECF326E2A}">
      <dsp:nvSpPr>
        <dsp:cNvPr id="0" name=""/>
        <dsp:cNvSpPr/>
      </dsp:nvSpPr>
      <dsp:spPr>
        <a:xfrm>
          <a:off x="0" y="676761"/>
          <a:ext cx="7848872" cy="1732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202"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ru-RU" sz="2400" b="0" i="0" kern="1200" dirty="0" smtClean="0"/>
            <a:t>позволяют слышать высоко- и низкочастотные звуки, бесступенчато переключаться. Мембрана обычно изготавливается диаметром 40 мм, длина трубок 53 см.</a:t>
          </a:r>
          <a:endParaRPr lang="ru-RU" sz="2400" kern="1200" dirty="0"/>
        </a:p>
      </dsp:txBody>
      <dsp:txXfrm>
        <a:off x="0" y="676761"/>
        <a:ext cx="7848872" cy="1732007"/>
      </dsp:txXfrm>
    </dsp:sp>
    <dsp:sp modelId="{8B0A4C45-7C85-4A29-BFD0-4DE3554D01C1}">
      <dsp:nvSpPr>
        <dsp:cNvPr id="0" name=""/>
        <dsp:cNvSpPr/>
      </dsp:nvSpPr>
      <dsp:spPr>
        <a:xfrm>
          <a:off x="0" y="2408769"/>
          <a:ext cx="7848872" cy="675949"/>
        </a:xfrm>
        <a:prstGeom prst="roundRect">
          <a:avLst/>
        </a:prstGeom>
        <a:solidFill>
          <a:schemeClr val="accent1">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ru-RU" sz="2800" b="0" i="0" kern="1200" dirty="0" smtClean="0"/>
            <a:t>Фонендоскопы с плоской головкой</a:t>
          </a:r>
          <a:endParaRPr lang="ru-RU" sz="2800" kern="1200" dirty="0"/>
        </a:p>
      </dsp:txBody>
      <dsp:txXfrm>
        <a:off x="32997" y="2441766"/>
        <a:ext cx="7782878" cy="609955"/>
      </dsp:txXfrm>
    </dsp:sp>
    <dsp:sp modelId="{30703A5C-0DB4-4B47-864D-086E2D8CF6A0}">
      <dsp:nvSpPr>
        <dsp:cNvPr id="0" name=""/>
        <dsp:cNvSpPr/>
      </dsp:nvSpPr>
      <dsp:spPr>
        <a:xfrm>
          <a:off x="60670" y="3084718"/>
          <a:ext cx="7727530" cy="1761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268"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ru-RU" sz="2400" b="0" i="0" kern="1200" dirty="0" smtClean="0"/>
            <a:t>предназначены для выслушивания шумов внутренних органов: лёгких, бронхов, сердца, сосудов, кишечника и др. Подходят для всех типов ЛПУ и видов терапевтической деятельности.</a:t>
          </a:r>
          <a:endParaRPr lang="ru-RU" sz="2400" kern="1200" dirty="0"/>
        </a:p>
      </dsp:txBody>
      <dsp:txXfrm>
        <a:off x="60670" y="3084718"/>
        <a:ext cx="7727530" cy="17618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9AB0E-1332-4F28-B0BE-F9D05C50E868}">
      <dsp:nvSpPr>
        <dsp:cNvPr id="0" name=""/>
        <dsp:cNvSpPr/>
      </dsp:nvSpPr>
      <dsp:spPr>
        <a:xfrm rot="5400000">
          <a:off x="-291982" y="293601"/>
          <a:ext cx="1946547" cy="1362583"/>
        </a:xfrm>
        <a:prstGeom prst="chevron">
          <a:avLst/>
        </a:prstGeom>
        <a:solidFill>
          <a:schemeClr val="accent1">
            <a:hueOff val="0"/>
            <a:satOff val="0"/>
            <a:lumOff val="0"/>
            <a:alphaOff val="0"/>
          </a:schemeClr>
        </a:solidFill>
        <a:ln w="425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endParaRPr lang="ru-RU" sz="2700" kern="1200" dirty="0"/>
        </a:p>
      </dsp:txBody>
      <dsp:txXfrm rot="-5400000">
        <a:off x="1" y="682911"/>
        <a:ext cx="1362583" cy="583964"/>
      </dsp:txXfrm>
    </dsp:sp>
    <dsp:sp modelId="{AC4C461E-6265-4B31-97A6-7F63D1F37679}">
      <dsp:nvSpPr>
        <dsp:cNvPr id="0" name=""/>
        <dsp:cNvSpPr/>
      </dsp:nvSpPr>
      <dsp:spPr>
        <a:xfrm rot="5400000">
          <a:off x="4333139" y="-2968937"/>
          <a:ext cx="1265256" cy="7206368"/>
        </a:xfrm>
        <a:prstGeom prst="round2SameRect">
          <a:avLst/>
        </a:prstGeom>
        <a:solidFill>
          <a:schemeClr val="lt1">
            <a:alpha val="90000"/>
            <a:hueOff val="0"/>
            <a:satOff val="0"/>
            <a:lumOff val="0"/>
            <a:alphaOff val="0"/>
          </a:schemeClr>
        </a:solidFill>
        <a:ln w="425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ru-RU" sz="1500" b="0" i="0" kern="1200" dirty="0" smtClean="0"/>
            <a:t>товарный знак предприятия-изготовителя: наименование или обозначение типа (вида, модели) изделия</a:t>
          </a:r>
          <a:endParaRPr lang="ru-RU" sz="1500" kern="1200" dirty="0"/>
        </a:p>
        <a:p>
          <a:pPr marL="114300" lvl="1" indent="-114300" algn="l" defTabSz="666750">
            <a:lnSpc>
              <a:spcPct val="90000"/>
            </a:lnSpc>
            <a:spcBef>
              <a:spcPct val="0"/>
            </a:spcBef>
            <a:spcAft>
              <a:spcPct val="15000"/>
            </a:spcAft>
            <a:buChar char="••"/>
          </a:pPr>
          <a:r>
            <a:rPr lang="ru-RU" sz="1500" b="0" i="0" kern="1200" dirty="0" smtClean="0"/>
            <a:t>номер изделия по системе нумерации предприятия-изготовителя. при необходимости</a:t>
          </a:r>
          <a:endParaRPr lang="ru-RU" sz="1500" kern="1200" dirty="0"/>
        </a:p>
      </dsp:txBody>
      <dsp:txXfrm rot="-5400000">
        <a:off x="1362584" y="63383"/>
        <a:ext cx="7144603" cy="1141726"/>
      </dsp:txXfrm>
    </dsp:sp>
    <dsp:sp modelId="{7F388857-A67C-4FC4-926E-D8CC090998A1}">
      <dsp:nvSpPr>
        <dsp:cNvPr id="0" name=""/>
        <dsp:cNvSpPr/>
      </dsp:nvSpPr>
      <dsp:spPr>
        <a:xfrm rot="5400000">
          <a:off x="-291982" y="2049208"/>
          <a:ext cx="1946547" cy="1362583"/>
        </a:xfrm>
        <a:prstGeom prst="chevron">
          <a:avLst/>
        </a:prstGeom>
        <a:solidFill>
          <a:schemeClr val="accent1">
            <a:hueOff val="0"/>
            <a:satOff val="0"/>
            <a:lumOff val="0"/>
            <a:alphaOff val="0"/>
          </a:schemeClr>
        </a:solidFill>
        <a:ln w="425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endParaRPr lang="ru-RU" sz="2700" kern="1200"/>
        </a:p>
      </dsp:txBody>
      <dsp:txXfrm rot="-5400000">
        <a:off x="1" y="2438518"/>
        <a:ext cx="1362583" cy="583964"/>
      </dsp:txXfrm>
    </dsp:sp>
    <dsp:sp modelId="{7452425A-E148-4F26-84E1-BB595A5383E5}">
      <dsp:nvSpPr>
        <dsp:cNvPr id="0" name=""/>
        <dsp:cNvSpPr/>
      </dsp:nvSpPr>
      <dsp:spPr>
        <a:xfrm rot="5400000">
          <a:off x="4333139" y="-1213330"/>
          <a:ext cx="1265256" cy="7206368"/>
        </a:xfrm>
        <a:prstGeom prst="round2SameRect">
          <a:avLst/>
        </a:prstGeom>
        <a:solidFill>
          <a:schemeClr val="lt1">
            <a:alpha val="90000"/>
            <a:hueOff val="0"/>
            <a:satOff val="0"/>
            <a:lumOff val="0"/>
            <a:alphaOff val="0"/>
          </a:schemeClr>
        </a:solidFill>
        <a:ln w="425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ru-RU" sz="1500" b="0" i="0" kern="1200" dirty="0" smtClean="0"/>
            <a:t>год изготовления изделия (или две его последние цифры)</a:t>
          </a:r>
          <a:endParaRPr lang="ru-RU" sz="1500" kern="1200" dirty="0"/>
        </a:p>
        <a:p>
          <a:pPr marL="114300" lvl="1" indent="-114300" algn="l" defTabSz="666750">
            <a:lnSpc>
              <a:spcPct val="90000"/>
            </a:lnSpc>
            <a:spcBef>
              <a:spcPct val="0"/>
            </a:spcBef>
            <a:spcAft>
              <a:spcPct val="15000"/>
            </a:spcAft>
            <a:buChar char="••"/>
          </a:pPr>
          <a:r>
            <a:rPr lang="ru-RU" sz="1500" b="0" i="0" kern="1200" dirty="0" smtClean="0"/>
            <a:t>знак Государственного реестра (для средств измерений, внесенных в Государственный реестр)</a:t>
          </a:r>
          <a:endParaRPr lang="ru-RU" sz="1500" kern="1200" dirty="0"/>
        </a:p>
      </dsp:txBody>
      <dsp:txXfrm rot="-5400000">
        <a:off x="1362584" y="1818990"/>
        <a:ext cx="7144603" cy="1141726"/>
      </dsp:txXfrm>
    </dsp:sp>
    <dsp:sp modelId="{C709D83E-75B9-4C39-A2FE-B9806E2004D6}">
      <dsp:nvSpPr>
        <dsp:cNvPr id="0" name=""/>
        <dsp:cNvSpPr/>
      </dsp:nvSpPr>
      <dsp:spPr>
        <a:xfrm rot="5400000">
          <a:off x="-291982" y="3804815"/>
          <a:ext cx="1946547" cy="1362583"/>
        </a:xfrm>
        <a:prstGeom prst="chevron">
          <a:avLst/>
        </a:prstGeom>
        <a:solidFill>
          <a:schemeClr val="accent1">
            <a:hueOff val="0"/>
            <a:satOff val="0"/>
            <a:lumOff val="0"/>
            <a:alphaOff val="0"/>
          </a:schemeClr>
        </a:solidFill>
        <a:ln w="425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endParaRPr lang="ru-RU" sz="2700" kern="1200"/>
        </a:p>
      </dsp:txBody>
      <dsp:txXfrm rot="-5400000">
        <a:off x="1" y="4194125"/>
        <a:ext cx="1362583" cy="583964"/>
      </dsp:txXfrm>
    </dsp:sp>
    <dsp:sp modelId="{8CB929D3-4D3F-44A7-A4DD-14B1B9A6E567}">
      <dsp:nvSpPr>
        <dsp:cNvPr id="0" name=""/>
        <dsp:cNvSpPr/>
      </dsp:nvSpPr>
      <dsp:spPr>
        <a:xfrm rot="5400000">
          <a:off x="4333139" y="542277"/>
          <a:ext cx="1265256" cy="7206368"/>
        </a:xfrm>
        <a:prstGeom prst="round2SameRect">
          <a:avLst/>
        </a:prstGeom>
        <a:solidFill>
          <a:schemeClr val="lt1">
            <a:alpha val="90000"/>
            <a:hueOff val="0"/>
            <a:satOff val="0"/>
            <a:lumOff val="0"/>
            <a:alphaOff val="0"/>
          </a:schemeClr>
        </a:solidFill>
        <a:ln w="425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ru-RU" sz="1500" b="0" i="0" kern="1200" dirty="0" smtClean="0"/>
            <a:t>обозначение стандартов или технических условий на изделие</a:t>
          </a:r>
          <a:endParaRPr lang="ru-RU" sz="1500" kern="1200" dirty="0"/>
        </a:p>
        <a:p>
          <a:pPr marL="114300" lvl="1" indent="-114300" algn="l" defTabSz="666750">
            <a:lnSpc>
              <a:spcPct val="90000"/>
            </a:lnSpc>
            <a:spcBef>
              <a:spcPct val="0"/>
            </a:spcBef>
            <a:spcAft>
              <a:spcPct val="15000"/>
            </a:spcAft>
            <a:buChar char="••"/>
          </a:pPr>
          <a:r>
            <a:rPr lang="ru-RU" sz="1500" b="0" i="0" kern="1200" dirty="0" smtClean="0"/>
            <a:t>другие данные в зависимости </a:t>
          </a:r>
          <a:r>
            <a:rPr lang="ru-RU" sz="1500" b="0" i="0" kern="1200" dirty="0" err="1" smtClean="0"/>
            <a:t>or</a:t>
          </a:r>
          <a:r>
            <a:rPr lang="ru-RU" sz="1500" b="0" i="0" kern="1200" dirty="0" smtClean="0"/>
            <a:t> требовании к изделиям (класс точности для средств измерений, символы обслуживания, номинальное напряжение сети, потребляемая мощность при номинальном режиме работы, национальный знак соответствия)</a:t>
          </a:r>
          <a:endParaRPr lang="ru-RU" sz="1500" kern="1200" dirty="0"/>
        </a:p>
      </dsp:txBody>
      <dsp:txXfrm rot="-5400000">
        <a:off x="1362584" y="3574598"/>
        <a:ext cx="7144603" cy="114172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p>
            <a:fld id="{D194104A-95B2-4E23-B7F1-63B6DFA2C807}" type="datetimeFigureOut">
              <a:rPr lang="ru-RU" smtClean="0"/>
              <a:t>23.12.2022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11" name="Номер слайда 10"/>
          <p:cNvSpPr>
            <a:spLocks noGrp="1"/>
          </p:cNvSpPr>
          <p:nvPr>
            <p:ph type="sldNum" sz="quarter" idx="12"/>
          </p:nvPr>
        </p:nvSpPr>
        <p:spPr/>
        <p:txBody>
          <a:bodyPr/>
          <a:lstStyle/>
          <a:p>
            <a:fld id="{5AF4D4F5-936C-4134-AA01-934787A4662C}"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kumimoji="0" lang="ru-RU" smtClean="0"/>
              <a:t>Образец заголовка</a:t>
            </a:r>
            <a:endParaRPr kumimoji="0" lang="en-US"/>
          </a:p>
        </p:txBody>
      </p:sp>
      <p:sp>
        <p:nvSpPr>
          <p:cNvPr id="3" name="Объект 2"/>
          <p:cNvSpPr>
            <a:spLocks noGrp="1"/>
          </p:cNvSpPr>
          <p:nvPr>
            <p:ph idx="1"/>
          </p:nvPr>
        </p:nvSpPr>
        <p:spPr>
          <a:xfrm>
            <a:off x="502920" y="530352"/>
            <a:ext cx="8183880" cy="41879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194104A-95B2-4E23-B7F1-63B6DFA2C807}" type="datetimeFigureOut">
              <a:rPr lang="ru-RU" smtClean="0"/>
              <a:t>23.12.2022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AF4D4F5-936C-4134-AA01-934787A4662C}"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D194104A-95B2-4E23-B7F1-63B6DFA2C807}" type="datetimeFigureOut">
              <a:rPr lang="ru-RU" smtClean="0"/>
              <a:t>23.12.2022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AF4D4F5-936C-4134-AA01-934787A4662C}"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D194104A-95B2-4E23-B7F1-63B6DFA2C807}" type="datetimeFigureOut">
              <a:rPr lang="ru-RU" smtClean="0"/>
              <a:t>23.12.2022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AF4D4F5-936C-4134-AA01-934787A4662C}"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D194104A-95B2-4E23-B7F1-63B6DFA2C807}" type="datetimeFigureOut">
              <a:rPr lang="ru-RU" smtClean="0"/>
              <a:t>23.12.2022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AF4D4F5-936C-4134-AA01-934787A4662C}"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D194104A-95B2-4E23-B7F1-63B6DFA2C807}" type="datetimeFigureOut">
              <a:rPr lang="ru-RU" smtClean="0"/>
              <a:t>23.12.2022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AF4D4F5-936C-4134-AA01-934787A4662C}"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D194104A-95B2-4E23-B7F1-63B6DFA2C807}" type="datetimeFigureOut">
              <a:rPr lang="ru-RU" smtClean="0"/>
              <a:t>23.12.2022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AF4D4F5-936C-4134-AA01-934787A4662C}"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D194104A-95B2-4E23-B7F1-63B6DFA2C807}" type="datetimeFigureOut">
              <a:rPr lang="ru-RU" smtClean="0"/>
              <a:t>23.12.2022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AF4D4F5-936C-4134-AA01-934787A4662C}"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D194104A-95B2-4E23-B7F1-63B6DFA2C807}" type="datetimeFigureOut">
              <a:rPr lang="ru-RU" smtClean="0"/>
              <a:t>23.12.2022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AF4D4F5-936C-4134-AA01-934787A4662C}" type="slidenum">
              <a:rPr lang="ru-RU" smtClean="0"/>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194104A-95B2-4E23-B7F1-63B6DFA2C807}" type="datetimeFigureOut">
              <a:rPr lang="ru-RU" smtClean="0"/>
              <a:t>23.12.2022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AF4D4F5-936C-4134-AA01-934787A4662C}"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194104A-95B2-4E23-B7F1-63B6DFA2C807}" type="datetimeFigureOut">
              <a:rPr lang="ru-RU" smtClean="0"/>
              <a:t>23.12.2022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AF4D4F5-936C-4134-AA01-934787A4662C}"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D194104A-95B2-4E23-B7F1-63B6DFA2C807}" type="datetimeFigureOut">
              <a:rPr lang="ru-RU" smtClean="0"/>
              <a:t>23.12.2022</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AF4D4F5-936C-4134-AA01-934787A4662C}"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https://www.onlinedoctranslator.com/en/?utm_source=onlinedoctranslator&amp;utm_medium=pptx&amp;utm_campaign=attribution"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3.jp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5.jpe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628800"/>
            <a:ext cx="7772400" cy="1396752"/>
          </a:xfrm>
        </p:spPr>
        <p:txBody>
          <a:bodyPr>
            <a:normAutofit/>
          </a:bodyPr>
          <a:lstStyle/>
          <a:p>
            <a:pPr algn="ctr"/>
            <a:r>
              <a:rPr lang="en-US" sz="2800" b="0" dirty="0" smtClean="0"/>
              <a:t> </a:t>
            </a:r>
            <a:r>
              <a:rPr lang="en-US" sz="2800" b="0" dirty="0"/>
              <a:t>Lecture № 10. Commodity analysis of devices for diagnosing the state of the body.</a:t>
            </a:r>
            <a:endParaRPr lang="uk-UA" sz="2800" b="0" dirty="0"/>
          </a:p>
        </p:txBody>
      </p:sp>
      <p:sp>
        <p:nvSpPr>
          <p:cNvPr id="3" name="Прямоугольник 2"/>
          <p:cNvSpPr/>
          <p:nvPr/>
        </p:nvSpPr>
        <p:spPr>
          <a:xfrm>
            <a:off x="685800" y="530721"/>
            <a:ext cx="7414592" cy="1200329"/>
          </a:xfrm>
          <a:prstGeom prst="rect">
            <a:avLst/>
          </a:prstGeom>
        </p:spPr>
        <p:txBody>
          <a:bodyPr wrap="square">
            <a:spAutoFit/>
          </a:bodyPr>
          <a:lstStyle/>
          <a:p>
            <a:pPr lvl="0" algn="ctr" defTabSz="457200" rtl="0">
              <a:defRPr/>
            </a:pPr>
            <a:r>
              <a:rPr lang="ru-RU" kern="0" dirty="0">
                <a:solidFill>
                  <a:schemeClr val="accent1">
                    <a:lumMod val="50000"/>
                  </a:schemeClr>
                </a:solidFill>
                <a:latin typeface="Yu Gothic UI Semibold" panose="020B0700000000000000" pitchFamily="34" charset="-128"/>
                <a:ea typeface="Yu Gothic UI Semibold" panose="020B0700000000000000" pitchFamily="34" charset="-128"/>
                <a:cs typeface="Times New Roman" panose="02020603050405020304" pitchFamily="18" charset="0"/>
              </a:rPr>
              <a:t>ODESSA NATIONAL MEDICAL UNIVERSITY</a:t>
            </a:r>
            <a:br>
              <a:rPr lang="ru-RU" kern="0" dirty="0">
                <a:solidFill>
                  <a:schemeClr val="accent1">
                    <a:lumMod val="50000"/>
                  </a:schemeClr>
                </a:solidFill>
                <a:latin typeface="Yu Gothic UI Semibold" panose="020B0700000000000000" pitchFamily="34" charset="-128"/>
                <a:ea typeface="Yu Gothic UI Semibold" panose="020B0700000000000000" pitchFamily="34" charset="-128"/>
                <a:cs typeface="Times New Roman" panose="02020603050405020304" pitchFamily="18" charset="0"/>
              </a:rPr>
            </a:br>
            <a:r>
              <a:rPr lang="ru-RU" kern="0" dirty="0">
                <a:solidFill>
                  <a:schemeClr val="accent1">
                    <a:lumMod val="50000"/>
                  </a:schemeClr>
                </a:solidFill>
                <a:latin typeface="Yu Gothic UI Semibold" panose="020B0700000000000000" pitchFamily="34" charset="-128"/>
                <a:ea typeface="Yu Gothic UI Semibold" panose="020B0700000000000000" pitchFamily="34" charset="-128"/>
                <a:cs typeface="Times New Roman" panose="02020603050405020304" pitchFamily="18" charset="0"/>
              </a:rPr>
              <a:t>FACULTY OF PHARMACY</a:t>
            </a:r>
            <a:r>
              <a:rPr lang="en-US" kern="0" dirty="0">
                <a:solidFill>
                  <a:schemeClr val="accent1">
                    <a:lumMod val="50000"/>
                  </a:schemeClr>
                </a:solidFill>
                <a:latin typeface="Yu Gothic UI Semibold" panose="020B0700000000000000" pitchFamily="34" charset="-128"/>
                <a:ea typeface="Yu Gothic UI Semibold" panose="020B0700000000000000" pitchFamily="34" charset="-128"/>
                <a:cs typeface="Times New Roman" panose="02020603050405020304" pitchFamily="18" charset="0"/>
              </a:rPr>
              <a:t/>
            </a:r>
            <a:br>
              <a:rPr lang="en-US" kern="0" dirty="0">
                <a:solidFill>
                  <a:schemeClr val="accent1">
                    <a:lumMod val="50000"/>
                  </a:schemeClr>
                </a:solidFill>
                <a:latin typeface="Yu Gothic UI Semibold" panose="020B0700000000000000" pitchFamily="34" charset="-128"/>
                <a:ea typeface="Yu Gothic UI Semibold" panose="020B0700000000000000" pitchFamily="34" charset="-128"/>
                <a:cs typeface="Times New Roman" panose="02020603050405020304" pitchFamily="18" charset="0"/>
              </a:rPr>
            </a:br>
            <a:r>
              <a:rPr lang="uk-UA" kern="0" dirty="0">
                <a:solidFill>
                  <a:schemeClr val="accent1">
                    <a:lumMod val="50000"/>
                  </a:schemeClr>
                </a:solidFill>
                <a:latin typeface="Yu Gothic UI Semibold" panose="020B0700000000000000" pitchFamily="34" charset="-128"/>
                <a:ea typeface="Yu Gothic UI Semibold" panose="020B0700000000000000" pitchFamily="34" charset="-128"/>
                <a:cs typeface="Times New Roman" panose="02020603050405020304" pitchFamily="18" charset="0"/>
              </a:rPr>
              <a:t>Department of Pharmacy Organization and Economics</a:t>
            </a:r>
            <a:r>
              <a:rPr lang="ru-RU" kern="0" dirty="0">
                <a:solidFill>
                  <a:schemeClr val="accent1">
                    <a:lumMod val="50000"/>
                  </a:schemeClr>
                </a:solidFill>
                <a:latin typeface="Times New Roman" panose="02020603050405020304" pitchFamily="18" charset="0"/>
                <a:cs typeface="Times New Roman" panose="02020603050405020304" pitchFamily="18" charset="0"/>
              </a:rPr>
              <a:t/>
            </a:r>
            <a:br>
              <a:rPr lang="ru-RU" kern="0" dirty="0">
                <a:solidFill>
                  <a:schemeClr val="accent1">
                    <a:lumMod val="50000"/>
                  </a:schemeClr>
                </a:solidFill>
                <a:latin typeface="Times New Roman" panose="02020603050405020304" pitchFamily="18" charset="0"/>
                <a:cs typeface="Times New Roman" panose="02020603050405020304" pitchFamily="18" charset="0"/>
              </a:rPr>
            </a:br>
            <a:endParaRPr lang="uk-UA" kern="0" dirty="0">
              <a:solidFill>
                <a:schemeClr val="accent1">
                  <a:lumMod val="50000"/>
                </a:schemeClr>
              </a:solidFill>
            </a:endParaRPr>
          </a:p>
        </p:txBody>
      </p:sp>
      <p:pic>
        <p:nvPicPr>
          <p:cNvPr id="4" name="Рисунок 3"/>
          <p:cNvPicPr>
            <a:picLocks noChangeAspect="1"/>
          </p:cNvPicPr>
          <p:nvPr/>
        </p:nvPicPr>
        <p:blipFill>
          <a:blip r:embed="rId2"/>
          <a:stretch>
            <a:fillRect/>
          </a:stretch>
        </p:blipFill>
        <p:spPr>
          <a:xfrm>
            <a:off x="483776" y="3717032"/>
            <a:ext cx="4032448" cy="2707704"/>
          </a:xfrm>
          <a:prstGeom prst="rect">
            <a:avLst/>
          </a:prstGeom>
          <a:ln>
            <a:noFill/>
          </a:ln>
          <a:effectLst>
            <a:softEdge rad="112500"/>
          </a:effectLst>
        </p:spPr>
      </p:pic>
      <p:sp>
        <p:nvSpPr>
          <p:cNvPr id="5" name="Прямоугольник 4"/>
          <p:cNvSpPr/>
          <p:nvPr/>
        </p:nvSpPr>
        <p:spPr>
          <a:xfrm>
            <a:off x="4716016" y="5373216"/>
            <a:ext cx="4572000" cy="646331"/>
          </a:xfrm>
          <a:prstGeom prst="rect">
            <a:avLst/>
          </a:prstGeom>
        </p:spPr>
        <p:txBody>
          <a:bodyPr>
            <a:spAutoFit/>
          </a:bodyPr>
          <a:lstStyle/>
          <a:p>
            <a:pPr algn="l" rtl="0"/>
            <a:r>
              <a:rPr lang="uk-UA" dirty="0" smtClean="0">
                <a:solidFill>
                  <a:schemeClr val="accent1">
                    <a:lumMod val="50000"/>
                  </a:schemeClr>
                </a:solidFill>
              </a:rPr>
              <a:t>Prepared by senior teacher Stepanova Oksana Anatoliivna</a:t>
            </a:r>
            <a:endParaRPr lang="uk-UA" dirty="0">
              <a:solidFill>
                <a:schemeClr val="accent1">
                  <a:lumMod val="50000"/>
                </a:schemeClr>
              </a:solidFill>
            </a:endParaRPr>
          </a:p>
        </p:txBody>
      </p:sp>
      <p:pic>
        <p:nvPicPr>
          <p:cNvPr id="6" name="Рисунок 5"/>
          <p:cNvPicPr>
            <a:picLocks noChangeAspect="1"/>
          </p:cNvPicPr>
          <p:nvPr/>
        </p:nvPicPr>
        <p:blipFill>
          <a:blip r:embed="rId3"/>
          <a:stretch>
            <a:fillRect/>
          </a:stretch>
        </p:blipFill>
        <p:spPr>
          <a:xfrm>
            <a:off x="4860032" y="3694604"/>
            <a:ext cx="3087474" cy="1349601"/>
          </a:xfrm>
          <a:prstGeom prst="rect">
            <a:avLst/>
          </a:prstGeom>
          <a:ln>
            <a:noFill/>
          </a:ln>
          <a:effectLst>
            <a:softEdge rad="112500"/>
          </a:effectLst>
        </p:spPr>
      </p:pic>
      <p:sp>
        <p:nvSpPr>
          <p:cNvPr id="100010001" name="ODT_ATTR_LBL_SHAPE">
            <a:extLst>
              <a:ext uri="{FF2B5EF4-FFF2-40B4-BE49-F238E27FC236}">
                <a16:creationId xmlns:a16="http://schemas.microsoft.com/office/drawing/2014/main" id="{ADCB8724-23CD-4EE8-B5B5-3CB2DDF8932E}"/>
              </a:ext>
            </a:extLst>
          </p:cNvPr>
          <p:cNvSpPr txBox="1"/>
          <p:nvPr/>
        </p:nvSpPr>
        <p:spPr>
          <a:xfrm>
            <a:off x="0" y="0"/>
            <a:ext cx="5000000" cy="276999"/>
          </a:xfrm>
          <a:prstGeom prst="rect">
            <a:avLst/>
          </a:prstGeom>
          <a:solidFill>
            <a:srgbClr val="FAFAFA"/>
          </a:solidFill>
        </p:spPr>
        <p:txBody>
          <a:bodyPr wrap="none" lIns="288000">
            <a:spAutoFit/>
          </a:bodyPr>
          <a:lstStyle/>
          <a:p>
            <a:pPr rtl="0"/>
            <a:r>
              <a:rPr lang="en-US" sz="1000" dirty="0">
                <a:solidFill>
                  <a:srgbClr val="0F2B46"/>
                </a:solidFill>
                <a:effectLst/>
                <a:latin typeface="Roboto" panose="02000000000000000000" pitchFamily="2" charset="0"/>
              </a:rPr>
              <a:t>Translated from Ukrainian to English - </a:t>
            </a:r>
            <a:r>
              <a:rPr lang="en-US" sz="1000" u="sng" dirty="0">
                <a:solidFill>
                  <a:srgbClr val="0F2B46"/>
                </a:solidFill>
                <a:effectLst/>
                <a:latin typeface="Roboto" panose="02000000000000000000" pitchFamily="2" charset="0"/>
                <a:hlinkClick r:id="rId4" tooltip="Doc Translator - www.onlinedoctranslator.com"/>
              </a:rPr>
              <a:t>www.onlinedoctranslator.com</a:t>
            </a:r>
            <a:endParaRPr lang="en-US" sz="1000" dirty="0"/>
          </a:p>
        </p:txBody>
      </p:sp>
      <p:pic>
        <p:nvPicPr>
          <p:cNvPr id="1000100002" name="ODT_ATTR_LBL_LOGO">
            <a:extLst>
              <a:ext uri="{FF2B5EF4-FFF2-40B4-BE49-F238E27FC236}">
                <a16:creationId xmlns:a16="http://schemas.microsoft.com/office/drawing/2014/main" id="{B066AC4A-9A1C-4C10-800A-DAF9F2764385}"/>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spTree>
    <p:extLst>
      <p:ext uri="{BB962C8B-B14F-4D97-AF65-F5344CB8AC3E}">
        <p14:creationId xmlns:p14="http://schemas.microsoft.com/office/powerpoint/2010/main" val="9839122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87279" y="565732"/>
            <a:ext cx="4270721" cy="461665"/>
          </a:xfrm>
          <a:prstGeom prst="rect">
            <a:avLst/>
          </a:prstGeom>
        </p:spPr>
        <p:txBody>
          <a:bodyPr wrap="none">
            <a:spAutoFit/>
          </a:bodyPr>
          <a:lstStyle/>
          <a:p>
            <a:pPr algn="l" rtl="0"/>
            <a:r>
              <a:rPr lang="ru-RU" sz="2400" b="1" dirty="0"/>
              <a:t>Medical product</a:t>
            </a:r>
            <a:r>
              <a:rPr lang="ru-RU" sz="2400" dirty="0"/>
              <a:t> </a:t>
            </a:r>
          </a:p>
        </p:txBody>
      </p:sp>
      <p:cxnSp>
        <p:nvCxnSpPr>
          <p:cNvPr id="5" name="Прямая со стрелкой 4"/>
          <p:cNvCxnSpPr>
            <a:stCxn id="3" idx="2"/>
          </p:cNvCxnSpPr>
          <p:nvPr/>
        </p:nvCxnSpPr>
        <p:spPr>
          <a:xfrm flipH="1">
            <a:off x="4380398" y="1027397"/>
            <a:ext cx="342242" cy="61845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323528" y="1687853"/>
            <a:ext cx="8280920" cy="1631216"/>
          </a:xfrm>
          <a:prstGeom prst="rect">
            <a:avLst/>
          </a:prstGeom>
        </p:spPr>
        <p:txBody>
          <a:bodyPr wrap="square">
            <a:spAutoFit/>
          </a:bodyPr>
          <a:lstStyle/>
          <a:p>
            <a:pPr algn="ctr" rtl="0"/>
            <a:r>
              <a:rPr lang="ru-RU" sz="2000" dirty="0" smtClean="0"/>
              <a:t>a device used to diagnose, prevent or treat various diseases. Includes instruments, apparatus, implants, reagents in a test tube, consumables, devices, appliances, furniture and other products.</a:t>
            </a:r>
            <a:endParaRPr lang="ru-RU" sz="2000" dirty="0"/>
          </a:p>
        </p:txBody>
      </p:sp>
      <p:pic>
        <p:nvPicPr>
          <p:cNvPr id="1026" name="Picture 2" descr="Картинки по запросу медицинское издели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6651" y="3344784"/>
            <a:ext cx="3022698" cy="2406069"/>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4" descr="Картинки по запросу медицинское изделие"/>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sp>
        <p:nvSpPr>
          <p:cNvPr id="9" name="AutoShape 6" descr="Картинки по запросу медицинское изделие"/>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sp>
        <p:nvSpPr>
          <p:cNvPr id="10" name="AutoShape 8" descr="Картинки по запросу медицинское изделие"/>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sp>
        <p:nvSpPr>
          <p:cNvPr id="11" name="AutoShape 10" descr="Картинки по запросу медицинское изделие"/>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pic>
        <p:nvPicPr>
          <p:cNvPr id="1036" name="Picture 12" descr="Картинки по запросу медицинское издели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575" y="3319069"/>
            <a:ext cx="3150369" cy="2389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96876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3784" y="428178"/>
            <a:ext cx="8352928" cy="1200329"/>
          </a:xfrm>
          <a:prstGeom prst="rect">
            <a:avLst/>
          </a:prstGeom>
        </p:spPr>
        <p:txBody>
          <a:bodyPr wrap="square">
            <a:spAutoFit/>
          </a:bodyPr>
          <a:lstStyle/>
          <a:p>
            <a:pPr algn="l" rtl="0"/>
            <a:r>
              <a:rPr lang="ru-RU" dirty="0"/>
              <a:t>Medical devices occupy approximately 40.5% of the medical equipment market. Domestic manufacturers produce endoscopic, X-ray, fluorographic equipment, electrocardiographs, monitors, etc. (approximately 29.3%).</a:t>
            </a:r>
          </a:p>
        </p:txBody>
      </p:sp>
      <p:sp>
        <p:nvSpPr>
          <p:cNvPr id="3" name="Прямоугольник 2"/>
          <p:cNvSpPr/>
          <p:nvPr/>
        </p:nvSpPr>
        <p:spPr>
          <a:xfrm>
            <a:off x="527672" y="5517232"/>
            <a:ext cx="8185152" cy="923330"/>
          </a:xfrm>
          <a:prstGeom prst="rect">
            <a:avLst/>
          </a:prstGeom>
        </p:spPr>
        <p:txBody>
          <a:bodyPr wrap="square">
            <a:spAutoFit/>
          </a:bodyPr>
          <a:lstStyle/>
          <a:p>
            <a:pPr algn="l" rtl="0"/>
            <a:r>
              <a:rPr lang="ru-RU" dirty="0" smtClean="0"/>
              <a:t>Expensive computerized diagnostic equipment on the market is presented mainly by foreign manufacturers.</a:t>
            </a:r>
            <a:endParaRPr lang="ru-RU" dirty="0"/>
          </a:p>
        </p:txBody>
      </p:sp>
      <p:pic>
        <p:nvPicPr>
          <p:cNvPr id="2050" name="Picture 2" descr="Картинки по запросу медицинские приборы"/>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0395" y="1649810"/>
            <a:ext cx="4739706" cy="3562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81982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672"/>
            <a:ext cx="2304256" cy="432048"/>
          </a:xfrm>
        </p:spPr>
        <p:txBody>
          <a:bodyPr>
            <a:normAutofit fontScale="90000"/>
          </a:bodyPr>
          <a:lstStyle/>
          <a:p>
            <a:pPr algn="l" rtl="0"/>
            <a:r>
              <a:rPr lang="ru-RU" b="0" dirty="0">
                <a:solidFill>
                  <a:schemeClr val="tx1"/>
                </a:solidFill>
                <a:effectLst/>
              </a:rPr>
              <a:t>Tonometer</a:t>
            </a:r>
            <a:endParaRPr lang="ru-RU" dirty="0">
              <a:solidFill>
                <a:schemeClr val="tx1"/>
              </a:solidFill>
            </a:endParaRPr>
          </a:p>
        </p:txBody>
      </p:sp>
      <p:cxnSp>
        <p:nvCxnSpPr>
          <p:cNvPr id="4" name="Прямая со стрелкой 3"/>
          <p:cNvCxnSpPr>
            <a:stCxn id="2" idx="3"/>
          </p:cNvCxnSpPr>
          <p:nvPr/>
        </p:nvCxnSpPr>
        <p:spPr>
          <a:xfrm>
            <a:off x="2699792" y="692696"/>
            <a:ext cx="194421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Прямоугольник 4"/>
          <p:cNvSpPr/>
          <p:nvPr/>
        </p:nvSpPr>
        <p:spPr>
          <a:xfrm>
            <a:off x="4211960" y="404664"/>
            <a:ext cx="4572000" cy="1754326"/>
          </a:xfrm>
          <a:prstGeom prst="rect">
            <a:avLst/>
          </a:prstGeom>
        </p:spPr>
        <p:txBody>
          <a:bodyPr>
            <a:spAutoFit/>
          </a:bodyPr>
          <a:lstStyle/>
          <a:p>
            <a:pPr algn="ctr" rtl="0"/>
            <a:r>
              <a:rPr lang="ru-RU" dirty="0"/>
              <a:t>this is a special device for determining the level of blood pressure. It allows you to control this variable, but such an important parameter of human health.</a:t>
            </a:r>
          </a:p>
        </p:txBody>
      </p:sp>
      <p:pic>
        <p:nvPicPr>
          <p:cNvPr id="7170" name="Picture 2" descr="Картинки по запросу аппараты для измерения давлени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8811" y="2420888"/>
            <a:ext cx="4324524" cy="2854186"/>
          </a:xfrm>
          <a:prstGeom prst="rect">
            <a:avLst/>
          </a:prstGeom>
          <a:noFill/>
          <a:extLst>
            <a:ext uri="{909E8E84-426E-40DD-AFC4-6F175D3DCCD1}">
              <a14:hiddenFill xmlns:a14="http://schemas.microsoft.com/office/drawing/2010/main">
                <a:solidFill>
                  <a:srgbClr val="FFFFFF"/>
                </a:solidFill>
              </a14:hiddenFill>
            </a:ext>
          </a:extLst>
        </p:spPr>
      </p:pic>
      <p:cxnSp>
        <p:nvCxnSpPr>
          <p:cNvPr id="7" name="Прямая со стрелкой 6"/>
          <p:cNvCxnSpPr/>
          <p:nvPr/>
        </p:nvCxnSpPr>
        <p:spPr>
          <a:xfrm>
            <a:off x="2051720" y="920105"/>
            <a:ext cx="0" cy="15757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520995" y="2506277"/>
            <a:ext cx="3637815" cy="2862322"/>
          </a:xfrm>
          <a:prstGeom prst="rect">
            <a:avLst/>
          </a:prstGeom>
        </p:spPr>
        <p:txBody>
          <a:bodyPr wrap="square">
            <a:spAutoFit/>
          </a:bodyPr>
          <a:lstStyle/>
          <a:p>
            <a:pPr algn="ctr" rtl="0"/>
            <a:r>
              <a:rPr lang="ru-RU" dirty="0"/>
              <a:t>Tonometers are mechanical and electronic (automatic and semi-automatic). Before deciding which option is better, you need to understand the specifics of each of them.</a:t>
            </a:r>
          </a:p>
        </p:txBody>
      </p:sp>
    </p:spTree>
    <p:extLst>
      <p:ext uri="{BB962C8B-B14F-4D97-AF65-F5344CB8AC3E}">
        <p14:creationId xmlns:p14="http://schemas.microsoft.com/office/powerpoint/2010/main" val="25332306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11760" y="404664"/>
            <a:ext cx="4038285" cy="400110"/>
          </a:xfrm>
          <a:prstGeom prst="rect">
            <a:avLst/>
          </a:prstGeom>
        </p:spPr>
        <p:txBody>
          <a:bodyPr wrap="none">
            <a:spAutoFit/>
          </a:bodyPr>
          <a:lstStyle/>
          <a:p>
            <a:pPr algn="l" rtl="0"/>
            <a:r>
              <a:rPr lang="ru-RU" sz="2000" b="1" dirty="0"/>
              <a:t>Mechanical tonometers</a:t>
            </a:r>
            <a:endParaRPr lang="ru-RU" sz="2000" dirty="0"/>
          </a:p>
        </p:txBody>
      </p:sp>
      <p:sp>
        <p:nvSpPr>
          <p:cNvPr id="3" name="Прямоугольник 2"/>
          <p:cNvSpPr/>
          <p:nvPr/>
        </p:nvSpPr>
        <p:spPr>
          <a:xfrm>
            <a:off x="395536" y="1453672"/>
            <a:ext cx="8352928" cy="1477328"/>
          </a:xfrm>
          <a:prstGeom prst="rect">
            <a:avLst/>
          </a:prstGeom>
        </p:spPr>
        <p:txBody>
          <a:bodyPr wrap="square">
            <a:spAutoFit/>
          </a:bodyPr>
          <a:lstStyle/>
          <a:p>
            <a:pPr algn="l" rtl="0"/>
            <a:r>
              <a:rPr lang="ru-RU" i="1" dirty="0" smtClean="0"/>
              <a:t>Slightly</a:t>
            </a:r>
            <a:r>
              <a:rPr lang="ru-RU" i="1" dirty="0"/>
              <a:t>a cuff is put on above the elbow joint, air enters it with the help of a pear, then the doctor releases the air with precise coordinated movements until he hears a tone and records the indicators. A mechanical device is durable, it is difficult to fail, and the price is usually more affordable.</a:t>
            </a:r>
          </a:p>
        </p:txBody>
      </p:sp>
      <p:sp>
        <p:nvSpPr>
          <p:cNvPr id="4" name="Стрелка вниз 3"/>
          <p:cNvSpPr/>
          <p:nvPr/>
        </p:nvSpPr>
        <p:spPr>
          <a:xfrm>
            <a:off x="3995936" y="804774"/>
            <a:ext cx="434966" cy="6080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a:p>
        </p:txBody>
      </p:sp>
      <p:sp>
        <p:nvSpPr>
          <p:cNvPr id="5" name="Прямоугольник 4"/>
          <p:cNvSpPr/>
          <p:nvPr/>
        </p:nvSpPr>
        <p:spPr>
          <a:xfrm>
            <a:off x="427070" y="5657671"/>
            <a:ext cx="8321394" cy="1200329"/>
          </a:xfrm>
          <a:prstGeom prst="rect">
            <a:avLst/>
          </a:prstGeom>
        </p:spPr>
        <p:txBody>
          <a:bodyPr wrap="square">
            <a:spAutoFit/>
          </a:bodyPr>
          <a:lstStyle/>
          <a:p>
            <a:pPr algn="ctr" rtl="0"/>
            <a:r>
              <a:rPr lang="ru-RU" i="1" dirty="0"/>
              <a:t>One of its significant disadvantages is the difficulty of use. In old age, it is difficult to properly inflate and deflate, see the oscillations of the tonometer needle or hear tones.</a:t>
            </a:r>
          </a:p>
        </p:txBody>
      </p:sp>
      <p:pic>
        <p:nvPicPr>
          <p:cNvPr id="8194" name="Picture 2" descr="Картинки по запросу механические тонометры"/>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8084" y="2893181"/>
            <a:ext cx="6185635" cy="2731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3157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48680"/>
            <a:ext cx="4245073" cy="430887"/>
          </a:xfrm>
          <a:prstGeom prst="rect">
            <a:avLst/>
          </a:prstGeom>
        </p:spPr>
        <p:txBody>
          <a:bodyPr wrap="none">
            <a:spAutoFit/>
          </a:bodyPr>
          <a:lstStyle/>
          <a:p>
            <a:pPr algn="l" rtl="0"/>
            <a:r>
              <a:rPr lang="ru-RU" sz="2200" b="1" dirty="0"/>
              <a:t>Electronic tonometers</a:t>
            </a:r>
            <a:endParaRPr lang="ru-RU" sz="2200" dirty="0"/>
          </a:p>
        </p:txBody>
      </p:sp>
      <p:cxnSp>
        <p:nvCxnSpPr>
          <p:cNvPr id="4" name="Прямая со стрелкой 3"/>
          <p:cNvCxnSpPr/>
          <p:nvPr/>
        </p:nvCxnSpPr>
        <p:spPr>
          <a:xfrm>
            <a:off x="3347864" y="979567"/>
            <a:ext cx="2016224" cy="5052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Прямоугольник 5"/>
          <p:cNvSpPr/>
          <p:nvPr/>
        </p:nvSpPr>
        <p:spPr>
          <a:xfrm>
            <a:off x="3347864" y="1515876"/>
            <a:ext cx="5526360" cy="1477328"/>
          </a:xfrm>
          <a:prstGeom prst="rect">
            <a:avLst/>
          </a:prstGeom>
        </p:spPr>
        <p:txBody>
          <a:bodyPr wrap="square">
            <a:spAutoFit/>
          </a:bodyPr>
          <a:lstStyle/>
          <a:p>
            <a:pPr algn="ctr" rtl="0"/>
            <a:r>
              <a:rPr lang="ru-RU" i="1" dirty="0"/>
              <a:t>Automatic - this option practically does not require human intervention, it is fixed on the hand, then the measurement of blood pressure takes place independently.</a:t>
            </a:r>
          </a:p>
        </p:txBody>
      </p:sp>
      <p:sp>
        <p:nvSpPr>
          <p:cNvPr id="7" name="AutoShape 2" descr="Картинки по запросу автоматические тонометры"/>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sp>
        <p:nvSpPr>
          <p:cNvPr id="8" name="AutoShape 4" descr="Картинки по запросу автоматические тонометры"/>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sp>
        <p:nvSpPr>
          <p:cNvPr id="9" name="AutoShape 6" descr="Картинки по запросу автоматические тонометры"/>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pic>
        <p:nvPicPr>
          <p:cNvPr id="10" name="Рисунок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975" y="2254540"/>
            <a:ext cx="3300084" cy="4058433"/>
          </a:xfrm>
          <a:prstGeom prst="rect">
            <a:avLst/>
          </a:prstGeom>
        </p:spPr>
      </p:pic>
      <p:cxnSp>
        <p:nvCxnSpPr>
          <p:cNvPr id="12" name="Прямая со стрелкой 11"/>
          <p:cNvCxnSpPr/>
          <p:nvPr/>
        </p:nvCxnSpPr>
        <p:spPr>
          <a:xfrm>
            <a:off x="2987824" y="979567"/>
            <a:ext cx="2016224" cy="33855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Прямоугольник 12"/>
          <p:cNvSpPr/>
          <p:nvPr/>
        </p:nvSpPr>
        <p:spPr>
          <a:xfrm>
            <a:off x="4212399" y="4494147"/>
            <a:ext cx="4572000" cy="1477328"/>
          </a:xfrm>
          <a:prstGeom prst="rect">
            <a:avLst/>
          </a:prstGeom>
        </p:spPr>
        <p:txBody>
          <a:bodyPr>
            <a:spAutoFit/>
          </a:bodyPr>
          <a:lstStyle/>
          <a:p>
            <a:pPr algn="ctr" rtl="0"/>
            <a:r>
              <a:rPr lang="ru-RU" i="1" dirty="0"/>
              <a:t>Main disadvantages: possible breakdowns, as the electronic mechanism is more sensitive to environmental changes and mechanical damage.</a:t>
            </a:r>
          </a:p>
        </p:txBody>
      </p:sp>
    </p:spTree>
    <p:extLst>
      <p:ext uri="{BB962C8B-B14F-4D97-AF65-F5344CB8AC3E}">
        <p14:creationId xmlns:p14="http://schemas.microsoft.com/office/powerpoint/2010/main" val="1958243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8217" y="445898"/>
            <a:ext cx="4793300" cy="400110"/>
          </a:xfrm>
          <a:prstGeom prst="rect">
            <a:avLst/>
          </a:prstGeom>
        </p:spPr>
        <p:txBody>
          <a:bodyPr wrap="none">
            <a:spAutoFit/>
          </a:bodyPr>
          <a:lstStyle/>
          <a:p>
            <a:pPr algn="ctr" rtl="0"/>
            <a:r>
              <a:rPr lang="ru-RU" sz="2000" b="1" dirty="0"/>
              <a:t>Semi-automatic tonometer</a:t>
            </a:r>
          </a:p>
        </p:txBody>
      </p:sp>
      <p:cxnSp>
        <p:nvCxnSpPr>
          <p:cNvPr id="4" name="Прямая со стрелкой 3"/>
          <p:cNvCxnSpPr/>
          <p:nvPr/>
        </p:nvCxnSpPr>
        <p:spPr>
          <a:xfrm flipH="1">
            <a:off x="2195736" y="846008"/>
            <a:ext cx="1800200" cy="11428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Прямоугольник 4"/>
          <p:cNvSpPr/>
          <p:nvPr/>
        </p:nvSpPr>
        <p:spPr>
          <a:xfrm>
            <a:off x="251520" y="2104993"/>
            <a:ext cx="8280920" cy="1200329"/>
          </a:xfrm>
          <a:prstGeom prst="rect">
            <a:avLst/>
          </a:prstGeom>
        </p:spPr>
        <p:txBody>
          <a:bodyPr wrap="square">
            <a:spAutoFit/>
          </a:bodyPr>
          <a:lstStyle/>
          <a:p>
            <a:pPr algn="ctr" rtl="0"/>
            <a:r>
              <a:rPr lang="ru-RU" i="1" dirty="0"/>
              <a:t>Air is pumped into the cuff with the help of a pear, thereby relieving the work of the electronic mechanism. Less energy is consumed, the device lasts longer. Then the tonometer measures the pressure independently.</a:t>
            </a:r>
          </a:p>
        </p:txBody>
      </p:sp>
      <p:sp>
        <p:nvSpPr>
          <p:cNvPr id="6" name="AutoShape 2" descr="Картинки по запросу полуавтоматические тонометры"/>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sp>
        <p:nvSpPr>
          <p:cNvPr id="7" name="AutoShape 4" descr="Картинки по запросу полуавтоматические тонометры"/>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sp>
        <p:nvSpPr>
          <p:cNvPr id="8" name="AutoShape 6" descr="Картинки по запросу полуавтоматические тонометры"/>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pic>
        <p:nvPicPr>
          <p:cNvPr id="9" name="Рисунок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1680" y="3305322"/>
            <a:ext cx="5693618" cy="3029005"/>
          </a:xfrm>
          <a:prstGeom prst="rect">
            <a:avLst/>
          </a:prstGeom>
        </p:spPr>
      </p:pic>
    </p:spTree>
    <p:extLst>
      <p:ext uri="{BB962C8B-B14F-4D97-AF65-F5344CB8AC3E}">
        <p14:creationId xmlns:p14="http://schemas.microsoft.com/office/powerpoint/2010/main" val="27738339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2198" y="468521"/>
            <a:ext cx="8136904" cy="1477328"/>
          </a:xfrm>
          <a:prstGeom prst="rect">
            <a:avLst/>
          </a:prstGeom>
        </p:spPr>
        <p:txBody>
          <a:bodyPr wrap="square">
            <a:spAutoFit/>
          </a:bodyPr>
          <a:lstStyle/>
          <a:p>
            <a:pPr algn="ctr" rtl="0"/>
            <a:r>
              <a:rPr lang="ru-RU" b="1" i="1" dirty="0"/>
              <a:t>Thermometers</a:t>
            </a:r>
            <a:r>
              <a:rPr lang="ru-RU" dirty="0"/>
              <a:t>- devices for measuring human body temperature. As you know, temperature is an indicator of the balance of physical and chemical processes in the human body, which is regulated by special nerve cells and a heat-sensitive substance.</a:t>
            </a:r>
          </a:p>
        </p:txBody>
      </p:sp>
      <p:pic>
        <p:nvPicPr>
          <p:cNvPr id="11266" name="Picture 2" descr="Термометр для тела: какой тип будет точнее и безопасне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14" y="1945849"/>
            <a:ext cx="6336046" cy="4526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461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8019" y="548680"/>
            <a:ext cx="3090911" cy="400110"/>
          </a:xfrm>
          <a:prstGeom prst="rect">
            <a:avLst/>
          </a:prstGeom>
        </p:spPr>
        <p:txBody>
          <a:bodyPr wrap="none">
            <a:spAutoFit/>
          </a:bodyPr>
          <a:lstStyle/>
          <a:p>
            <a:pPr algn="l" rtl="0" fontAlgn="base"/>
            <a:r>
              <a:rPr lang="ru-RU" sz="2000" b="1" i="1" dirty="0"/>
              <a:t>Mercury thermometer</a:t>
            </a:r>
          </a:p>
        </p:txBody>
      </p:sp>
      <p:graphicFrame>
        <p:nvGraphicFramePr>
          <p:cNvPr id="3" name="Схема 2"/>
          <p:cNvGraphicFramePr/>
          <p:nvPr>
            <p:extLst>
              <p:ext uri="{D42A27DB-BD31-4B8C-83A1-F6EECF244321}">
                <p14:modId xmlns:p14="http://schemas.microsoft.com/office/powerpoint/2010/main" val="3492103711"/>
              </p:ext>
            </p:extLst>
          </p:nvPr>
        </p:nvGraphicFramePr>
        <p:xfrm>
          <a:off x="276002" y="948790"/>
          <a:ext cx="5664150" cy="5504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utoShape 2" descr="Картинки по запросу ртутный термометр"/>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pic>
        <p:nvPicPr>
          <p:cNvPr id="5" name="Рисунок 4"/>
          <p:cNvPicPr>
            <a:picLocks noChangeAspect="1"/>
          </p:cNvPicPr>
          <p:nvPr/>
        </p:nvPicPr>
        <p:blipFill rotWithShape="1">
          <a:blip r:embed="rId7">
            <a:extLst>
              <a:ext uri="{28A0092B-C50C-407E-A947-70E740481C1C}">
                <a14:useLocalDpi xmlns:a14="http://schemas.microsoft.com/office/drawing/2010/main" val="0"/>
              </a:ext>
            </a:extLst>
          </a:blip>
          <a:srcRect l="24966" t="115" r="24884" b="-5116"/>
          <a:stretch/>
        </p:blipFill>
        <p:spPr>
          <a:xfrm>
            <a:off x="6071554" y="748735"/>
            <a:ext cx="2676148" cy="5603112"/>
          </a:xfrm>
          <a:prstGeom prst="rect">
            <a:avLst/>
          </a:prstGeom>
        </p:spPr>
      </p:pic>
    </p:spTree>
    <p:extLst>
      <p:ext uri="{BB962C8B-B14F-4D97-AF65-F5344CB8AC3E}">
        <p14:creationId xmlns:p14="http://schemas.microsoft.com/office/powerpoint/2010/main" val="42241546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4572000" cy="707886"/>
          </a:xfrm>
          <a:prstGeom prst="rect">
            <a:avLst/>
          </a:prstGeom>
        </p:spPr>
        <p:txBody>
          <a:bodyPr>
            <a:spAutoFit/>
          </a:bodyPr>
          <a:lstStyle/>
          <a:p>
            <a:pPr algn="ctr" rtl="0"/>
            <a:r>
              <a:rPr lang="ru-RU" sz="2000" b="1" i="1" dirty="0"/>
              <a:t>Electronic medical thermometers</a:t>
            </a:r>
          </a:p>
        </p:txBody>
      </p:sp>
      <p:cxnSp>
        <p:nvCxnSpPr>
          <p:cNvPr id="4" name="Прямая со стрелкой 3"/>
          <p:cNvCxnSpPr/>
          <p:nvPr/>
        </p:nvCxnSpPr>
        <p:spPr>
          <a:xfrm>
            <a:off x="3923928" y="836712"/>
            <a:ext cx="1872208"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Прямоугольник 4"/>
          <p:cNvSpPr/>
          <p:nvPr/>
        </p:nvSpPr>
        <p:spPr>
          <a:xfrm>
            <a:off x="4136065" y="1435694"/>
            <a:ext cx="4572000" cy="1477328"/>
          </a:xfrm>
          <a:prstGeom prst="rect">
            <a:avLst/>
          </a:prstGeom>
        </p:spPr>
        <p:txBody>
          <a:bodyPr>
            <a:spAutoFit/>
          </a:bodyPr>
          <a:lstStyle/>
          <a:p>
            <a:pPr algn="ctr" rtl="0"/>
            <a:r>
              <a:rPr lang="ru-RU" dirty="0"/>
              <a:t>the most common modern devices for measuring the patient's body temperature. They do not contain fragile glass and poisonous mercury.</a:t>
            </a:r>
          </a:p>
        </p:txBody>
      </p:sp>
      <p:sp>
        <p:nvSpPr>
          <p:cNvPr id="6" name="Прямоугольник 5"/>
          <p:cNvSpPr/>
          <p:nvPr/>
        </p:nvSpPr>
        <p:spPr>
          <a:xfrm>
            <a:off x="3707904" y="3566468"/>
            <a:ext cx="4572000" cy="923330"/>
          </a:xfrm>
          <a:prstGeom prst="rect">
            <a:avLst/>
          </a:prstGeom>
        </p:spPr>
        <p:txBody>
          <a:bodyPr>
            <a:spAutoFit/>
          </a:bodyPr>
          <a:lstStyle/>
          <a:p>
            <a:pPr algn="ctr" rtl="0"/>
            <a:r>
              <a:rPr lang="ru-RU" dirty="0"/>
              <a:t>They are made in a convenient plastic case and have a large number of advantages:</a:t>
            </a:r>
          </a:p>
        </p:txBody>
      </p:sp>
      <p:sp>
        <p:nvSpPr>
          <p:cNvPr id="7" name="Прямоугольник 6"/>
          <p:cNvSpPr/>
          <p:nvPr/>
        </p:nvSpPr>
        <p:spPr>
          <a:xfrm>
            <a:off x="3894011" y="4509120"/>
            <a:ext cx="4572000" cy="1631216"/>
          </a:xfrm>
          <a:prstGeom prst="rect">
            <a:avLst/>
          </a:prstGeom>
        </p:spPr>
        <p:txBody>
          <a:bodyPr>
            <a:spAutoFit/>
          </a:bodyPr>
          <a:lstStyle/>
          <a:p>
            <a:pPr marL="285750" indent="-285750" algn="l" rtl="0">
              <a:buFont typeface="Arial" pitchFamily="34" charset="0"/>
              <a:buChar char="•"/>
            </a:pPr>
            <a:r>
              <a:rPr lang="ru-RU" sz="2000" dirty="0"/>
              <a:t>compact;</a:t>
            </a:r>
          </a:p>
          <a:p>
            <a:pPr marL="285750" indent="-285750" algn="l" rtl="0">
              <a:buFont typeface="Arial" pitchFamily="34" charset="0"/>
              <a:buChar char="•"/>
            </a:pPr>
            <a:r>
              <a:rPr lang="ru-RU" sz="2000" dirty="0"/>
              <a:t>moisture resistant</a:t>
            </a:r>
          </a:p>
          <a:p>
            <a:pPr marL="285750" indent="-285750" algn="l" rtl="0">
              <a:buFont typeface="Arial" pitchFamily="34" charset="0"/>
              <a:buChar char="•"/>
            </a:pPr>
            <a:r>
              <a:rPr lang="ru-RU" sz="2000" dirty="0"/>
              <a:t>have sound notification</a:t>
            </a:r>
          </a:p>
          <a:p>
            <a:pPr marL="285750" indent="-285750" algn="l" rtl="0">
              <a:buFont typeface="Arial" pitchFamily="34" charset="0"/>
              <a:buChar char="•"/>
            </a:pPr>
            <a:r>
              <a:rPr lang="ru-RU" sz="2000" dirty="0"/>
              <a:t>memory to measure</a:t>
            </a:r>
          </a:p>
          <a:p>
            <a:pPr marL="285750" indent="-285750" algn="l" rtl="0">
              <a:buFont typeface="Arial" pitchFamily="34" charset="0"/>
              <a:buChar char="•"/>
            </a:pPr>
            <a:r>
              <a:rPr lang="ru-RU" sz="2000" dirty="0" smtClean="0"/>
              <a:t>auto shutdown</a:t>
            </a:r>
            <a:endParaRPr lang="ru-RU" sz="2000" dirty="0"/>
          </a:p>
        </p:txBody>
      </p:sp>
      <p:pic>
        <p:nvPicPr>
          <p:cNvPr id="13314" name="Picture 2" descr="Картинки по запросу электронный термометр"/>
          <p:cNvPicPr>
            <a:picLocks noChangeAspect="1" noChangeArrowheads="1"/>
          </p:cNvPicPr>
          <p:nvPr/>
        </p:nvPicPr>
        <p:blipFill rotWithShape="1">
          <a:blip r:embed="rId2">
            <a:extLst>
              <a:ext uri="{28A0092B-C50C-407E-A947-70E740481C1C}">
                <a14:useLocalDpi xmlns:a14="http://schemas.microsoft.com/office/drawing/2010/main" val="0"/>
              </a:ext>
            </a:extLst>
          </a:blip>
          <a:srcRect l="23599" r="25661"/>
          <a:stretch/>
        </p:blipFill>
        <p:spPr bwMode="auto">
          <a:xfrm>
            <a:off x="539552" y="792626"/>
            <a:ext cx="2899830" cy="569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4896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1029" y="469085"/>
            <a:ext cx="4921540" cy="461665"/>
          </a:xfrm>
          <a:prstGeom prst="rect">
            <a:avLst/>
          </a:prstGeom>
        </p:spPr>
        <p:txBody>
          <a:bodyPr wrap="none">
            <a:spAutoFit/>
          </a:bodyPr>
          <a:lstStyle/>
          <a:p>
            <a:pPr algn="l" rtl="0" fontAlgn="base"/>
            <a:r>
              <a:rPr lang="ru-RU" sz="2400" b="1" i="1" dirty="0"/>
              <a:t>Infrared thermometer</a:t>
            </a:r>
          </a:p>
        </p:txBody>
      </p:sp>
      <p:graphicFrame>
        <p:nvGraphicFramePr>
          <p:cNvPr id="3" name="Схема 2"/>
          <p:cNvGraphicFramePr/>
          <p:nvPr>
            <p:extLst>
              <p:ext uri="{D42A27DB-BD31-4B8C-83A1-F6EECF244321}">
                <p14:modId xmlns:p14="http://schemas.microsoft.com/office/powerpoint/2010/main" val="3452637285"/>
              </p:ext>
            </p:extLst>
          </p:nvPr>
        </p:nvGraphicFramePr>
        <p:xfrm>
          <a:off x="241551" y="930750"/>
          <a:ext cx="6264696"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340" name="Picture 4" descr="Картинки по запросу инфракрасный термометр"/>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1366" r="29486" b="-521"/>
          <a:stretch/>
        </p:blipFill>
        <p:spPr bwMode="auto">
          <a:xfrm>
            <a:off x="6524278" y="1421026"/>
            <a:ext cx="2254102" cy="4606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56365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04664"/>
            <a:ext cx="2213992" cy="369332"/>
          </a:xfrm>
          <a:prstGeom prst="rect">
            <a:avLst/>
          </a:prstGeom>
        </p:spPr>
        <p:txBody>
          <a:bodyPr wrap="square">
            <a:spAutoFit/>
          </a:bodyPr>
          <a:lstStyle/>
          <a:p>
            <a:pPr algn="l" rtl="0"/>
            <a:r>
              <a:rPr lang="ru-RU" b="1" dirty="0" smtClean="0"/>
              <a:t>GLUCOMETER</a:t>
            </a:r>
            <a:endParaRPr lang="ru-RU" b="1" dirty="0"/>
          </a:p>
        </p:txBody>
      </p:sp>
      <p:sp>
        <p:nvSpPr>
          <p:cNvPr id="3" name="TextBox 2"/>
          <p:cNvSpPr txBox="1"/>
          <p:nvPr/>
        </p:nvSpPr>
        <p:spPr>
          <a:xfrm>
            <a:off x="1835696" y="790795"/>
            <a:ext cx="5538696" cy="369332"/>
          </a:xfrm>
          <a:prstGeom prst="rect">
            <a:avLst/>
          </a:prstGeom>
          <a:noFill/>
        </p:spPr>
        <p:txBody>
          <a:bodyPr wrap="none" rtlCol="0">
            <a:spAutoFit/>
          </a:bodyPr>
          <a:lstStyle/>
          <a:p>
            <a:pPr algn="l" rtl="0"/>
            <a:r>
              <a:rPr lang="ru-RU" b="1" dirty="0" smtClean="0"/>
              <a:t>Main characteristics</a:t>
            </a:r>
            <a:r>
              <a:rPr lang="ru-RU" b="1" dirty="0" err="1" smtClean="0"/>
              <a:t>glucometer</a:t>
            </a:r>
            <a:r>
              <a:rPr lang="ru-RU" b="1" dirty="0" smtClean="0"/>
              <a:t>:</a:t>
            </a:r>
            <a:endParaRPr lang="ru-RU" b="1" dirty="0"/>
          </a:p>
        </p:txBody>
      </p:sp>
      <p:sp>
        <p:nvSpPr>
          <p:cNvPr id="4" name="Прямоугольник 3"/>
          <p:cNvSpPr/>
          <p:nvPr/>
        </p:nvSpPr>
        <p:spPr>
          <a:xfrm>
            <a:off x="421616" y="1340768"/>
            <a:ext cx="8233286" cy="923330"/>
          </a:xfrm>
          <a:prstGeom prst="rect">
            <a:avLst/>
          </a:prstGeom>
        </p:spPr>
        <p:txBody>
          <a:bodyPr wrap="square">
            <a:spAutoFit/>
          </a:bodyPr>
          <a:lstStyle/>
          <a:p>
            <a:pPr marL="342900" indent="-342900" algn="l" rtl="0">
              <a:buFont typeface="Arial" pitchFamily="34" charset="0"/>
              <a:buChar char="•"/>
            </a:pPr>
            <a:r>
              <a:rPr lang="ru-RU" dirty="0"/>
              <a:t>Average size modern</a:t>
            </a:r>
            <a:r>
              <a:rPr lang="ru-RU" dirty="0" err="1"/>
              <a:t>glucometer</a:t>
            </a:r>
            <a:r>
              <a:rPr lang="ru-RU" dirty="0"/>
              <a:t>approximately equal to the size of the palm. Such</a:t>
            </a:r>
            <a:r>
              <a:rPr lang="ru-RU" dirty="0" err="1"/>
              <a:t>glucometers</a:t>
            </a:r>
            <a:r>
              <a:rPr lang="ru-RU" dirty="0"/>
              <a:t>run on batteries.</a:t>
            </a:r>
          </a:p>
        </p:txBody>
      </p:sp>
      <p:sp>
        <p:nvSpPr>
          <p:cNvPr id="5" name="Прямоугольник 4"/>
          <p:cNvSpPr/>
          <p:nvPr/>
        </p:nvSpPr>
        <p:spPr>
          <a:xfrm>
            <a:off x="938091" y="2301560"/>
            <a:ext cx="7344816" cy="2031325"/>
          </a:xfrm>
          <a:prstGeom prst="rect">
            <a:avLst/>
          </a:prstGeom>
        </p:spPr>
        <p:txBody>
          <a:bodyPr wrap="square">
            <a:spAutoFit/>
          </a:bodyPr>
          <a:lstStyle/>
          <a:p>
            <a:pPr marL="285750" indent="-285750" algn="l" rtl="0">
              <a:buFont typeface="Arial" pitchFamily="34" charset="0"/>
              <a:buChar char="•"/>
            </a:pPr>
            <a:r>
              <a:rPr lang="ru-RU" dirty="0"/>
              <a:t>Test strips are a single-use item containing chemicals that react with the glucose contained in a drop of blood and are used during each measurement. In some models, this element is in the form of a plastic strip with a small soaked spot</a:t>
            </a:r>
            <a:r>
              <a:rPr lang="ru-RU" dirty="0" err="1"/>
              <a:t>glucose oxidases</a:t>
            </a:r>
            <a:r>
              <a:rPr lang="ru-RU" dirty="0"/>
              <a:t>and others</a:t>
            </a:r>
            <a:r>
              <a:rPr lang="ru-RU" dirty="0" smtClean="0"/>
              <a:t>components.</a:t>
            </a:r>
            <a:endParaRPr lang="ru-RU" dirty="0"/>
          </a:p>
        </p:txBody>
      </p:sp>
      <p:sp>
        <p:nvSpPr>
          <p:cNvPr id="6" name="Прямоугольник 5"/>
          <p:cNvSpPr/>
          <p:nvPr/>
        </p:nvSpPr>
        <p:spPr>
          <a:xfrm>
            <a:off x="467544" y="4332885"/>
            <a:ext cx="8280920" cy="1754326"/>
          </a:xfrm>
          <a:prstGeom prst="rect">
            <a:avLst/>
          </a:prstGeom>
        </p:spPr>
        <p:txBody>
          <a:bodyPr wrap="square">
            <a:spAutoFit/>
          </a:bodyPr>
          <a:lstStyle/>
          <a:p>
            <a:pPr marL="285750" indent="-285750" algn="l" rtl="0">
              <a:buFont typeface="Arial" pitchFamily="34" charset="0"/>
              <a:buChar char="•"/>
            </a:pPr>
            <a:r>
              <a:rPr lang="ru-RU" dirty="0"/>
              <a:t>Because test strips can vary from lot to lot, some models require the user to manually enter the code located on the test strip bottle or on the disc that comes with the test strips. By entering the code in</a:t>
            </a:r>
            <a:r>
              <a:rPr lang="ru-RU" dirty="0" err="1"/>
              <a:t>glucometer</a:t>
            </a:r>
            <a:r>
              <a:rPr lang="ru-RU" dirty="0"/>
              <a:t>, the instrument will be calibrated for this batch of test strips.</a:t>
            </a:r>
          </a:p>
        </p:txBody>
      </p:sp>
    </p:spTree>
    <p:extLst>
      <p:ext uri="{BB962C8B-B14F-4D97-AF65-F5344CB8AC3E}">
        <p14:creationId xmlns:p14="http://schemas.microsoft.com/office/powerpoint/2010/main" val="587583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Картинки по запросу ГЛЮКОМЕТР"/>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5199" y="404665"/>
            <a:ext cx="5329086" cy="3528392"/>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629302" y="3951645"/>
            <a:ext cx="7920880" cy="923330"/>
          </a:xfrm>
          <a:prstGeom prst="rect">
            <a:avLst/>
          </a:prstGeom>
        </p:spPr>
        <p:txBody>
          <a:bodyPr wrap="square">
            <a:spAutoFit/>
          </a:bodyPr>
          <a:lstStyle/>
          <a:p>
            <a:pPr marL="285750" indent="-285750" algn="l" rtl="0">
              <a:buFont typeface="Arial" pitchFamily="34" charset="0"/>
              <a:buChar char="•"/>
            </a:pPr>
            <a:r>
              <a:rPr lang="ru-RU" dirty="0"/>
              <a:t>Time is the manifestation of results. The time spent reading the test strip can vary from 3 to 60</a:t>
            </a:r>
            <a:r>
              <a:rPr lang="ru-RU" dirty="0" smtClean="0"/>
              <a:t>seconds,</a:t>
            </a:r>
            <a:r>
              <a:rPr lang="ru-RU" dirty="0"/>
              <a:t>depending on different models.</a:t>
            </a:r>
          </a:p>
        </p:txBody>
      </p:sp>
      <p:sp>
        <p:nvSpPr>
          <p:cNvPr id="3" name="Прямоугольник 2"/>
          <p:cNvSpPr/>
          <p:nvPr/>
        </p:nvSpPr>
        <p:spPr>
          <a:xfrm>
            <a:off x="629302" y="5085184"/>
            <a:ext cx="7920880" cy="1200329"/>
          </a:xfrm>
          <a:prstGeom prst="rect">
            <a:avLst/>
          </a:prstGeom>
        </p:spPr>
        <p:txBody>
          <a:bodyPr wrap="square">
            <a:spAutoFit/>
          </a:bodyPr>
          <a:lstStyle/>
          <a:p>
            <a:pPr marL="285750" indent="-285750" algn="l" rtl="0">
              <a:buFont typeface="Arial" pitchFamily="34" charset="0"/>
              <a:buChar char="•"/>
            </a:pPr>
            <a:r>
              <a:rPr lang="ru-RU" dirty="0"/>
              <a:t>Blood sample volume: The blood drop size required for different models varies from 0.3 to 1</a:t>
            </a:r>
            <a:r>
              <a:rPr lang="ru-RU" dirty="0" err="1"/>
              <a:t>mcl</a:t>
            </a:r>
            <a:r>
              <a:rPr lang="ru-RU" dirty="0"/>
              <a:t>. (Older models require a larger blood sample, usually defined as a "hanging drop" from the finger.)</a:t>
            </a:r>
          </a:p>
        </p:txBody>
      </p:sp>
    </p:spTree>
    <p:extLst>
      <p:ext uri="{BB962C8B-B14F-4D97-AF65-F5344CB8AC3E}">
        <p14:creationId xmlns:p14="http://schemas.microsoft.com/office/powerpoint/2010/main" val="2104451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02782" y="404664"/>
            <a:ext cx="2773516" cy="400110"/>
          </a:xfrm>
          <a:prstGeom prst="rect">
            <a:avLst/>
          </a:prstGeom>
          <a:noFill/>
        </p:spPr>
        <p:txBody>
          <a:bodyPr wrap="none" rtlCol="0">
            <a:spAutoFit/>
          </a:bodyPr>
          <a:lstStyle/>
          <a:p>
            <a:pPr algn="l" rtl="0"/>
            <a:r>
              <a:rPr lang="ru-RU" sz="2000" b="1" i="1" dirty="0" smtClean="0"/>
              <a:t>PHONENDOSCOPES</a:t>
            </a:r>
            <a:endParaRPr lang="ru-RU" sz="2000" b="1" i="1" dirty="0"/>
          </a:p>
        </p:txBody>
      </p:sp>
      <p:cxnSp>
        <p:nvCxnSpPr>
          <p:cNvPr id="4" name="Прямая со стрелкой 3"/>
          <p:cNvCxnSpPr/>
          <p:nvPr/>
        </p:nvCxnSpPr>
        <p:spPr>
          <a:xfrm flipH="1">
            <a:off x="2267744" y="804774"/>
            <a:ext cx="1080120" cy="9680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Прямая со стрелкой 4"/>
          <p:cNvCxnSpPr>
            <a:endCxn id="14" idx="0"/>
          </p:cNvCxnSpPr>
          <p:nvPr/>
        </p:nvCxnSpPr>
        <p:spPr>
          <a:xfrm>
            <a:off x="4389540" y="804774"/>
            <a:ext cx="0" cy="124392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a:off x="5413762" y="804774"/>
            <a:ext cx="958438" cy="9680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Прямоугольник 12"/>
          <p:cNvSpPr/>
          <p:nvPr/>
        </p:nvSpPr>
        <p:spPr>
          <a:xfrm>
            <a:off x="1049898" y="1772816"/>
            <a:ext cx="2153154" cy="400110"/>
          </a:xfrm>
          <a:prstGeom prst="rect">
            <a:avLst/>
          </a:prstGeom>
        </p:spPr>
        <p:txBody>
          <a:bodyPr wrap="none">
            <a:spAutoFit/>
          </a:bodyPr>
          <a:lstStyle/>
          <a:p>
            <a:pPr algn="l" rtl="0"/>
            <a:r>
              <a:rPr lang="ru-RU" sz="2000" i="1" dirty="0"/>
              <a:t>Phonendoscopes</a:t>
            </a:r>
          </a:p>
        </p:txBody>
      </p:sp>
      <p:sp>
        <p:nvSpPr>
          <p:cNvPr id="14" name="Прямоугольник 13"/>
          <p:cNvSpPr/>
          <p:nvPr/>
        </p:nvSpPr>
        <p:spPr>
          <a:xfrm>
            <a:off x="3521353" y="2048703"/>
            <a:ext cx="1736373" cy="400110"/>
          </a:xfrm>
          <a:prstGeom prst="rect">
            <a:avLst/>
          </a:prstGeom>
        </p:spPr>
        <p:txBody>
          <a:bodyPr wrap="none">
            <a:spAutoFit/>
          </a:bodyPr>
          <a:lstStyle/>
          <a:p>
            <a:pPr algn="l" rtl="0"/>
            <a:r>
              <a:rPr lang="ru-RU" sz="2000" i="1" dirty="0"/>
              <a:t>Stethoscopes</a:t>
            </a:r>
          </a:p>
        </p:txBody>
      </p:sp>
      <p:sp>
        <p:nvSpPr>
          <p:cNvPr id="15" name="Прямоугольник 14"/>
          <p:cNvSpPr/>
          <p:nvPr/>
        </p:nvSpPr>
        <p:spPr>
          <a:xfrm>
            <a:off x="5824071" y="1806117"/>
            <a:ext cx="2901756" cy="400110"/>
          </a:xfrm>
          <a:prstGeom prst="rect">
            <a:avLst/>
          </a:prstGeom>
        </p:spPr>
        <p:txBody>
          <a:bodyPr wrap="none">
            <a:spAutoFit/>
          </a:bodyPr>
          <a:lstStyle/>
          <a:p>
            <a:pPr algn="l" rtl="0"/>
            <a:r>
              <a:rPr lang="ru-RU" sz="2000" i="1" dirty="0" err="1"/>
              <a:t>Stethophone endoscopes</a:t>
            </a:r>
            <a:endParaRPr lang="ru-RU" sz="2000" i="1" dirty="0"/>
          </a:p>
        </p:txBody>
      </p:sp>
      <p:pic>
        <p:nvPicPr>
          <p:cNvPr id="3074" name="Picture 2" descr="Картинки по запросу фонендоскопы виды"/>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3052" y="2852934"/>
            <a:ext cx="2960801" cy="252032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Картинки по запросу фонендоскоп"/>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062" y="2190717"/>
            <a:ext cx="2857500" cy="2857500"/>
          </a:xfrm>
          <a:prstGeom prst="rect">
            <a:avLst/>
          </a:prstGeom>
          <a:noFill/>
          <a:extLst>
            <a:ext uri="{909E8E84-426E-40DD-AFC4-6F175D3DCCD1}">
              <a14:hiddenFill xmlns:a14="http://schemas.microsoft.com/office/drawing/2010/main">
                <a:solidFill>
                  <a:srgbClr val="FFFFFF"/>
                </a:solidFill>
              </a14:hiddenFill>
            </a:ext>
          </a:extLst>
        </p:spPr>
      </p:pic>
      <p:sp>
        <p:nvSpPr>
          <p:cNvPr id="17" name="AutoShape 6" descr="Картинки по запросу стетофонендоскоп"/>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sp>
        <p:nvSpPr>
          <p:cNvPr id="18" name="AutoShape 8" descr="Картинки по запросу стетофонендоскоп"/>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sp>
        <p:nvSpPr>
          <p:cNvPr id="19" name="AutoShape 10" descr="Картинки по запросу стетофонендоскоп"/>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pic>
        <p:nvPicPr>
          <p:cNvPr id="20" name="Рисунок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8501" y="2831556"/>
            <a:ext cx="2492896" cy="2492896"/>
          </a:xfrm>
          <a:prstGeom prst="rect">
            <a:avLst/>
          </a:prstGeom>
        </p:spPr>
      </p:pic>
    </p:spTree>
    <p:extLst>
      <p:ext uri="{BB962C8B-B14F-4D97-AF65-F5344CB8AC3E}">
        <p14:creationId xmlns:p14="http://schemas.microsoft.com/office/powerpoint/2010/main" val="33887420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548680"/>
            <a:ext cx="2183611" cy="400110"/>
          </a:xfrm>
          <a:prstGeom prst="rect">
            <a:avLst/>
          </a:prstGeom>
        </p:spPr>
        <p:txBody>
          <a:bodyPr wrap="none">
            <a:spAutoFit/>
          </a:bodyPr>
          <a:lstStyle/>
          <a:p>
            <a:pPr algn="l" rtl="0"/>
            <a:r>
              <a:rPr lang="ru-RU" sz="2000" b="1" dirty="0"/>
              <a:t>Phonendoscope</a:t>
            </a:r>
          </a:p>
        </p:txBody>
      </p:sp>
      <p:cxnSp>
        <p:nvCxnSpPr>
          <p:cNvPr id="4" name="Прямая со стрелкой 3"/>
          <p:cNvCxnSpPr>
            <a:stCxn id="2" idx="3"/>
          </p:cNvCxnSpPr>
          <p:nvPr/>
        </p:nvCxnSpPr>
        <p:spPr>
          <a:xfrm>
            <a:off x="2723163" y="748735"/>
            <a:ext cx="2280885" cy="5480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Прямоугольник 4"/>
          <p:cNvSpPr/>
          <p:nvPr/>
        </p:nvSpPr>
        <p:spPr>
          <a:xfrm>
            <a:off x="3563888" y="1386278"/>
            <a:ext cx="5238328" cy="2031325"/>
          </a:xfrm>
          <a:prstGeom prst="rect">
            <a:avLst/>
          </a:prstGeom>
        </p:spPr>
        <p:txBody>
          <a:bodyPr wrap="square">
            <a:spAutoFit/>
          </a:bodyPr>
          <a:lstStyle/>
          <a:p>
            <a:pPr algn="ctr" rtl="0"/>
            <a:r>
              <a:rPr lang="ru-RU" dirty="0"/>
              <a:t>it is a medical drug-diagnostic device used for the initial examination of the patient, in particular, listening to heart sounds, breathing noises and other sounds that occur in the body (auscultation).</a:t>
            </a:r>
          </a:p>
        </p:txBody>
      </p:sp>
      <p:sp>
        <p:nvSpPr>
          <p:cNvPr id="7" name="Прямоугольник 6"/>
          <p:cNvSpPr/>
          <p:nvPr/>
        </p:nvSpPr>
        <p:spPr>
          <a:xfrm>
            <a:off x="539552" y="3284984"/>
            <a:ext cx="4572000" cy="2308324"/>
          </a:xfrm>
          <a:prstGeom prst="rect">
            <a:avLst/>
          </a:prstGeom>
        </p:spPr>
        <p:txBody>
          <a:bodyPr>
            <a:spAutoFit/>
          </a:bodyPr>
          <a:lstStyle/>
          <a:p>
            <a:pPr algn="ctr" rtl="0"/>
            <a:r>
              <a:rPr lang="ru-RU" dirty="0" smtClean="0"/>
              <a:t>A phonendoscope is only binaural (consisting of two tubes, the ends of which are inserted into the ears) and differs from a flexible stethoscope in that the sound-receiving chamber is closed by a rigid membrane to amplify the sounds heard.</a:t>
            </a:r>
            <a:endParaRPr lang="ru-RU" dirty="0"/>
          </a:p>
        </p:txBody>
      </p:sp>
      <p:cxnSp>
        <p:nvCxnSpPr>
          <p:cNvPr id="8" name="Прямая со стрелкой 7"/>
          <p:cNvCxnSpPr/>
          <p:nvPr/>
        </p:nvCxnSpPr>
        <p:spPr>
          <a:xfrm>
            <a:off x="1115616" y="948790"/>
            <a:ext cx="288032" cy="21201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4098" name="Picture 2" descr="Картинки по запросу фонендоскоп"/>
          <p:cNvPicPr>
            <a:picLocks noChangeAspect="1" noChangeArrowheads="1"/>
          </p:cNvPicPr>
          <p:nvPr/>
        </p:nvPicPr>
        <p:blipFill rotWithShape="1">
          <a:blip r:embed="rId2">
            <a:extLst>
              <a:ext uri="{28A0092B-C50C-407E-A947-70E740481C1C}">
                <a14:useLocalDpi xmlns:a14="http://schemas.microsoft.com/office/drawing/2010/main" val="0"/>
              </a:ext>
            </a:extLst>
          </a:blip>
          <a:srcRect t="13792"/>
          <a:stretch/>
        </p:blipFill>
        <p:spPr bwMode="auto">
          <a:xfrm>
            <a:off x="5111552" y="3417603"/>
            <a:ext cx="3286125" cy="2832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54776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660232" y="548680"/>
            <a:ext cx="1978427" cy="461665"/>
          </a:xfrm>
          <a:prstGeom prst="rect">
            <a:avLst/>
          </a:prstGeom>
        </p:spPr>
        <p:txBody>
          <a:bodyPr wrap="none">
            <a:spAutoFit/>
          </a:bodyPr>
          <a:lstStyle/>
          <a:p>
            <a:pPr algn="l" rtl="0"/>
            <a:r>
              <a:rPr lang="ru-RU" sz="2400" b="1" dirty="0"/>
              <a:t>Stethoscope</a:t>
            </a:r>
          </a:p>
        </p:txBody>
      </p:sp>
      <p:cxnSp>
        <p:nvCxnSpPr>
          <p:cNvPr id="4" name="Прямая со стрелкой 3"/>
          <p:cNvCxnSpPr/>
          <p:nvPr/>
        </p:nvCxnSpPr>
        <p:spPr>
          <a:xfrm flipH="1">
            <a:off x="4967536" y="779512"/>
            <a:ext cx="1692696" cy="23083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Прямоугольник 5"/>
          <p:cNvSpPr/>
          <p:nvPr/>
        </p:nvSpPr>
        <p:spPr>
          <a:xfrm>
            <a:off x="395536" y="601038"/>
            <a:ext cx="4572000" cy="2585323"/>
          </a:xfrm>
          <a:prstGeom prst="rect">
            <a:avLst/>
          </a:prstGeom>
        </p:spPr>
        <p:txBody>
          <a:bodyPr>
            <a:spAutoFit/>
          </a:bodyPr>
          <a:lstStyle/>
          <a:p>
            <a:pPr algn="ctr" rtl="0"/>
            <a:r>
              <a:rPr lang="ru-RU" dirty="0"/>
              <a:t>a device for listening to heart sounds, breathing noises, and other natural sounds that occur in the human and animal body. Invented in 1816 by the founder of the diagnostic method of auscultation by the French doctor R.</a:t>
            </a:r>
            <a:r>
              <a:rPr lang="ru-RU" dirty="0" err="1"/>
              <a:t>Laennek</a:t>
            </a:r>
            <a:r>
              <a:rPr lang="ru-RU" dirty="0"/>
              <a:t>(</a:t>
            </a:r>
            <a:r>
              <a:rPr lang="ru-RU" dirty="0" smtClean="0"/>
              <a:t>1781-1826</a:t>
            </a:r>
            <a:r>
              <a:rPr lang="ru-RU" dirty="0"/>
              <a:t>).</a:t>
            </a:r>
          </a:p>
        </p:txBody>
      </p:sp>
      <p:sp>
        <p:nvSpPr>
          <p:cNvPr id="8" name="Прямоугольник 7"/>
          <p:cNvSpPr/>
          <p:nvPr/>
        </p:nvSpPr>
        <p:spPr>
          <a:xfrm>
            <a:off x="312275" y="3717032"/>
            <a:ext cx="5501609" cy="1200329"/>
          </a:xfrm>
          <a:prstGeom prst="rect">
            <a:avLst/>
          </a:prstGeom>
        </p:spPr>
        <p:txBody>
          <a:bodyPr wrap="square">
            <a:spAutoFit/>
          </a:bodyPr>
          <a:lstStyle/>
          <a:p>
            <a:pPr algn="ctr" rtl="0"/>
            <a:r>
              <a:rPr lang="ru-RU" dirty="0"/>
              <a:t>simple (solid)</a:t>
            </a:r>
            <a:r>
              <a:rPr lang="ru-RU" dirty="0" smtClean="0"/>
              <a:t>Stethoscopes have</a:t>
            </a:r>
            <a:r>
              <a:rPr lang="ru-RU" dirty="0"/>
              <a:t>the shape of a tube made of wood, ebonite, etc. with funnels of different diameters at the ends</a:t>
            </a:r>
            <a:r>
              <a:rPr lang="ru-RU" dirty="0" smtClean="0"/>
              <a:t>.</a:t>
            </a:r>
          </a:p>
          <a:p>
            <a:pPr algn="ctr" rtl="0"/>
            <a:r>
              <a:rPr lang="ru-RU" dirty="0" smtClean="0"/>
              <a:t>Benefits:</a:t>
            </a:r>
            <a:r>
              <a:rPr lang="ru-RU" dirty="0"/>
              <a:t> </a:t>
            </a:r>
          </a:p>
        </p:txBody>
      </p:sp>
      <p:pic>
        <p:nvPicPr>
          <p:cNvPr id="5122" name="Picture 2" descr="Картинки по запросу стетоскоп"/>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1010345"/>
            <a:ext cx="2230813" cy="354320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Прямая со стрелкой 9"/>
          <p:cNvCxnSpPr>
            <a:stCxn id="8" idx="2"/>
          </p:cNvCxnSpPr>
          <p:nvPr/>
        </p:nvCxnSpPr>
        <p:spPr>
          <a:xfrm>
            <a:off x="3063080" y="4917361"/>
            <a:ext cx="788840" cy="38384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Прямоугольник 10"/>
          <p:cNvSpPr/>
          <p:nvPr/>
        </p:nvSpPr>
        <p:spPr>
          <a:xfrm>
            <a:off x="3851920" y="5105499"/>
            <a:ext cx="4572000" cy="1200329"/>
          </a:xfrm>
          <a:prstGeom prst="rect">
            <a:avLst/>
          </a:prstGeom>
        </p:spPr>
        <p:txBody>
          <a:bodyPr>
            <a:spAutoFit/>
          </a:bodyPr>
          <a:lstStyle/>
          <a:p>
            <a:pPr algn="ctr" rtl="0"/>
            <a:r>
              <a:rPr lang="ru-RU" dirty="0"/>
              <a:t>transmission of sound not only through the column of air, but also through the hard part of S. and the temporal bone of the researcher.</a:t>
            </a:r>
          </a:p>
        </p:txBody>
      </p:sp>
    </p:spTree>
    <p:extLst>
      <p:ext uri="{BB962C8B-B14F-4D97-AF65-F5344CB8AC3E}">
        <p14:creationId xmlns:p14="http://schemas.microsoft.com/office/powerpoint/2010/main" val="37289769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Картинки по запросу стетофонендоскоп"/>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sp>
        <p:nvSpPr>
          <p:cNvPr id="3" name="AutoShape 4" descr="Картинки по запросу стетофонендоскоп"/>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pic>
        <p:nvPicPr>
          <p:cNvPr id="6150" name="Picture 6" descr="Картинки по запросу стетофонендоскоп"/>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476672"/>
            <a:ext cx="4049833" cy="4049833"/>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139952" y="531239"/>
            <a:ext cx="2996333" cy="400110"/>
          </a:xfrm>
          <a:prstGeom prst="rect">
            <a:avLst/>
          </a:prstGeom>
        </p:spPr>
        <p:txBody>
          <a:bodyPr wrap="none">
            <a:spAutoFit/>
          </a:bodyPr>
          <a:lstStyle/>
          <a:p>
            <a:pPr algn="l" rtl="0"/>
            <a:r>
              <a:rPr lang="ru-RU" sz="2000" b="1" dirty="0" err="1"/>
              <a:t>Stethophone endoscope</a:t>
            </a:r>
            <a:endParaRPr lang="ru-RU" sz="2000" b="1" dirty="0"/>
          </a:p>
        </p:txBody>
      </p:sp>
      <p:cxnSp>
        <p:nvCxnSpPr>
          <p:cNvPr id="6" name="Прямая со стрелкой 5"/>
          <p:cNvCxnSpPr/>
          <p:nvPr/>
        </p:nvCxnSpPr>
        <p:spPr>
          <a:xfrm>
            <a:off x="5508104" y="931349"/>
            <a:ext cx="504056" cy="98548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4139952" y="1916832"/>
            <a:ext cx="4572000" cy="1200329"/>
          </a:xfrm>
          <a:prstGeom prst="rect">
            <a:avLst/>
          </a:prstGeom>
        </p:spPr>
        <p:txBody>
          <a:bodyPr>
            <a:spAutoFit/>
          </a:bodyPr>
          <a:lstStyle/>
          <a:p>
            <a:pPr algn="ctr" rtl="0"/>
            <a:r>
              <a:rPr lang="ru-RU" dirty="0"/>
              <a:t>it is a device for binaural auscultation - listening to the sounds of internal human organs.</a:t>
            </a:r>
          </a:p>
        </p:txBody>
      </p:sp>
      <p:cxnSp>
        <p:nvCxnSpPr>
          <p:cNvPr id="9" name="Прямая со стрелкой 8"/>
          <p:cNvCxnSpPr/>
          <p:nvPr/>
        </p:nvCxnSpPr>
        <p:spPr>
          <a:xfrm>
            <a:off x="5148064" y="931349"/>
            <a:ext cx="360040" cy="328973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Прямоугольник 9"/>
          <p:cNvSpPr/>
          <p:nvPr/>
        </p:nvSpPr>
        <p:spPr>
          <a:xfrm>
            <a:off x="2060848" y="4514337"/>
            <a:ext cx="6534472" cy="1754326"/>
          </a:xfrm>
          <a:prstGeom prst="rect">
            <a:avLst/>
          </a:prstGeom>
        </p:spPr>
        <p:txBody>
          <a:bodyPr wrap="square">
            <a:spAutoFit/>
          </a:bodyPr>
          <a:lstStyle/>
          <a:p>
            <a:pPr algn="ctr" rtl="0"/>
            <a:r>
              <a:rPr lang="ru-RU" dirty="0"/>
              <a:t>It is a combination of a soft stethoscope (a funnel and several elastic tubes) and a phonendoscope (a sound-amplifying membrane and a sound-capturing chamber). This is a device of which there are many varieties today.</a:t>
            </a:r>
          </a:p>
        </p:txBody>
      </p:sp>
    </p:spTree>
    <p:extLst>
      <p:ext uri="{BB962C8B-B14F-4D97-AF65-F5344CB8AC3E}">
        <p14:creationId xmlns:p14="http://schemas.microsoft.com/office/powerpoint/2010/main" val="32396232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7055" y="353943"/>
            <a:ext cx="8352928" cy="1107996"/>
          </a:xfrm>
          <a:prstGeom prst="rect">
            <a:avLst/>
          </a:prstGeom>
        </p:spPr>
        <p:txBody>
          <a:bodyPr wrap="square">
            <a:spAutoFit/>
          </a:bodyPr>
          <a:lstStyle/>
          <a:p>
            <a:pPr algn="ctr" rtl="0"/>
            <a:r>
              <a:rPr lang="ru-RU" sz="2200" i="1" dirty="0"/>
              <a:t>Currently, the following types of phonendoscopes are available on the market of medical devices:</a:t>
            </a:r>
          </a:p>
        </p:txBody>
      </p:sp>
      <p:graphicFrame>
        <p:nvGraphicFramePr>
          <p:cNvPr id="3" name="Схема 2"/>
          <p:cNvGraphicFramePr/>
          <p:nvPr>
            <p:extLst>
              <p:ext uri="{D42A27DB-BD31-4B8C-83A1-F6EECF244321}">
                <p14:modId xmlns:p14="http://schemas.microsoft.com/office/powerpoint/2010/main" val="739838848"/>
              </p:ext>
            </p:extLst>
          </p:nvPr>
        </p:nvGraphicFramePr>
        <p:xfrm>
          <a:off x="629083" y="1520380"/>
          <a:ext cx="7848872" cy="48473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045776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9905" y="404664"/>
            <a:ext cx="8280920" cy="830997"/>
          </a:xfrm>
          <a:prstGeom prst="rect">
            <a:avLst/>
          </a:prstGeom>
        </p:spPr>
        <p:txBody>
          <a:bodyPr wrap="square">
            <a:spAutoFit/>
          </a:bodyPr>
          <a:lstStyle/>
          <a:p>
            <a:pPr algn="ctr" rtl="0"/>
            <a:r>
              <a:rPr lang="ru-RU" sz="2400" i="1" dirty="0"/>
              <a:t>The following types are represented on the market of medical devices</a:t>
            </a:r>
            <a:r>
              <a:rPr lang="ru-RU" sz="2400" i="1" dirty="0" smtClean="0"/>
              <a:t>stethoscopes:</a:t>
            </a:r>
            <a:endParaRPr lang="ru-RU" sz="2400" i="1" dirty="0"/>
          </a:p>
        </p:txBody>
      </p:sp>
      <p:sp>
        <p:nvSpPr>
          <p:cNvPr id="3" name="Прямоугольник 2"/>
          <p:cNvSpPr/>
          <p:nvPr/>
        </p:nvSpPr>
        <p:spPr>
          <a:xfrm>
            <a:off x="251520" y="1251704"/>
            <a:ext cx="7200800" cy="923330"/>
          </a:xfrm>
          <a:prstGeom prst="rect">
            <a:avLst/>
          </a:prstGeom>
        </p:spPr>
        <p:txBody>
          <a:bodyPr wrap="square">
            <a:spAutoFit/>
          </a:bodyPr>
          <a:lstStyle/>
          <a:p>
            <a:pPr marL="285750" indent="-285750" algn="l" rtl="0">
              <a:buFont typeface="Arial" pitchFamily="34" charset="0"/>
              <a:buChar char="•"/>
            </a:pPr>
            <a:r>
              <a:rPr lang="ru-RU" i="1" dirty="0"/>
              <a:t>Obstetric (single-ended) stethoscope is used for auscultation in obstetrics, ideal for all midwives and expectant parents.</a:t>
            </a:r>
          </a:p>
        </p:txBody>
      </p:sp>
      <p:sp>
        <p:nvSpPr>
          <p:cNvPr id="4" name="Прямоугольник 3"/>
          <p:cNvSpPr/>
          <p:nvPr/>
        </p:nvSpPr>
        <p:spPr>
          <a:xfrm>
            <a:off x="755575" y="2377554"/>
            <a:ext cx="7935249" cy="1477328"/>
          </a:xfrm>
          <a:prstGeom prst="rect">
            <a:avLst/>
          </a:prstGeom>
        </p:spPr>
        <p:txBody>
          <a:bodyPr wrap="square">
            <a:spAutoFit/>
          </a:bodyPr>
          <a:lstStyle/>
          <a:p>
            <a:pPr marL="285750" indent="-285750" algn="l" rtl="0">
              <a:buFont typeface="Arial" pitchFamily="34" charset="0"/>
              <a:buChar char="•"/>
            </a:pPr>
            <a:r>
              <a:rPr lang="ru-RU" i="1" dirty="0"/>
              <a:t>A pediatric (single-sided) stethoscope is designed specifically for children. The diameter of the orifice is calculated for the size of the body of small patients, and the elastic silicone orifice gives a pleasant warmth to the touch</a:t>
            </a:r>
            <a:r>
              <a:rPr lang="ru-RU" i="1" dirty="0" smtClean="0"/>
              <a:t>.</a:t>
            </a:r>
            <a:endParaRPr lang="ru-RU" i="1" dirty="0"/>
          </a:p>
        </p:txBody>
      </p:sp>
      <p:sp>
        <p:nvSpPr>
          <p:cNvPr id="5" name="Прямоугольник 4"/>
          <p:cNvSpPr/>
          <p:nvPr/>
        </p:nvSpPr>
        <p:spPr>
          <a:xfrm>
            <a:off x="409905" y="3862104"/>
            <a:ext cx="7020121" cy="1200329"/>
          </a:xfrm>
          <a:prstGeom prst="rect">
            <a:avLst/>
          </a:prstGeom>
        </p:spPr>
        <p:txBody>
          <a:bodyPr wrap="square">
            <a:spAutoFit/>
          </a:bodyPr>
          <a:lstStyle/>
          <a:p>
            <a:pPr marL="285750" indent="-285750" algn="l" rtl="0">
              <a:buFont typeface="Arial" pitchFamily="34" charset="0"/>
              <a:buChar char="•"/>
            </a:pPr>
            <a:r>
              <a:rPr lang="ru-RU" i="1" dirty="0"/>
              <a:t>An adult (one-sided) stethoscope is well suited for auscultation of adult patients, especially for listening to tones when measuring blood pressure.</a:t>
            </a:r>
          </a:p>
        </p:txBody>
      </p:sp>
      <p:sp>
        <p:nvSpPr>
          <p:cNvPr id="6" name="Прямоугольник 5"/>
          <p:cNvSpPr/>
          <p:nvPr/>
        </p:nvSpPr>
        <p:spPr>
          <a:xfrm>
            <a:off x="1027877" y="5062433"/>
            <a:ext cx="7655762" cy="646331"/>
          </a:xfrm>
          <a:prstGeom prst="rect">
            <a:avLst/>
          </a:prstGeom>
        </p:spPr>
        <p:txBody>
          <a:bodyPr wrap="square">
            <a:spAutoFit/>
          </a:bodyPr>
          <a:lstStyle/>
          <a:p>
            <a:pPr marL="285750" indent="-285750" algn="l" rtl="0">
              <a:buFont typeface="Arial" pitchFamily="34" charset="0"/>
              <a:buChar char="•"/>
            </a:pPr>
            <a:r>
              <a:rPr lang="ru-RU" i="1" dirty="0"/>
              <a:t>Cardiological (double-sided) stethoscope - for cardiologists and therapists.</a:t>
            </a:r>
          </a:p>
        </p:txBody>
      </p:sp>
      <p:sp>
        <p:nvSpPr>
          <p:cNvPr id="7" name="Прямоугольник 6"/>
          <p:cNvSpPr/>
          <p:nvPr/>
        </p:nvSpPr>
        <p:spPr>
          <a:xfrm>
            <a:off x="409904" y="5708764"/>
            <a:ext cx="7042415" cy="646331"/>
          </a:xfrm>
          <a:prstGeom prst="rect">
            <a:avLst/>
          </a:prstGeom>
        </p:spPr>
        <p:txBody>
          <a:bodyPr wrap="square">
            <a:spAutoFit/>
          </a:bodyPr>
          <a:lstStyle/>
          <a:p>
            <a:pPr marL="285750" indent="-285750" algn="l" rtl="0">
              <a:buFont typeface="Arial" pitchFamily="34" charset="0"/>
              <a:buChar char="•"/>
            </a:pPr>
            <a:r>
              <a:rPr lang="ru-RU" i="1" dirty="0"/>
              <a:t>Pediatric (double-sided) stethoscope for pediatricians.</a:t>
            </a:r>
          </a:p>
        </p:txBody>
      </p:sp>
    </p:spTree>
    <p:extLst>
      <p:ext uri="{BB962C8B-B14F-4D97-AF65-F5344CB8AC3E}">
        <p14:creationId xmlns:p14="http://schemas.microsoft.com/office/powerpoint/2010/main" val="32559639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84024"/>
            <a:ext cx="6062677" cy="1015663"/>
          </a:xfrm>
          <a:prstGeom prst="rect">
            <a:avLst/>
          </a:prstGeom>
        </p:spPr>
        <p:txBody>
          <a:bodyPr wrap="square">
            <a:spAutoFit/>
          </a:bodyPr>
          <a:lstStyle/>
          <a:p>
            <a:pPr algn="ctr" rtl="0"/>
            <a:r>
              <a:rPr lang="ru-RU" sz="2000" i="1" dirty="0"/>
              <a:t>Marking of phonendoscopes must meet the requirements</a:t>
            </a:r>
            <a:r>
              <a:rPr lang="ru-RU" sz="2000" i="1" dirty="0" smtClean="0"/>
              <a:t>and guilty</a:t>
            </a:r>
            <a:r>
              <a:rPr lang="ru-RU" sz="2000" i="1" dirty="0"/>
              <a:t>contain:</a:t>
            </a:r>
          </a:p>
        </p:txBody>
      </p:sp>
      <p:graphicFrame>
        <p:nvGraphicFramePr>
          <p:cNvPr id="6" name="Схема 5"/>
          <p:cNvGraphicFramePr/>
          <p:nvPr>
            <p:extLst>
              <p:ext uri="{D42A27DB-BD31-4B8C-83A1-F6EECF244321}">
                <p14:modId xmlns:p14="http://schemas.microsoft.com/office/powerpoint/2010/main" val="3608345502"/>
              </p:ext>
            </p:extLst>
          </p:nvPr>
        </p:nvGraphicFramePr>
        <p:xfrm>
          <a:off x="179512" y="1397000"/>
          <a:ext cx="8568952" cy="546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213425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474919"/>
            <a:ext cx="1904689" cy="461665"/>
          </a:xfrm>
          <a:prstGeom prst="rect">
            <a:avLst/>
          </a:prstGeom>
          <a:noFill/>
        </p:spPr>
        <p:txBody>
          <a:bodyPr wrap="none" rtlCol="0">
            <a:spAutoFit/>
          </a:bodyPr>
          <a:lstStyle/>
          <a:p>
            <a:pPr algn="l" rtl="0"/>
            <a:r>
              <a:rPr lang="ru-RU" sz="2400" i="1" dirty="0" smtClean="0"/>
              <a:t>Packaging</a:t>
            </a:r>
            <a:endParaRPr lang="ru-RU" sz="2000" i="1" dirty="0"/>
          </a:p>
        </p:txBody>
      </p:sp>
      <p:cxnSp>
        <p:nvCxnSpPr>
          <p:cNvPr id="4" name="Прямая со стрелкой 3"/>
          <p:cNvCxnSpPr/>
          <p:nvPr/>
        </p:nvCxnSpPr>
        <p:spPr>
          <a:xfrm>
            <a:off x="2372233" y="936584"/>
            <a:ext cx="2703823" cy="7642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Прямоугольник 4"/>
          <p:cNvSpPr/>
          <p:nvPr/>
        </p:nvSpPr>
        <p:spPr>
          <a:xfrm>
            <a:off x="3419872" y="1720991"/>
            <a:ext cx="5310336" cy="2585323"/>
          </a:xfrm>
          <a:prstGeom prst="rect">
            <a:avLst/>
          </a:prstGeom>
        </p:spPr>
        <p:txBody>
          <a:bodyPr wrap="square">
            <a:spAutoFit/>
          </a:bodyPr>
          <a:lstStyle/>
          <a:p>
            <a:pPr algn="ctr" rtl="0"/>
            <a:r>
              <a:rPr lang="ru-RU" i="1" dirty="0"/>
              <a:t>The packaging should provide protection against the effects of mechanical and climatic factors during transportation and storage, as well as the most complete use of the carrying capacity (capacity) of vehicles and the convenience of carrying out loading and unloading operations.</a:t>
            </a:r>
          </a:p>
        </p:txBody>
      </p:sp>
      <p:cxnSp>
        <p:nvCxnSpPr>
          <p:cNvPr id="7" name="Прямая со стрелкой 6"/>
          <p:cNvCxnSpPr>
            <a:stCxn id="2" idx="2"/>
          </p:cNvCxnSpPr>
          <p:nvPr/>
        </p:nvCxnSpPr>
        <p:spPr>
          <a:xfrm>
            <a:off x="1419889" y="936584"/>
            <a:ext cx="952344" cy="33697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251520" y="4390694"/>
            <a:ext cx="5238328" cy="2031325"/>
          </a:xfrm>
          <a:prstGeom prst="rect">
            <a:avLst/>
          </a:prstGeom>
        </p:spPr>
        <p:txBody>
          <a:bodyPr wrap="square">
            <a:spAutoFit/>
          </a:bodyPr>
          <a:lstStyle/>
          <a:p>
            <a:pPr algn="ctr" rtl="0"/>
            <a:r>
              <a:rPr lang="ru-RU" i="1" dirty="0"/>
              <a:t>Components of products and their accessories must be placed in the nest of cases or consumer packaging. It is allowed to fasten the components wrapped in paper inside the product or on the product, depending on its design.</a:t>
            </a:r>
          </a:p>
        </p:txBody>
      </p:sp>
    </p:spTree>
    <p:extLst>
      <p:ext uri="{BB962C8B-B14F-4D97-AF65-F5344CB8AC3E}">
        <p14:creationId xmlns:p14="http://schemas.microsoft.com/office/powerpoint/2010/main" val="16784385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404664"/>
            <a:ext cx="2310248" cy="461665"/>
          </a:xfrm>
          <a:prstGeom prst="rect">
            <a:avLst/>
          </a:prstGeom>
          <a:noFill/>
        </p:spPr>
        <p:txBody>
          <a:bodyPr wrap="none" rtlCol="0">
            <a:spAutoFit/>
          </a:bodyPr>
          <a:lstStyle/>
          <a:p>
            <a:pPr algn="l" rtl="0"/>
            <a:r>
              <a:rPr lang="ru-RU" sz="2400" b="1" i="1" dirty="0" err="1" smtClean="0"/>
              <a:t>Nebulizer</a:t>
            </a:r>
            <a:endParaRPr lang="ru-RU" sz="2400" b="1" i="1" dirty="0"/>
          </a:p>
        </p:txBody>
      </p:sp>
      <p:cxnSp>
        <p:nvCxnSpPr>
          <p:cNvPr id="4" name="Прямая со стрелкой 3"/>
          <p:cNvCxnSpPr>
            <a:stCxn id="2" idx="3"/>
          </p:cNvCxnSpPr>
          <p:nvPr/>
        </p:nvCxnSpPr>
        <p:spPr>
          <a:xfrm>
            <a:off x="2561768" y="635497"/>
            <a:ext cx="3666416" cy="4227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Прямая со стрелкой 4"/>
          <p:cNvCxnSpPr/>
          <p:nvPr/>
        </p:nvCxnSpPr>
        <p:spPr>
          <a:xfrm>
            <a:off x="1406644" y="866329"/>
            <a:ext cx="2014726" cy="8732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a:off x="683568" y="866329"/>
            <a:ext cx="1224136" cy="378680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6125935" y="1093234"/>
            <a:ext cx="2154757" cy="646331"/>
          </a:xfrm>
          <a:prstGeom prst="rect">
            <a:avLst/>
          </a:prstGeom>
        </p:spPr>
        <p:txBody>
          <a:bodyPr wrap="none">
            <a:spAutoFit/>
          </a:bodyPr>
          <a:lstStyle/>
          <a:p>
            <a:pPr algn="l" rtl="0"/>
            <a:r>
              <a:rPr lang="ru-RU" i="1" dirty="0"/>
              <a:t>Compressors</a:t>
            </a:r>
            <a:r>
              <a:rPr lang="ru-RU" dirty="0"/>
              <a:t> </a:t>
            </a:r>
            <a:endParaRPr lang="ru-RU" dirty="0" smtClean="0"/>
          </a:p>
          <a:p>
            <a:pPr algn="l" rtl="0"/>
            <a:r>
              <a:rPr lang="ru-RU" dirty="0" err="1" smtClean="0"/>
              <a:t>nebulizers</a:t>
            </a:r>
            <a:endParaRPr lang="ru-RU" dirty="0"/>
          </a:p>
        </p:txBody>
      </p:sp>
      <p:sp>
        <p:nvSpPr>
          <p:cNvPr id="10" name="Прямоугольник 9"/>
          <p:cNvSpPr/>
          <p:nvPr/>
        </p:nvSpPr>
        <p:spPr>
          <a:xfrm>
            <a:off x="2357617" y="1879761"/>
            <a:ext cx="2127505" cy="646331"/>
          </a:xfrm>
          <a:prstGeom prst="rect">
            <a:avLst/>
          </a:prstGeom>
        </p:spPr>
        <p:txBody>
          <a:bodyPr wrap="none">
            <a:spAutoFit/>
          </a:bodyPr>
          <a:lstStyle/>
          <a:p>
            <a:pPr algn="l" rtl="0"/>
            <a:r>
              <a:rPr lang="ru-RU" i="1" dirty="0" smtClean="0"/>
              <a:t>Ultrasonic</a:t>
            </a:r>
          </a:p>
          <a:p>
            <a:pPr algn="l" rtl="0"/>
            <a:r>
              <a:rPr lang="ru-RU" dirty="0" smtClean="0"/>
              <a:t> </a:t>
            </a:r>
            <a:r>
              <a:rPr lang="ru-RU" dirty="0" err="1"/>
              <a:t>nebulizers</a:t>
            </a:r>
            <a:endParaRPr lang="ru-RU" dirty="0"/>
          </a:p>
        </p:txBody>
      </p:sp>
      <p:sp>
        <p:nvSpPr>
          <p:cNvPr id="11" name="Прямоугольник 10"/>
          <p:cNvSpPr/>
          <p:nvPr/>
        </p:nvSpPr>
        <p:spPr>
          <a:xfrm>
            <a:off x="959770" y="4731536"/>
            <a:ext cx="2561768" cy="646331"/>
          </a:xfrm>
          <a:prstGeom prst="rect">
            <a:avLst/>
          </a:prstGeom>
        </p:spPr>
        <p:txBody>
          <a:bodyPr wrap="square">
            <a:spAutoFit/>
          </a:bodyPr>
          <a:lstStyle/>
          <a:p>
            <a:pPr algn="ctr" rtl="0"/>
            <a:r>
              <a:rPr lang="ru-RU" i="1" dirty="0" smtClean="0"/>
              <a:t>Membrane</a:t>
            </a:r>
          </a:p>
          <a:p>
            <a:pPr algn="ctr" rtl="0"/>
            <a:r>
              <a:rPr lang="ru-RU" dirty="0" smtClean="0"/>
              <a:t> </a:t>
            </a:r>
            <a:r>
              <a:rPr lang="ru-RU" dirty="0" err="1"/>
              <a:t>nebulizers</a:t>
            </a:r>
            <a:endParaRPr lang="ru-RU" dirty="0"/>
          </a:p>
        </p:txBody>
      </p:sp>
      <p:sp>
        <p:nvSpPr>
          <p:cNvPr id="15" name="Прямоугольник 14"/>
          <p:cNvSpPr/>
          <p:nvPr/>
        </p:nvSpPr>
        <p:spPr>
          <a:xfrm>
            <a:off x="5329861" y="1739565"/>
            <a:ext cx="3746904" cy="3139321"/>
          </a:xfrm>
          <a:prstGeom prst="rect">
            <a:avLst/>
          </a:prstGeom>
        </p:spPr>
        <p:txBody>
          <a:bodyPr wrap="square">
            <a:spAutoFit/>
          </a:bodyPr>
          <a:lstStyle/>
          <a:p>
            <a:pPr marL="285750" indent="-285750" algn="ctr" rtl="0">
              <a:buFont typeface="Arial" pitchFamily="34" charset="0"/>
              <a:buChar char="•"/>
            </a:pPr>
            <a:r>
              <a:rPr lang="ru-RU" dirty="0"/>
              <a:t>The advantages of compressors</a:t>
            </a:r>
            <a:r>
              <a:rPr lang="ru-RU" dirty="0" err="1"/>
              <a:t>nebulizers</a:t>
            </a:r>
            <a:r>
              <a:rPr lang="ru-RU" dirty="0"/>
              <a:t>there is high reliability, a relatively low price and the possibility of using a wide range of medicinal products (in</a:t>
            </a:r>
            <a:r>
              <a:rPr lang="ru-RU" dirty="0" err="1"/>
              <a:t>including</a:t>
            </a:r>
            <a:r>
              <a:rPr lang="ru-RU" dirty="0"/>
              <a:t>. hormonal drugs and antibiotics).</a:t>
            </a:r>
          </a:p>
        </p:txBody>
      </p:sp>
      <p:sp>
        <p:nvSpPr>
          <p:cNvPr id="16" name="Прямоугольник 15"/>
          <p:cNvSpPr/>
          <p:nvPr/>
        </p:nvSpPr>
        <p:spPr>
          <a:xfrm>
            <a:off x="1547664" y="2526092"/>
            <a:ext cx="3782197" cy="1200329"/>
          </a:xfrm>
          <a:prstGeom prst="rect">
            <a:avLst/>
          </a:prstGeom>
        </p:spPr>
        <p:txBody>
          <a:bodyPr wrap="square">
            <a:spAutoFit/>
          </a:bodyPr>
          <a:lstStyle/>
          <a:p>
            <a:pPr marL="285750" indent="-285750" algn="ctr" rtl="0">
              <a:buFont typeface="Arial" pitchFamily="34" charset="0"/>
              <a:buChar char="•"/>
            </a:pPr>
            <a:r>
              <a:rPr lang="ru-RU" dirty="0"/>
              <a:t>Advantage</a:t>
            </a:r>
            <a:r>
              <a:rPr lang="ru-RU" dirty="0" err="1" smtClean="0"/>
              <a:t>ultrasonic</a:t>
            </a:r>
            <a:r>
              <a:rPr lang="ru-RU" dirty="0" smtClean="0"/>
              <a:t> </a:t>
            </a:r>
            <a:r>
              <a:rPr lang="ru-RU" dirty="0" err="1"/>
              <a:t>nebulizers</a:t>
            </a:r>
            <a:r>
              <a:rPr lang="ru-RU" dirty="0"/>
              <a:t>there is a relative silence of work.</a:t>
            </a:r>
          </a:p>
        </p:txBody>
      </p:sp>
      <p:sp>
        <p:nvSpPr>
          <p:cNvPr id="19" name="Прямоугольник 18"/>
          <p:cNvSpPr/>
          <p:nvPr/>
        </p:nvSpPr>
        <p:spPr>
          <a:xfrm>
            <a:off x="-251025" y="5362193"/>
            <a:ext cx="9292002" cy="1477328"/>
          </a:xfrm>
          <a:prstGeom prst="rect">
            <a:avLst/>
          </a:prstGeom>
        </p:spPr>
        <p:txBody>
          <a:bodyPr wrap="square">
            <a:spAutoFit/>
          </a:bodyPr>
          <a:lstStyle/>
          <a:p>
            <a:pPr marL="285750" indent="-285750" algn="ctr" rtl="0">
              <a:buFont typeface="Arial" pitchFamily="34" charset="0"/>
              <a:buChar char="•"/>
            </a:pPr>
            <a:r>
              <a:rPr lang="ru-RU" dirty="0"/>
              <a:t>The advantages of such</a:t>
            </a:r>
            <a:r>
              <a:rPr lang="ru-RU" dirty="0" err="1"/>
              <a:t>nebulizers</a:t>
            </a:r>
            <a:r>
              <a:rPr lang="ru-RU" dirty="0"/>
              <a:t>there are ultra-compact sizes, a wide range of used drugs, noiselessness, minimal residual volume of the drug, as well as the possibility of inhalation at any angle of inclination.</a:t>
            </a:r>
            <a:r>
              <a:rPr lang="ru-RU" dirty="0" err="1"/>
              <a:t>nebulizer</a:t>
            </a:r>
            <a:r>
              <a:rPr lang="ru-RU" dirty="0"/>
              <a:t>camera</a:t>
            </a:r>
          </a:p>
        </p:txBody>
      </p:sp>
    </p:spTree>
    <p:extLst>
      <p:ext uri="{BB962C8B-B14F-4D97-AF65-F5344CB8AC3E}">
        <p14:creationId xmlns:p14="http://schemas.microsoft.com/office/powerpoint/2010/main" val="27683114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54452" y="247118"/>
            <a:ext cx="4338047" cy="400110"/>
          </a:xfrm>
          <a:prstGeom prst="rect">
            <a:avLst/>
          </a:prstGeom>
        </p:spPr>
        <p:txBody>
          <a:bodyPr wrap="none">
            <a:spAutoFit/>
          </a:bodyPr>
          <a:lstStyle/>
          <a:p>
            <a:pPr algn="l" rtl="0"/>
            <a:r>
              <a:rPr lang="ru-RU" sz="2000" b="1" i="1" dirty="0"/>
              <a:t>Complete set</a:t>
            </a:r>
            <a:r>
              <a:rPr lang="ru-RU" sz="2000" i="1" dirty="0"/>
              <a:t> </a:t>
            </a:r>
            <a:r>
              <a:rPr lang="ru-RU" sz="2000" b="1" i="1" dirty="0" err="1" smtClean="0"/>
              <a:t>nebulizer</a:t>
            </a:r>
            <a:endParaRPr lang="ru-RU" sz="2000" b="1" i="1" dirty="0"/>
          </a:p>
        </p:txBody>
      </p:sp>
      <p:sp>
        <p:nvSpPr>
          <p:cNvPr id="3" name="Прямоугольник 2"/>
          <p:cNvSpPr/>
          <p:nvPr/>
        </p:nvSpPr>
        <p:spPr>
          <a:xfrm>
            <a:off x="452586" y="4941168"/>
            <a:ext cx="8352928" cy="147732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l" rtl="0"/>
            <a:r>
              <a:rPr lang="ru-RU" dirty="0" smtClean="0"/>
              <a:t>IN</a:t>
            </a:r>
            <a:r>
              <a:rPr lang="ru-RU" dirty="0"/>
              <a:t>in general, compressor inhalers are more versatile, because they are guaranteed to preserve the pharmacological properties of the raw materials poured into them, they are less likely to clog and become unusable. According to the ratio "price-quality" these</a:t>
            </a:r>
            <a:r>
              <a:rPr lang="ru-RU" dirty="0" err="1"/>
              <a:t>nebulizers</a:t>
            </a:r>
            <a:r>
              <a:rPr lang="ru-RU" dirty="0"/>
              <a:t>also lead in the ranking of the best models.</a:t>
            </a:r>
          </a:p>
        </p:txBody>
      </p:sp>
      <p:sp>
        <p:nvSpPr>
          <p:cNvPr id="4" name="Прямоугольник 3"/>
          <p:cNvSpPr/>
          <p:nvPr/>
        </p:nvSpPr>
        <p:spPr>
          <a:xfrm>
            <a:off x="441438" y="647228"/>
            <a:ext cx="8364076" cy="175432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l" rtl="0"/>
            <a:r>
              <a:rPr lang="ru-RU" dirty="0"/>
              <a:t>In the inhaler, various options for administering the drug were thought out: through masks (infant, children and adults), mouthpiece tubes for mouth inhalation and nasal nozzles for treating nasal cavities. This allows you to choose the optimal nozzle, taking into account the specifics of the disease and the age of the patient.</a:t>
            </a:r>
          </a:p>
        </p:txBody>
      </p:sp>
      <p:sp>
        <p:nvSpPr>
          <p:cNvPr id="5" name="Прямоугольник 4"/>
          <p:cNvSpPr/>
          <p:nvPr/>
        </p:nvSpPr>
        <p:spPr>
          <a:xfrm>
            <a:off x="441438" y="2456145"/>
            <a:ext cx="8364076" cy="230832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l" rtl="0"/>
            <a:r>
              <a:rPr lang="ru-RU" dirty="0"/>
              <a:t>In addition, it is important to pay attention to the duration of operation of the device without interruption (if a large volume of spraying is required)</a:t>
            </a:r>
            <a:r>
              <a:rPr lang="ru-RU" dirty="0" err="1"/>
              <a:t>were not</a:t>
            </a:r>
            <a:r>
              <a:rPr lang="ru-RU" dirty="0"/>
              <a:t>, it is necessary to choose inhalers that work without a break for at least 30-40 minutes), the volume of the container for medicines (other things being equal, larger tanks are preferred) and last but not least - the cost. And it is also worth providing references about the manufacturer: Asian, European and domestic models are presented on the market.</a:t>
            </a:r>
          </a:p>
        </p:txBody>
      </p:sp>
    </p:spTree>
    <p:extLst>
      <p:ext uri="{BB962C8B-B14F-4D97-AF65-F5344CB8AC3E}">
        <p14:creationId xmlns:p14="http://schemas.microsoft.com/office/powerpoint/2010/main" val="3450809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небулайзеры"/>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169926"/>
            <a:ext cx="2826668" cy="282666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51520" y="485511"/>
            <a:ext cx="4012637" cy="369332"/>
          </a:xfrm>
          <a:prstGeom prst="rect">
            <a:avLst/>
          </a:prstGeom>
          <a:noFill/>
        </p:spPr>
        <p:txBody>
          <a:bodyPr wrap="none" rtlCol="0">
            <a:spAutoFit/>
          </a:bodyPr>
          <a:lstStyle/>
          <a:p>
            <a:pPr algn="l" rtl="0"/>
            <a:r>
              <a:rPr lang="ru-RU" dirty="0" smtClean="0"/>
              <a:t>COMPRESSOR NEBULISER</a:t>
            </a:r>
            <a:endParaRPr lang="ru-RU" dirty="0"/>
          </a:p>
        </p:txBody>
      </p:sp>
      <p:pic>
        <p:nvPicPr>
          <p:cNvPr id="1028" name="Picture 4" descr="Картинки по запросу небулайзеры"/>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36095" y="1169926"/>
            <a:ext cx="2593706" cy="2593706"/>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4721821" y="485829"/>
            <a:ext cx="4022255" cy="369332"/>
          </a:xfrm>
          <a:prstGeom prst="rect">
            <a:avLst/>
          </a:prstGeom>
        </p:spPr>
        <p:txBody>
          <a:bodyPr wrap="none">
            <a:spAutoFit/>
          </a:bodyPr>
          <a:lstStyle/>
          <a:p>
            <a:pPr algn="l" rtl="0"/>
            <a:r>
              <a:rPr lang="ru-RU" dirty="0" smtClean="0"/>
              <a:t>ULTRASONIC NEBULISER</a:t>
            </a:r>
            <a:endParaRPr lang="ru-RU" dirty="0"/>
          </a:p>
        </p:txBody>
      </p:sp>
      <p:sp>
        <p:nvSpPr>
          <p:cNvPr id="4" name="Прямоугольник 3"/>
          <p:cNvSpPr/>
          <p:nvPr/>
        </p:nvSpPr>
        <p:spPr>
          <a:xfrm>
            <a:off x="2495884" y="3399772"/>
            <a:ext cx="3536546" cy="369332"/>
          </a:xfrm>
          <a:prstGeom prst="rect">
            <a:avLst/>
          </a:prstGeom>
        </p:spPr>
        <p:txBody>
          <a:bodyPr wrap="none">
            <a:spAutoFit/>
          </a:bodyPr>
          <a:lstStyle/>
          <a:p>
            <a:pPr algn="l" rtl="0"/>
            <a:r>
              <a:rPr lang="ru-RU" dirty="0" smtClean="0"/>
              <a:t>MEMBRANE NEBULISER</a:t>
            </a:r>
            <a:endParaRPr lang="ru-RU" dirty="0"/>
          </a:p>
        </p:txBody>
      </p:sp>
      <p:sp>
        <p:nvSpPr>
          <p:cNvPr id="5" name="AutoShape 6" descr="Картинки по запросу мембранный небулайзер"/>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sp>
        <p:nvSpPr>
          <p:cNvPr id="6" name="AutoShape 8" descr="Картинки по запросу мембранный небулайзер"/>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8228" y="3763632"/>
            <a:ext cx="1657350" cy="2752725"/>
          </a:xfrm>
          <a:prstGeom prst="rect">
            <a:avLst/>
          </a:prstGeom>
        </p:spPr>
      </p:pic>
    </p:spTree>
    <p:extLst>
      <p:ext uri="{BB962C8B-B14F-4D97-AF65-F5344CB8AC3E}">
        <p14:creationId xmlns:p14="http://schemas.microsoft.com/office/powerpoint/2010/main" val="31749651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dirty="0" smtClean="0"/>
              <a:t>Thank you!</a:t>
            </a:r>
            <a:endParaRPr lang="ru-RU" dirty="0"/>
          </a:p>
        </p:txBody>
      </p:sp>
    </p:spTree>
    <p:extLst>
      <p:ext uri="{BB962C8B-B14F-4D97-AF65-F5344CB8AC3E}">
        <p14:creationId xmlns:p14="http://schemas.microsoft.com/office/powerpoint/2010/main" val="25678781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168</TotalTime>
  <Words>1746</Words>
  <Application>Microsoft Office PowerPoint</Application>
  <PresentationFormat>Экран (4:3)</PresentationFormat>
  <Paragraphs>101</Paragraphs>
  <Slides>25</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25</vt:i4>
      </vt:variant>
    </vt:vector>
  </HeadingPairs>
  <TitlesOfParts>
    <vt:vector size="32" baseType="lpstr">
      <vt:lpstr>Yu Gothic UI Semibold</vt:lpstr>
      <vt:lpstr>Arial</vt:lpstr>
      <vt:lpstr>Roboto</vt:lpstr>
      <vt:lpstr>Times New Roman</vt:lpstr>
      <vt:lpstr>Verdana</vt:lpstr>
      <vt:lpstr>Wingdings 2</vt:lpstr>
      <vt:lpstr>Аспект</vt:lpstr>
      <vt:lpstr> Lecture № 10. Commodity analysis of devices for diagnosing the state of the body.</vt:lpstr>
      <vt:lpstr>Презентация PowerPoint</vt:lpstr>
      <vt:lpstr>Презентация PowerPoint</vt:lpstr>
      <vt:lpstr>Tonometer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Thank you!</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Товароведческий  анализ технических средств для диагностики заболеваний</dc:title>
  <dc:creator>Artem</dc:creator>
  <cp:lastModifiedBy>RePack by Diakov</cp:lastModifiedBy>
  <cp:revision>18</cp:revision>
  <dcterms:created xsi:type="dcterms:W3CDTF">2019-12-15T12:24:08Z</dcterms:created>
  <dcterms:modified xsi:type="dcterms:W3CDTF">2022-12-23T15:20:27Z</dcterms:modified>
</cp:coreProperties>
</file>