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22"/>
  </p:notesMasterIdLst>
  <p:sldIdLst>
    <p:sldId id="257" r:id="rId2"/>
    <p:sldId id="311" r:id="rId3"/>
    <p:sldId id="289" r:id="rId4"/>
    <p:sldId id="307" r:id="rId5"/>
    <p:sldId id="308" r:id="rId6"/>
    <p:sldId id="306" r:id="rId7"/>
    <p:sldId id="296" r:id="rId8"/>
    <p:sldId id="309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10" r:id="rId18"/>
    <p:sldId id="305" r:id="rId19"/>
    <p:sldId id="266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3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E4C34-C5C1-476E-9AEC-F5C1A83F5010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97800-91F7-432C-9FD8-F464B7304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472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378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1166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186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34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686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3454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118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056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904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0901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0547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6365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101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2590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287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369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813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3009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2472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93F88CD-0940-47A9-95E6-EFB67DF8A656}" type="datetimeFigureOut">
              <a:rPr lang="uk-UA" smtClean="0"/>
              <a:t>23.12.2022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CAD8029-F560-4AD5-AA9E-970E832BE73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8158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39543" y="908720"/>
            <a:ext cx="8229600" cy="1143000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rgbClr val="52320E"/>
                </a:solidFill>
                <a:effectLst/>
              </a:rPr>
              <a:t>Поняття культура та корпоративна культура фармацевтичних закладів та організації. Вплив референтних груп на мотивацію людини.</a:t>
            </a:r>
            <a:endParaRPr lang="uk-UA" sz="2800" dirty="0">
              <a:solidFill>
                <a:srgbClr val="52320E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8714" y="3789040"/>
            <a:ext cx="8229600" cy="20448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/>
              <a:t> </a:t>
            </a:r>
            <a:r>
              <a:rPr lang="ru-RU" sz="1800" dirty="0" smtClean="0"/>
              <a:t> </a:t>
            </a: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204864"/>
            <a:ext cx="5715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/>
              <a:t> </a:t>
            </a:r>
            <a:r>
              <a:rPr lang="ru-RU" sz="1800" dirty="0" smtClean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88640"/>
            <a:ext cx="3311334" cy="98154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47664" y="1600200"/>
            <a:ext cx="77659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err="1" smtClean="0"/>
              <a:t>Організація</a:t>
            </a:r>
            <a:r>
              <a:rPr lang="ru-RU" sz="2800" dirty="0" smtClean="0"/>
              <a:t> </a:t>
            </a:r>
            <a:r>
              <a:rPr lang="ru-RU" sz="2800" dirty="0"/>
              <a:t>і </a:t>
            </a:r>
            <a:r>
              <a:rPr lang="ru-RU" sz="2800" dirty="0" err="1"/>
              <a:t>моральні</a:t>
            </a:r>
            <a:r>
              <a:rPr lang="ru-RU" sz="2800" dirty="0"/>
              <a:t> </a:t>
            </a:r>
            <a:r>
              <a:rPr lang="ru-RU" sz="2800" dirty="0" err="1"/>
              <a:t>стандарти</a:t>
            </a:r>
            <a:r>
              <a:rPr lang="ru-RU" sz="2800" dirty="0"/>
              <a:t>. </a:t>
            </a:r>
            <a:endParaRPr lang="ru-RU" sz="2800" dirty="0" smtClean="0"/>
          </a:p>
          <a:p>
            <a:pPr marL="342900" indent="-342900">
              <a:buAutoNum type="arabicPeriod"/>
            </a:pPr>
            <a:r>
              <a:rPr lang="ru-RU" sz="2800" dirty="0" smtClean="0"/>
              <a:t>П</a:t>
            </a:r>
            <a:r>
              <a:rPr lang="uk-UA" sz="2800" dirty="0" err="1" smtClean="0"/>
              <a:t>оняття</a:t>
            </a:r>
            <a:r>
              <a:rPr lang="uk-UA" sz="2800" dirty="0" smtClean="0"/>
              <a:t> та сутність к</a:t>
            </a:r>
            <a:r>
              <a:rPr lang="ru-RU" sz="2800" dirty="0" err="1" smtClean="0"/>
              <a:t>орпоративної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культури</a:t>
            </a:r>
            <a:endParaRPr lang="ru-RU" sz="2800" dirty="0"/>
          </a:p>
          <a:p>
            <a:pPr>
              <a:buNone/>
            </a:pPr>
            <a:r>
              <a:rPr lang="ru-RU" sz="2800" dirty="0" smtClean="0"/>
              <a:t>3. </a:t>
            </a:r>
            <a:r>
              <a:rPr lang="ru-RU" sz="2800" dirty="0" err="1" smtClean="0"/>
              <a:t>Основні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принципи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корпоративної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культури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4.Корпоративна </a:t>
            </a:r>
            <a:r>
              <a:rPr lang="ru-RU" sz="2800" dirty="0" err="1"/>
              <a:t>етика</a:t>
            </a:r>
            <a:r>
              <a:rPr lang="ru-RU" sz="2800" dirty="0"/>
              <a:t> як </a:t>
            </a:r>
            <a:r>
              <a:rPr lang="ru-RU" sz="2800" dirty="0" err="1"/>
              <a:t>інституційна</a:t>
            </a:r>
            <a:r>
              <a:rPr lang="ru-RU" sz="2800" dirty="0"/>
              <a:t> </a:t>
            </a:r>
            <a:r>
              <a:rPr lang="ru-RU" sz="2800" dirty="0" err="1"/>
              <a:t>етика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86338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00000000000o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82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несколько документов 6"/>
          <p:cNvSpPr/>
          <p:nvPr/>
        </p:nvSpPr>
        <p:spPr>
          <a:xfrm>
            <a:off x="441202" y="548680"/>
            <a:ext cx="4392488" cy="2808312"/>
          </a:xfrm>
          <a:prstGeom prst="flowChartMultidocumen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термін</a:t>
            </a:r>
            <a:r>
              <a:rPr lang="ru-RU" dirty="0"/>
              <a:t> «корпоративна культура»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використаний</a:t>
            </a:r>
            <a:r>
              <a:rPr lang="ru-RU" dirty="0"/>
              <a:t> у ХІХ </a:t>
            </a:r>
            <a:r>
              <a:rPr lang="ru-RU" dirty="0" err="1"/>
              <a:t>столітті</a:t>
            </a:r>
            <a:r>
              <a:rPr lang="ru-RU" dirty="0"/>
              <a:t> у </a:t>
            </a:r>
            <a:r>
              <a:rPr lang="ru-RU" dirty="0" err="1"/>
              <a:t>військовій</a:t>
            </a:r>
            <a:r>
              <a:rPr lang="ru-RU" dirty="0"/>
              <a:t> </a:t>
            </a:r>
            <a:r>
              <a:rPr lang="ru-RU" dirty="0" err="1"/>
              <a:t>термінології</a:t>
            </a:r>
            <a:r>
              <a:rPr lang="ru-RU" dirty="0"/>
              <a:t> </a:t>
            </a:r>
            <a:r>
              <a:rPr lang="ru-RU" dirty="0" err="1"/>
              <a:t>німецьким</a:t>
            </a:r>
            <a:r>
              <a:rPr lang="ru-RU" dirty="0"/>
              <a:t> фельдмаршалом </a:t>
            </a:r>
            <a:r>
              <a:rPr lang="ru-RU" dirty="0" err="1"/>
              <a:t>Г.Мольке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визначив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 в </a:t>
            </a:r>
            <a:r>
              <a:rPr lang="ru-RU" dirty="0" err="1"/>
              <a:t>військовому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.</a:t>
            </a:r>
          </a:p>
        </p:txBody>
      </p:sp>
      <p:sp>
        <p:nvSpPr>
          <p:cNvPr id="12" name="Блок-схема: подготовка 11"/>
          <p:cNvSpPr/>
          <p:nvPr/>
        </p:nvSpPr>
        <p:spPr>
          <a:xfrm>
            <a:off x="5542322" y="1786441"/>
            <a:ext cx="2728382" cy="792088"/>
          </a:xfrm>
          <a:prstGeom prst="flowChartPreparati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Особливе світосприйняття</a:t>
            </a:r>
            <a:endParaRPr lang="ru-RU" dirty="0"/>
          </a:p>
        </p:txBody>
      </p:sp>
      <p:sp>
        <p:nvSpPr>
          <p:cNvPr id="13" name="Блок-схема: подготовка 12"/>
          <p:cNvSpPr/>
          <p:nvPr/>
        </p:nvSpPr>
        <p:spPr>
          <a:xfrm>
            <a:off x="5364088" y="3212976"/>
            <a:ext cx="3528392" cy="1119934"/>
          </a:xfrm>
          <a:prstGeom prst="flowChartPrepar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події</a:t>
            </a:r>
            <a:r>
              <a:rPr lang="ru-RU" dirty="0" smtClean="0"/>
              <a:t>, </a:t>
            </a:r>
            <a:r>
              <a:rPr lang="ru-RU" dirty="0" err="1" smtClean="0"/>
              <a:t>образи</a:t>
            </a:r>
            <a:r>
              <a:rPr lang="ru-RU" dirty="0" smtClean="0"/>
              <a:t>, </a:t>
            </a:r>
            <a:r>
              <a:rPr lang="ru-RU" dirty="0" err="1" smtClean="0"/>
              <a:t>почуття</a:t>
            </a:r>
            <a:r>
              <a:rPr lang="ru-RU" dirty="0" smtClean="0"/>
              <a:t>, </a:t>
            </a:r>
            <a:r>
              <a:rPr lang="ru-RU" dirty="0" err="1" smtClean="0"/>
              <a:t>моделі</a:t>
            </a:r>
            <a:r>
              <a:rPr lang="ru-RU" dirty="0" smtClean="0"/>
              <a:t> </a:t>
            </a:r>
            <a:r>
              <a:rPr lang="ru-RU" dirty="0" err="1"/>
              <a:t>поведінки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294" y="4967357"/>
            <a:ext cx="4877219" cy="1660096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5337828" y="548680"/>
            <a:ext cx="3384376" cy="9144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Корпоративна культура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45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лента 1"/>
          <p:cNvSpPr/>
          <p:nvPr/>
        </p:nvSpPr>
        <p:spPr>
          <a:xfrm>
            <a:off x="75528" y="1142065"/>
            <a:ext cx="5688632" cy="1061260"/>
          </a:xfrm>
          <a:prstGeom prst="flowChartPunchedTap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 </a:t>
            </a:r>
            <a:r>
              <a:rPr lang="ru-RU" dirty="0" err="1"/>
              <a:t>нематеріальна</a:t>
            </a:r>
            <a:r>
              <a:rPr lang="ru-RU" dirty="0"/>
              <a:t> сторона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;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127458" y="2113751"/>
            <a:ext cx="5630593" cy="1024619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сукупність</a:t>
            </a:r>
            <a:r>
              <a:rPr lang="ru-RU" dirty="0"/>
              <a:t> правил, </a:t>
            </a:r>
            <a:r>
              <a:rPr lang="ru-RU" dirty="0" err="1"/>
              <a:t>звичаїв</a:t>
            </a:r>
            <a:r>
              <a:rPr lang="ru-RU" dirty="0"/>
              <a:t> та </a:t>
            </a:r>
            <a:r>
              <a:rPr lang="ru-RU" dirty="0" err="1"/>
              <a:t>сталої</a:t>
            </a:r>
            <a:r>
              <a:rPr lang="ru-RU" dirty="0"/>
              <a:t> практики в </a:t>
            </a:r>
            <a:r>
              <a:rPr lang="ru-RU" dirty="0" err="1"/>
              <a:t>галузі</a:t>
            </a:r>
            <a:r>
              <a:rPr lang="ru-RU" dirty="0"/>
              <a:t> корпоративного </a:t>
            </a:r>
            <a:r>
              <a:rPr lang="ru-RU" dirty="0" err="1"/>
              <a:t>управління</a:t>
            </a:r>
            <a:r>
              <a:rPr lang="ru-RU" dirty="0"/>
              <a:t>;</a:t>
            </a:r>
          </a:p>
        </p:txBody>
      </p:sp>
      <p:sp>
        <p:nvSpPr>
          <p:cNvPr id="4" name="Облако 3"/>
          <p:cNvSpPr/>
          <p:nvPr/>
        </p:nvSpPr>
        <p:spPr>
          <a:xfrm>
            <a:off x="2411760" y="188640"/>
            <a:ext cx="4608512" cy="914400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Корпоративна культура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127458" y="2991719"/>
            <a:ext cx="5630593" cy="1596760"/>
          </a:xfrm>
          <a:prstGeom prst="flowChartPunchedTap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повторюються</a:t>
            </a:r>
            <a:r>
              <a:rPr lang="ru-RU" dirty="0"/>
              <a:t> у </a:t>
            </a:r>
            <a:r>
              <a:rPr lang="ru-RU" dirty="0" err="1"/>
              <a:t>взаємовідношеннях</a:t>
            </a:r>
            <a:r>
              <a:rPr lang="ru-RU" dirty="0"/>
              <a:t> людей,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, </a:t>
            </a:r>
            <a:r>
              <a:rPr lang="ru-RU" dirty="0" err="1"/>
              <a:t>форми</a:t>
            </a:r>
            <a:r>
              <a:rPr lang="ru-RU" dirty="0"/>
              <a:t>, </a:t>
            </a:r>
            <a:r>
              <a:rPr lang="ru-RU" dirty="0" err="1"/>
              <a:t>прояв</a:t>
            </a:r>
            <a:r>
              <a:rPr lang="ru-RU" dirty="0"/>
              <a:t> </a:t>
            </a:r>
            <a:r>
              <a:rPr lang="ru-RU" dirty="0" err="1"/>
              <a:t>поваги</a:t>
            </a:r>
            <a:r>
              <a:rPr lang="ru-RU" dirty="0"/>
              <a:t>, </a:t>
            </a:r>
            <a:r>
              <a:rPr lang="ru-RU" dirty="0" err="1"/>
              <a:t>прийняті</a:t>
            </a:r>
            <a:r>
              <a:rPr lang="ru-RU" dirty="0"/>
              <a:t> </a:t>
            </a:r>
            <a:r>
              <a:rPr lang="ru-RU" dirty="0" err="1"/>
              <a:t>манери</a:t>
            </a:r>
            <a:endParaRPr lang="ru-RU" dirty="0"/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127457" y="4440788"/>
            <a:ext cx="5630593" cy="151216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філософія, що визначає політику організації у відношенні до службовців та замовників</a:t>
            </a: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611560" y="5945703"/>
            <a:ext cx="4968552" cy="804672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це</a:t>
            </a:r>
            <a:r>
              <a:rPr lang="ru-RU" dirty="0"/>
              <a:t> правила </a:t>
            </a:r>
            <a:r>
              <a:rPr lang="ru-RU" dirty="0" err="1"/>
              <a:t>гри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діють</a:t>
            </a:r>
            <a:r>
              <a:rPr lang="ru-RU" dirty="0"/>
              <a:t> в </a:t>
            </a:r>
            <a:r>
              <a:rPr lang="ru-RU" dirty="0" err="1"/>
              <a:t>організаціях</a:t>
            </a:r>
            <a:r>
              <a:rPr lang="ru-RU" dirty="0"/>
              <a:t>, </a:t>
            </a:r>
            <a:r>
              <a:rPr lang="ru-RU" dirty="0" err="1"/>
              <a:t>засоби</a:t>
            </a:r>
            <a:r>
              <a:rPr lang="ru-RU" dirty="0"/>
              <a:t> та </a:t>
            </a:r>
            <a:r>
              <a:rPr lang="ru-RU" dirty="0" err="1"/>
              <a:t>навики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207200"/>
            <a:ext cx="3024336" cy="2543175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6362572" y="1672695"/>
            <a:ext cx="2592287" cy="12324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унікальна</a:t>
            </a:r>
            <a:r>
              <a:rPr lang="ru-RU" dirty="0" smtClean="0"/>
              <a:t> </a:t>
            </a:r>
            <a:r>
              <a:rPr lang="ru-RU" dirty="0" err="1"/>
              <a:t>сукупність</a:t>
            </a:r>
            <a:r>
              <a:rPr lang="ru-RU" dirty="0"/>
              <a:t> норм, </a:t>
            </a:r>
            <a:r>
              <a:rPr lang="ru-RU" dirty="0" err="1"/>
              <a:t>цінностей</a:t>
            </a:r>
            <a:r>
              <a:rPr lang="ru-RU" dirty="0"/>
              <a:t> і </a:t>
            </a:r>
            <a:r>
              <a:rPr lang="ru-RU" dirty="0" err="1" smtClean="0"/>
              <a:t>переконань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076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8" name="Объект 1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8" y="155583"/>
            <a:ext cx="3022326" cy="1650289"/>
          </a:xfrm>
        </p:spPr>
      </p:pic>
      <p:sp>
        <p:nvSpPr>
          <p:cNvPr id="4" name="Овал 3"/>
          <p:cNvSpPr/>
          <p:nvPr/>
        </p:nvSpPr>
        <p:spPr>
          <a:xfrm>
            <a:off x="3059832" y="692696"/>
            <a:ext cx="4248472" cy="10549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Особлива формула корпоративної культури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1180976" y="2795904"/>
            <a:ext cx="403244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Загальні цінності –</a:t>
            </a:r>
          </a:p>
          <a:p>
            <a:pPr algn="ctr"/>
            <a:r>
              <a:rPr lang="uk-UA" dirty="0" smtClean="0"/>
              <a:t>Взаємовигідні відносини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779597" y="4800453"/>
            <a:ext cx="38884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Співробітництво –</a:t>
            </a:r>
          </a:p>
          <a:p>
            <a:pPr algn="ctr"/>
            <a:r>
              <a:rPr lang="uk-UA" dirty="0"/>
              <a:t>д</a:t>
            </a:r>
            <a:r>
              <a:rPr lang="uk-UA" dirty="0" smtClean="0"/>
              <a:t>обросовісна організаційна поведінка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923928" y="1916832"/>
            <a:ext cx="648072" cy="934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444208" y="1872381"/>
            <a:ext cx="0" cy="3049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16632"/>
            <a:ext cx="1650781" cy="150906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8" y="3899452"/>
            <a:ext cx="4572000" cy="291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73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                 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- </a:t>
            </a:r>
            <a:r>
              <a:rPr lang="ru-RU" dirty="0" err="1" smtClean="0">
                <a:solidFill>
                  <a:srgbClr val="FF0000"/>
                </a:solidFill>
              </a:rPr>
              <a:t>індивідуальна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автономність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, </a:t>
            </a:r>
            <a:r>
              <a:rPr lang="ru-RU" dirty="0" err="1"/>
              <a:t>незалежності</a:t>
            </a:r>
            <a:r>
              <a:rPr lang="ru-RU" dirty="0"/>
              <a:t> й </a:t>
            </a:r>
            <a:r>
              <a:rPr lang="ru-RU" dirty="0" err="1"/>
              <a:t>можливостей</a:t>
            </a:r>
            <a:r>
              <a:rPr lang="ru-RU" dirty="0"/>
              <a:t> </a:t>
            </a:r>
            <a:r>
              <a:rPr lang="ru-RU" dirty="0" err="1"/>
              <a:t>вираження</a:t>
            </a:r>
            <a:r>
              <a:rPr lang="ru-RU" dirty="0"/>
              <a:t> </a:t>
            </a:r>
            <a:r>
              <a:rPr lang="ru-RU" dirty="0" err="1"/>
              <a:t>ініціативи</a:t>
            </a:r>
            <a:r>
              <a:rPr lang="ru-RU" dirty="0"/>
              <a:t> в </a:t>
            </a:r>
            <a:r>
              <a:rPr lang="ru-RU" dirty="0" err="1"/>
              <a:t>організації</a:t>
            </a:r>
            <a:r>
              <a:rPr lang="ru-RU" dirty="0"/>
              <a:t>; </a:t>
            </a:r>
          </a:p>
          <a:p>
            <a:r>
              <a:rPr lang="ru-RU" dirty="0">
                <a:solidFill>
                  <a:srgbClr val="FF0000"/>
                </a:solidFill>
              </a:rPr>
              <a:t>- </a:t>
            </a:r>
            <a:r>
              <a:rPr lang="ru-RU" dirty="0" smtClean="0">
                <a:solidFill>
                  <a:srgbClr val="FF0000"/>
                </a:solidFill>
              </a:rPr>
              <a:t>структура </a:t>
            </a:r>
            <a:r>
              <a:rPr lang="ru-RU" dirty="0"/>
              <a:t>- </a:t>
            </a:r>
            <a:r>
              <a:rPr lang="ru-RU" dirty="0" err="1"/>
              <a:t>взаємодія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і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чинних</a:t>
            </a:r>
            <a:r>
              <a:rPr lang="ru-RU" dirty="0"/>
              <a:t> правил, прямого </a:t>
            </a:r>
            <a:r>
              <a:rPr lang="ru-RU" dirty="0" err="1"/>
              <a:t>керівництва</a:t>
            </a:r>
            <a:r>
              <a:rPr lang="ru-RU" dirty="0"/>
              <a:t> й контролю;</a:t>
            </a:r>
          </a:p>
          <a:p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напрямок</a:t>
            </a:r>
            <a:r>
              <a:rPr lang="ru-RU" dirty="0">
                <a:solidFill>
                  <a:srgbClr val="FF0000"/>
                </a:solidFill>
              </a:rPr>
              <a:t> -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і перспектив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інтеграція</a:t>
            </a:r>
            <a:r>
              <a:rPr lang="ru-RU" dirty="0"/>
              <a:t> - </a:t>
            </a:r>
            <a:r>
              <a:rPr lang="ru-RU" dirty="0" err="1"/>
              <a:t>ступінь</a:t>
            </a:r>
            <a:r>
              <a:rPr lang="ru-RU" dirty="0"/>
              <a:t>, до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(</a:t>
            </a:r>
            <a:r>
              <a:rPr lang="ru-RU" dirty="0" err="1"/>
              <a:t>суб'єкти</a:t>
            </a:r>
            <a:r>
              <a:rPr lang="ru-RU" dirty="0"/>
              <a:t>) у рамках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користуються</a:t>
            </a:r>
            <a:r>
              <a:rPr lang="ru-RU" dirty="0"/>
              <a:t> </a:t>
            </a:r>
            <a:r>
              <a:rPr lang="ru-RU" dirty="0" err="1"/>
              <a:t>підтримкою</a:t>
            </a:r>
            <a:r>
              <a:rPr lang="ru-RU" dirty="0"/>
              <a:t> в </a:t>
            </a:r>
            <a:r>
              <a:rPr lang="ru-RU" dirty="0" err="1"/>
              <a:t>інтересах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скоординованої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;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2" y="0"/>
            <a:ext cx="2132856" cy="16002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590056" y="188640"/>
            <a:ext cx="5294312" cy="1228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Характеристики корпоративної культури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4950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404813"/>
            <a:ext cx="7092950" cy="572135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управлінське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забезпечення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ступінь</a:t>
            </a:r>
            <a:r>
              <a:rPr lang="ru-RU" dirty="0"/>
              <a:t>, до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менеджери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 </a:t>
            </a:r>
            <a:r>
              <a:rPr lang="ru-RU" dirty="0" err="1"/>
              <a:t>комунікаційні</a:t>
            </a:r>
            <a:r>
              <a:rPr lang="ru-RU" dirty="0"/>
              <a:t> </a:t>
            </a:r>
            <a:r>
              <a:rPr lang="ru-RU" dirty="0" err="1"/>
              <a:t>зв'язки</a:t>
            </a:r>
            <a:r>
              <a:rPr lang="ru-RU" dirty="0"/>
              <a:t>, </a:t>
            </a:r>
            <a:r>
              <a:rPr lang="ru-RU" dirty="0" err="1"/>
              <a:t>допомогу</a:t>
            </a:r>
            <a:r>
              <a:rPr lang="ru-RU" dirty="0"/>
              <a:t> й </a:t>
            </a:r>
            <a:r>
              <a:rPr lang="ru-RU" dirty="0" err="1"/>
              <a:t>підтримку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підлеглим</a:t>
            </a:r>
            <a:r>
              <a:rPr lang="ru-RU" dirty="0"/>
              <a:t>;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- </a:t>
            </a:r>
            <a:r>
              <a:rPr lang="ru-RU" dirty="0" err="1">
                <a:solidFill>
                  <a:srgbClr val="FF0000"/>
                </a:solidFill>
              </a:rPr>
              <a:t>підтримка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</a:t>
            </a:r>
            <a:r>
              <a:rPr lang="ru-RU" dirty="0" err="1"/>
              <a:t>надаваної</a:t>
            </a:r>
            <a:r>
              <a:rPr lang="ru-RU" dirty="0"/>
              <a:t> </a:t>
            </a:r>
            <a:r>
              <a:rPr lang="ru-RU" dirty="0" err="1"/>
              <a:t>керівниками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підлеглим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мотивація</a:t>
            </a:r>
            <a:r>
              <a:rPr lang="ru-RU" dirty="0"/>
              <a:t> -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винагороди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;</a:t>
            </a:r>
          </a:p>
          <a:p>
            <a:pPr algn="just"/>
            <a:r>
              <a:rPr lang="ru-RU" dirty="0" smtClean="0"/>
              <a:t>-</a:t>
            </a:r>
            <a:r>
              <a:rPr lang="ru-RU" dirty="0" err="1" smtClean="0">
                <a:solidFill>
                  <a:srgbClr val="FF0000"/>
                </a:solidFill>
              </a:rPr>
              <a:t>ідентифіційність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ототожнення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з </a:t>
            </a:r>
            <a:r>
              <a:rPr lang="ru-RU" dirty="0" err="1"/>
              <a:t>організацією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керування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конфліктами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конфліктів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керування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ризиками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ступінь</a:t>
            </a:r>
            <a:r>
              <a:rPr lang="ru-RU" dirty="0"/>
              <a:t>, до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заохочуються</a:t>
            </a:r>
            <a:r>
              <a:rPr lang="ru-RU" dirty="0"/>
              <a:t> в </a:t>
            </a:r>
            <a:r>
              <a:rPr lang="ru-RU" dirty="0" err="1"/>
              <a:t>інноваціях</a:t>
            </a:r>
            <a:r>
              <a:rPr lang="ru-RU" dirty="0"/>
              <a:t> і </a:t>
            </a:r>
            <a:r>
              <a:rPr lang="ru-RU" dirty="0" err="1"/>
              <a:t>прийнятті</a:t>
            </a:r>
            <a:r>
              <a:rPr lang="ru-RU" dirty="0"/>
              <a:t> на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354350"/>
            <a:ext cx="2483768" cy="148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48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>
                <a:solidFill>
                  <a:srgbClr val="FF0000"/>
                </a:solidFill>
              </a:rPr>
              <a:t>норми</a:t>
            </a:r>
            <a:r>
              <a:rPr lang="ru-RU" sz="2800" dirty="0">
                <a:solidFill>
                  <a:srgbClr val="FF0000"/>
                </a:solidFill>
              </a:rPr>
              <a:t> та </a:t>
            </a:r>
            <a:r>
              <a:rPr lang="ru-RU" sz="2800" dirty="0" err="1">
                <a:solidFill>
                  <a:srgbClr val="FF0000"/>
                </a:solidFill>
              </a:rPr>
              <a:t>цінності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корпоративної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культури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</a:t>
            </a:r>
            <a:r>
              <a:rPr lang="ru-RU" sz="4900" dirty="0"/>
              <a:t>	</a:t>
            </a:r>
            <a:r>
              <a:rPr lang="ru-RU" sz="4900" dirty="0" err="1"/>
              <a:t>призначення</a:t>
            </a:r>
            <a:r>
              <a:rPr lang="ru-RU" sz="4900" dirty="0"/>
              <a:t> </a:t>
            </a:r>
            <a:r>
              <a:rPr lang="ru-RU" sz="4900" dirty="0" err="1"/>
              <a:t>організації</a:t>
            </a:r>
            <a:r>
              <a:rPr lang="ru-RU" sz="4900" dirty="0"/>
              <a:t> (</a:t>
            </a:r>
            <a:r>
              <a:rPr lang="ru-RU" sz="4900" dirty="0" err="1"/>
              <a:t>рівень</a:t>
            </a:r>
            <a:r>
              <a:rPr lang="ru-RU" sz="4900" dirty="0"/>
              <a:t> </a:t>
            </a:r>
            <a:r>
              <a:rPr lang="ru-RU" sz="4900" dirty="0" err="1"/>
              <a:t>технологій</a:t>
            </a:r>
            <a:r>
              <a:rPr lang="ru-RU" sz="4900" dirty="0"/>
              <a:t>, </a:t>
            </a:r>
            <a:r>
              <a:rPr lang="ru-RU" sz="4900" dirty="0" err="1"/>
              <a:t>вищу</a:t>
            </a:r>
            <a:r>
              <a:rPr lang="ru-RU" sz="4900" dirty="0"/>
              <a:t> </a:t>
            </a:r>
            <a:r>
              <a:rPr lang="ru-RU" sz="4900" dirty="0" err="1"/>
              <a:t>якість</a:t>
            </a:r>
            <a:r>
              <a:rPr lang="ru-RU" sz="4900" dirty="0"/>
              <a:t>, </a:t>
            </a:r>
            <a:r>
              <a:rPr lang="ru-RU" sz="4900" dirty="0" err="1"/>
              <a:t>лідерство</a:t>
            </a:r>
            <a:r>
              <a:rPr lang="ru-RU" sz="4900" dirty="0"/>
              <a:t> у </a:t>
            </a:r>
            <a:r>
              <a:rPr lang="ru-RU" sz="4900" dirty="0" err="1"/>
              <a:t>сфері</a:t>
            </a:r>
            <a:r>
              <a:rPr lang="ru-RU" sz="4900" dirty="0"/>
              <a:t> </a:t>
            </a:r>
            <a:r>
              <a:rPr lang="ru-RU" sz="4900" dirty="0" err="1"/>
              <a:t>виробництва</a:t>
            </a:r>
            <a:r>
              <a:rPr lang="ru-RU" sz="4900" dirty="0"/>
              <a:t>, </a:t>
            </a:r>
            <a:r>
              <a:rPr lang="ru-RU" sz="4900" dirty="0" err="1"/>
              <a:t>вірність</a:t>
            </a:r>
            <a:r>
              <a:rPr lang="ru-RU" sz="4900" dirty="0"/>
              <a:t> духу </a:t>
            </a:r>
            <a:r>
              <a:rPr lang="ru-RU" sz="4900" dirty="0" err="1"/>
              <a:t>професії</a:t>
            </a:r>
            <a:r>
              <a:rPr lang="ru-RU" sz="4900" dirty="0"/>
              <a:t>); 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владу</a:t>
            </a:r>
            <a:r>
              <a:rPr lang="ru-RU" sz="4900" dirty="0"/>
              <a:t> (</a:t>
            </a:r>
            <a:r>
              <a:rPr lang="ru-RU" sz="4900" dirty="0" err="1"/>
              <a:t>повноваження</a:t>
            </a:r>
            <a:r>
              <a:rPr lang="ru-RU" sz="4900" dirty="0"/>
              <a:t> </a:t>
            </a:r>
            <a:r>
              <a:rPr lang="ru-RU" sz="4900" dirty="0" err="1"/>
              <a:t>притаманні</a:t>
            </a:r>
            <a:r>
              <a:rPr lang="ru-RU" sz="4900" dirty="0"/>
              <a:t>  </a:t>
            </a:r>
            <a:r>
              <a:rPr lang="ru-RU" sz="4900" dirty="0" err="1"/>
              <a:t>посаді</a:t>
            </a:r>
            <a:r>
              <a:rPr lang="ru-RU" sz="4900" dirty="0"/>
              <a:t>, </a:t>
            </a:r>
            <a:r>
              <a:rPr lang="ru-RU" sz="4900" dirty="0" err="1"/>
              <a:t>повага</a:t>
            </a:r>
            <a:r>
              <a:rPr lang="ru-RU" sz="4900" dirty="0"/>
              <a:t>);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повага</a:t>
            </a:r>
            <a:r>
              <a:rPr lang="ru-RU" sz="4900" dirty="0"/>
              <a:t> до людей  (</a:t>
            </a:r>
            <a:r>
              <a:rPr lang="ru-RU" sz="4900" dirty="0" err="1"/>
              <a:t>турбота</a:t>
            </a:r>
            <a:r>
              <a:rPr lang="ru-RU" sz="4900" dirty="0"/>
              <a:t> про людей та </a:t>
            </a:r>
            <a:r>
              <a:rPr lang="ru-RU" sz="4900" dirty="0" err="1"/>
              <a:t>їх</a:t>
            </a:r>
            <a:r>
              <a:rPr lang="ru-RU" sz="4900" dirty="0"/>
              <a:t> потребам, </a:t>
            </a:r>
            <a:r>
              <a:rPr lang="ru-RU" sz="4900" dirty="0" err="1"/>
              <a:t>безпристрасне</a:t>
            </a:r>
            <a:r>
              <a:rPr lang="ru-RU" sz="4900" dirty="0"/>
              <a:t> </a:t>
            </a:r>
            <a:r>
              <a:rPr lang="ru-RU" sz="4900" dirty="0" err="1"/>
              <a:t>відношення</a:t>
            </a:r>
            <a:r>
              <a:rPr lang="ru-RU" sz="4900" dirty="0"/>
              <a:t>  і фаворитизм, </a:t>
            </a:r>
            <a:r>
              <a:rPr lang="ru-RU" sz="4900" dirty="0" err="1"/>
              <a:t>повага</a:t>
            </a:r>
            <a:r>
              <a:rPr lang="ru-RU" sz="4900" dirty="0"/>
              <a:t> до </a:t>
            </a:r>
            <a:r>
              <a:rPr lang="ru-RU" sz="4900" dirty="0" err="1"/>
              <a:t>індивідуальних</a:t>
            </a:r>
            <a:r>
              <a:rPr lang="ru-RU" sz="4900" dirty="0"/>
              <a:t> прав, </a:t>
            </a:r>
            <a:r>
              <a:rPr lang="ru-RU" sz="4900" dirty="0" err="1"/>
              <a:t>справедливість</a:t>
            </a:r>
            <a:r>
              <a:rPr lang="ru-RU" sz="4900" dirty="0"/>
              <a:t>, </a:t>
            </a:r>
            <a:r>
              <a:rPr lang="ru-RU" sz="4900" dirty="0" err="1"/>
              <a:t>мотивація</a:t>
            </a:r>
            <a:r>
              <a:rPr lang="ru-RU" sz="4900" dirty="0"/>
              <a:t>); 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критерії</a:t>
            </a:r>
            <a:r>
              <a:rPr lang="ru-RU" sz="4900" dirty="0"/>
              <a:t> </a:t>
            </a:r>
            <a:r>
              <a:rPr lang="ru-RU" sz="4900" dirty="0" err="1"/>
              <a:t>вибору</a:t>
            </a:r>
            <a:r>
              <a:rPr lang="ru-RU" sz="4900" dirty="0"/>
              <a:t> на </a:t>
            </a:r>
            <a:r>
              <a:rPr lang="ru-RU" sz="4900" dirty="0" err="1"/>
              <a:t>керівні</a:t>
            </a:r>
            <a:r>
              <a:rPr lang="ru-RU" sz="4900" dirty="0"/>
              <a:t> посади (</a:t>
            </a:r>
            <a:r>
              <a:rPr lang="ru-RU" sz="4900" dirty="0" err="1"/>
              <a:t>власність</a:t>
            </a:r>
            <a:r>
              <a:rPr lang="ru-RU" sz="4900" dirty="0"/>
              <a:t> та </a:t>
            </a:r>
            <a:r>
              <a:rPr lang="ru-RU" sz="4900" dirty="0" err="1"/>
              <a:t>ефективність</a:t>
            </a:r>
            <a:r>
              <a:rPr lang="ru-RU" sz="4900" dirty="0"/>
              <a:t> </a:t>
            </a:r>
            <a:r>
              <a:rPr lang="ru-RU" sz="4900" dirty="0" err="1"/>
              <a:t>роботи</a:t>
            </a:r>
            <a:r>
              <a:rPr lang="ru-RU" sz="4900" dirty="0"/>
              <a:t>, </a:t>
            </a:r>
            <a:r>
              <a:rPr lang="ru-RU" sz="4900" dirty="0" err="1"/>
              <a:t>пріоритети</a:t>
            </a:r>
            <a:r>
              <a:rPr lang="ru-RU" sz="4900" dirty="0"/>
              <a:t> за </a:t>
            </a:r>
            <a:r>
              <a:rPr lang="ru-RU" sz="4900" dirty="0" err="1"/>
              <a:t>внутрішнім</a:t>
            </a:r>
            <a:r>
              <a:rPr lang="ru-RU" sz="4900" dirty="0"/>
              <a:t>, </a:t>
            </a:r>
            <a:r>
              <a:rPr lang="ru-RU" sz="4900" dirty="0" err="1"/>
              <a:t>вплив</a:t>
            </a:r>
            <a:r>
              <a:rPr lang="ru-RU" sz="4900" dirty="0"/>
              <a:t> </a:t>
            </a:r>
            <a:r>
              <a:rPr lang="ru-RU" sz="4900" dirty="0" err="1"/>
              <a:t>неформальних</a:t>
            </a:r>
            <a:r>
              <a:rPr lang="ru-RU" sz="4900" dirty="0"/>
              <a:t> </a:t>
            </a:r>
            <a:r>
              <a:rPr lang="ru-RU" sz="4900" dirty="0" err="1"/>
              <a:t>відносин</a:t>
            </a:r>
            <a:r>
              <a:rPr lang="ru-RU" sz="4900" dirty="0"/>
              <a:t> та </a:t>
            </a:r>
            <a:r>
              <a:rPr lang="ru-RU" sz="4900" dirty="0" err="1"/>
              <a:t>груп</a:t>
            </a:r>
            <a:r>
              <a:rPr lang="ru-RU" sz="4900" dirty="0"/>
              <a:t>);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організація</a:t>
            </a:r>
            <a:r>
              <a:rPr lang="ru-RU" sz="4900" dirty="0"/>
              <a:t> </a:t>
            </a:r>
            <a:r>
              <a:rPr lang="ru-RU" sz="4900" dirty="0" err="1"/>
              <a:t>роботи</a:t>
            </a:r>
            <a:r>
              <a:rPr lang="ru-RU" sz="4900" dirty="0"/>
              <a:t> та </a:t>
            </a:r>
            <a:r>
              <a:rPr lang="ru-RU" sz="4900" dirty="0" err="1"/>
              <a:t>дисципліна</a:t>
            </a:r>
            <a:r>
              <a:rPr lang="ru-RU" sz="4900" dirty="0"/>
              <a:t> (</a:t>
            </a:r>
            <a:r>
              <a:rPr lang="ru-RU" sz="4900" dirty="0" err="1"/>
              <a:t>добровільна</a:t>
            </a:r>
            <a:r>
              <a:rPr lang="ru-RU" sz="4900" dirty="0"/>
              <a:t>, </a:t>
            </a:r>
            <a:r>
              <a:rPr lang="ru-RU" sz="4900" dirty="0" err="1"/>
              <a:t>примусова</a:t>
            </a:r>
            <a:r>
              <a:rPr lang="ru-RU" sz="4900" dirty="0"/>
              <a:t>, </a:t>
            </a:r>
            <a:r>
              <a:rPr lang="ru-RU" sz="4900" dirty="0" err="1"/>
              <a:t>пластичність</a:t>
            </a:r>
            <a:r>
              <a:rPr lang="ru-RU" sz="4900" dirty="0"/>
              <a:t> </a:t>
            </a:r>
            <a:r>
              <a:rPr lang="ru-RU" sz="4900" dirty="0" err="1"/>
              <a:t>зміні</a:t>
            </a:r>
            <a:r>
              <a:rPr lang="ru-RU" sz="4900" dirty="0"/>
              <a:t> ролей);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стилі</a:t>
            </a:r>
            <a:r>
              <a:rPr lang="ru-RU" sz="4900" dirty="0"/>
              <a:t> </a:t>
            </a:r>
            <a:r>
              <a:rPr lang="ru-RU" sz="4900" dirty="0" err="1"/>
              <a:t>керівництва</a:t>
            </a:r>
            <a:r>
              <a:rPr lang="ru-RU" sz="4900" dirty="0"/>
              <a:t> та </a:t>
            </a:r>
            <a:r>
              <a:rPr lang="ru-RU" sz="4900" dirty="0" err="1"/>
              <a:t>управління</a:t>
            </a:r>
            <a:r>
              <a:rPr lang="ru-RU" sz="4900" dirty="0"/>
              <a:t> (</a:t>
            </a:r>
            <a:r>
              <a:rPr lang="ru-RU" sz="4900" dirty="0" err="1"/>
              <a:t>стилі</a:t>
            </a:r>
            <a:r>
              <a:rPr lang="ru-RU" sz="4900" dirty="0"/>
              <a:t> </a:t>
            </a:r>
            <a:r>
              <a:rPr lang="ru-RU" sz="4900" dirty="0" err="1"/>
              <a:t>авторитарний</a:t>
            </a:r>
            <a:r>
              <a:rPr lang="ru-RU" sz="4900" dirty="0"/>
              <a:t> </a:t>
            </a:r>
            <a:r>
              <a:rPr lang="ru-RU" sz="4900" dirty="0" err="1"/>
              <a:t>або</a:t>
            </a:r>
            <a:r>
              <a:rPr lang="ru-RU" sz="4900" dirty="0"/>
              <a:t> </a:t>
            </a:r>
            <a:r>
              <a:rPr lang="ru-RU" sz="4900" dirty="0" err="1"/>
              <a:t>консультативний</a:t>
            </a:r>
            <a:r>
              <a:rPr lang="ru-RU" sz="4900" dirty="0"/>
              <a:t> </a:t>
            </a:r>
            <a:r>
              <a:rPr lang="ru-RU" sz="4900" dirty="0" err="1"/>
              <a:t>або</a:t>
            </a:r>
            <a:r>
              <a:rPr lang="ru-RU" sz="4900" dirty="0"/>
              <a:t> </a:t>
            </a:r>
            <a:r>
              <a:rPr lang="ru-RU" sz="4900" dirty="0" err="1"/>
              <a:t>співробітництва</a:t>
            </a:r>
            <a:r>
              <a:rPr lang="ru-RU" sz="4900" dirty="0"/>
              <a:t>, </a:t>
            </a:r>
            <a:r>
              <a:rPr lang="ru-RU" sz="4900" dirty="0" err="1"/>
              <a:t>власний</a:t>
            </a:r>
            <a:r>
              <a:rPr lang="ru-RU" sz="4900" dirty="0"/>
              <a:t> приклад, </a:t>
            </a:r>
            <a:r>
              <a:rPr lang="ru-RU" sz="4900" dirty="0" err="1"/>
              <a:t>використання</a:t>
            </a:r>
            <a:r>
              <a:rPr lang="ru-RU" sz="4900" dirty="0"/>
              <a:t> </a:t>
            </a:r>
            <a:r>
              <a:rPr lang="ru-RU" sz="4900" dirty="0" err="1"/>
              <a:t>цільових</a:t>
            </a:r>
            <a:r>
              <a:rPr lang="ru-RU" sz="4900" dirty="0"/>
              <a:t> </a:t>
            </a:r>
            <a:r>
              <a:rPr lang="ru-RU" sz="4900" dirty="0" err="1"/>
              <a:t>груп</a:t>
            </a:r>
            <a:r>
              <a:rPr lang="ru-RU" sz="4900" dirty="0"/>
              <a:t>);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процес</a:t>
            </a:r>
            <a:r>
              <a:rPr lang="ru-RU" sz="4900" dirty="0"/>
              <a:t> </a:t>
            </a:r>
            <a:r>
              <a:rPr lang="ru-RU" sz="4900" dirty="0" err="1"/>
              <a:t>прийняття</a:t>
            </a:r>
            <a:r>
              <a:rPr lang="ru-RU" sz="4900" dirty="0"/>
              <a:t> </a:t>
            </a:r>
            <a:r>
              <a:rPr lang="ru-RU" sz="4900" dirty="0" err="1"/>
              <a:t>рішення</a:t>
            </a:r>
            <a:r>
              <a:rPr lang="ru-RU" sz="4900" dirty="0"/>
              <a:t> (</a:t>
            </a:r>
            <a:r>
              <a:rPr lang="ru-RU" sz="4900" dirty="0" err="1"/>
              <a:t>хто</a:t>
            </a:r>
            <a:r>
              <a:rPr lang="ru-RU" sz="4900" dirty="0"/>
              <a:t> </a:t>
            </a:r>
            <a:r>
              <a:rPr lang="ru-RU" sz="4900" dirty="0" err="1"/>
              <a:t>приймає</a:t>
            </a:r>
            <a:r>
              <a:rPr lang="ru-RU" sz="4900" dirty="0"/>
              <a:t> </a:t>
            </a:r>
            <a:r>
              <a:rPr lang="ru-RU" sz="4900" dirty="0" err="1"/>
              <a:t>рішення</a:t>
            </a:r>
            <a:r>
              <a:rPr lang="ru-RU" sz="4900" dirty="0"/>
              <a:t>, </a:t>
            </a:r>
            <a:r>
              <a:rPr lang="ru-RU" sz="4900" dirty="0" err="1"/>
              <a:t>індивідуальне</a:t>
            </a:r>
            <a:r>
              <a:rPr lang="ru-RU" sz="4900" dirty="0"/>
              <a:t> та </a:t>
            </a:r>
            <a:r>
              <a:rPr lang="ru-RU" sz="4900" dirty="0" err="1"/>
              <a:t>колективне</a:t>
            </a:r>
            <a:r>
              <a:rPr lang="ru-RU" sz="4900" dirty="0"/>
              <a:t> </a:t>
            </a:r>
            <a:r>
              <a:rPr lang="ru-RU" sz="4900" dirty="0" err="1"/>
              <a:t>рішення</a:t>
            </a:r>
            <a:r>
              <a:rPr lang="ru-RU" sz="4900" dirty="0"/>
              <a:t>, </a:t>
            </a:r>
            <a:r>
              <a:rPr lang="ru-RU" sz="4900" dirty="0" err="1"/>
              <a:t>необхідність</a:t>
            </a:r>
            <a:r>
              <a:rPr lang="ru-RU" sz="4900" dirty="0"/>
              <a:t> </a:t>
            </a:r>
            <a:r>
              <a:rPr lang="ru-RU" sz="4900" dirty="0" err="1"/>
              <a:t>згоди</a:t>
            </a:r>
            <a:r>
              <a:rPr lang="ru-RU" sz="4900" dirty="0"/>
              <a:t> та </a:t>
            </a:r>
            <a:r>
              <a:rPr lang="ru-RU" sz="4900" dirty="0" err="1"/>
              <a:t>компроміс</a:t>
            </a:r>
            <a:r>
              <a:rPr lang="ru-RU" sz="4900" dirty="0"/>
              <a:t>);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контакти</a:t>
            </a:r>
            <a:r>
              <a:rPr lang="ru-RU" sz="4900" dirty="0"/>
              <a:t> (</a:t>
            </a:r>
            <a:r>
              <a:rPr lang="ru-RU" sz="4900" dirty="0" err="1"/>
              <a:t>перевага</a:t>
            </a:r>
            <a:r>
              <a:rPr lang="ru-RU" sz="4900" dirty="0"/>
              <a:t> </a:t>
            </a:r>
            <a:r>
              <a:rPr lang="ru-RU" sz="4900" dirty="0" err="1"/>
              <a:t>особистим</a:t>
            </a:r>
            <a:r>
              <a:rPr lang="ru-RU" sz="4900" dirty="0"/>
              <a:t> </a:t>
            </a:r>
            <a:r>
              <a:rPr lang="ru-RU" sz="4900" dirty="0" err="1"/>
              <a:t>або</a:t>
            </a:r>
            <a:r>
              <a:rPr lang="ru-RU" sz="4900" dirty="0"/>
              <a:t> </a:t>
            </a:r>
            <a:r>
              <a:rPr lang="ru-RU" sz="4900" dirty="0" err="1"/>
              <a:t>письмовим</a:t>
            </a:r>
            <a:r>
              <a:rPr lang="ru-RU" sz="4900" dirty="0"/>
              <a:t> контактам, </a:t>
            </a:r>
            <a:r>
              <a:rPr lang="ru-RU" sz="4900" dirty="0" err="1"/>
              <a:t>жорсткість</a:t>
            </a:r>
            <a:r>
              <a:rPr lang="ru-RU" sz="4900" dirty="0"/>
              <a:t> та </a:t>
            </a:r>
            <a:r>
              <a:rPr lang="ru-RU" sz="4900" dirty="0" err="1"/>
              <a:t>пластичність</a:t>
            </a:r>
            <a:r>
              <a:rPr lang="ru-RU" sz="4900" dirty="0"/>
              <a:t> </a:t>
            </a:r>
            <a:r>
              <a:rPr lang="ru-RU" sz="4900" dirty="0" err="1"/>
              <a:t>службового</a:t>
            </a:r>
            <a:r>
              <a:rPr lang="ru-RU" sz="4900" dirty="0"/>
              <a:t> </a:t>
            </a:r>
            <a:r>
              <a:rPr lang="ru-RU" sz="4900" dirty="0" err="1"/>
              <a:t>спілкування</a:t>
            </a:r>
            <a:r>
              <a:rPr lang="ru-RU" sz="4900" dirty="0"/>
              <a:t>; </a:t>
            </a:r>
            <a:r>
              <a:rPr lang="ru-RU" sz="4900" dirty="0" err="1"/>
              <a:t>можливість</a:t>
            </a:r>
            <a:r>
              <a:rPr lang="ru-RU" sz="4900" dirty="0"/>
              <a:t> контакту з </a:t>
            </a:r>
            <a:r>
              <a:rPr lang="ru-RU" sz="4900" dirty="0" err="1"/>
              <a:t>керівництвом</a:t>
            </a:r>
            <a:r>
              <a:rPr lang="ru-RU" sz="4900" dirty="0"/>
              <a:t>, </a:t>
            </a:r>
            <a:r>
              <a:rPr lang="ru-RU" sz="4900" dirty="0" err="1"/>
              <a:t>збори</a:t>
            </a:r>
            <a:r>
              <a:rPr lang="ru-RU" sz="4900" dirty="0"/>
              <a:t>);</a:t>
            </a:r>
          </a:p>
          <a:p>
            <a:r>
              <a:rPr lang="ru-RU" sz="4900" dirty="0"/>
              <a:t>	характер </a:t>
            </a:r>
            <a:r>
              <a:rPr lang="ru-RU" sz="4900" dirty="0" err="1"/>
              <a:t>соціалізації</a:t>
            </a:r>
            <a:r>
              <a:rPr lang="ru-RU" sz="4900" dirty="0"/>
              <a:t> (</a:t>
            </a:r>
            <a:r>
              <a:rPr lang="ru-RU" sz="4900" dirty="0" err="1"/>
              <a:t>спілкування</a:t>
            </a:r>
            <a:r>
              <a:rPr lang="ru-RU" sz="4900" dirty="0"/>
              <a:t> </a:t>
            </a:r>
            <a:r>
              <a:rPr lang="ru-RU" sz="4900" dirty="0" err="1"/>
              <a:t>під</a:t>
            </a:r>
            <a:r>
              <a:rPr lang="ru-RU" sz="4900" dirty="0"/>
              <a:t> час та </a:t>
            </a:r>
            <a:r>
              <a:rPr lang="ru-RU" sz="4900" dirty="0" err="1"/>
              <a:t>після</a:t>
            </a:r>
            <a:r>
              <a:rPr lang="ru-RU" sz="4900" dirty="0"/>
              <a:t> </a:t>
            </a:r>
            <a:r>
              <a:rPr lang="ru-RU" sz="4900" dirty="0" err="1"/>
              <a:t>роботи</a:t>
            </a:r>
            <a:r>
              <a:rPr lang="ru-RU" sz="4900" dirty="0"/>
              <a:t>, </a:t>
            </a:r>
            <a:r>
              <a:rPr lang="ru-RU" sz="4900" dirty="0" err="1"/>
              <a:t>чи</a:t>
            </a:r>
            <a:r>
              <a:rPr lang="ru-RU" sz="4900" dirty="0"/>
              <a:t> </a:t>
            </a:r>
            <a:r>
              <a:rPr lang="ru-RU" sz="4900" dirty="0" err="1"/>
              <a:t>існують</a:t>
            </a:r>
            <a:r>
              <a:rPr lang="ru-RU" sz="4900" dirty="0"/>
              <a:t> </a:t>
            </a:r>
            <a:r>
              <a:rPr lang="ru-RU" sz="4900" dirty="0" err="1"/>
              <a:t>бар’єри</a:t>
            </a:r>
            <a:r>
              <a:rPr lang="ru-RU" sz="4900" dirty="0"/>
              <a:t>, </a:t>
            </a:r>
            <a:r>
              <a:rPr lang="ru-RU" sz="4900" dirty="0" err="1"/>
              <a:t>особливі</a:t>
            </a:r>
            <a:r>
              <a:rPr lang="ru-RU" sz="4900" dirty="0"/>
              <a:t> </a:t>
            </a:r>
            <a:r>
              <a:rPr lang="ru-RU" sz="4900" dirty="0" err="1"/>
              <a:t>умови</a:t>
            </a:r>
            <a:r>
              <a:rPr lang="ru-RU" sz="4900" dirty="0"/>
              <a:t> </a:t>
            </a:r>
            <a:r>
              <a:rPr lang="ru-RU" sz="4900" dirty="0" err="1"/>
              <a:t>спілкування</a:t>
            </a:r>
            <a:r>
              <a:rPr lang="ru-RU" sz="4900" dirty="0"/>
              <a:t>);</a:t>
            </a:r>
          </a:p>
          <a:p>
            <a:r>
              <a:rPr lang="ru-RU" sz="4900" dirty="0"/>
              <a:t>	шляхи </a:t>
            </a:r>
            <a:r>
              <a:rPr lang="ru-RU" sz="4900" dirty="0" err="1"/>
              <a:t>вирішення</a:t>
            </a:r>
            <a:r>
              <a:rPr lang="ru-RU" sz="4900" dirty="0"/>
              <a:t> </a:t>
            </a:r>
            <a:r>
              <a:rPr lang="ru-RU" sz="4900" dirty="0" err="1"/>
              <a:t>конфліктів</a:t>
            </a:r>
            <a:r>
              <a:rPr lang="ru-RU" sz="4900" dirty="0"/>
              <a:t> (</a:t>
            </a:r>
            <a:r>
              <a:rPr lang="ru-RU" sz="4900" dirty="0" err="1"/>
              <a:t>бажання</a:t>
            </a:r>
            <a:r>
              <a:rPr lang="ru-RU" sz="4900" dirty="0"/>
              <a:t> </a:t>
            </a:r>
            <a:r>
              <a:rPr lang="ru-RU" sz="4900" dirty="0" err="1"/>
              <a:t>уникнути</a:t>
            </a:r>
            <a:r>
              <a:rPr lang="ru-RU" sz="4900" dirty="0"/>
              <a:t> </a:t>
            </a:r>
            <a:r>
              <a:rPr lang="ru-RU" sz="4900" dirty="0" err="1"/>
              <a:t>конфлікту</a:t>
            </a:r>
            <a:r>
              <a:rPr lang="ru-RU" sz="4900" dirty="0"/>
              <a:t> – </a:t>
            </a:r>
            <a:r>
              <a:rPr lang="ru-RU" sz="4900" dirty="0" err="1"/>
              <a:t>компроміс</a:t>
            </a:r>
            <a:r>
              <a:rPr lang="ru-RU" sz="4900" dirty="0"/>
              <a:t>, </a:t>
            </a:r>
            <a:r>
              <a:rPr lang="ru-RU" sz="4900" dirty="0" err="1"/>
              <a:t>офіційні</a:t>
            </a:r>
            <a:r>
              <a:rPr lang="ru-RU" sz="4900" dirty="0"/>
              <a:t> та </a:t>
            </a:r>
            <a:r>
              <a:rPr lang="ru-RU" sz="4900" dirty="0" err="1"/>
              <a:t>неофіційні</a:t>
            </a:r>
            <a:r>
              <a:rPr lang="ru-RU" sz="4900" dirty="0"/>
              <a:t> шляхи, </a:t>
            </a:r>
            <a:r>
              <a:rPr lang="ru-RU" sz="4900" dirty="0" err="1"/>
              <a:t>керівництво</a:t>
            </a:r>
            <a:r>
              <a:rPr lang="ru-RU" sz="4900" dirty="0"/>
              <a:t> у </a:t>
            </a:r>
            <a:r>
              <a:rPr lang="ru-RU" sz="4900" dirty="0" err="1"/>
              <a:t>вирішенні</a:t>
            </a:r>
            <a:r>
              <a:rPr lang="ru-RU" sz="4900" dirty="0"/>
              <a:t> </a:t>
            </a:r>
            <a:r>
              <a:rPr lang="ru-RU" sz="4900" dirty="0" err="1"/>
              <a:t>конфліктних</a:t>
            </a:r>
            <a:r>
              <a:rPr lang="ru-RU" sz="4900" dirty="0"/>
              <a:t> </a:t>
            </a:r>
            <a:r>
              <a:rPr lang="ru-RU" sz="4900" dirty="0" err="1"/>
              <a:t>ситуацій</a:t>
            </a:r>
            <a:r>
              <a:rPr lang="ru-RU" sz="4900" dirty="0"/>
              <a:t>);</a:t>
            </a:r>
          </a:p>
          <a:p>
            <a:r>
              <a:rPr lang="ru-RU" sz="4900" dirty="0"/>
              <a:t>	</a:t>
            </a:r>
            <a:r>
              <a:rPr lang="ru-RU" sz="4900" dirty="0" err="1"/>
              <a:t>оцінка</a:t>
            </a:r>
            <a:r>
              <a:rPr lang="ru-RU" sz="4900" dirty="0"/>
              <a:t> </a:t>
            </a:r>
            <a:r>
              <a:rPr lang="ru-RU" sz="4900" dirty="0" err="1"/>
              <a:t>ефективності</a:t>
            </a:r>
            <a:r>
              <a:rPr lang="ru-RU" sz="4900" dirty="0"/>
              <a:t> </a:t>
            </a:r>
            <a:r>
              <a:rPr lang="ru-RU" sz="4900" dirty="0" err="1"/>
              <a:t>роботи</a:t>
            </a:r>
            <a:r>
              <a:rPr lang="ru-RU" sz="4900" dirty="0"/>
              <a:t> (реальна та формальна, </a:t>
            </a:r>
            <a:r>
              <a:rPr lang="ru-RU" sz="4900" dirty="0" err="1"/>
              <a:t>відкрита</a:t>
            </a:r>
            <a:r>
              <a:rPr lang="ru-RU" sz="4900" dirty="0"/>
              <a:t> та </a:t>
            </a:r>
            <a:r>
              <a:rPr lang="ru-RU" sz="4900" dirty="0" err="1"/>
              <a:t>закрита</a:t>
            </a:r>
            <a:r>
              <a:rPr lang="ru-RU" sz="4900" dirty="0"/>
              <a:t>, </a:t>
            </a:r>
            <a:r>
              <a:rPr lang="ru-RU" sz="4900" dirty="0" err="1"/>
              <a:t>результати</a:t>
            </a:r>
            <a:r>
              <a:rPr lang="ru-RU" sz="4900" dirty="0"/>
              <a:t>: до </a:t>
            </a:r>
            <a:r>
              <a:rPr lang="ru-RU" sz="4900" dirty="0" err="1"/>
              <a:t>питання</a:t>
            </a:r>
            <a:r>
              <a:rPr lang="ru-RU" sz="4900" dirty="0"/>
              <a:t> про </a:t>
            </a:r>
            <a:r>
              <a:rPr lang="ru-RU" sz="4900" dirty="0" err="1"/>
              <a:t>використання</a:t>
            </a:r>
            <a:r>
              <a:rPr lang="ru-RU" sz="4900" dirty="0"/>
              <a:t>. </a:t>
            </a:r>
          </a:p>
          <a:p>
            <a:endParaRPr lang="ru-RU" sz="4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5076056"/>
            <a:ext cx="3696072" cy="17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22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FF0000"/>
                </a:solidFill>
              </a:rPr>
              <a:t>Корпоративна культура є </a:t>
            </a:r>
            <a:r>
              <a:rPr lang="uk-UA" sz="2800" dirty="0" err="1" smtClean="0">
                <a:solidFill>
                  <a:srgbClr val="FF0000"/>
                </a:solidFill>
              </a:rPr>
              <a:t>підгрунтям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</a:t>
            </a:r>
            <a:r>
              <a:rPr lang="ru-RU" sz="2800" dirty="0"/>
              <a:t>	</a:t>
            </a:r>
            <a:r>
              <a:rPr lang="ru-RU" sz="2800" dirty="0" err="1"/>
              <a:t>заради</a:t>
            </a:r>
            <a:r>
              <a:rPr lang="ru-RU" sz="2800" dirty="0"/>
              <a:t> </a:t>
            </a:r>
            <a:r>
              <a:rPr lang="ru-RU" sz="2800" dirty="0" err="1"/>
              <a:t>чого</a:t>
            </a:r>
            <a:r>
              <a:rPr lang="ru-RU" sz="2800" dirty="0"/>
              <a:t> </a:t>
            </a:r>
            <a:r>
              <a:rPr lang="ru-RU" sz="2800" dirty="0" err="1"/>
              <a:t>людина</a:t>
            </a:r>
            <a:r>
              <a:rPr lang="ru-RU" sz="2800" dirty="0"/>
              <a:t> </a:t>
            </a:r>
            <a:r>
              <a:rPr lang="ru-RU" sz="2800" dirty="0" err="1"/>
              <a:t>стає</a:t>
            </a:r>
            <a:r>
              <a:rPr lang="ru-RU" sz="2800" dirty="0"/>
              <a:t> членом </a:t>
            </a:r>
            <a:r>
              <a:rPr lang="ru-RU" sz="2800" dirty="0" err="1"/>
              <a:t>колективу</a:t>
            </a:r>
            <a:r>
              <a:rPr lang="ru-RU" sz="2800" dirty="0"/>
              <a:t>;  </a:t>
            </a:r>
          </a:p>
          <a:p>
            <a:r>
              <a:rPr lang="ru-RU" sz="2800" dirty="0"/>
              <a:t>	як </a:t>
            </a:r>
            <a:r>
              <a:rPr lang="ru-RU" sz="2800" dirty="0" err="1"/>
              <a:t>саме</a:t>
            </a:r>
            <a:r>
              <a:rPr lang="ru-RU" sz="2800" dirty="0"/>
              <a:t> </a:t>
            </a:r>
            <a:r>
              <a:rPr lang="ru-RU" sz="2800" dirty="0" err="1"/>
              <a:t>вибудовуються</a:t>
            </a:r>
            <a:r>
              <a:rPr lang="ru-RU" sz="2800" dirty="0"/>
              <a:t> </a:t>
            </a:r>
            <a:r>
              <a:rPr lang="ru-RU" sz="2800" dirty="0" err="1"/>
              <a:t>відносини</a:t>
            </a:r>
            <a:r>
              <a:rPr lang="ru-RU" sz="2800" dirty="0"/>
              <a:t> в </a:t>
            </a:r>
            <a:r>
              <a:rPr lang="ru-RU" sz="2800" dirty="0" err="1"/>
              <a:t>колективі</a:t>
            </a:r>
            <a:r>
              <a:rPr lang="ru-RU" sz="2800" dirty="0"/>
              <a:t>; </a:t>
            </a:r>
          </a:p>
          <a:p>
            <a:r>
              <a:rPr lang="ru-RU" sz="2800" dirty="0"/>
              <a:t>	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життєві</a:t>
            </a:r>
            <a:r>
              <a:rPr lang="ru-RU" sz="2800" dirty="0"/>
              <a:t> </a:t>
            </a:r>
            <a:r>
              <a:rPr lang="ru-RU" sz="2800" dirty="0" err="1"/>
              <a:t>норми</a:t>
            </a:r>
            <a:r>
              <a:rPr lang="ru-RU" sz="2800" dirty="0"/>
              <a:t> і </a:t>
            </a:r>
            <a:r>
              <a:rPr lang="ru-RU" sz="2800" dirty="0" err="1"/>
              <a:t>принципи</a:t>
            </a:r>
            <a:r>
              <a:rPr lang="ru-RU" sz="2800" dirty="0"/>
              <a:t> </a:t>
            </a:r>
            <a:r>
              <a:rPr lang="ru-RU" sz="2800" dirty="0" err="1"/>
              <a:t>поділяють</a:t>
            </a:r>
            <a:r>
              <a:rPr lang="ru-RU" sz="2800" dirty="0"/>
              <a:t>; </a:t>
            </a:r>
          </a:p>
          <a:p>
            <a:r>
              <a:rPr lang="ru-RU" sz="2800" dirty="0"/>
              <a:t>	є </a:t>
            </a:r>
            <a:r>
              <a:rPr lang="ru-RU" sz="2800" dirty="0" err="1"/>
              <a:t>почуттям</a:t>
            </a:r>
            <a:r>
              <a:rPr lang="ru-RU" sz="2800" dirty="0"/>
              <a:t> </a:t>
            </a:r>
            <a:r>
              <a:rPr lang="ru-RU" sz="2800" dirty="0" err="1"/>
              <a:t>гордості</a:t>
            </a:r>
            <a:r>
              <a:rPr lang="ru-RU" sz="2800" dirty="0"/>
              <a:t> та </a:t>
            </a:r>
            <a:r>
              <a:rPr lang="ru-RU" sz="2800" dirty="0" err="1"/>
              <a:t>впевненості</a:t>
            </a:r>
            <a:r>
              <a:rPr lang="ru-RU" sz="2800" dirty="0"/>
              <a:t> </a:t>
            </a:r>
            <a:r>
              <a:rPr lang="ru-RU" sz="2800" dirty="0" err="1"/>
              <a:t>особистості</a:t>
            </a:r>
            <a:r>
              <a:rPr lang="ru-RU" sz="2800" dirty="0"/>
              <a:t> в </a:t>
            </a:r>
            <a:r>
              <a:rPr lang="ru-RU" sz="2800" dirty="0" err="1"/>
              <a:t>колективі</a:t>
            </a:r>
            <a:endParaRPr lang="ru-RU" sz="2800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941168"/>
            <a:ext cx="9134523" cy="189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351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          корпоративна </a:t>
            </a:r>
            <a:r>
              <a:rPr lang="ru-RU" sz="2800" dirty="0">
                <a:solidFill>
                  <a:srgbClr val="FF0000"/>
                </a:solidFill>
              </a:rPr>
              <a:t>культура є </a:t>
            </a:r>
            <a:r>
              <a:rPr lang="ru-RU" sz="2800" dirty="0" err="1">
                <a:solidFill>
                  <a:srgbClr val="FF0000"/>
                </a:solidFill>
              </a:rPr>
              <a:t>багатоаспектною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цілісністю</a:t>
            </a:r>
            <a:r>
              <a:rPr lang="ru-RU" sz="2800" dirty="0">
                <a:solidFill>
                  <a:srgbClr val="FF0000"/>
                </a:solidFill>
              </a:rPr>
              <a:t>, до </a:t>
            </a:r>
            <a:r>
              <a:rPr lang="ru-RU" sz="2800" dirty="0" err="1">
                <a:solidFill>
                  <a:srgbClr val="FF0000"/>
                </a:solidFill>
              </a:rPr>
              <a:t>розуміння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природи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якої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існує</a:t>
            </a:r>
            <a:r>
              <a:rPr lang="ru-RU" sz="2800" dirty="0">
                <a:solidFill>
                  <a:srgbClr val="FF0000"/>
                </a:solidFill>
              </a:rPr>
              <a:t> три </a:t>
            </a:r>
            <a:r>
              <a:rPr lang="ru-RU" sz="2800" dirty="0" err="1">
                <a:solidFill>
                  <a:srgbClr val="FF0000"/>
                </a:solidFill>
              </a:rPr>
              <a:t>підходи</a:t>
            </a:r>
            <a:r>
              <a:rPr lang="ru-RU" sz="28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sz="1800" dirty="0" smtClean="0"/>
          </a:p>
          <a:p>
            <a:endParaRPr lang="ru-RU" sz="1800" dirty="0"/>
          </a:p>
          <a:p>
            <a:r>
              <a:rPr lang="ru-RU" sz="1800" dirty="0" smtClean="0"/>
              <a:t></a:t>
            </a:r>
            <a:r>
              <a:rPr lang="ru-RU" sz="1800" dirty="0"/>
              <a:t>	</a:t>
            </a:r>
            <a:r>
              <a:rPr lang="ru-RU" sz="2000" dirty="0">
                <a:solidFill>
                  <a:srgbClr val="FF0000"/>
                </a:solidFill>
              </a:rPr>
              <a:t>перший</a:t>
            </a:r>
            <a:r>
              <a:rPr lang="ru-RU" sz="2000" dirty="0"/>
              <a:t> </a:t>
            </a:r>
            <a:r>
              <a:rPr lang="ru-RU" sz="2000" dirty="0" err="1"/>
              <a:t>наголошує</a:t>
            </a:r>
            <a:r>
              <a:rPr lang="ru-RU" sz="2000" dirty="0"/>
              <a:t> на спонтанному </a:t>
            </a:r>
            <a:r>
              <a:rPr lang="ru-RU" sz="2000" dirty="0" err="1"/>
              <a:t>розвитку</a:t>
            </a:r>
            <a:r>
              <a:rPr lang="ru-RU" sz="2000" dirty="0"/>
              <a:t> у </a:t>
            </a:r>
            <a:r>
              <a:rPr lang="ru-RU" sz="2000" dirty="0" err="1"/>
              <a:t>процесі</a:t>
            </a:r>
            <a:r>
              <a:rPr lang="ru-RU" sz="2000" dirty="0"/>
              <a:t> </a:t>
            </a:r>
            <a:r>
              <a:rPr lang="ru-RU" sz="2000" dirty="0" err="1"/>
              <a:t>спілкування</a:t>
            </a:r>
            <a:r>
              <a:rPr lang="ru-RU" sz="2000" dirty="0"/>
              <a:t> та </a:t>
            </a:r>
            <a:r>
              <a:rPr lang="ru-RU" sz="2000" dirty="0" err="1"/>
              <a:t>взаємодії</a:t>
            </a:r>
            <a:r>
              <a:rPr lang="ru-RU" sz="2000" dirty="0"/>
              <a:t> людей;</a:t>
            </a:r>
          </a:p>
          <a:p>
            <a:r>
              <a:rPr lang="ru-RU" sz="2000" dirty="0"/>
              <a:t>	</a:t>
            </a:r>
            <a:r>
              <a:rPr lang="ru-RU" sz="2000" dirty="0" err="1">
                <a:solidFill>
                  <a:srgbClr val="FF0000"/>
                </a:solidFill>
              </a:rPr>
              <a:t>другий</a:t>
            </a:r>
            <a:r>
              <a:rPr lang="ru-RU" sz="2000" dirty="0">
                <a:solidFill>
                  <a:srgbClr val="FF0000"/>
                </a:solidFill>
              </a:rPr>
              <a:t>  </a:t>
            </a:r>
            <a:r>
              <a:rPr lang="ru-RU" sz="2000" dirty="0" err="1"/>
              <a:t>завбачає</a:t>
            </a:r>
            <a:r>
              <a:rPr lang="ru-RU" sz="2000" dirty="0"/>
              <a:t> «</a:t>
            </a:r>
            <a:r>
              <a:rPr lang="ru-RU" sz="2000" dirty="0" err="1"/>
              <a:t>штучність</a:t>
            </a:r>
            <a:r>
              <a:rPr lang="ru-RU" sz="2000" dirty="0"/>
              <a:t>» </a:t>
            </a:r>
            <a:r>
              <a:rPr lang="ru-RU" sz="2000" dirty="0" err="1"/>
              <a:t>корпоративної</a:t>
            </a:r>
            <a:r>
              <a:rPr lang="ru-RU" sz="2000" dirty="0"/>
              <a:t> </a:t>
            </a:r>
            <a:r>
              <a:rPr lang="ru-RU" sz="2000" dirty="0" err="1"/>
              <a:t>культури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створена </a:t>
            </a:r>
            <a:r>
              <a:rPr lang="ru-RU" sz="2000" dirty="0" err="1"/>
              <a:t>завдяки</a:t>
            </a:r>
            <a:r>
              <a:rPr lang="ru-RU" sz="2000" dirty="0"/>
              <a:t> </a:t>
            </a:r>
            <a:r>
              <a:rPr lang="ru-RU" sz="2000" dirty="0" err="1"/>
              <a:t>раціональному</a:t>
            </a:r>
            <a:r>
              <a:rPr lang="ru-RU" sz="2000" dirty="0"/>
              <a:t> </a:t>
            </a:r>
            <a:r>
              <a:rPr lang="ru-RU" sz="2000" dirty="0" err="1"/>
              <a:t>вибору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;</a:t>
            </a:r>
          </a:p>
          <a:p>
            <a:r>
              <a:rPr lang="ru-RU" sz="2000" dirty="0"/>
              <a:t>	</a:t>
            </a:r>
            <a:r>
              <a:rPr lang="ru-RU" sz="2000" dirty="0" err="1">
                <a:solidFill>
                  <a:srgbClr val="FF0000"/>
                </a:solidFill>
              </a:rPr>
              <a:t>третій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– «</a:t>
            </a:r>
            <a:r>
              <a:rPr lang="ru-RU" sz="2000" dirty="0" err="1"/>
              <a:t>змішаний</a:t>
            </a:r>
            <a:r>
              <a:rPr lang="ru-RU" sz="2000" dirty="0"/>
              <a:t>» природно-</a:t>
            </a:r>
            <a:r>
              <a:rPr lang="ru-RU" sz="2000" dirty="0" err="1"/>
              <a:t>штучна</a:t>
            </a:r>
            <a:r>
              <a:rPr lang="ru-RU" sz="2000" dirty="0"/>
              <a:t> система,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поєднує</a:t>
            </a:r>
            <a:r>
              <a:rPr lang="ru-RU" sz="2000" dirty="0"/>
              <a:t> в </a:t>
            </a:r>
            <a:r>
              <a:rPr lang="ru-RU" sz="2000" dirty="0" err="1"/>
              <a:t>собі</a:t>
            </a:r>
            <a:r>
              <a:rPr lang="ru-RU" sz="2000" dirty="0"/>
              <a:t> формально-</a:t>
            </a:r>
            <a:r>
              <a:rPr lang="ru-RU" sz="2000" dirty="0" err="1"/>
              <a:t>раціональні</a:t>
            </a:r>
            <a:r>
              <a:rPr lang="ru-RU" sz="2000" dirty="0"/>
              <a:t> та </a:t>
            </a:r>
            <a:r>
              <a:rPr lang="ru-RU" sz="2000" dirty="0" err="1"/>
              <a:t>спонтанні</a:t>
            </a:r>
            <a:r>
              <a:rPr lang="ru-RU" sz="2000" dirty="0"/>
              <a:t> </a:t>
            </a:r>
            <a:r>
              <a:rPr lang="ru-RU" sz="2000" dirty="0" err="1"/>
              <a:t>життєві</a:t>
            </a:r>
            <a:r>
              <a:rPr lang="ru-RU" sz="2000" dirty="0"/>
              <a:t> </a:t>
            </a:r>
            <a:r>
              <a:rPr lang="ru-RU" sz="2000" dirty="0" err="1"/>
              <a:t>процеси</a:t>
            </a:r>
            <a:r>
              <a:rPr lang="ru-RU" sz="2000" dirty="0"/>
              <a:t>. </a:t>
            </a:r>
          </a:p>
          <a:p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" y="1659"/>
            <a:ext cx="1331640" cy="23372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113" y="1331119"/>
            <a:ext cx="1619250" cy="9048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3176"/>
            <a:ext cx="9144000" cy="207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29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   </a:t>
            </a:r>
            <a:r>
              <a:rPr lang="ru-RU" sz="2800" dirty="0" err="1" smtClean="0">
                <a:solidFill>
                  <a:srgbClr val="FF0000"/>
                </a:solidFill>
              </a:rPr>
              <a:t>Основні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принципи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корпоративної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культури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endParaRPr lang="ru-RU" dirty="0" smtClean="0"/>
          </a:p>
          <a:p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захисту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прав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завбачає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отримання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необхідної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інформації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корпорацію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формування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єдиного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корпоративного духу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рівності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забороняє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керівництву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здійснювати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будь-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операції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власних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інтересах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стратегії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інтегрувати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інтереси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персоналу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довготривалий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термін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відкритості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сприяє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побудові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прозорих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відносин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свою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чергу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інтегрують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членів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колективу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єдине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формує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корпоративні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цінності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справедливості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дозволяє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сформувати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належний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корпоративного духу і стилю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колективу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професіоналізму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сприяє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насамперед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формуванню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взаємодовіри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добробуту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надійності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партнерства;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солідарної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відповідальності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сприяє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формування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корпоративної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культури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існуючих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норм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цінностей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єдності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завбачає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уникнення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міжособистісних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протиріч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колективі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подвійності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правлінні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організацією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відповідності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наголошує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достатньому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повноваженні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вирішення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завдань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відповідальності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виконання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594" y="0"/>
            <a:ext cx="16192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37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цілісності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передбачає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цілісність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різноманітних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структур,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одночасно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є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самостійними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виробнича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фінансова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соціальна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сфери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динамічності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завбачає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зміну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організаційних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структур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колективу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відповідно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життєдіяльності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створення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розвиток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функціонування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тощо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зворотного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зв’язку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передбачає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обмін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інформацією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суб’єкта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об’єкта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управління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надає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співвідношення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інформаційній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схемі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вхідна-вихідна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інформація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додатковості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завбачає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існування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лише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сталих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ціннісних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впливів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а й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стихійного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ймовірного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впливу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тенденцію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превалювання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суспільних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інтересів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згідно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інтереси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члена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колективу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підпорядковані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суспільному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інтересу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всього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колективу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sz="18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стабільності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завбачає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продуманість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планування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політиці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управління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плинності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членів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кадрів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ініціативи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згідно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якого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кожен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член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має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самостійність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межах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компетенції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прийняття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реалізації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певних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завдань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рішень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98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22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: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два </a:t>
            </a:r>
            <a:r>
              <a:rPr lang="ru-RU" dirty="0" err="1"/>
              <a:t>підрівні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усвідомлений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об’єкти</a:t>
            </a:r>
            <a:r>
              <a:rPr lang="ru-RU" dirty="0"/>
              <a:t> </a:t>
            </a:r>
            <a:r>
              <a:rPr lang="ru-RU" dirty="0" err="1"/>
              <a:t>які</a:t>
            </a:r>
            <a:r>
              <a:rPr lang="ru-RU" dirty="0"/>
              <a:t> ми </a:t>
            </a:r>
            <a:r>
              <a:rPr lang="ru-RU" dirty="0" err="1"/>
              <a:t>бачимо</a:t>
            </a:r>
            <a:r>
              <a:rPr lang="ru-RU" dirty="0"/>
              <a:t>), </a:t>
            </a:r>
            <a:r>
              <a:rPr lang="ru-RU" dirty="0" err="1"/>
              <a:t>наприклад</a:t>
            </a:r>
            <a:r>
              <a:rPr lang="ru-RU" dirty="0"/>
              <a:t>: стиль </a:t>
            </a:r>
            <a:r>
              <a:rPr lang="ru-RU" dirty="0" err="1"/>
              <a:t>одягу</a:t>
            </a:r>
            <a:r>
              <a:rPr lang="ru-RU" dirty="0"/>
              <a:t>, правила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символи</a:t>
            </a:r>
            <a:r>
              <a:rPr lang="ru-RU" dirty="0"/>
              <a:t>, </a:t>
            </a:r>
            <a:r>
              <a:rPr lang="ru-RU" dirty="0" err="1"/>
              <a:t>церемонії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відбуваються</a:t>
            </a:r>
            <a:r>
              <a:rPr lang="ru-RU" dirty="0"/>
              <a:t> в </a:t>
            </a:r>
            <a:r>
              <a:rPr lang="ru-RU" dirty="0" err="1"/>
              <a:t>колективі</a:t>
            </a:r>
            <a:r>
              <a:rPr lang="ru-RU" dirty="0"/>
              <a:t> (</a:t>
            </a:r>
            <a:r>
              <a:rPr lang="ru-RU" dirty="0" err="1"/>
              <a:t>організації</a:t>
            </a:r>
            <a:r>
              <a:rPr lang="ru-RU" dirty="0"/>
              <a:t>); </a:t>
            </a:r>
            <a:endParaRPr lang="ru-RU" dirty="0" smtClean="0"/>
          </a:p>
          <a:p>
            <a:pPr mar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неусвідомлений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ми не </a:t>
            </a:r>
            <a:r>
              <a:rPr lang="ru-RU" dirty="0" err="1"/>
              <a:t>бачимо</a:t>
            </a:r>
            <a:r>
              <a:rPr lang="ru-RU" dirty="0"/>
              <a:t>), </a:t>
            </a:r>
            <a:r>
              <a:rPr lang="ru-RU" dirty="0" err="1"/>
              <a:t>наприклад</a:t>
            </a:r>
            <a:r>
              <a:rPr lang="ru-RU" dirty="0"/>
              <a:t>: </a:t>
            </a:r>
            <a:r>
              <a:rPr lang="ru-RU" dirty="0" err="1"/>
              <a:t>неписані</a:t>
            </a:r>
            <a:r>
              <a:rPr lang="ru-RU" dirty="0"/>
              <a:t> правила, </a:t>
            </a:r>
            <a:r>
              <a:rPr lang="ru-RU" dirty="0" err="1"/>
              <a:t>негласні</a:t>
            </a:r>
            <a:r>
              <a:rPr lang="ru-RU" dirty="0"/>
              <a:t> угоди </a:t>
            </a:r>
            <a:r>
              <a:rPr lang="ru-RU" dirty="0" err="1"/>
              <a:t>тощо</a:t>
            </a:r>
            <a:r>
              <a:rPr lang="ru-RU" dirty="0"/>
              <a:t>.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</a:t>
            </a:r>
            <a:r>
              <a:rPr lang="ru-RU" i="1" dirty="0" err="1" smtClean="0">
                <a:solidFill>
                  <a:srgbClr val="FF0000"/>
                </a:solidFill>
              </a:rPr>
              <a:t>внутрішній</a:t>
            </a:r>
            <a:endParaRPr lang="ru-RU" i="1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цінності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переконання</a:t>
            </a:r>
            <a:r>
              <a:rPr lang="ru-RU" dirty="0"/>
              <a:t> </a:t>
            </a:r>
            <a:r>
              <a:rPr lang="ru-RU" dirty="0" err="1"/>
              <a:t>виражені</a:t>
            </a:r>
            <a:r>
              <a:rPr lang="ru-RU" dirty="0"/>
              <a:t> в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співробітників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свідомо</a:t>
            </a:r>
            <a:r>
              <a:rPr lang="ru-RU" dirty="0"/>
              <a:t> </a:t>
            </a:r>
            <a:r>
              <a:rPr lang="ru-RU" dirty="0" err="1"/>
              <a:t>культивуються</a:t>
            </a:r>
            <a:r>
              <a:rPr lang="ru-RU" dirty="0"/>
              <a:t> ними і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в </a:t>
            </a:r>
            <a:r>
              <a:rPr lang="ru-RU" dirty="0" err="1"/>
              <a:t>глибину</a:t>
            </a:r>
            <a:r>
              <a:rPr lang="ru-RU" dirty="0"/>
              <a:t> </a:t>
            </a:r>
            <a:r>
              <a:rPr lang="ru-RU" dirty="0" err="1"/>
              <a:t>корпоративної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«</a:t>
            </a:r>
            <a:r>
              <a:rPr lang="ru-RU" dirty="0" err="1"/>
              <a:t>розчиняючись</a:t>
            </a:r>
            <a:r>
              <a:rPr lang="ru-RU" dirty="0"/>
              <a:t>» в </a:t>
            </a:r>
            <a:r>
              <a:rPr lang="ru-RU" dirty="0" err="1"/>
              <a:t>єдиній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моральних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1" y="-171401"/>
            <a:ext cx="2051720" cy="2346275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517150" y="274638"/>
            <a:ext cx="453288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Два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рівні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корпоративної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культури</a:t>
            </a:r>
            <a:endParaRPr lang="ru-RU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9563" y="1339057"/>
            <a:ext cx="2848829" cy="9144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зовнішній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5201704" y="1371600"/>
            <a:ext cx="2738908" cy="91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внутрішній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094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400" i="1" dirty="0" err="1" smtClean="0">
                <a:solidFill>
                  <a:srgbClr val="00B050"/>
                </a:solidFill>
              </a:rPr>
              <a:t>Базисні</a:t>
            </a:r>
            <a:r>
              <a:rPr lang="ru-RU" sz="2400" i="1" dirty="0" smtClean="0">
                <a:solidFill>
                  <a:srgbClr val="00B050"/>
                </a:solidFill>
              </a:rPr>
              <a:t> </a:t>
            </a:r>
            <a:r>
              <a:rPr lang="ru-RU" sz="2400" i="1" dirty="0" err="1">
                <a:solidFill>
                  <a:srgbClr val="00B050"/>
                </a:solidFill>
              </a:rPr>
              <a:t>передумови</a:t>
            </a:r>
            <a:r>
              <a:rPr lang="ru-RU" sz="2400" i="1" dirty="0">
                <a:solidFill>
                  <a:srgbClr val="00B050"/>
                </a:solidFill>
              </a:rPr>
              <a:t> </a:t>
            </a:r>
            <a:r>
              <a:rPr lang="ru-RU" sz="2400" i="1" dirty="0" err="1">
                <a:solidFill>
                  <a:srgbClr val="00B050"/>
                </a:solidFill>
              </a:rPr>
              <a:t>поведінки</a:t>
            </a:r>
            <a:r>
              <a:rPr lang="ru-RU" sz="2000" dirty="0"/>
              <a:t>,  </a:t>
            </a:r>
            <a:r>
              <a:rPr lang="ru-RU" sz="2000" i="1" dirty="0" err="1"/>
              <a:t>яких</a:t>
            </a:r>
            <a:r>
              <a:rPr lang="ru-RU" sz="2000" i="1" dirty="0"/>
              <a:t> </a:t>
            </a:r>
            <a:r>
              <a:rPr lang="ru-RU" sz="2000" i="1" dirty="0" err="1"/>
              <a:t>притримуються</a:t>
            </a:r>
            <a:r>
              <a:rPr lang="ru-RU" sz="2000" i="1" dirty="0"/>
              <a:t> члени </a:t>
            </a:r>
            <a:r>
              <a:rPr lang="ru-RU" sz="2000" i="1" dirty="0" err="1"/>
              <a:t>організації</a:t>
            </a:r>
            <a:r>
              <a:rPr lang="ru-RU" sz="2000" i="1" dirty="0"/>
              <a:t> в </a:t>
            </a:r>
            <a:r>
              <a:rPr lang="ru-RU" sz="2000" i="1" dirty="0" err="1"/>
              <a:t>своїй</a:t>
            </a:r>
            <a:r>
              <a:rPr lang="ru-RU" sz="2000" i="1" dirty="0"/>
              <a:t> </a:t>
            </a:r>
            <a:r>
              <a:rPr lang="ru-RU" sz="2000" i="1" dirty="0" err="1"/>
              <a:t>поведінці</a:t>
            </a:r>
            <a:r>
              <a:rPr lang="ru-RU" sz="2000" i="1" dirty="0"/>
              <a:t> та </a:t>
            </a:r>
            <a:r>
              <a:rPr lang="ru-RU" sz="2000" i="1" dirty="0" err="1"/>
              <a:t>діях</a:t>
            </a:r>
            <a:r>
              <a:rPr lang="ru-RU" sz="2000" i="1" dirty="0"/>
              <a:t>, </a:t>
            </a:r>
            <a:r>
              <a:rPr lang="ru-RU" sz="2000" i="1" dirty="0" err="1"/>
              <a:t>що</a:t>
            </a:r>
            <a:r>
              <a:rPr lang="ru-RU" sz="2000" i="1" dirty="0"/>
              <a:t> </a:t>
            </a:r>
            <a:r>
              <a:rPr lang="ru-RU" sz="2000" i="1" dirty="0" err="1"/>
              <a:t>досить</a:t>
            </a:r>
            <a:r>
              <a:rPr lang="ru-RU" sz="2000" i="1" dirty="0"/>
              <a:t> часто є </a:t>
            </a:r>
            <a:r>
              <a:rPr lang="ru-RU" sz="2000" i="1" dirty="0" err="1"/>
              <a:t>пов’язаними</a:t>
            </a:r>
            <a:r>
              <a:rPr lang="ru-RU" sz="2000" i="1" dirty="0"/>
              <a:t> з </a:t>
            </a:r>
            <a:r>
              <a:rPr lang="ru-RU" sz="2000" i="1" dirty="0" err="1"/>
              <a:t>баченням</a:t>
            </a:r>
            <a:r>
              <a:rPr lang="ru-RU" sz="2000" i="1" dirty="0"/>
              <a:t> </a:t>
            </a:r>
            <a:r>
              <a:rPr lang="ru-RU" sz="2000" i="1" dirty="0" err="1"/>
              <a:t>навколишнього</a:t>
            </a:r>
            <a:r>
              <a:rPr lang="ru-RU" sz="2000" i="1" dirty="0"/>
              <a:t> </a:t>
            </a:r>
            <a:r>
              <a:rPr lang="ru-RU" sz="2000" i="1" dirty="0" err="1"/>
              <a:t>середовища</a:t>
            </a:r>
            <a:r>
              <a:rPr lang="ru-RU" sz="2000" i="1" dirty="0"/>
              <a:t> </a:t>
            </a:r>
            <a:r>
              <a:rPr lang="ru-RU" sz="2000" i="1" dirty="0" err="1"/>
              <a:t>людини</a:t>
            </a:r>
            <a:r>
              <a:rPr lang="ru-RU" sz="2000" i="1" dirty="0"/>
              <a:t> (</a:t>
            </a:r>
            <a:r>
              <a:rPr lang="ru-RU" sz="2000" i="1" dirty="0" err="1"/>
              <a:t>групи</a:t>
            </a:r>
            <a:r>
              <a:rPr lang="ru-RU" sz="2000" i="1" dirty="0"/>
              <a:t>, </a:t>
            </a:r>
            <a:r>
              <a:rPr lang="ru-RU" sz="2000" i="1" dirty="0" err="1"/>
              <a:t>організації</a:t>
            </a:r>
            <a:r>
              <a:rPr lang="ru-RU" sz="2000" i="1" dirty="0"/>
              <a:t>, </a:t>
            </a:r>
            <a:r>
              <a:rPr lang="ru-RU" sz="2000" i="1" dirty="0" err="1"/>
              <a:t>суспільства</a:t>
            </a:r>
            <a:r>
              <a:rPr lang="ru-RU" sz="2000" i="1" dirty="0"/>
              <a:t> </a:t>
            </a:r>
            <a:r>
              <a:rPr lang="ru-RU" sz="2000" i="1" dirty="0" err="1"/>
              <a:t>тощо</a:t>
            </a:r>
            <a:r>
              <a:rPr lang="ru-RU" sz="2000" i="1" dirty="0"/>
              <a:t>) та </a:t>
            </a:r>
            <a:r>
              <a:rPr lang="ru-RU" sz="2000" i="1" dirty="0" err="1"/>
              <a:t>регулюючих</a:t>
            </a:r>
            <a:r>
              <a:rPr lang="ru-RU" sz="2000" i="1" dirty="0"/>
              <a:t> </a:t>
            </a:r>
            <a:r>
              <a:rPr lang="ru-RU" sz="2000" i="1" dirty="0" err="1"/>
              <a:t>її</a:t>
            </a:r>
            <a:r>
              <a:rPr lang="ru-RU" sz="2000" i="1" dirty="0"/>
              <a:t> </a:t>
            </a:r>
            <a:r>
              <a:rPr lang="ru-RU" sz="2000" i="1" dirty="0" err="1"/>
              <a:t>змінних</a:t>
            </a:r>
            <a:r>
              <a:rPr lang="ru-RU" sz="2000" i="1" dirty="0"/>
              <a:t> (природа, час, робота, характер </a:t>
            </a:r>
            <a:r>
              <a:rPr lang="ru-RU" sz="2000" i="1" dirty="0" err="1"/>
              <a:t>відношень</a:t>
            </a:r>
            <a:r>
              <a:rPr lang="ru-RU" sz="2000" i="1" dirty="0" smtClean="0"/>
              <a:t>).</a:t>
            </a:r>
          </a:p>
          <a:p>
            <a:r>
              <a:rPr lang="ru-RU" sz="2400" i="1" dirty="0" err="1" smtClean="0">
                <a:solidFill>
                  <a:srgbClr val="00B050"/>
                </a:solidFill>
              </a:rPr>
              <a:t>Ціннісні</a:t>
            </a:r>
            <a:r>
              <a:rPr lang="ru-RU" sz="2400" i="1" dirty="0" smtClean="0">
                <a:solidFill>
                  <a:srgbClr val="00B050"/>
                </a:solidFill>
              </a:rPr>
              <a:t> </a:t>
            </a:r>
            <a:r>
              <a:rPr lang="ru-RU" sz="2400" i="1" dirty="0" err="1">
                <a:solidFill>
                  <a:srgbClr val="00B050"/>
                </a:solidFill>
              </a:rPr>
              <a:t>орієнтації</a:t>
            </a:r>
            <a:r>
              <a:rPr lang="ru-RU" sz="2400" i="1" dirty="0">
                <a:solidFill>
                  <a:srgbClr val="00B050"/>
                </a:solidFill>
              </a:rPr>
              <a:t> (</a:t>
            </a:r>
            <a:r>
              <a:rPr lang="ru-RU" sz="2400" i="1" dirty="0" err="1">
                <a:solidFill>
                  <a:srgbClr val="00B050"/>
                </a:solidFill>
              </a:rPr>
              <a:t>цінності</a:t>
            </a:r>
            <a:r>
              <a:rPr lang="ru-RU" sz="2400" i="1" dirty="0">
                <a:solidFill>
                  <a:srgbClr val="00B050"/>
                </a:solidFill>
              </a:rPr>
              <a:t>) </a:t>
            </a:r>
            <a:r>
              <a:rPr lang="ru-RU" sz="2000" dirty="0"/>
              <a:t>- </a:t>
            </a:r>
            <a:r>
              <a:rPr lang="ru-RU" sz="2000" i="1" dirty="0" err="1"/>
              <a:t>які</a:t>
            </a:r>
            <a:r>
              <a:rPr lang="ru-RU" sz="2000" i="1" dirty="0"/>
              <a:t> </a:t>
            </a:r>
            <a:r>
              <a:rPr lang="ru-RU" sz="2000" i="1" dirty="0" err="1"/>
              <a:t>орієнтують</a:t>
            </a:r>
            <a:r>
              <a:rPr lang="ru-RU" sz="2000" i="1" dirty="0"/>
              <a:t> члена </a:t>
            </a:r>
            <a:r>
              <a:rPr lang="ru-RU" sz="2000" i="1" dirty="0" err="1"/>
              <a:t>організації</a:t>
            </a:r>
            <a:r>
              <a:rPr lang="ru-RU" sz="2000" i="1" dirty="0"/>
              <a:t> яку форму </a:t>
            </a:r>
            <a:r>
              <a:rPr lang="ru-RU" sz="2000" i="1" dirty="0" err="1"/>
              <a:t>поведінки</a:t>
            </a:r>
            <a:r>
              <a:rPr lang="ru-RU" sz="2000" i="1" dirty="0"/>
              <a:t> </a:t>
            </a:r>
            <a:r>
              <a:rPr lang="ru-RU" sz="2000" i="1" dirty="0" err="1"/>
              <a:t>можливо</a:t>
            </a:r>
            <a:r>
              <a:rPr lang="ru-RU" sz="2000" i="1" dirty="0"/>
              <a:t> </a:t>
            </a:r>
            <a:r>
              <a:rPr lang="ru-RU" sz="2000" i="1" dirty="0" err="1"/>
              <a:t>вважати</a:t>
            </a:r>
            <a:r>
              <a:rPr lang="ru-RU" sz="2000" i="1" dirty="0"/>
              <a:t> </a:t>
            </a:r>
            <a:r>
              <a:rPr lang="ru-RU" sz="2000" i="1" dirty="0" err="1"/>
              <a:t>гідною</a:t>
            </a:r>
            <a:r>
              <a:rPr lang="ru-RU" sz="2000" i="1" dirty="0"/>
              <a:t>, а яку </a:t>
            </a:r>
            <a:r>
              <a:rPr lang="ru-RU" sz="2000" i="1" dirty="0" err="1"/>
              <a:t>неприйнятною</a:t>
            </a:r>
            <a:r>
              <a:rPr lang="ru-RU" sz="2000" i="1" dirty="0"/>
              <a:t>. Все </a:t>
            </a:r>
            <a:r>
              <a:rPr lang="ru-RU" sz="2000" i="1" dirty="0" err="1"/>
              <a:t>залежить</a:t>
            </a:r>
            <a:r>
              <a:rPr lang="ru-RU" sz="2000" i="1" dirty="0"/>
              <a:t> </a:t>
            </a:r>
            <a:r>
              <a:rPr lang="ru-RU" sz="2000" i="1" dirty="0" err="1"/>
              <a:t>від</a:t>
            </a:r>
            <a:r>
              <a:rPr lang="ru-RU" sz="2000" i="1" dirty="0"/>
              <a:t> </a:t>
            </a:r>
            <a:r>
              <a:rPr lang="ru-RU" sz="2000" i="1" dirty="0" err="1"/>
              <a:t>домінуючих</a:t>
            </a:r>
            <a:r>
              <a:rPr lang="ru-RU" sz="2000" i="1" dirty="0"/>
              <a:t> </a:t>
            </a:r>
            <a:r>
              <a:rPr lang="ru-RU" sz="2000" i="1" dirty="0" err="1"/>
              <a:t>цінностей</a:t>
            </a:r>
            <a:r>
              <a:rPr lang="ru-RU" sz="2000" i="1" dirty="0"/>
              <a:t> </a:t>
            </a:r>
            <a:r>
              <a:rPr lang="ru-RU" sz="2000" i="1" dirty="0" err="1"/>
              <a:t>організації</a:t>
            </a:r>
            <a:r>
              <a:rPr lang="ru-RU" sz="2000" i="1" dirty="0"/>
              <a:t>, </a:t>
            </a:r>
            <a:r>
              <a:rPr lang="ru-RU" sz="2000" i="1" dirty="0" err="1"/>
              <a:t>щоб</a:t>
            </a:r>
            <a:r>
              <a:rPr lang="ru-RU" sz="2000" i="1" dirty="0"/>
              <a:t> </a:t>
            </a:r>
            <a:r>
              <a:rPr lang="ru-RU" sz="2000" i="1" dirty="0" err="1"/>
              <a:t>зрозуміти</a:t>
            </a:r>
            <a:r>
              <a:rPr lang="ru-RU" sz="2000" i="1" dirty="0"/>
              <a:t> як  </a:t>
            </a:r>
            <a:r>
              <a:rPr lang="ru-RU" sz="2000" i="1" dirty="0" err="1"/>
              <a:t>людина</a:t>
            </a:r>
            <a:r>
              <a:rPr lang="ru-RU" sz="2000" i="1" dirty="0"/>
              <a:t> </a:t>
            </a:r>
            <a:r>
              <a:rPr lang="ru-RU" sz="2000" i="1" dirty="0" err="1"/>
              <a:t>має</a:t>
            </a:r>
            <a:r>
              <a:rPr lang="ru-RU" sz="2000" i="1" dirty="0"/>
              <a:t> </a:t>
            </a:r>
            <a:r>
              <a:rPr lang="ru-RU" sz="2000" i="1" dirty="0" err="1"/>
              <a:t>діяти</a:t>
            </a:r>
            <a:r>
              <a:rPr lang="ru-RU" sz="2000" i="1" dirty="0"/>
              <a:t> в </a:t>
            </a:r>
            <a:r>
              <a:rPr lang="ru-RU" sz="2000" i="1" dirty="0" err="1"/>
              <a:t>певній</a:t>
            </a:r>
            <a:r>
              <a:rPr lang="ru-RU" sz="2000" i="1" dirty="0"/>
              <a:t> </a:t>
            </a:r>
            <a:r>
              <a:rPr lang="ru-RU" sz="2000" i="1" dirty="0" err="1"/>
              <a:t>ситуації</a:t>
            </a:r>
            <a:r>
              <a:rPr lang="ru-RU" sz="2000" i="1" dirty="0"/>
              <a:t>;</a:t>
            </a:r>
          </a:p>
          <a:p>
            <a:r>
              <a:rPr lang="ru-RU" sz="2400" i="1" dirty="0" err="1" smtClean="0">
                <a:solidFill>
                  <a:srgbClr val="00B050"/>
                </a:solidFill>
              </a:rPr>
              <a:t>Символіка</a:t>
            </a:r>
            <a:r>
              <a:rPr lang="ru-RU" sz="2000" dirty="0" smtClean="0">
                <a:solidFill>
                  <a:srgbClr val="00B050"/>
                </a:solidFill>
              </a:rPr>
              <a:t> </a:t>
            </a:r>
            <a:r>
              <a:rPr lang="ru-RU" sz="2000" dirty="0"/>
              <a:t>-  </a:t>
            </a:r>
            <a:r>
              <a:rPr lang="ru-RU" sz="2000" i="1" dirty="0" err="1"/>
              <a:t>завдяки</a:t>
            </a:r>
            <a:r>
              <a:rPr lang="ru-RU" sz="2000" i="1" dirty="0"/>
              <a:t> </a:t>
            </a:r>
            <a:r>
              <a:rPr lang="ru-RU" sz="2000" i="1" dirty="0" err="1"/>
              <a:t>якій</a:t>
            </a:r>
            <a:r>
              <a:rPr lang="ru-RU" sz="2000" i="1" dirty="0"/>
              <a:t> </a:t>
            </a:r>
            <a:r>
              <a:rPr lang="ru-RU" sz="2000" i="1" dirty="0" err="1"/>
              <a:t>передаються</a:t>
            </a:r>
            <a:r>
              <a:rPr lang="ru-RU" sz="2000" i="1" dirty="0"/>
              <a:t> </a:t>
            </a:r>
            <a:r>
              <a:rPr lang="ru-RU" sz="2000" i="1" dirty="0" err="1"/>
              <a:t>ціннісні</a:t>
            </a:r>
            <a:r>
              <a:rPr lang="ru-RU" sz="2000" i="1" dirty="0"/>
              <a:t> </a:t>
            </a:r>
            <a:r>
              <a:rPr lang="ru-RU" sz="2000" i="1" dirty="0" err="1"/>
              <a:t>орієнтації</a:t>
            </a:r>
            <a:r>
              <a:rPr lang="ru-RU" sz="2000" i="1" dirty="0"/>
              <a:t> </a:t>
            </a:r>
            <a:r>
              <a:rPr lang="ru-RU" sz="2000" i="1" dirty="0" err="1"/>
              <a:t>конкретної</a:t>
            </a:r>
            <a:r>
              <a:rPr lang="ru-RU" sz="2000" i="1" dirty="0"/>
              <a:t> </a:t>
            </a:r>
            <a:r>
              <a:rPr lang="ru-RU" sz="2000" i="1" dirty="0" err="1"/>
              <a:t>організації</a:t>
            </a:r>
            <a:r>
              <a:rPr lang="ru-RU" sz="2000" i="1" dirty="0"/>
              <a:t> членам </a:t>
            </a:r>
            <a:r>
              <a:rPr lang="ru-RU" sz="2000" i="1" dirty="0" err="1"/>
              <a:t>цієї</a:t>
            </a:r>
            <a:r>
              <a:rPr lang="ru-RU" sz="2000" i="1" dirty="0"/>
              <a:t> ж </a:t>
            </a:r>
            <a:r>
              <a:rPr lang="ru-RU" sz="2000" i="1" dirty="0" err="1"/>
              <a:t>організації</a:t>
            </a:r>
            <a:r>
              <a:rPr lang="ru-RU" sz="2000" i="1" dirty="0"/>
              <a:t> (</a:t>
            </a:r>
            <a:r>
              <a:rPr lang="ru-RU" sz="2000" i="1" dirty="0" err="1"/>
              <a:t>колективу</a:t>
            </a:r>
            <a:r>
              <a:rPr lang="ru-RU" sz="2000" i="1" dirty="0"/>
              <a:t>). </a:t>
            </a:r>
            <a:r>
              <a:rPr lang="ru-RU" sz="2000" i="1" dirty="0" err="1"/>
              <a:t>Що</a:t>
            </a:r>
            <a:r>
              <a:rPr lang="ru-RU" sz="2000" i="1" dirty="0"/>
              <a:t> </a:t>
            </a:r>
            <a:r>
              <a:rPr lang="ru-RU" sz="2000" i="1" dirty="0" err="1"/>
              <a:t>існують</a:t>
            </a:r>
            <a:r>
              <a:rPr lang="ru-RU" sz="2000" i="1" dirty="0"/>
              <a:t> у </a:t>
            </a:r>
            <a:r>
              <a:rPr lang="ru-RU" sz="2000" i="1" dirty="0" err="1"/>
              <a:t>вигляді</a:t>
            </a:r>
            <a:r>
              <a:rPr lang="ru-RU" sz="2000" i="1" dirty="0"/>
              <a:t> </a:t>
            </a:r>
            <a:r>
              <a:rPr lang="ru-RU" sz="2000" i="1" dirty="0" err="1"/>
              <a:t>різноманітних</a:t>
            </a:r>
            <a:r>
              <a:rPr lang="ru-RU" sz="2000" i="1" dirty="0"/>
              <a:t> </a:t>
            </a:r>
            <a:r>
              <a:rPr lang="ru-RU" sz="2000" i="1" dirty="0" err="1"/>
              <a:t>історій</a:t>
            </a:r>
            <a:r>
              <a:rPr lang="ru-RU" sz="2000" i="1" dirty="0"/>
              <a:t>, легенд та </a:t>
            </a:r>
            <a:r>
              <a:rPr lang="ru-RU" sz="2000" i="1" dirty="0" err="1"/>
              <a:t>міфів</a:t>
            </a:r>
            <a:r>
              <a:rPr lang="ru-RU" sz="2000" i="1" dirty="0"/>
              <a:t> </a:t>
            </a:r>
            <a:r>
              <a:rPr lang="ru-RU" sz="2000" i="1" dirty="0" err="1"/>
              <a:t>впливаючи</a:t>
            </a:r>
            <a:r>
              <a:rPr lang="ru-RU" sz="2000" i="1" dirty="0"/>
              <a:t> на людей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46" y="5445224"/>
            <a:ext cx="2620660" cy="14127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50005"/>
            <a:ext cx="2736303" cy="1558924"/>
          </a:xfrm>
          <a:prstGeom prst="rect">
            <a:avLst/>
          </a:prstGeom>
        </p:spPr>
      </p:pic>
      <p:sp>
        <p:nvSpPr>
          <p:cNvPr id="10" name="7-конечная звезда 9"/>
          <p:cNvSpPr/>
          <p:nvPr/>
        </p:nvSpPr>
        <p:spPr>
          <a:xfrm>
            <a:off x="3491881" y="62528"/>
            <a:ext cx="4054760" cy="1567220"/>
          </a:xfrm>
          <a:prstGeom prst="star7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Основні компоненти</a:t>
            </a:r>
            <a:endParaRPr lang="ru-RU" dirty="0"/>
          </a:p>
        </p:txBody>
      </p:sp>
      <p:sp>
        <p:nvSpPr>
          <p:cNvPr id="11" name="Молния 10"/>
          <p:cNvSpPr/>
          <p:nvPr/>
        </p:nvSpPr>
        <p:spPr>
          <a:xfrm>
            <a:off x="11967" y="1666052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олния 11"/>
          <p:cNvSpPr/>
          <p:nvPr/>
        </p:nvSpPr>
        <p:spPr>
          <a:xfrm>
            <a:off x="-28195" y="2733293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олния 12"/>
          <p:cNvSpPr/>
          <p:nvPr/>
        </p:nvSpPr>
        <p:spPr>
          <a:xfrm>
            <a:off x="-32640" y="3739206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213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400" dirty="0" err="1" smtClean="0"/>
              <a:t>взаємодія</a:t>
            </a:r>
            <a:r>
              <a:rPr lang="ru-RU" sz="2400" dirty="0"/>
              <a:t>, «</a:t>
            </a:r>
            <a:r>
              <a:rPr lang="ru-RU" sz="2400" dirty="0" err="1"/>
              <a:t>командний</a:t>
            </a:r>
            <a:r>
              <a:rPr lang="ru-RU" sz="2400" dirty="0"/>
              <a:t> дух»; </a:t>
            </a:r>
          </a:p>
          <a:p>
            <a:r>
              <a:rPr lang="ru-RU" sz="2400" dirty="0" err="1" smtClean="0"/>
              <a:t>задоволення</a:t>
            </a:r>
            <a:r>
              <a:rPr lang="ru-RU" sz="2400" dirty="0" smtClean="0"/>
              <a:t> </a:t>
            </a:r>
            <a:r>
              <a:rPr lang="ru-RU" sz="2400" dirty="0" err="1"/>
              <a:t>роботою</a:t>
            </a:r>
            <a:r>
              <a:rPr lang="ru-RU" sz="2400" dirty="0"/>
              <a:t> та </a:t>
            </a:r>
            <a:r>
              <a:rPr lang="ru-RU" sz="2400" dirty="0" err="1"/>
              <a:t>гордість</a:t>
            </a:r>
            <a:r>
              <a:rPr lang="ru-RU" sz="2400" dirty="0"/>
              <a:t> за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результати</a:t>
            </a:r>
            <a:r>
              <a:rPr lang="ru-RU" sz="2400" dirty="0"/>
              <a:t>;  </a:t>
            </a:r>
          </a:p>
          <a:p>
            <a:r>
              <a:rPr lang="ru-RU" sz="2400" dirty="0" err="1" smtClean="0"/>
              <a:t>вірність</a:t>
            </a:r>
            <a:r>
              <a:rPr lang="ru-RU" sz="2400" dirty="0" smtClean="0"/>
              <a:t> </a:t>
            </a:r>
            <a:r>
              <a:rPr lang="ru-RU" sz="2400" dirty="0" err="1"/>
              <a:t>організації</a:t>
            </a:r>
            <a:r>
              <a:rPr lang="ru-RU" sz="2400" dirty="0"/>
              <a:t> та </a:t>
            </a:r>
            <a:r>
              <a:rPr lang="ru-RU" sz="2400" dirty="0" err="1"/>
              <a:t>відповідність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стандартам; </a:t>
            </a:r>
          </a:p>
          <a:p>
            <a:r>
              <a:rPr lang="ru-RU" sz="2400" dirty="0" err="1" smtClean="0"/>
              <a:t>вимогливість</a:t>
            </a:r>
            <a:r>
              <a:rPr lang="ru-RU" sz="2400" dirty="0" smtClean="0"/>
              <a:t> </a:t>
            </a:r>
            <a:r>
              <a:rPr lang="ru-RU" sz="2400" dirty="0"/>
              <a:t>до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; </a:t>
            </a:r>
          </a:p>
          <a:p>
            <a:r>
              <a:rPr lang="ru-RU" sz="2400" dirty="0" err="1" smtClean="0"/>
              <a:t>готовність</a:t>
            </a:r>
            <a:r>
              <a:rPr lang="ru-RU" sz="2400" dirty="0" smtClean="0"/>
              <a:t> </a:t>
            </a:r>
            <a:r>
              <a:rPr lang="ru-RU" sz="2400" dirty="0"/>
              <a:t>до </a:t>
            </a:r>
            <a:r>
              <a:rPr lang="ru-RU" sz="2400" dirty="0" err="1"/>
              <a:t>змін</a:t>
            </a:r>
            <a:r>
              <a:rPr lang="ru-RU" sz="2400" dirty="0"/>
              <a:t> (</a:t>
            </a:r>
            <a:r>
              <a:rPr lang="ru-RU" sz="2400" dirty="0" err="1"/>
              <a:t>внаслідок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, </a:t>
            </a:r>
            <a:r>
              <a:rPr lang="ru-RU" sz="2400" dirty="0" err="1"/>
              <a:t>конкурентної</a:t>
            </a:r>
            <a:r>
              <a:rPr lang="ru-RU" sz="2400" dirty="0"/>
              <a:t> </a:t>
            </a:r>
            <a:r>
              <a:rPr lang="ru-RU" sz="2400" dirty="0" err="1"/>
              <a:t>боротьби</a:t>
            </a:r>
            <a:r>
              <a:rPr lang="ru-RU" sz="2400" dirty="0"/>
              <a:t> </a:t>
            </a:r>
            <a:r>
              <a:rPr lang="ru-RU" sz="2400" dirty="0" err="1"/>
              <a:t>тощо</a:t>
            </a:r>
            <a:r>
              <a:rPr lang="ru-RU" sz="2400" dirty="0"/>
              <a:t>). </a:t>
            </a:r>
          </a:p>
          <a:p>
            <a:r>
              <a:rPr lang="ru-RU" sz="2400" dirty="0" err="1" smtClean="0">
                <a:solidFill>
                  <a:srgbClr val="C00000"/>
                </a:solidFill>
              </a:rPr>
              <a:t>головна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>
                <a:solidFill>
                  <a:srgbClr val="C00000"/>
                </a:solidFill>
              </a:rPr>
              <a:t>риса </a:t>
            </a:r>
            <a:r>
              <a:rPr lang="ru-RU" sz="2400" dirty="0"/>
              <a:t>– </a:t>
            </a:r>
            <a:r>
              <a:rPr lang="ru-RU" sz="2400" b="1" i="1" dirty="0" err="1"/>
              <a:t>спрямованість</a:t>
            </a:r>
            <a:r>
              <a:rPr lang="ru-RU" sz="2400" b="1" i="1" dirty="0"/>
              <a:t> </a:t>
            </a:r>
            <a:r>
              <a:rPr lang="ru-RU" sz="2400" b="1" i="1" dirty="0" err="1"/>
              <a:t>корпоративної</a:t>
            </a:r>
            <a:r>
              <a:rPr lang="ru-RU" sz="2400" b="1" i="1" dirty="0"/>
              <a:t>  </a:t>
            </a:r>
            <a:r>
              <a:rPr lang="ru-RU" sz="2400" b="1" i="1" dirty="0" err="1"/>
              <a:t>культури</a:t>
            </a:r>
            <a:r>
              <a:rPr lang="ru-RU" sz="2400" b="1" i="1" dirty="0"/>
              <a:t> на роботу з персоналом </a:t>
            </a:r>
            <a:r>
              <a:rPr lang="ru-RU" sz="2400" b="1" i="1" dirty="0" err="1"/>
              <a:t>організації</a:t>
            </a:r>
            <a:r>
              <a:rPr lang="ru-RU" sz="2400" b="1" i="1" dirty="0"/>
              <a:t>, </a:t>
            </a:r>
            <a:r>
              <a:rPr lang="ru-RU" sz="2400" b="1" i="1" dirty="0" err="1"/>
              <a:t>адже</a:t>
            </a:r>
            <a:r>
              <a:rPr lang="ru-RU" sz="2400" b="1" i="1" dirty="0"/>
              <a:t> </a:t>
            </a:r>
            <a:r>
              <a:rPr lang="ru-RU" sz="2400" b="1" i="1" dirty="0" err="1"/>
              <a:t>саме</a:t>
            </a:r>
            <a:r>
              <a:rPr lang="ru-RU" sz="2400" b="1" i="1" dirty="0"/>
              <a:t> </a:t>
            </a:r>
            <a:r>
              <a:rPr lang="ru-RU" sz="2400" b="1" i="1" dirty="0" err="1"/>
              <a:t>ця</a:t>
            </a:r>
            <a:r>
              <a:rPr lang="ru-RU" sz="2400" b="1" i="1" dirty="0"/>
              <a:t> риса </a:t>
            </a:r>
            <a:r>
              <a:rPr lang="ru-RU" sz="2400" b="1" i="1" dirty="0" err="1"/>
              <a:t>завбачає</a:t>
            </a:r>
            <a:r>
              <a:rPr lang="ru-RU" sz="2400" b="1" i="1" dirty="0"/>
              <a:t> сам </a:t>
            </a:r>
            <a:r>
              <a:rPr lang="ru-RU" sz="2400" b="1" i="1" dirty="0" err="1"/>
              <a:t>процес</a:t>
            </a:r>
            <a:r>
              <a:rPr lang="ru-RU" sz="2400" b="1" i="1" dirty="0"/>
              <a:t> </a:t>
            </a:r>
            <a:r>
              <a:rPr lang="ru-RU" sz="2400" b="1" i="1" dirty="0" err="1"/>
              <a:t>формування</a:t>
            </a:r>
            <a:r>
              <a:rPr lang="ru-RU" sz="2400" b="1" i="1" dirty="0"/>
              <a:t> </a:t>
            </a:r>
            <a:r>
              <a:rPr lang="ru-RU" sz="2400" b="1" i="1" dirty="0" err="1"/>
              <a:t>корпоративної</a:t>
            </a:r>
            <a:r>
              <a:rPr lang="ru-RU" sz="2400" b="1" i="1" dirty="0"/>
              <a:t> </a:t>
            </a:r>
            <a:r>
              <a:rPr lang="ru-RU" sz="2400" b="1" i="1" dirty="0" err="1"/>
              <a:t>культури</a:t>
            </a:r>
            <a:r>
              <a:rPr lang="ru-RU" sz="2400" dirty="0"/>
              <a:t>. 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25" y="0"/>
            <a:ext cx="1171575" cy="952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0" y="5373216"/>
            <a:ext cx="3408040" cy="1456774"/>
          </a:xfrm>
          <a:prstGeom prst="rect">
            <a:avLst/>
          </a:prstGeom>
        </p:spPr>
      </p:pic>
      <p:sp>
        <p:nvSpPr>
          <p:cNvPr id="6" name="Шестиугольник 5"/>
          <p:cNvSpPr/>
          <p:nvPr/>
        </p:nvSpPr>
        <p:spPr>
          <a:xfrm>
            <a:off x="457200" y="372302"/>
            <a:ext cx="7283152" cy="914400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Визначальні риси корпоративної культури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517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8640"/>
            <a:ext cx="9143999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020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solidFill>
                  <a:srgbClr val="FF0000"/>
                </a:solidFill>
              </a:rPr>
              <a:t>Моральні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еталони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керівника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427168" cy="5733256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</a:t>
            </a:r>
            <a:r>
              <a:rPr lang="ru-RU" dirty="0"/>
              <a:t>	</a:t>
            </a:r>
            <a:r>
              <a:rPr lang="ru-RU" sz="6800" dirty="0" err="1"/>
              <a:t>Прагнення</a:t>
            </a:r>
            <a:r>
              <a:rPr lang="ru-RU" sz="6800" dirty="0"/>
              <a:t>  </a:t>
            </a:r>
            <a:r>
              <a:rPr lang="ru-RU" sz="6800" dirty="0" err="1"/>
              <a:t>створити</a:t>
            </a:r>
            <a:r>
              <a:rPr lang="ru-RU" sz="6800" dirty="0"/>
              <a:t> </a:t>
            </a:r>
            <a:r>
              <a:rPr lang="ru-RU" sz="6800" dirty="0" err="1"/>
              <a:t>цілісний</a:t>
            </a:r>
            <a:r>
              <a:rPr lang="ru-RU" sz="6800" dirty="0"/>
              <a:t> </a:t>
            </a:r>
            <a:r>
              <a:rPr lang="ru-RU" sz="6800" dirty="0" err="1"/>
              <a:t>колектив</a:t>
            </a:r>
            <a:r>
              <a:rPr lang="ru-RU" sz="6800" dirty="0"/>
              <a:t> з </a:t>
            </a:r>
            <a:r>
              <a:rPr lang="ru-RU" sz="6800" dirty="0" err="1"/>
              <a:t>високими</a:t>
            </a:r>
            <a:r>
              <a:rPr lang="ru-RU" sz="6800" dirty="0"/>
              <a:t> </a:t>
            </a:r>
            <a:r>
              <a:rPr lang="ru-RU" sz="6800" dirty="0" err="1"/>
              <a:t>моральними</a:t>
            </a:r>
            <a:r>
              <a:rPr lang="ru-RU" sz="6800" dirty="0"/>
              <a:t> нормами </a:t>
            </a:r>
            <a:r>
              <a:rPr lang="ru-RU" sz="6800" dirty="0" err="1"/>
              <a:t>спілкування</a:t>
            </a:r>
            <a:r>
              <a:rPr lang="ru-RU" sz="6800" dirty="0"/>
              <a:t>, де </a:t>
            </a:r>
            <a:r>
              <a:rPr lang="ru-RU" sz="6800" dirty="0" err="1"/>
              <a:t>кожна</a:t>
            </a:r>
            <a:r>
              <a:rPr lang="ru-RU" sz="6800" dirty="0"/>
              <a:t> </a:t>
            </a:r>
            <a:r>
              <a:rPr lang="ru-RU" sz="6800" dirty="0" err="1"/>
              <a:t>особистість</a:t>
            </a:r>
            <a:r>
              <a:rPr lang="ru-RU" sz="6800" dirty="0"/>
              <a:t> </a:t>
            </a:r>
            <a:r>
              <a:rPr lang="ru-RU" sz="6800" dirty="0" err="1"/>
              <a:t>залишається</a:t>
            </a:r>
            <a:r>
              <a:rPr lang="ru-RU" sz="6800" dirty="0"/>
              <a:t> </a:t>
            </a:r>
            <a:r>
              <a:rPr lang="ru-RU" sz="6800" dirty="0" err="1"/>
              <a:t>індивідуальністю</a:t>
            </a:r>
            <a:r>
              <a:rPr lang="ru-RU" sz="6800" dirty="0"/>
              <a:t>;</a:t>
            </a:r>
          </a:p>
          <a:p>
            <a:r>
              <a:rPr lang="ru-RU" sz="6800" dirty="0"/>
              <a:t>	При </a:t>
            </a:r>
            <a:r>
              <a:rPr lang="ru-RU" sz="6800" dirty="0" err="1"/>
              <a:t>виникненні</a:t>
            </a:r>
            <a:r>
              <a:rPr lang="ru-RU" sz="6800" dirty="0"/>
              <a:t> </a:t>
            </a:r>
            <a:r>
              <a:rPr lang="ru-RU" sz="6800" dirty="0" err="1"/>
              <a:t>різноманітних</a:t>
            </a:r>
            <a:r>
              <a:rPr lang="ru-RU" sz="6800" dirty="0"/>
              <a:t> проблем та </a:t>
            </a:r>
            <a:r>
              <a:rPr lang="ru-RU" sz="6800" dirty="0" err="1"/>
              <a:t>труднощів</a:t>
            </a:r>
            <a:r>
              <a:rPr lang="ru-RU" sz="6800" dirty="0"/>
              <a:t> </a:t>
            </a:r>
            <a:r>
              <a:rPr lang="ru-RU" sz="6800" dirty="0" err="1"/>
              <a:t>пов’язаних</a:t>
            </a:r>
            <a:r>
              <a:rPr lang="ru-RU" sz="6800" dirty="0"/>
              <a:t> з </a:t>
            </a:r>
            <a:r>
              <a:rPr lang="ru-RU" sz="6800" dirty="0" err="1"/>
              <a:t>недобросовісністю</a:t>
            </a:r>
            <a:r>
              <a:rPr lang="ru-RU" sz="6800" dirty="0"/>
              <a:t> </a:t>
            </a:r>
            <a:r>
              <a:rPr lang="ru-RU" sz="6800" dirty="0" err="1"/>
              <a:t>підлеглого</a:t>
            </a:r>
            <a:r>
              <a:rPr lang="ru-RU" sz="6800" dirty="0"/>
              <a:t> </a:t>
            </a:r>
            <a:r>
              <a:rPr lang="ru-RU" sz="6800" dirty="0" err="1"/>
              <a:t>керівнику</a:t>
            </a:r>
            <a:r>
              <a:rPr lang="ru-RU" sz="6800" dirty="0"/>
              <a:t> </a:t>
            </a:r>
            <a:r>
              <a:rPr lang="ru-RU" sz="6800" dirty="0" err="1"/>
              <a:t>необхідно</a:t>
            </a:r>
            <a:r>
              <a:rPr lang="ru-RU" sz="6800" dirty="0"/>
              <a:t> </a:t>
            </a:r>
            <a:r>
              <a:rPr lang="ru-RU" sz="6800" dirty="0" err="1"/>
              <a:t>визначити</a:t>
            </a:r>
            <a:r>
              <a:rPr lang="ru-RU" sz="6800" dirty="0"/>
              <a:t> причини та </a:t>
            </a:r>
            <a:r>
              <a:rPr lang="ru-RU" sz="6800" dirty="0" err="1"/>
              <a:t>допомогти</a:t>
            </a:r>
            <a:r>
              <a:rPr lang="ru-RU" sz="6800" dirty="0"/>
              <a:t> </a:t>
            </a:r>
            <a:r>
              <a:rPr lang="ru-RU" sz="6800" dirty="0" err="1"/>
              <a:t>подолати</a:t>
            </a:r>
            <a:r>
              <a:rPr lang="ru-RU" sz="6800" dirty="0"/>
              <a:t> </a:t>
            </a:r>
            <a:r>
              <a:rPr lang="ru-RU" sz="6800" dirty="0" err="1"/>
              <a:t>їх</a:t>
            </a:r>
            <a:r>
              <a:rPr lang="ru-RU" sz="6800" dirty="0"/>
              <a:t>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Керівник</a:t>
            </a:r>
            <a:r>
              <a:rPr lang="ru-RU" sz="6800" dirty="0"/>
              <a:t> </a:t>
            </a:r>
            <a:r>
              <a:rPr lang="ru-RU" sz="6800" dirty="0" err="1"/>
              <a:t>зобов’язаний</a:t>
            </a:r>
            <a:r>
              <a:rPr lang="ru-RU" sz="6800" dirty="0"/>
              <a:t> </a:t>
            </a:r>
            <a:r>
              <a:rPr lang="ru-RU" sz="6800" dirty="0" err="1"/>
              <a:t>робити</a:t>
            </a:r>
            <a:r>
              <a:rPr lang="ru-RU" sz="6800" dirty="0"/>
              <a:t> </a:t>
            </a:r>
            <a:r>
              <a:rPr lang="ru-RU" sz="6800" dirty="0" err="1"/>
              <a:t>зауваження</a:t>
            </a:r>
            <a:r>
              <a:rPr lang="ru-RU" sz="6800" dirty="0"/>
              <a:t> </a:t>
            </a:r>
            <a:r>
              <a:rPr lang="ru-RU" sz="6800" dirty="0" err="1"/>
              <a:t>підлеглому</a:t>
            </a:r>
            <a:r>
              <a:rPr lang="ru-RU" sz="6800" dirty="0"/>
              <a:t>, </a:t>
            </a:r>
            <a:r>
              <a:rPr lang="ru-RU" sz="6800" dirty="0" err="1"/>
              <a:t>лише</a:t>
            </a:r>
            <a:r>
              <a:rPr lang="ru-RU" sz="6800" dirty="0"/>
              <a:t> у </a:t>
            </a:r>
            <a:r>
              <a:rPr lang="ru-RU" sz="6800" dirty="0" err="1"/>
              <a:t>випадку</a:t>
            </a:r>
            <a:r>
              <a:rPr lang="ru-RU" sz="6800" dirty="0"/>
              <a:t> не </a:t>
            </a:r>
            <a:r>
              <a:rPr lang="ru-RU" sz="6800" dirty="0" err="1"/>
              <a:t>виконання</a:t>
            </a:r>
            <a:r>
              <a:rPr lang="ru-RU" sz="6800" dirty="0"/>
              <a:t> </a:t>
            </a:r>
            <a:r>
              <a:rPr lang="ru-RU" sz="6800" dirty="0" err="1"/>
              <a:t>його</a:t>
            </a:r>
            <a:r>
              <a:rPr lang="ru-RU" sz="6800" dirty="0"/>
              <a:t> </a:t>
            </a:r>
            <a:r>
              <a:rPr lang="ru-RU" sz="6800" dirty="0" err="1"/>
              <a:t>розпорядження</a:t>
            </a:r>
            <a:r>
              <a:rPr lang="ru-RU" sz="6800" dirty="0"/>
              <a:t>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Зауваження</a:t>
            </a:r>
            <a:r>
              <a:rPr lang="ru-RU" sz="6800" dirty="0"/>
              <a:t> </a:t>
            </a:r>
            <a:r>
              <a:rPr lang="ru-RU" sz="6800" dirty="0" err="1"/>
              <a:t>підлеглому</a:t>
            </a:r>
            <a:r>
              <a:rPr lang="ru-RU" sz="6800" dirty="0"/>
              <a:t> </a:t>
            </a:r>
            <a:r>
              <a:rPr lang="ru-RU" sz="6800" dirty="0" err="1"/>
              <a:t>потрібно</a:t>
            </a:r>
            <a:r>
              <a:rPr lang="ru-RU" sz="6800" dirty="0"/>
              <a:t> </a:t>
            </a:r>
            <a:r>
              <a:rPr lang="ru-RU" sz="6800" dirty="0" err="1"/>
              <a:t>робити</a:t>
            </a:r>
            <a:r>
              <a:rPr lang="ru-RU" sz="6800" dirty="0"/>
              <a:t> </a:t>
            </a:r>
            <a:r>
              <a:rPr lang="ru-RU" sz="6800" dirty="0" err="1"/>
              <a:t>відповідно</a:t>
            </a:r>
            <a:r>
              <a:rPr lang="ru-RU" sz="6800" dirty="0"/>
              <a:t> до </a:t>
            </a:r>
            <a:r>
              <a:rPr lang="ru-RU" sz="6800" dirty="0" err="1"/>
              <a:t>моральних</a:t>
            </a:r>
            <a:r>
              <a:rPr lang="ru-RU" sz="6800" dirty="0"/>
              <a:t> норм, не </a:t>
            </a:r>
            <a:r>
              <a:rPr lang="ru-RU" sz="6800" dirty="0" err="1"/>
              <a:t>принижуючи</a:t>
            </a:r>
            <a:r>
              <a:rPr lang="ru-RU" sz="6800" dirty="0"/>
              <a:t> </a:t>
            </a:r>
            <a:r>
              <a:rPr lang="ru-RU" sz="6800" dirty="0" err="1"/>
              <a:t>поваги</a:t>
            </a:r>
            <a:r>
              <a:rPr lang="ru-RU" sz="6800" dirty="0"/>
              <a:t> та </a:t>
            </a:r>
            <a:r>
              <a:rPr lang="ru-RU" sz="6800" dirty="0" err="1"/>
              <a:t>гідності</a:t>
            </a:r>
            <a:r>
              <a:rPr lang="ru-RU" sz="6800" dirty="0"/>
              <a:t> </a:t>
            </a:r>
            <a:r>
              <a:rPr lang="ru-RU" sz="6800" dirty="0" err="1"/>
              <a:t>особистості</a:t>
            </a:r>
            <a:r>
              <a:rPr lang="ru-RU" sz="6800" dirty="0"/>
              <a:t>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Критичні</a:t>
            </a:r>
            <a:r>
              <a:rPr lang="ru-RU" sz="6800" dirty="0"/>
              <a:t> </a:t>
            </a:r>
            <a:r>
              <a:rPr lang="ru-RU" sz="6800" dirty="0" err="1"/>
              <a:t>розмови</a:t>
            </a:r>
            <a:r>
              <a:rPr lang="ru-RU" sz="6800" dirty="0"/>
              <a:t> </a:t>
            </a:r>
            <a:r>
              <a:rPr lang="ru-RU" sz="6800" dirty="0" err="1"/>
              <a:t>бажано</a:t>
            </a:r>
            <a:r>
              <a:rPr lang="ru-RU" sz="6800" dirty="0"/>
              <a:t> </a:t>
            </a:r>
            <a:r>
              <a:rPr lang="ru-RU" sz="6800" dirty="0" err="1"/>
              <a:t>завершувати</a:t>
            </a:r>
            <a:r>
              <a:rPr lang="ru-RU" sz="6800" dirty="0"/>
              <a:t>  на </a:t>
            </a:r>
            <a:r>
              <a:rPr lang="ru-RU" sz="6800" dirty="0" err="1"/>
              <a:t>дружній</a:t>
            </a:r>
            <a:r>
              <a:rPr lang="ru-RU" sz="6800" dirty="0"/>
              <a:t> </a:t>
            </a:r>
            <a:r>
              <a:rPr lang="ru-RU" sz="6800" dirty="0" err="1"/>
              <a:t>ноті</a:t>
            </a:r>
            <a:r>
              <a:rPr lang="ru-RU" sz="6800" dirty="0"/>
              <a:t>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Підлеглі</a:t>
            </a:r>
            <a:r>
              <a:rPr lang="ru-RU" sz="6800" dirty="0"/>
              <a:t> не </a:t>
            </a:r>
            <a:r>
              <a:rPr lang="ru-RU" sz="6800" dirty="0" err="1"/>
              <a:t>мають</a:t>
            </a:r>
            <a:r>
              <a:rPr lang="ru-RU" sz="6800" dirty="0"/>
              <a:t> </a:t>
            </a:r>
            <a:r>
              <a:rPr lang="ru-RU" sz="6800" dirty="0" err="1"/>
              <a:t>помічати</a:t>
            </a:r>
            <a:r>
              <a:rPr lang="ru-RU" sz="6800" dirty="0"/>
              <a:t>, </a:t>
            </a:r>
            <a:r>
              <a:rPr lang="ru-RU" sz="6800" dirty="0" err="1"/>
              <a:t>що</a:t>
            </a:r>
            <a:r>
              <a:rPr lang="ru-RU" sz="6800" dirty="0"/>
              <a:t> </a:t>
            </a:r>
            <a:r>
              <a:rPr lang="ru-RU" sz="6800" dirty="0" err="1"/>
              <a:t>керівник</a:t>
            </a:r>
            <a:r>
              <a:rPr lang="ru-RU" sz="6800" dirty="0"/>
              <a:t> </a:t>
            </a:r>
            <a:r>
              <a:rPr lang="ru-RU" sz="6800" dirty="0" err="1"/>
              <a:t>інколи</a:t>
            </a:r>
            <a:r>
              <a:rPr lang="ru-RU" sz="6800" dirty="0"/>
              <a:t> </a:t>
            </a:r>
            <a:r>
              <a:rPr lang="ru-RU" sz="6800" dirty="0" err="1"/>
              <a:t>втрачає</a:t>
            </a:r>
            <a:r>
              <a:rPr lang="ru-RU" sz="6800" dirty="0"/>
              <a:t> </a:t>
            </a:r>
            <a:r>
              <a:rPr lang="ru-RU" sz="6800" dirty="0" err="1"/>
              <a:t>ситуації</a:t>
            </a:r>
            <a:r>
              <a:rPr lang="ru-RU" sz="6800" dirty="0"/>
              <a:t>, </a:t>
            </a:r>
            <a:r>
              <a:rPr lang="ru-RU" sz="6800" dirty="0" err="1"/>
              <a:t>ще</a:t>
            </a:r>
            <a:r>
              <a:rPr lang="ru-RU" sz="6800" dirty="0"/>
              <a:t> </a:t>
            </a:r>
            <a:r>
              <a:rPr lang="ru-RU" sz="6800" dirty="0" err="1"/>
              <a:t>призведе</a:t>
            </a:r>
            <a:r>
              <a:rPr lang="ru-RU" sz="6800" dirty="0"/>
              <a:t> до </a:t>
            </a:r>
            <a:r>
              <a:rPr lang="ru-RU" sz="6800" dirty="0" err="1"/>
              <a:t>втрати</a:t>
            </a:r>
            <a:r>
              <a:rPr lang="ru-RU" sz="6800" dirty="0"/>
              <a:t> </a:t>
            </a:r>
            <a:r>
              <a:rPr lang="ru-RU" sz="6800" dirty="0" err="1"/>
              <a:t>їх</a:t>
            </a:r>
            <a:r>
              <a:rPr lang="ru-RU" sz="6800" dirty="0"/>
              <a:t> </a:t>
            </a:r>
            <a:r>
              <a:rPr lang="ru-RU" sz="6800" dirty="0" err="1"/>
              <a:t>поваги</a:t>
            </a:r>
            <a:r>
              <a:rPr lang="ru-RU" sz="6800" dirty="0"/>
              <a:t>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Керівнику</a:t>
            </a:r>
            <a:r>
              <a:rPr lang="ru-RU" sz="6800" dirty="0"/>
              <a:t> </a:t>
            </a:r>
            <a:r>
              <a:rPr lang="ru-RU" sz="6800" dirty="0" err="1"/>
              <a:t>необхідно</a:t>
            </a:r>
            <a:r>
              <a:rPr lang="ru-RU" sz="6800" dirty="0"/>
              <a:t> </a:t>
            </a:r>
            <a:r>
              <a:rPr lang="ru-RU" sz="6800" dirty="0" err="1"/>
              <a:t>сповідувати</a:t>
            </a:r>
            <a:r>
              <a:rPr lang="ru-RU" sz="6800" dirty="0"/>
              <a:t> принцип </a:t>
            </a:r>
            <a:r>
              <a:rPr lang="ru-RU" sz="6800" dirty="0" err="1"/>
              <a:t>справедливості</a:t>
            </a:r>
            <a:r>
              <a:rPr lang="ru-RU" sz="6800" dirty="0"/>
              <a:t>, </a:t>
            </a:r>
            <a:r>
              <a:rPr lang="ru-RU" sz="6800" dirty="0" err="1"/>
              <a:t>винагорода</a:t>
            </a:r>
            <a:r>
              <a:rPr lang="ru-RU" sz="6800" dirty="0"/>
              <a:t> за заслуги;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Необхідно</a:t>
            </a:r>
            <a:r>
              <a:rPr lang="ru-RU" sz="6800" dirty="0"/>
              <a:t> </a:t>
            </a:r>
            <a:r>
              <a:rPr lang="ru-RU" sz="6800" dirty="0" err="1"/>
              <a:t>заохочувати</a:t>
            </a:r>
            <a:r>
              <a:rPr lang="ru-RU" sz="6800" dirty="0"/>
              <a:t> </a:t>
            </a:r>
            <a:r>
              <a:rPr lang="ru-RU" sz="6800" dirty="0" err="1"/>
              <a:t>підлеглих</a:t>
            </a:r>
            <a:r>
              <a:rPr lang="ru-RU" sz="6800" dirty="0"/>
              <a:t>, </a:t>
            </a:r>
            <a:r>
              <a:rPr lang="ru-RU" sz="6800" dirty="0" err="1"/>
              <a:t>навіть</a:t>
            </a:r>
            <a:r>
              <a:rPr lang="ru-RU" sz="6800" dirty="0"/>
              <a:t> в тому </a:t>
            </a:r>
            <a:r>
              <a:rPr lang="ru-RU" sz="6800" dirty="0" err="1"/>
              <a:t>випадку</a:t>
            </a:r>
            <a:r>
              <a:rPr lang="ru-RU" sz="6800" dirty="0"/>
              <a:t>, коли </a:t>
            </a:r>
            <a:r>
              <a:rPr lang="ru-RU" sz="6800" dirty="0" err="1"/>
              <a:t>успіх</a:t>
            </a:r>
            <a:r>
              <a:rPr lang="ru-RU" sz="6800" dirty="0"/>
              <a:t> </a:t>
            </a:r>
            <a:r>
              <a:rPr lang="ru-RU" sz="6800" dirty="0" err="1"/>
              <a:t>досягнутий</a:t>
            </a:r>
            <a:r>
              <a:rPr lang="ru-RU" sz="6800" dirty="0"/>
              <a:t> </a:t>
            </a:r>
            <a:r>
              <a:rPr lang="ru-RU" sz="6800" dirty="0" err="1"/>
              <a:t>завдяки</a:t>
            </a:r>
            <a:r>
              <a:rPr lang="ru-RU" sz="6800" dirty="0"/>
              <a:t> </a:t>
            </a:r>
            <a:r>
              <a:rPr lang="ru-RU" sz="6800" dirty="0" err="1"/>
              <a:t>керівнику</a:t>
            </a:r>
            <a:r>
              <a:rPr lang="ru-RU" sz="6800" dirty="0"/>
              <a:t>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Розвивати</a:t>
            </a:r>
            <a:r>
              <a:rPr lang="ru-RU" sz="6800" dirty="0"/>
              <a:t> </a:t>
            </a:r>
            <a:r>
              <a:rPr lang="ru-RU" sz="6800" dirty="0" err="1"/>
              <a:t>почуття</a:t>
            </a:r>
            <a:r>
              <a:rPr lang="ru-RU" sz="6800" dirty="0"/>
              <a:t> </a:t>
            </a:r>
            <a:r>
              <a:rPr lang="ru-RU" sz="6800" dirty="0" err="1"/>
              <a:t>власної</a:t>
            </a:r>
            <a:r>
              <a:rPr lang="ru-RU" sz="6800" dirty="0"/>
              <a:t> </a:t>
            </a:r>
            <a:r>
              <a:rPr lang="ru-RU" sz="6800" dirty="0" err="1"/>
              <a:t>гідності</a:t>
            </a:r>
            <a:r>
              <a:rPr lang="ru-RU" sz="6800" dirty="0"/>
              <a:t>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Необхідно</a:t>
            </a:r>
            <a:r>
              <a:rPr lang="ru-RU" sz="6800" dirty="0"/>
              <a:t> </a:t>
            </a:r>
            <a:r>
              <a:rPr lang="ru-RU" sz="6800" dirty="0" err="1"/>
              <a:t>довіряти</a:t>
            </a:r>
            <a:r>
              <a:rPr lang="ru-RU" sz="6800" dirty="0"/>
              <a:t> </a:t>
            </a:r>
            <a:r>
              <a:rPr lang="ru-RU" sz="6800" dirty="0" err="1"/>
              <a:t>співробітникам</a:t>
            </a:r>
            <a:r>
              <a:rPr lang="ru-RU" sz="6800" dirty="0"/>
              <a:t> та </a:t>
            </a:r>
            <a:r>
              <a:rPr lang="ru-RU" sz="6800" dirty="0" err="1"/>
              <a:t>вміти</a:t>
            </a:r>
            <a:r>
              <a:rPr lang="ru-RU" sz="6800" dirty="0"/>
              <a:t> </a:t>
            </a:r>
            <a:r>
              <a:rPr lang="ru-RU" sz="6800" dirty="0" err="1"/>
              <a:t>визнавати</a:t>
            </a:r>
            <a:r>
              <a:rPr lang="ru-RU" sz="6800" dirty="0"/>
              <a:t> </a:t>
            </a:r>
            <a:r>
              <a:rPr lang="ru-RU" sz="6800" dirty="0" err="1"/>
              <a:t>власні</a:t>
            </a:r>
            <a:r>
              <a:rPr lang="ru-RU" sz="6800" dirty="0"/>
              <a:t> </a:t>
            </a:r>
            <a:r>
              <a:rPr lang="ru-RU" sz="6800" dirty="0" err="1"/>
              <a:t>помилки</a:t>
            </a:r>
            <a:r>
              <a:rPr lang="ru-RU" sz="6800" dirty="0"/>
              <a:t> (</a:t>
            </a:r>
            <a:r>
              <a:rPr lang="ru-RU" sz="6800" dirty="0" err="1"/>
              <a:t>затаїти</a:t>
            </a:r>
            <a:r>
              <a:rPr lang="ru-RU" sz="6800" dirty="0"/>
              <a:t> </a:t>
            </a:r>
            <a:r>
              <a:rPr lang="ru-RU" sz="6800" dirty="0" err="1"/>
              <a:t>помилку</a:t>
            </a:r>
            <a:r>
              <a:rPr lang="ru-RU" sz="6800" dirty="0"/>
              <a:t> є </a:t>
            </a:r>
            <a:r>
              <a:rPr lang="ru-RU" sz="6800" dirty="0" err="1"/>
              <a:t>проявом</a:t>
            </a:r>
            <a:r>
              <a:rPr lang="ru-RU" sz="6800" dirty="0"/>
              <a:t> </a:t>
            </a:r>
            <a:r>
              <a:rPr lang="ru-RU" sz="6800" dirty="0" err="1"/>
              <a:t>слабкості</a:t>
            </a:r>
            <a:r>
              <a:rPr lang="ru-RU" sz="6800" dirty="0"/>
              <a:t> </a:t>
            </a:r>
            <a:r>
              <a:rPr lang="ru-RU" sz="6800" dirty="0" err="1"/>
              <a:t>керівника</a:t>
            </a:r>
            <a:r>
              <a:rPr lang="ru-RU" sz="6800" dirty="0"/>
              <a:t> та </a:t>
            </a:r>
            <a:r>
              <a:rPr lang="ru-RU" sz="6800" dirty="0" err="1"/>
              <a:t>непорядності</a:t>
            </a:r>
            <a:r>
              <a:rPr lang="ru-RU" sz="6800" dirty="0"/>
              <a:t>);</a:t>
            </a:r>
          </a:p>
          <a:p>
            <a:r>
              <a:rPr lang="ru-RU" sz="6800" dirty="0"/>
              <a:t>	</a:t>
            </a:r>
            <a:r>
              <a:rPr lang="ru-RU" sz="6800" dirty="0" err="1"/>
              <a:t>Обираючи</a:t>
            </a:r>
            <a:r>
              <a:rPr lang="ru-RU" sz="6800" dirty="0"/>
              <a:t> форму </a:t>
            </a:r>
            <a:r>
              <a:rPr lang="ru-RU" sz="6800" dirty="0" err="1"/>
              <a:t>розпорядження</a:t>
            </a:r>
            <a:r>
              <a:rPr lang="ru-RU" sz="6800" dirty="0"/>
              <a:t> </a:t>
            </a:r>
            <a:r>
              <a:rPr lang="ru-RU" sz="6800" dirty="0" err="1"/>
              <a:t>або</a:t>
            </a:r>
            <a:r>
              <a:rPr lang="ru-RU" sz="6800" dirty="0"/>
              <a:t> </a:t>
            </a:r>
            <a:r>
              <a:rPr lang="ru-RU" sz="6800" dirty="0" err="1"/>
              <a:t>звернення</a:t>
            </a:r>
            <a:r>
              <a:rPr lang="ru-RU" sz="6800" dirty="0"/>
              <a:t> </a:t>
            </a:r>
            <a:r>
              <a:rPr lang="ru-RU" sz="6800" dirty="0" err="1"/>
              <a:t>керівник</a:t>
            </a:r>
            <a:r>
              <a:rPr lang="ru-RU" sz="6800" dirty="0"/>
              <a:t> </a:t>
            </a:r>
            <a:r>
              <a:rPr lang="ru-RU" sz="6800" dirty="0" err="1"/>
              <a:t>має</a:t>
            </a:r>
            <a:r>
              <a:rPr lang="ru-RU" sz="6800" dirty="0"/>
              <a:t>  </a:t>
            </a:r>
            <a:r>
              <a:rPr lang="ru-RU" sz="6800" dirty="0" err="1"/>
              <a:t>враховувати</a:t>
            </a:r>
            <a:r>
              <a:rPr lang="ru-RU" sz="6800" dirty="0"/>
              <a:t> </a:t>
            </a:r>
            <a:r>
              <a:rPr lang="ru-RU" sz="6800" dirty="0" err="1"/>
              <a:t>наступні</a:t>
            </a:r>
            <a:r>
              <a:rPr lang="ru-RU" sz="6800" dirty="0"/>
              <a:t> </a:t>
            </a:r>
            <a:r>
              <a:rPr lang="ru-RU" sz="6800" dirty="0" err="1"/>
              <a:t>фактори</a:t>
            </a:r>
            <a:r>
              <a:rPr lang="ru-RU" sz="6800" dirty="0"/>
              <a:t>: </a:t>
            </a:r>
            <a:r>
              <a:rPr lang="ru-RU" sz="6800" dirty="0" err="1"/>
              <a:t>ситуацію</a:t>
            </a:r>
            <a:r>
              <a:rPr lang="ru-RU" sz="6800" dirty="0"/>
              <a:t> та </a:t>
            </a:r>
            <a:r>
              <a:rPr lang="ru-RU" sz="6800" dirty="0" err="1"/>
              <a:t>наявність</a:t>
            </a:r>
            <a:r>
              <a:rPr lang="ru-RU" sz="6800" dirty="0"/>
              <a:t> часу для </a:t>
            </a:r>
            <a:r>
              <a:rPr lang="ru-RU" sz="6800" dirty="0" err="1"/>
              <a:t>нюансів</a:t>
            </a:r>
            <a:r>
              <a:rPr lang="ru-RU" sz="6800" dirty="0"/>
              <a:t> та </a:t>
            </a:r>
            <a:r>
              <a:rPr lang="ru-RU" sz="6800" dirty="0" err="1"/>
              <a:t>особистість</a:t>
            </a:r>
            <a:r>
              <a:rPr lang="ru-RU" sz="6800" dirty="0"/>
              <a:t> </a:t>
            </a:r>
            <a:r>
              <a:rPr lang="ru-RU" sz="6800" dirty="0" err="1"/>
              <a:t>підлеглого</a:t>
            </a:r>
            <a:r>
              <a:rPr lang="ru-RU" sz="6800" dirty="0"/>
              <a:t>. </a:t>
            </a:r>
          </a:p>
          <a:p>
            <a:endParaRPr lang="ru-RU" sz="4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042" y="0"/>
            <a:ext cx="2249958" cy="1556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90450" cy="1224136"/>
          </a:xfrm>
          <a:prstGeom prst="rect">
            <a:avLst/>
          </a:prstGeom>
        </p:spPr>
      </p:pic>
      <p:sp>
        <p:nvSpPr>
          <p:cNvPr id="7" name="Стрелка вправо с вырезом 6"/>
          <p:cNvSpPr/>
          <p:nvPr/>
        </p:nvSpPr>
        <p:spPr>
          <a:xfrm>
            <a:off x="1677069" y="-28295"/>
            <a:ext cx="5130354" cy="134982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МОРАЛЬНІ ЕТАЛОНИ КЕРІВНИКА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250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229600" cy="4525963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rgbClr val="C00000"/>
                </a:solidFill>
              </a:rPr>
              <a:t>Основними принципами корпоративної культури </a:t>
            </a:r>
            <a:r>
              <a:rPr lang="uk-UA" sz="2400" dirty="0" smtClean="0">
                <a:solidFill>
                  <a:srgbClr val="C00000"/>
                </a:solidFill>
              </a:rPr>
              <a:t>організації </a:t>
            </a:r>
            <a:r>
              <a:rPr lang="uk-UA" sz="2400" dirty="0"/>
              <a:t>є:</a:t>
            </a:r>
          </a:p>
          <a:p>
            <a:r>
              <a:rPr lang="uk-UA" sz="2000" dirty="0"/>
              <a:t>- високий корпоративний дух працівників компанії і постійна робота по його зміцненню;</a:t>
            </a:r>
          </a:p>
          <a:p>
            <a:r>
              <a:rPr lang="uk-UA" sz="2000" dirty="0"/>
              <a:t>- дотримання працівниками компанії етичних норм корпоративної поведінки;</a:t>
            </a:r>
          </a:p>
          <a:p>
            <a:r>
              <a:rPr lang="uk-UA" sz="2000" dirty="0"/>
              <a:t>- дотримання норм ділової етики в компанії;</a:t>
            </a:r>
          </a:p>
          <a:p>
            <a:r>
              <a:rPr lang="uk-UA" sz="2000" dirty="0"/>
              <a:t>- формування та підтримка позитивного іміджу компанії;</a:t>
            </a:r>
          </a:p>
          <a:p>
            <a:r>
              <a:rPr lang="uk-UA" sz="2000" dirty="0"/>
              <a:t>- формування і розвиток корпоративного стилю</a:t>
            </a:r>
          </a:p>
          <a:p>
            <a:pPr>
              <a:buNone/>
            </a:pPr>
            <a:endParaRPr lang="uk-UA" sz="2000" dirty="0"/>
          </a:p>
        </p:txBody>
      </p:sp>
      <p:pic>
        <p:nvPicPr>
          <p:cNvPr id="9218" name="Picture 2" descr="C:\Users\Businka\Desktop\12345-870x2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9232585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8229600" cy="2643182"/>
          </a:xfrm>
        </p:spPr>
        <p:txBody>
          <a:bodyPr>
            <a:normAutofit fontScale="92500" lnSpcReduction="20000"/>
          </a:bodyPr>
          <a:lstStyle/>
          <a:p>
            <a:r>
              <a:rPr lang="uk-UA" sz="2800" dirty="0">
                <a:solidFill>
                  <a:srgbClr val="C00000"/>
                </a:solidFill>
              </a:rPr>
              <a:t>Основні принципи корпоративного поведінки</a:t>
            </a:r>
            <a:r>
              <a:rPr lang="uk-UA" sz="2000" dirty="0"/>
              <a:t>:</a:t>
            </a:r>
          </a:p>
          <a:p>
            <a:r>
              <a:rPr lang="uk-UA" sz="2000" dirty="0"/>
              <a:t>- доброзичливість і відкритість працівників компанії;</a:t>
            </a:r>
          </a:p>
          <a:p>
            <a:r>
              <a:rPr lang="uk-UA" sz="2000" dirty="0"/>
              <a:t>- чесність і порядність;</a:t>
            </a:r>
          </a:p>
          <a:p>
            <a:r>
              <a:rPr lang="uk-UA" sz="2000" dirty="0"/>
              <a:t>- взаємоповага і коректність;</a:t>
            </a:r>
          </a:p>
          <a:p>
            <a:r>
              <a:rPr lang="uk-UA" sz="2000" dirty="0"/>
              <a:t>- повага до індивідуальності і прав співробітників компанії;</a:t>
            </a:r>
          </a:p>
          <a:p>
            <a:r>
              <a:rPr lang="uk-UA" sz="2000" dirty="0"/>
              <a:t>- недопущення сексуальних домагань і контактів</a:t>
            </a:r>
          </a:p>
          <a:p>
            <a:pPr>
              <a:buNone/>
            </a:pPr>
            <a:endParaRPr lang="uk-UA" sz="2000" dirty="0"/>
          </a:p>
        </p:txBody>
      </p:sp>
      <p:pic>
        <p:nvPicPr>
          <p:cNvPr id="10242" name="Picture 2" descr="C:\Users\Businka\Desktop\image0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86058"/>
            <a:ext cx="2514606" cy="3598487"/>
          </a:xfrm>
          <a:prstGeom prst="rect">
            <a:avLst/>
          </a:prstGeom>
          <a:noFill/>
        </p:spPr>
      </p:pic>
      <p:pic>
        <p:nvPicPr>
          <p:cNvPr id="10243" name="Picture 3" descr="C:\Users\Businka\Desktop\ref-0_183390572-138270 (1).coolp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0241" y="2285993"/>
            <a:ext cx="5933760" cy="45720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1048</TotalTime>
  <Words>741</Words>
  <Application>Microsoft Office PowerPoint</Application>
  <PresentationFormat>Экран (4:3)</PresentationFormat>
  <Paragraphs>123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Tw Cen MT</vt:lpstr>
      <vt:lpstr>Капля</vt:lpstr>
      <vt:lpstr>Поняття культура та корпоративна культура фармацевтичних закладів та організації. Вплив референтних груп на мотивацію людини.</vt:lpstr>
      <vt:lpstr>Презентация PowerPoint</vt:lpstr>
      <vt:lpstr>00000000000o</vt:lpstr>
      <vt:lpstr>Презентация PowerPoint</vt:lpstr>
      <vt:lpstr>Презентация PowerPoint</vt:lpstr>
      <vt:lpstr>Презентация PowerPoint</vt:lpstr>
      <vt:lpstr>                   </vt:lpstr>
      <vt:lpstr>Презентация PowerPoint</vt:lpstr>
      <vt:lpstr>норми та цінності корпоративної культури </vt:lpstr>
      <vt:lpstr>Корпоративна культура є підгрунтям</vt:lpstr>
      <vt:lpstr>           корпоративна культура є багатоаспектною цілісністю, до розуміння природи якої існує три підходи:</vt:lpstr>
      <vt:lpstr>     Основні принципи корпоративної культури</vt:lpstr>
      <vt:lpstr>Презентация PowerPoint</vt:lpstr>
      <vt:lpstr>: </vt:lpstr>
      <vt:lpstr>Презентация PowerPoint</vt:lpstr>
      <vt:lpstr>Презентация PowerPoint</vt:lpstr>
      <vt:lpstr>Презентация PowerPoint</vt:lpstr>
      <vt:lpstr>Моральні еталони керівника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Корпоративна етика</dc:title>
  <dc:creator>Businka</dc:creator>
  <cp:lastModifiedBy>RePack by Diakov</cp:lastModifiedBy>
  <cp:revision>93</cp:revision>
  <dcterms:created xsi:type="dcterms:W3CDTF">2015-05-21T16:15:10Z</dcterms:created>
  <dcterms:modified xsi:type="dcterms:W3CDTF">2022-12-23T16:13:30Z</dcterms:modified>
</cp:coreProperties>
</file>