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98" r:id="rId2"/>
    <p:sldId id="301" r:id="rId3"/>
    <p:sldId id="258" r:id="rId4"/>
    <p:sldId id="259" r:id="rId5"/>
    <p:sldId id="263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717" autoAdjust="0"/>
  </p:normalViewPr>
  <p:slideViewPr>
    <p:cSldViewPr>
      <p:cViewPr varScale="1">
        <p:scale>
          <a:sx n="74" d="100"/>
          <a:sy n="74" d="100"/>
        </p:scale>
        <p:origin x="1622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824A8-1991-434D-A0E4-F28146DF38B7}" type="datetimeFigureOut">
              <a:rPr lang="uk-UA" smtClean="0"/>
              <a:pPr/>
              <a:t>01.02.2023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108-5B50-4318-A793-A81B42AC08C0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824A8-1991-434D-A0E4-F28146DF38B7}" type="datetimeFigureOut">
              <a:rPr lang="uk-UA" smtClean="0"/>
              <a:pPr/>
              <a:t>01.02.2023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108-5B50-4318-A793-A81B42AC08C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824A8-1991-434D-A0E4-F28146DF38B7}" type="datetimeFigureOut">
              <a:rPr lang="uk-UA" smtClean="0"/>
              <a:pPr/>
              <a:t>01.02.2023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CF55108-5B50-4318-A793-A81B42AC08C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824A8-1991-434D-A0E4-F28146DF38B7}" type="datetimeFigureOut">
              <a:rPr lang="uk-UA" smtClean="0"/>
              <a:pPr/>
              <a:t>01.02.2023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108-5B50-4318-A793-A81B42AC08C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824A8-1991-434D-A0E4-F28146DF38B7}" type="datetimeFigureOut">
              <a:rPr lang="uk-UA" smtClean="0"/>
              <a:pPr/>
              <a:t>01.02.2023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108-5B50-4318-A793-A81B42AC08C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824A8-1991-434D-A0E4-F28146DF38B7}" type="datetimeFigureOut">
              <a:rPr lang="uk-UA" smtClean="0"/>
              <a:pPr/>
              <a:t>01.02.2023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108-5B50-4318-A793-A81B42AC08C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824A8-1991-434D-A0E4-F28146DF38B7}" type="datetimeFigureOut">
              <a:rPr lang="uk-UA" smtClean="0"/>
              <a:pPr/>
              <a:t>01.02.2023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108-5B50-4318-A793-A81B42AC08C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824A8-1991-434D-A0E4-F28146DF38B7}" type="datetimeFigureOut">
              <a:rPr lang="uk-UA" smtClean="0"/>
              <a:pPr/>
              <a:t>01.02.2023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108-5B50-4318-A793-A81B42AC08C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824A8-1991-434D-A0E4-F28146DF38B7}" type="datetimeFigureOut">
              <a:rPr lang="uk-UA" smtClean="0"/>
              <a:pPr/>
              <a:t>01.02.2023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108-5B50-4318-A793-A81B42AC08C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824A8-1991-434D-A0E4-F28146DF38B7}" type="datetimeFigureOut">
              <a:rPr lang="uk-UA" smtClean="0"/>
              <a:pPr/>
              <a:t>01.02.2023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108-5B50-4318-A793-A81B42AC08C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824A8-1991-434D-A0E4-F28146DF38B7}" type="datetimeFigureOut">
              <a:rPr lang="uk-UA" smtClean="0"/>
              <a:pPr/>
              <a:t>01.02.2023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108-5B50-4318-A793-A81B42AC08C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C7824A8-1991-434D-A0E4-F28146DF38B7}" type="datetimeFigureOut">
              <a:rPr lang="uk-UA" smtClean="0"/>
              <a:pPr/>
              <a:t>01.02.2023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CF55108-5B50-4318-A793-A81B42AC08C0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dirty="0" smtClean="0"/>
              <a:t> </a:t>
            </a: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uk-UA" sz="1600" smtClean="0"/>
              <a:t>КАФЕДРА </a:t>
            </a:r>
            <a:r>
              <a:rPr lang="uk-UA" sz="1600" dirty="0" smtClean="0"/>
              <a:t>МЕДИЦИНИ КАТАСТРОФ ТА ВІЙСЬКОВОЇ МЕДИЦИНИ  </a:t>
            </a:r>
            <a:r>
              <a:rPr lang="uk-UA" sz="2400" dirty="0" err="1" smtClean="0"/>
              <a:t>ОНМедУ</a:t>
            </a:r>
            <a:endParaRPr lang="uk-UA" sz="2400" dirty="0" smtClean="0"/>
          </a:p>
          <a:p>
            <a:endParaRPr lang="uk-UA" sz="1600" dirty="0" smtClean="0"/>
          </a:p>
          <a:p>
            <a:endParaRPr lang="uk-UA" sz="1600" dirty="0" smtClean="0"/>
          </a:p>
          <a:p>
            <a:endParaRPr lang="uk-UA" sz="1600" dirty="0" smtClean="0"/>
          </a:p>
          <a:p>
            <a:pPr marL="137160" indent="0">
              <a:buNone/>
            </a:pPr>
            <a:r>
              <a:rPr lang="uk-UA" sz="1800" dirty="0" smtClean="0"/>
              <a:t>ЛЕКЦІЯ З НАВЧАЛЬНОЇ ДИСЦИПЛІНИ</a:t>
            </a:r>
          </a:p>
          <a:p>
            <a:pPr marL="137160" indent="0">
              <a:buNone/>
            </a:pPr>
            <a:endParaRPr lang="uk-UA" sz="1800" dirty="0" smtClean="0"/>
          </a:p>
          <a:p>
            <a:pPr marL="137160" indent="0">
              <a:buNone/>
            </a:pPr>
            <a:r>
              <a:rPr lang="uk-UA" sz="1800" dirty="0" smtClean="0"/>
              <a:t>«ПІДГОТОВКА ОФІЦЕРІВ ЗАПАСУ В ГАЛУЗІ ЗНАНЬ « ОХОРОНА ЗДОРОВЯ»»</a:t>
            </a:r>
          </a:p>
          <a:p>
            <a:pPr marL="137160" indent="0">
              <a:buNone/>
            </a:pPr>
            <a:endParaRPr lang="uk-UA" sz="1800" dirty="0" smtClean="0"/>
          </a:p>
          <a:p>
            <a:pPr marL="137160" indent="0">
              <a:buNone/>
            </a:pPr>
            <a:endParaRPr lang="uk-UA" sz="1800" dirty="0" smtClean="0"/>
          </a:p>
          <a:p>
            <a:pPr marL="137160" indent="0">
              <a:buNone/>
            </a:pPr>
            <a:r>
              <a:rPr lang="uk-UA" dirty="0" smtClean="0"/>
              <a:t>ТЕМА 10</a:t>
            </a:r>
          </a:p>
          <a:p>
            <a:pPr marL="137160" indent="0">
              <a:buNone/>
            </a:pPr>
            <a:r>
              <a:rPr lang="uk-UA" dirty="0" smtClean="0"/>
              <a:t>Н</a:t>
            </a:r>
            <a:r>
              <a:rPr lang="uk-UA" sz="1800" dirty="0" smtClean="0"/>
              <a:t>ОРМАТИВНО-ПРАВОВІ ЗАСАДИ ЦИВІЛЬНОГО ЗАХИСТУ В </a:t>
            </a:r>
            <a:r>
              <a:rPr lang="uk-UA" dirty="0" smtClean="0"/>
              <a:t>У</a:t>
            </a:r>
            <a:r>
              <a:rPr lang="uk-UA" sz="1800" dirty="0" smtClean="0"/>
              <a:t>КРАЇНІ. </a:t>
            </a:r>
            <a:r>
              <a:rPr lang="uk-UA" dirty="0" smtClean="0"/>
              <a:t>З</a:t>
            </a:r>
            <a:r>
              <a:rPr lang="uk-UA" sz="2400" dirty="0" smtClean="0"/>
              <a:t>ахист  населення і територій від надзвичайних ситуацій. </a:t>
            </a:r>
            <a:endParaRPr lang="uk-UA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525373" y="5266809"/>
            <a:ext cx="1399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7160" indent="0">
              <a:buNone/>
            </a:pPr>
            <a:r>
              <a:rPr lang="uk-UA" dirty="0"/>
              <a:t>УКРАЇНІ.З</a:t>
            </a:r>
          </a:p>
        </p:txBody>
      </p:sp>
    </p:spTree>
    <p:extLst>
      <p:ext uri="{BB962C8B-B14F-4D97-AF65-F5344CB8AC3E}">
        <p14:creationId xmlns:p14="http://schemas.microsoft.com/office/powerpoint/2010/main" val="1166358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000" dirty="0"/>
              <a:t>Нормативно- правові засади цивільного захисту в Україні</a:t>
            </a:r>
            <a:r>
              <a:rPr lang="uk-UA" sz="2000" dirty="0" smtClean="0"/>
              <a:t>. Захист        </a:t>
            </a:r>
            <a:r>
              <a:rPr lang="uk-UA" sz="2000" dirty="0"/>
              <a:t>населення і територій від надзвичайних ситуацій</a:t>
            </a:r>
            <a:br>
              <a:rPr lang="uk-UA" sz="2000" dirty="0"/>
            </a:br>
            <a:endParaRPr lang="uk-UA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i="1" dirty="0"/>
              <a:t>Актуальність теми</a:t>
            </a:r>
            <a:r>
              <a:rPr lang="uk-UA" dirty="0"/>
              <a:t>.</a:t>
            </a:r>
            <a:r>
              <a:rPr lang="ru-RU" dirty="0"/>
              <a:t> </a:t>
            </a:r>
            <a:r>
              <a:rPr lang="ru-RU" dirty="0" err="1"/>
              <a:t>Загрози</a:t>
            </a:r>
            <a:r>
              <a:rPr lang="ru-RU" dirty="0"/>
              <a:t> </a:t>
            </a:r>
            <a:r>
              <a:rPr lang="ru-RU" dirty="0" err="1"/>
              <a:t>життєдіяльності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НС </a:t>
            </a:r>
            <a:r>
              <a:rPr lang="ru-RU" dirty="0" err="1"/>
              <a:t>поділяються</a:t>
            </a:r>
            <a:r>
              <a:rPr lang="ru-RU" dirty="0"/>
              <a:t> на </a:t>
            </a:r>
            <a:r>
              <a:rPr lang="ru-RU" dirty="0" err="1"/>
              <a:t>зовнішні</a:t>
            </a:r>
            <a:r>
              <a:rPr lang="ru-RU" dirty="0"/>
              <a:t> та </a:t>
            </a:r>
            <a:r>
              <a:rPr lang="ru-RU" dirty="0" err="1"/>
              <a:t>внутрішні</a:t>
            </a:r>
            <a:r>
              <a:rPr lang="ru-RU" dirty="0"/>
              <a:t>. </a:t>
            </a:r>
            <a:r>
              <a:rPr lang="uk-UA" dirty="0"/>
              <a:t>Зовнішні загрози</a:t>
            </a:r>
            <a:r>
              <a:rPr lang="ru-RU" dirty="0"/>
              <a:t> </a:t>
            </a:r>
            <a:r>
              <a:rPr lang="uk-UA" dirty="0"/>
              <a:t>пов'язані з безпекою життєдіяльності населення і держави у разі розв'язання сучасної війни або локальних збройних конфліктів, виникнення глобальних екологічних катастроф. </a:t>
            </a:r>
            <a:r>
              <a:rPr lang="ru-RU" dirty="0" err="1"/>
              <a:t>Внутрішні</a:t>
            </a:r>
            <a:r>
              <a:rPr lang="ru-RU" dirty="0"/>
              <a:t> </a:t>
            </a:r>
            <a:r>
              <a:rPr lang="ru-RU" dirty="0" err="1"/>
              <a:t>загрози</a:t>
            </a:r>
            <a:r>
              <a:rPr lang="ru-RU" dirty="0"/>
              <a:t> </a:t>
            </a:r>
            <a:r>
              <a:rPr lang="ru-RU" dirty="0" err="1"/>
              <a:t>пов'язані</a:t>
            </a:r>
            <a:r>
              <a:rPr lang="ru-RU" dirty="0"/>
              <a:t> з НС техногенного і природного характеру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спровоковані</a:t>
            </a:r>
            <a:r>
              <a:rPr lang="ru-RU" dirty="0"/>
              <a:t> </a:t>
            </a:r>
            <a:r>
              <a:rPr lang="ru-RU" dirty="0" err="1"/>
              <a:t>терористичними</a:t>
            </a:r>
            <a:r>
              <a:rPr lang="ru-RU" dirty="0"/>
              <a:t> </a:t>
            </a:r>
            <a:r>
              <a:rPr lang="ru-RU" dirty="0" err="1"/>
              <a:t>діями</a:t>
            </a:r>
            <a:r>
              <a:rPr lang="ru-RU" dirty="0"/>
              <a:t>. </a:t>
            </a:r>
            <a:r>
              <a:rPr lang="uk-UA" dirty="0"/>
              <a:t>На межі третього тисячоліття людство досягне досить високого наукового, технічного і виробничого прогресу, що створило, умови для великої концентрації радіаційно- хімічно- та </a:t>
            </a:r>
            <a:r>
              <a:rPr lang="uk-UA" dirty="0" err="1"/>
              <a:t>вибухопожежонебезпечних</a:t>
            </a:r>
            <a:r>
              <a:rPr lang="uk-UA" dirty="0"/>
              <a:t> підприємств, підвищило ймовірність виникнення техногенних НС. </a:t>
            </a:r>
            <a:r>
              <a:rPr lang="ru-RU" dirty="0" err="1"/>
              <a:t>Величезні</a:t>
            </a:r>
            <a:r>
              <a:rPr lang="ru-RU" dirty="0"/>
              <a:t> </a:t>
            </a:r>
            <a:r>
              <a:rPr lang="ru-RU" dirty="0" err="1"/>
              <a:t>збитки</a:t>
            </a:r>
            <a:r>
              <a:rPr lang="ru-RU" dirty="0"/>
              <a:t> для людей </a:t>
            </a:r>
            <a:r>
              <a:rPr lang="ru-RU" dirty="0" err="1"/>
              <a:t>спричиняють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стихійні</a:t>
            </a:r>
            <a:r>
              <a:rPr lang="ru-RU" dirty="0"/>
              <a:t> </a:t>
            </a:r>
            <a:r>
              <a:rPr lang="ru-RU" dirty="0" err="1"/>
              <a:t>сили</a:t>
            </a:r>
            <a:r>
              <a:rPr lang="ru-RU" dirty="0"/>
              <a:t> </a:t>
            </a:r>
            <a:r>
              <a:rPr lang="ru-RU" dirty="0" err="1"/>
              <a:t>природи</a:t>
            </a:r>
            <a:r>
              <a:rPr lang="ru-RU" dirty="0"/>
              <a:t>. </a:t>
            </a:r>
            <a:r>
              <a:rPr lang="ru-RU" dirty="0" err="1"/>
              <a:t>Наслідки</a:t>
            </a:r>
            <a:r>
              <a:rPr lang="ru-RU" dirty="0"/>
              <a:t> НС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зменшені</a:t>
            </a:r>
            <a:r>
              <a:rPr lang="ru-RU" dirty="0"/>
              <a:t> при </a:t>
            </a:r>
            <a:r>
              <a:rPr lang="ru-RU" dirty="0" err="1"/>
              <a:t>здійсненні</a:t>
            </a:r>
            <a:r>
              <a:rPr lang="ru-RU" dirty="0"/>
              <a:t> </a:t>
            </a:r>
            <a:r>
              <a:rPr lang="ru-RU" dirty="0" err="1"/>
              <a:t>своєчасно</a:t>
            </a:r>
            <a:r>
              <a:rPr lang="ru-RU" dirty="0"/>
              <a:t> </a:t>
            </a:r>
            <a:r>
              <a:rPr lang="ru-RU" dirty="0" err="1"/>
              <a:t>належних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попередження</a:t>
            </a:r>
            <a:r>
              <a:rPr lang="ru-RU" dirty="0"/>
              <a:t> і </a:t>
            </a:r>
            <a:r>
              <a:rPr lang="ru-RU" dirty="0" err="1"/>
              <a:t>реагування</a:t>
            </a:r>
            <a:r>
              <a:rPr lang="ru-RU" dirty="0"/>
              <a:t> на НС.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9050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mtClean="0"/>
              <a:t>Нормативно-правові засади цивільного захисту в Україні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uk-UA" dirty="0" smtClean="0"/>
              <a:t> Метою державної політики у сфері цивільного захисту є зниження ризику і пом'якшення наслідків НС природного і техногенного характеру, підвищення гарантованого рівня безпеки особистості, суспільства та навколишнього середовища в межах показників прийнятного ризику.</a:t>
            </a:r>
          </a:p>
          <a:p>
            <a:r>
              <a:rPr lang="uk-UA" dirty="0" smtClean="0"/>
              <a:t>Основу державної політики у сфері захисту населення і територій від надзвичайних ситуацій становлять: Конституція України, відповідні Закони, Укази Президента України і Урядові рішення.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dirty="0" smtClean="0"/>
              <a:t>Нормативно-правові засади цивільного захисту в Україні</a:t>
            </a: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sz="2400" dirty="0" err="1"/>
              <a:t>Стратегічні</a:t>
            </a:r>
            <a:r>
              <a:rPr lang="ru-RU" sz="2400" dirty="0"/>
              <a:t> </a:t>
            </a:r>
            <a:r>
              <a:rPr lang="ru-RU" sz="2400" dirty="0" err="1"/>
              <a:t>напрями</a:t>
            </a:r>
            <a:r>
              <a:rPr lang="ru-RU" sz="2400" dirty="0"/>
              <a:t> та </a:t>
            </a:r>
            <a:r>
              <a:rPr lang="ru-RU" sz="2400" dirty="0" err="1"/>
              <a:t>засоби</a:t>
            </a:r>
            <a:r>
              <a:rPr lang="ru-RU" sz="2400" dirty="0"/>
              <a:t> </a:t>
            </a:r>
            <a:r>
              <a:rPr lang="ru-RU" sz="2400" dirty="0" err="1"/>
              <a:t>вирішення</a:t>
            </a:r>
            <a:r>
              <a:rPr lang="ru-RU" sz="2400" dirty="0"/>
              <a:t> </a:t>
            </a:r>
            <a:r>
              <a:rPr lang="ru-RU" sz="2400" dirty="0" err="1"/>
              <a:t>проблеми</a:t>
            </a:r>
            <a:r>
              <a:rPr lang="ru-RU" sz="2400" dirty="0"/>
              <a:t> </a:t>
            </a:r>
            <a:r>
              <a:rPr lang="ru-RU" sz="2400" dirty="0" err="1"/>
              <a:t>захисту</a:t>
            </a:r>
            <a:r>
              <a:rPr lang="ru-RU" sz="2400" dirty="0"/>
              <a:t> </a:t>
            </a:r>
            <a:r>
              <a:rPr lang="ru-RU" sz="2400" dirty="0" err="1"/>
              <a:t>населення</a:t>
            </a:r>
            <a:r>
              <a:rPr lang="ru-RU" sz="2400" dirty="0"/>
              <a:t> </a:t>
            </a:r>
            <a:r>
              <a:rPr lang="ru-RU" sz="2400" dirty="0" err="1" smtClean="0"/>
              <a:t>ітериторій</a:t>
            </a:r>
            <a:r>
              <a:rPr lang="ru-RU" sz="2400" dirty="0"/>
              <a:t> в </a:t>
            </a:r>
            <a:r>
              <a:rPr lang="ru-RU" sz="2400" dirty="0" err="1"/>
              <a:t>Україні</a:t>
            </a:r>
            <a:r>
              <a:rPr lang="ru-RU" sz="2400" dirty="0"/>
              <a:t> </a:t>
            </a:r>
            <a:r>
              <a:rPr lang="ru-RU" sz="2400" dirty="0" err="1"/>
              <a:t>спираються</a:t>
            </a:r>
            <a:r>
              <a:rPr lang="ru-RU" sz="2400" dirty="0"/>
              <a:t> на </a:t>
            </a:r>
            <a:r>
              <a:rPr lang="ru-RU" sz="2400" dirty="0" err="1"/>
              <a:t>основні</a:t>
            </a:r>
            <a:r>
              <a:rPr lang="ru-RU" sz="2400" dirty="0"/>
              <a:t> </a:t>
            </a:r>
            <a:r>
              <a:rPr lang="ru-RU" sz="2400" dirty="0" err="1"/>
              <a:t>положення</a:t>
            </a:r>
            <a:r>
              <a:rPr lang="ru-RU" sz="2400" dirty="0"/>
              <a:t> </a:t>
            </a:r>
            <a:r>
              <a:rPr lang="ru-RU" sz="2400" dirty="0" err="1"/>
              <a:t>Женевських</a:t>
            </a:r>
            <a:r>
              <a:rPr lang="ru-RU" sz="2400" dirty="0"/>
              <a:t> </a:t>
            </a:r>
            <a:r>
              <a:rPr lang="ru-RU" sz="2400" dirty="0" err="1"/>
              <a:t>конвенцій</a:t>
            </a:r>
            <a:r>
              <a:rPr lang="ru-RU" sz="2400" dirty="0"/>
              <a:t> (1949 р.) </a:t>
            </a:r>
            <a:r>
              <a:rPr lang="ru-RU" sz="2400" dirty="0" err="1"/>
              <a:t>щодо</a:t>
            </a:r>
            <a:r>
              <a:rPr lang="ru-RU" sz="2400" dirty="0"/>
              <a:t> </a:t>
            </a:r>
            <a:r>
              <a:rPr lang="ru-RU" sz="2400" dirty="0" err="1"/>
              <a:t>захисту</a:t>
            </a:r>
            <a:r>
              <a:rPr lang="ru-RU" sz="2400" dirty="0"/>
              <a:t> жертв </a:t>
            </a:r>
            <a:r>
              <a:rPr lang="ru-RU" sz="2400" dirty="0" err="1"/>
              <a:t>війни</a:t>
            </a:r>
            <a:r>
              <a:rPr lang="ru-RU" sz="2400" dirty="0"/>
              <a:t> та </a:t>
            </a:r>
            <a:r>
              <a:rPr lang="ru-RU" sz="2400" dirty="0" err="1"/>
              <a:t>Додаткових</a:t>
            </a:r>
            <a:r>
              <a:rPr lang="ru-RU" sz="2400" dirty="0"/>
              <a:t> </a:t>
            </a:r>
            <a:r>
              <a:rPr lang="ru-RU" sz="2400" dirty="0" err="1"/>
              <a:t>протоколів</a:t>
            </a:r>
            <a:r>
              <a:rPr lang="ru-RU" sz="2400" dirty="0"/>
              <a:t>, </a:t>
            </a:r>
            <a:r>
              <a:rPr lang="ru-RU" sz="2400" dirty="0" err="1"/>
              <a:t>з</a:t>
            </a:r>
            <a:r>
              <a:rPr lang="ru-RU" sz="2400" dirty="0"/>
              <a:t> </a:t>
            </a:r>
            <a:r>
              <a:rPr lang="ru-RU" sz="2400" dirty="0" err="1"/>
              <a:t>імовірного</a:t>
            </a:r>
            <a:r>
              <a:rPr lang="ru-RU" sz="2400" dirty="0"/>
              <a:t> характеру </a:t>
            </a:r>
            <a:r>
              <a:rPr lang="ru-RU" sz="2400" dirty="0" err="1"/>
              <a:t>воєнних</a:t>
            </a:r>
            <a:r>
              <a:rPr lang="ru-RU" sz="2400" dirty="0"/>
              <a:t> </a:t>
            </a:r>
            <a:r>
              <a:rPr lang="ru-RU" sz="2400" dirty="0" err="1"/>
              <a:t>дій</a:t>
            </a:r>
            <a:r>
              <a:rPr lang="ru-RU" sz="2400" dirty="0"/>
              <a:t>, </a:t>
            </a:r>
            <a:r>
              <a:rPr lang="ru-RU" sz="2400" dirty="0" err="1"/>
              <a:t>реальних</a:t>
            </a:r>
            <a:r>
              <a:rPr lang="ru-RU" sz="2400" dirty="0"/>
              <a:t> </a:t>
            </a:r>
            <a:r>
              <a:rPr lang="ru-RU" sz="2400" dirty="0" err="1"/>
              <a:t>можливостей</a:t>
            </a:r>
            <a:r>
              <a:rPr lang="ru-RU" sz="2400" dirty="0"/>
              <a:t> </a:t>
            </a:r>
            <a:r>
              <a:rPr lang="ru-RU" sz="2400" dirty="0" err="1"/>
              <a:t>держави</a:t>
            </a:r>
            <a:r>
              <a:rPr lang="ru-RU" sz="2400" dirty="0"/>
              <a:t> </a:t>
            </a:r>
            <a:r>
              <a:rPr lang="ru-RU" sz="2400" dirty="0" err="1"/>
              <a:t>щодо</a:t>
            </a:r>
            <a:r>
              <a:rPr lang="ru-RU" sz="2400" dirty="0"/>
              <a:t> </a:t>
            </a:r>
            <a:r>
              <a:rPr lang="ru-RU" sz="2400" dirty="0" err="1"/>
              <a:t>створення</a:t>
            </a:r>
            <a:r>
              <a:rPr lang="ru-RU" sz="2400" dirty="0"/>
              <a:t> </a:t>
            </a:r>
            <a:r>
              <a:rPr lang="ru-RU" sz="2400" dirty="0" err="1"/>
              <a:t>матеріальної</a:t>
            </a:r>
            <a:r>
              <a:rPr lang="ru-RU" sz="2400" dirty="0"/>
              <a:t> </a:t>
            </a:r>
            <a:r>
              <a:rPr lang="ru-RU" sz="2400" dirty="0" err="1"/>
              <a:t>бази</a:t>
            </a:r>
            <a:r>
              <a:rPr lang="ru-RU" sz="2400" dirty="0"/>
              <a:t> </a:t>
            </a:r>
            <a:r>
              <a:rPr lang="ru-RU" sz="2400" dirty="0" err="1"/>
              <a:t>захисту</a:t>
            </a:r>
            <a:r>
              <a:rPr lang="ru-RU" sz="2400" dirty="0" smtClean="0"/>
              <a:t>.</a:t>
            </a:r>
          </a:p>
          <a:p>
            <a:pPr algn="just"/>
            <a:r>
              <a:rPr lang="ru-RU" sz="2400" dirty="0"/>
              <a:t>Основу </a:t>
            </a:r>
            <a:r>
              <a:rPr lang="ru-RU" sz="2400" dirty="0" err="1"/>
              <a:t>державної</a:t>
            </a:r>
            <a:r>
              <a:rPr lang="ru-RU" sz="2400" dirty="0"/>
              <a:t> </a:t>
            </a:r>
            <a:r>
              <a:rPr lang="ru-RU" sz="2400" dirty="0" err="1"/>
              <a:t>політики</a:t>
            </a:r>
            <a:r>
              <a:rPr lang="ru-RU" sz="2400" dirty="0"/>
              <a:t> у </a:t>
            </a:r>
            <a:r>
              <a:rPr lang="ru-RU" sz="2400" dirty="0" err="1"/>
              <a:t>сфері</a:t>
            </a:r>
            <a:r>
              <a:rPr lang="ru-RU" sz="2400" dirty="0"/>
              <a:t> </a:t>
            </a:r>
            <a:r>
              <a:rPr lang="ru-RU" sz="2400" dirty="0" err="1"/>
              <a:t>захисту</a:t>
            </a:r>
            <a:r>
              <a:rPr lang="ru-RU" sz="2400" dirty="0"/>
              <a:t> </a:t>
            </a:r>
            <a:r>
              <a:rPr lang="ru-RU" sz="2400" dirty="0" err="1"/>
              <a:t>населення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територій</a:t>
            </a:r>
            <a:r>
              <a:rPr lang="ru-RU" sz="2400" dirty="0"/>
              <a:t> </a:t>
            </a:r>
            <a:r>
              <a:rPr lang="ru-RU" sz="2400" dirty="0" err="1" smtClean="0"/>
              <a:t>від</a:t>
            </a:r>
            <a:r>
              <a:rPr lang="uk-UA" sz="2400" dirty="0" smtClean="0"/>
              <a:t> </a:t>
            </a:r>
            <a:r>
              <a:rPr lang="ru-RU" sz="2400" dirty="0" err="1" smtClean="0"/>
              <a:t>надзвичайних</a:t>
            </a:r>
            <a:r>
              <a:rPr lang="ru-RU" sz="2400" dirty="0" smtClean="0"/>
              <a:t> </a:t>
            </a:r>
            <a:r>
              <a:rPr lang="ru-RU" sz="2400" dirty="0" err="1"/>
              <a:t>ситуацій</a:t>
            </a:r>
            <a:r>
              <a:rPr lang="ru-RU" sz="2400" dirty="0"/>
              <a:t> </a:t>
            </a:r>
            <a:r>
              <a:rPr lang="ru-RU" sz="2400" dirty="0" err="1"/>
              <a:t>становлять</a:t>
            </a:r>
            <a:r>
              <a:rPr lang="ru-RU" sz="2400" dirty="0"/>
              <a:t>: </a:t>
            </a:r>
            <a:r>
              <a:rPr lang="ru-RU" sz="2400" dirty="0" err="1"/>
              <a:t>Конституція</a:t>
            </a:r>
            <a:r>
              <a:rPr lang="ru-RU" sz="2400" dirty="0"/>
              <a:t> </a:t>
            </a:r>
            <a:r>
              <a:rPr lang="ru-RU" sz="2400" dirty="0" err="1"/>
              <a:t>України</a:t>
            </a:r>
            <a:r>
              <a:rPr lang="ru-RU" sz="2400" dirty="0"/>
              <a:t>, </a:t>
            </a:r>
            <a:r>
              <a:rPr lang="ru-RU" sz="2400" dirty="0" err="1"/>
              <a:t>відповідні</a:t>
            </a:r>
            <a:r>
              <a:rPr lang="ru-RU" sz="2400" dirty="0"/>
              <a:t> </a:t>
            </a:r>
            <a:r>
              <a:rPr lang="ru-RU" sz="2400" dirty="0" err="1"/>
              <a:t>Закони</a:t>
            </a:r>
            <a:r>
              <a:rPr lang="ru-RU" sz="2400" dirty="0"/>
              <a:t>, </a:t>
            </a:r>
            <a:r>
              <a:rPr lang="ru-RU" sz="2400" dirty="0" err="1"/>
              <a:t>Укази</a:t>
            </a:r>
            <a:r>
              <a:rPr lang="ru-RU" sz="2400" dirty="0"/>
              <a:t> Президента </a:t>
            </a:r>
            <a:r>
              <a:rPr lang="ru-RU" sz="2400" dirty="0" err="1"/>
              <a:t>України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Урядові</a:t>
            </a:r>
            <a:r>
              <a:rPr lang="ru-RU" sz="2400" dirty="0"/>
              <a:t> </a:t>
            </a:r>
            <a:r>
              <a:rPr lang="ru-RU" sz="2400" dirty="0" err="1"/>
              <a:t>рішення</a:t>
            </a:r>
            <a:r>
              <a:rPr lang="ru-RU" sz="2400" dirty="0"/>
              <a:t>. </a:t>
            </a:r>
            <a:r>
              <a:rPr lang="uk-UA" sz="2400" dirty="0"/>
              <a:t>Зокрема ст.3 Конституції України декларує:</a:t>
            </a:r>
            <a:r>
              <a:rPr lang="ru-RU" sz="2400" dirty="0"/>
              <a:t> </a:t>
            </a:r>
            <a:r>
              <a:rPr lang="uk-UA" sz="2400" dirty="0"/>
              <a:t>«Людина, її життя і здоров’я, честь і гідність, недоторканість і безпека визначаються в Україні найвищою соціальною цінністю».</a:t>
            </a:r>
          </a:p>
          <a:p>
            <a:pPr algn="just"/>
            <a:endParaRPr lang="uk-UA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 smtClean="0"/>
              <a:t>ЧИННЕ ЗАКОНОДАВСТВО</a:t>
            </a:r>
            <a:r>
              <a:rPr lang="uk-UA" sz="2000" b="1" dirty="0" smtClean="0"/>
              <a:t/>
            </a:r>
            <a:br>
              <a:rPr lang="uk-UA" sz="2000" b="1" dirty="0" smtClean="0"/>
            </a:br>
            <a:r>
              <a:rPr lang="ru-RU" sz="2000" b="1" dirty="0" smtClean="0"/>
              <a:t>З ПИТАНЬ НАДЗВИЧАЙНИХ СИТУАЦІЙ ТА ЦИВІЛЬНОГО ЗАХИСТУ НАСЕЛЕННЯ</a:t>
            </a:r>
            <a:r>
              <a:rPr lang="uk-UA" sz="2000" b="1" dirty="0" smtClean="0"/>
              <a:t/>
            </a:r>
            <a:br>
              <a:rPr lang="uk-UA" sz="2000" b="1" dirty="0" smtClean="0"/>
            </a:br>
            <a:endParaRPr lang="uk-UA" sz="2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/>
              <a:t>Цей пакет </a:t>
            </a:r>
            <a:r>
              <a:rPr lang="ru-RU" dirty="0" err="1"/>
              <a:t>актів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нормативно </a:t>
            </a:r>
            <a:r>
              <a:rPr lang="ru-RU" dirty="0" err="1"/>
              <a:t>правових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 </a:t>
            </a:r>
            <a:r>
              <a:rPr lang="ru-RU" dirty="0" err="1"/>
              <a:t>розкриває</a:t>
            </a:r>
            <a:r>
              <a:rPr lang="ru-RU" dirty="0"/>
              <a:t> суть </a:t>
            </a:r>
            <a:r>
              <a:rPr lang="ru-RU" dirty="0" err="1" smtClean="0"/>
              <a:t>нової</a:t>
            </a:r>
            <a:r>
              <a:rPr lang="ru-RU" dirty="0" smtClean="0"/>
              <a:t> </a:t>
            </a:r>
            <a:r>
              <a:rPr lang="ru-RU" dirty="0" err="1" smtClean="0"/>
              <a:t>державної</a:t>
            </a:r>
            <a:r>
              <a:rPr lang="ru-RU" dirty="0" smtClean="0"/>
              <a:t> </a:t>
            </a:r>
            <a:r>
              <a:rPr lang="ru-RU" dirty="0" err="1"/>
              <a:t>політики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національної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. </a:t>
            </a:r>
            <a:r>
              <a:rPr lang="uk-UA" dirty="0"/>
              <a:t>Нова ідеологія протидії катастрофам та надзвичайним ситуаціям передбачає об'єднання всіх компонентів захисту населення і територій від НС з визначенням єдиного координатора, у ролі якого виступає </a:t>
            </a:r>
            <a:r>
              <a:rPr lang="uk-UA" b="1" i="1" dirty="0"/>
              <a:t>Міністерство України з питань надзвичайних ситуацій</a:t>
            </a:r>
            <a:r>
              <a:rPr lang="uk-UA" dirty="0"/>
              <a:t> за активною участю науково-дослідних установ. Реалізація всього, що визначено актами Президента України і Уряду є провідним завданням органів виконавчої влади всіх рівнів,» які причетні </a:t>
            </a:r>
            <a:r>
              <a:rPr lang="uk-UA" dirty="0" smtClean="0"/>
              <a:t>до </a:t>
            </a:r>
            <a:r>
              <a:rPr lang="ru-RU" dirty="0" smtClean="0"/>
              <a:t>проблем </a:t>
            </a:r>
            <a:r>
              <a:rPr lang="ru-RU" dirty="0" err="1"/>
              <a:t>захисту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територій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надзвичайних</a:t>
            </a:r>
            <a:r>
              <a:rPr lang="ru-RU" dirty="0"/>
              <a:t> </a:t>
            </a:r>
            <a:r>
              <a:rPr lang="ru-RU" dirty="0" err="1"/>
              <a:t>ситуацій</a:t>
            </a:r>
            <a:r>
              <a:rPr lang="ru-RU" dirty="0"/>
              <a:t>. Так, в одному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указів</a:t>
            </a:r>
            <a:r>
              <a:rPr lang="ru-RU" dirty="0"/>
              <a:t> </a:t>
            </a:r>
            <a:r>
              <a:rPr lang="ru-RU" dirty="0" err="1"/>
              <a:t>зазначено</a:t>
            </a:r>
            <a:r>
              <a:rPr lang="ru-RU" dirty="0"/>
              <a:t>: «</a:t>
            </a:r>
            <a:r>
              <a:rPr lang="ru-RU" dirty="0" err="1"/>
              <a:t>Вважати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запобігання</a:t>
            </a:r>
            <a:r>
              <a:rPr lang="ru-RU" dirty="0"/>
              <a:t> </a:t>
            </a:r>
            <a:r>
              <a:rPr lang="ru-RU" dirty="0" err="1"/>
              <a:t>виникненню</a:t>
            </a:r>
            <a:r>
              <a:rPr lang="ru-RU" dirty="0"/>
              <a:t> </a:t>
            </a:r>
            <a:r>
              <a:rPr lang="ru-RU" dirty="0" err="1"/>
              <a:t>надзвичайних</a:t>
            </a:r>
            <a:r>
              <a:rPr lang="ru-RU" dirty="0"/>
              <a:t> </a:t>
            </a:r>
            <a:r>
              <a:rPr lang="ru-RU" dirty="0" err="1"/>
              <a:t>ситуацій</a:t>
            </a:r>
            <a:r>
              <a:rPr lang="ru-RU" dirty="0"/>
              <a:t> техногенного </a:t>
            </a:r>
            <a:r>
              <a:rPr lang="ru-RU" dirty="0" err="1"/>
              <a:t>і</a:t>
            </a:r>
            <a:r>
              <a:rPr lang="ru-RU" dirty="0"/>
              <a:t> природного характеру та </a:t>
            </a:r>
            <a:r>
              <a:rPr lang="ru-RU" dirty="0" err="1"/>
              <a:t>ефективна</a:t>
            </a:r>
            <a:r>
              <a:rPr lang="ru-RU" dirty="0"/>
              <a:t> </a:t>
            </a:r>
            <a:r>
              <a:rPr lang="ru-RU" dirty="0" err="1"/>
              <a:t>ліквідація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одним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головних</a:t>
            </a:r>
            <a:r>
              <a:rPr lang="ru-RU" dirty="0"/>
              <a:t> </a:t>
            </a:r>
            <a:r>
              <a:rPr lang="ru-RU" dirty="0" err="1"/>
              <a:t>пріоритетів</a:t>
            </a:r>
            <a:r>
              <a:rPr lang="ru-RU" dirty="0"/>
              <a:t> у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Кабінету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центральних</a:t>
            </a:r>
            <a:r>
              <a:rPr lang="ru-RU" dirty="0"/>
              <a:t> та </a:t>
            </a:r>
            <a:r>
              <a:rPr lang="ru-RU" dirty="0" err="1"/>
              <a:t>місцевих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виконавчої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».</a:t>
            </a:r>
            <a:endParaRPr lang="uk-UA" dirty="0"/>
          </a:p>
          <a:p>
            <a:endParaRPr lang="uk-U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2400" b="1" dirty="0" err="1"/>
              <a:t>Вирішення</a:t>
            </a:r>
            <a:r>
              <a:rPr lang="ru-RU" sz="2400" b="1" dirty="0"/>
              <a:t> проблем </a:t>
            </a:r>
            <a:r>
              <a:rPr lang="ru-RU" sz="2400" b="1" dirty="0" err="1"/>
              <a:t>природно-техногенної</a:t>
            </a:r>
            <a:r>
              <a:rPr lang="ru-RU" sz="2400" b="1" dirty="0"/>
              <a:t> </a:t>
            </a:r>
            <a:r>
              <a:rPr lang="ru-RU" sz="2400" b="1" dirty="0" err="1"/>
              <a:t>безпеки</a:t>
            </a:r>
            <a:r>
              <a:rPr lang="ru-RU" sz="2400" b="1" dirty="0"/>
              <a:t> </a:t>
            </a:r>
            <a:r>
              <a:rPr lang="ru-RU" sz="2400" b="1" dirty="0" err="1"/>
              <a:t>України</a:t>
            </a:r>
            <a:r>
              <a:rPr lang="ru-RU" sz="2400" b="1" dirty="0"/>
              <a:t> </a:t>
            </a:r>
            <a:r>
              <a:rPr lang="ru-RU" sz="2400" b="1" dirty="0" err="1"/>
              <a:t>забезпечується</a:t>
            </a:r>
            <a:r>
              <a:rPr lang="ru-RU" sz="2400" b="1" dirty="0"/>
              <a:t> </a:t>
            </a:r>
            <a:r>
              <a:rPr lang="ru-RU" sz="2400" b="1" dirty="0" err="1"/>
              <a:t>проведенням</a:t>
            </a:r>
            <a:r>
              <a:rPr lang="ru-RU" sz="2400" b="1" dirty="0"/>
              <a:t> на державному </a:t>
            </a:r>
            <a:r>
              <a:rPr lang="ru-RU" sz="2400" b="1" dirty="0" err="1"/>
              <a:t>рівні</a:t>
            </a:r>
            <a:r>
              <a:rPr lang="ru-RU" sz="2400" b="1" dirty="0"/>
              <a:t> таких </a:t>
            </a:r>
            <a:r>
              <a:rPr lang="ru-RU" sz="2400" b="1" dirty="0" err="1"/>
              <a:t>заходів</a:t>
            </a:r>
            <a:r>
              <a:rPr lang="ru-RU" sz="2400" b="1" dirty="0"/>
              <a:t>:</a:t>
            </a:r>
            <a:r>
              <a:rPr lang="uk-UA" sz="2400" b="1" dirty="0"/>
              <a:t/>
            </a:r>
            <a:br>
              <a:rPr lang="uk-UA" sz="2400" b="1" dirty="0"/>
            </a:br>
            <a:endParaRPr lang="uk-UA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sz="2600" dirty="0"/>
              <a:t>1. </a:t>
            </a:r>
            <a:r>
              <a:rPr lang="ru-RU" sz="2600" dirty="0" err="1"/>
              <a:t>Здійснення</a:t>
            </a:r>
            <a:r>
              <a:rPr lang="ru-RU" sz="2600" dirty="0"/>
              <a:t> </a:t>
            </a:r>
            <a:r>
              <a:rPr lang="ru-RU" sz="2600" dirty="0" err="1"/>
              <a:t>управління</a:t>
            </a:r>
            <a:r>
              <a:rPr lang="ru-RU" sz="2600" dirty="0"/>
              <a:t> </a:t>
            </a:r>
            <a:r>
              <a:rPr lang="ru-RU" sz="2600" dirty="0" err="1"/>
              <a:t>техногенними</a:t>
            </a:r>
            <a:r>
              <a:rPr lang="ru-RU" sz="2600" dirty="0"/>
              <a:t> </a:t>
            </a:r>
            <a:r>
              <a:rPr lang="ru-RU" sz="2600" dirty="0" err="1"/>
              <a:t>ризиками</a:t>
            </a:r>
            <a:r>
              <a:rPr lang="ru-RU" sz="2600" dirty="0"/>
              <a:t>, </a:t>
            </a:r>
            <a:r>
              <a:rPr lang="ru-RU" sz="2600" dirty="0" err="1"/>
              <a:t>що</a:t>
            </a:r>
            <a:r>
              <a:rPr lang="ru-RU" sz="2600" dirty="0"/>
              <a:t> </a:t>
            </a:r>
            <a:r>
              <a:rPr lang="ru-RU" sz="2600" dirty="0" err="1"/>
              <a:t>забезпечить</a:t>
            </a:r>
            <a:r>
              <a:rPr lang="ru-RU" sz="2600" dirty="0"/>
              <a:t> </a:t>
            </a:r>
            <a:r>
              <a:rPr lang="ru-RU" sz="2600" dirty="0" err="1"/>
              <a:t>стале</a:t>
            </a:r>
            <a:r>
              <a:rPr lang="ru-RU" sz="2600" dirty="0"/>
              <a:t>, </a:t>
            </a:r>
            <a:r>
              <a:rPr lang="ru-RU" sz="2600" dirty="0" err="1"/>
              <a:t>гарантоване</a:t>
            </a:r>
            <a:r>
              <a:rPr lang="ru-RU" sz="2600" dirty="0"/>
              <a:t> </a:t>
            </a:r>
            <a:r>
              <a:rPr lang="ru-RU" sz="2600" dirty="0" err="1"/>
              <a:t>зменшення</a:t>
            </a:r>
            <a:r>
              <a:rPr lang="ru-RU" sz="2600" dirty="0"/>
              <a:t> </a:t>
            </a:r>
            <a:r>
              <a:rPr lang="ru-RU" sz="2600" dirty="0" err="1"/>
              <a:t>кількості</a:t>
            </a:r>
            <a:r>
              <a:rPr lang="ru-RU" sz="2600" dirty="0"/>
              <a:t> та </a:t>
            </a:r>
            <a:r>
              <a:rPr lang="ru-RU" sz="2600" dirty="0" err="1"/>
              <a:t>наслідків</a:t>
            </a:r>
            <a:r>
              <a:rPr lang="ru-RU" sz="2600" dirty="0"/>
              <a:t> НС техногенного </a:t>
            </a:r>
            <a:r>
              <a:rPr lang="ru-RU" sz="2600" dirty="0" err="1"/>
              <a:t>і</a:t>
            </a:r>
            <a:r>
              <a:rPr lang="ru-RU" sz="2600" dirty="0"/>
              <a:t> природного характеру.</a:t>
            </a:r>
            <a:endParaRPr lang="uk-UA" sz="2600" dirty="0"/>
          </a:p>
          <a:p>
            <a:pPr algn="just"/>
            <a:r>
              <a:rPr lang="ru-RU" sz="2600" dirty="0"/>
              <a:t>2. </a:t>
            </a:r>
            <a:r>
              <a:rPr lang="ru-RU" sz="2600" dirty="0" err="1"/>
              <a:t>Створення</a:t>
            </a:r>
            <a:r>
              <a:rPr lang="ru-RU" sz="2600" dirty="0"/>
              <a:t> </a:t>
            </a:r>
            <a:r>
              <a:rPr lang="ru-RU" sz="2600" dirty="0" err="1"/>
              <a:t>цілісної</a:t>
            </a:r>
            <a:r>
              <a:rPr lang="ru-RU" sz="2600" dirty="0"/>
              <a:t> </a:t>
            </a:r>
            <a:r>
              <a:rPr lang="ru-RU" sz="2600" dirty="0" err="1"/>
              <a:t>міжвідомчої</a:t>
            </a:r>
            <a:r>
              <a:rPr lang="ru-RU" sz="2600" dirty="0"/>
              <a:t> </a:t>
            </a:r>
            <a:r>
              <a:rPr lang="ru-RU" sz="2600" dirty="0" err="1"/>
              <a:t>системи</a:t>
            </a:r>
            <a:r>
              <a:rPr lang="ru-RU" sz="2600" dirty="0"/>
              <a:t> </a:t>
            </a:r>
            <a:r>
              <a:rPr lang="ru-RU" sz="2600" dirty="0" err="1"/>
              <a:t>моніторингу</a:t>
            </a:r>
            <a:r>
              <a:rPr lang="ru-RU" sz="2600" dirty="0"/>
              <a:t> </a:t>
            </a:r>
            <a:r>
              <a:rPr lang="ru-RU" sz="2600" dirty="0" err="1"/>
              <a:t>і</a:t>
            </a:r>
            <a:r>
              <a:rPr lang="ru-RU" sz="2600" dirty="0"/>
              <a:t> </a:t>
            </a:r>
            <a:r>
              <a:rPr lang="ru-RU" sz="2600" dirty="0" err="1" smtClean="0"/>
              <a:t>налагодження</a:t>
            </a:r>
            <a:r>
              <a:rPr lang="uk-UA" sz="2600" dirty="0" smtClean="0"/>
              <a:t> </a:t>
            </a:r>
            <a:r>
              <a:rPr lang="ru-RU" sz="2600" dirty="0" err="1" smtClean="0"/>
              <a:t>державної</a:t>
            </a:r>
            <a:r>
              <a:rPr lang="ru-RU" sz="2600" dirty="0" smtClean="0"/>
              <a:t> </a:t>
            </a:r>
            <a:r>
              <a:rPr lang="ru-RU" sz="2600" dirty="0" err="1"/>
              <a:t>служби</a:t>
            </a:r>
            <a:r>
              <a:rPr lang="ru-RU" sz="2600" dirty="0"/>
              <a:t> </a:t>
            </a:r>
            <a:r>
              <a:rPr lang="ru-RU" sz="2600" dirty="0" err="1"/>
              <a:t>прогнозування</a:t>
            </a:r>
            <a:r>
              <a:rPr lang="ru-RU" sz="2600" dirty="0"/>
              <a:t> та </a:t>
            </a:r>
            <a:r>
              <a:rPr lang="ru-RU" sz="2600" dirty="0" err="1"/>
              <a:t>попередження</a:t>
            </a:r>
            <a:r>
              <a:rPr lang="ru-RU" sz="2600" dirty="0"/>
              <a:t> </a:t>
            </a:r>
            <a:r>
              <a:rPr lang="ru-RU" sz="2600" dirty="0" err="1"/>
              <a:t>природних</a:t>
            </a:r>
            <a:r>
              <a:rPr lang="ru-RU" sz="2600" dirty="0"/>
              <a:t> </a:t>
            </a:r>
            <a:r>
              <a:rPr lang="ru-RU" sz="2600" dirty="0" err="1"/>
              <a:t>і</a:t>
            </a:r>
            <a:r>
              <a:rPr lang="ru-RU" sz="2600" dirty="0"/>
              <a:t> </a:t>
            </a:r>
            <a:r>
              <a:rPr lang="ru-RU" sz="2600" dirty="0" err="1"/>
              <a:t>техногенних</a:t>
            </a:r>
            <a:r>
              <a:rPr lang="ru-RU" sz="2600" dirty="0"/>
              <a:t> НС.</a:t>
            </a:r>
            <a:endParaRPr lang="uk-UA" sz="2600" dirty="0"/>
          </a:p>
          <a:p>
            <a:pPr algn="just"/>
            <a:r>
              <a:rPr lang="ru-RU" sz="2600" dirty="0"/>
              <a:t>3. </a:t>
            </a:r>
            <a:r>
              <a:rPr lang="ru-RU" sz="2600" dirty="0" err="1"/>
              <a:t>Створення</a:t>
            </a:r>
            <a:r>
              <a:rPr lang="ru-RU" sz="2600" dirty="0"/>
              <a:t> </a:t>
            </a:r>
            <a:r>
              <a:rPr lang="ru-RU" sz="2600" dirty="0" err="1"/>
              <a:t>загальнодержавного</a:t>
            </a:r>
            <a:r>
              <a:rPr lang="ru-RU" sz="2600" dirty="0"/>
              <a:t> </a:t>
            </a:r>
            <a:r>
              <a:rPr lang="ru-RU" sz="2600" dirty="0" err="1"/>
              <a:t>реєстру</a:t>
            </a:r>
            <a:r>
              <a:rPr lang="ru-RU" sz="2600" dirty="0"/>
              <a:t> </a:t>
            </a:r>
            <a:r>
              <a:rPr lang="ru-RU" sz="2600" dirty="0" err="1" smtClean="0"/>
              <a:t>потенційно-небезпечних</a:t>
            </a:r>
            <a:r>
              <a:rPr lang="uk-UA" sz="2600" dirty="0" smtClean="0"/>
              <a:t> </a:t>
            </a:r>
            <a:r>
              <a:rPr lang="ru-RU" sz="2600" dirty="0" err="1" smtClean="0"/>
              <a:t>об'єктів</a:t>
            </a:r>
            <a:r>
              <a:rPr lang="ru-RU" sz="2600" dirty="0" smtClean="0"/>
              <a:t> </a:t>
            </a:r>
            <a:r>
              <a:rPr lang="ru-RU" sz="2600" dirty="0" err="1"/>
              <a:t>і</a:t>
            </a:r>
            <a:r>
              <a:rPr lang="ru-RU" sz="2600" dirty="0"/>
              <a:t> </a:t>
            </a:r>
            <a:r>
              <a:rPr lang="ru-RU" sz="2600" dirty="0" err="1"/>
              <a:t>територій</a:t>
            </a:r>
            <a:r>
              <a:rPr lang="ru-RU" sz="2600" dirty="0"/>
              <a:t> та </a:t>
            </a:r>
            <a:r>
              <a:rPr lang="ru-RU" sz="2600" dirty="0" err="1"/>
              <a:t>механізмів</a:t>
            </a:r>
            <a:r>
              <a:rPr lang="ru-RU" sz="2600" dirty="0"/>
              <a:t> </a:t>
            </a:r>
            <a:r>
              <a:rPr lang="ru-RU" sz="2600" dirty="0" err="1"/>
              <a:t>їх</a:t>
            </a:r>
            <a:r>
              <a:rPr lang="ru-RU" sz="2600" dirty="0"/>
              <a:t> </a:t>
            </a:r>
            <a:r>
              <a:rPr lang="ru-RU" sz="2600" dirty="0" err="1"/>
              <a:t>моніторингу</a:t>
            </a:r>
            <a:r>
              <a:rPr lang="ru-RU" sz="2600" dirty="0"/>
              <a:t>.</a:t>
            </a:r>
            <a:endParaRPr lang="uk-UA" sz="2600" dirty="0"/>
          </a:p>
          <a:p>
            <a:pPr algn="just"/>
            <a:r>
              <a:rPr lang="ru-RU" sz="2600" dirty="0"/>
              <a:t>4. </a:t>
            </a:r>
            <a:r>
              <a:rPr lang="ru-RU" sz="2600" dirty="0" err="1"/>
              <a:t>Підвищення</a:t>
            </a:r>
            <a:r>
              <a:rPr lang="ru-RU" sz="2600" dirty="0"/>
              <a:t> </a:t>
            </a:r>
            <a:r>
              <a:rPr lang="ru-RU" sz="2600" dirty="0" err="1"/>
              <a:t>ефективності</a:t>
            </a:r>
            <a:r>
              <a:rPr lang="ru-RU" sz="2600" dirty="0"/>
              <a:t> </a:t>
            </a:r>
            <a:r>
              <a:rPr lang="ru-RU" sz="2600" dirty="0" err="1"/>
              <a:t>роботи</a:t>
            </a:r>
            <a:r>
              <a:rPr lang="ru-RU" sz="2600" dirty="0"/>
              <a:t> </a:t>
            </a:r>
            <a:r>
              <a:rPr lang="ru-RU" sz="2600" dirty="0" err="1"/>
              <a:t>органів</a:t>
            </a:r>
            <a:r>
              <a:rPr lang="ru-RU" sz="2600" dirty="0"/>
              <a:t> державного </a:t>
            </a:r>
            <a:r>
              <a:rPr lang="ru-RU" sz="2600" dirty="0" err="1"/>
              <a:t>нагляду</a:t>
            </a:r>
            <a:r>
              <a:rPr lang="ru-RU" sz="2600" dirty="0"/>
              <a:t> за станом </a:t>
            </a:r>
            <a:r>
              <a:rPr lang="ru-RU" sz="2600" dirty="0" err="1"/>
              <a:t>і</a:t>
            </a:r>
            <a:r>
              <a:rPr lang="ru-RU" sz="2600" dirty="0"/>
              <a:t> </a:t>
            </a:r>
            <a:r>
              <a:rPr lang="ru-RU" sz="2600" dirty="0" err="1"/>
              <a:t>функціонуванням</a:t>
            </a:r>
            <a:r>
              <a:rPr lang="ru-RU" sz="2600" dirty="0"/>
              <a:t> </a:t>
            </a:r>
            <a:r>
              <a:rPr lang="ru-RU" sz="2600" dirty="0" err="1"/>
              <a:t>потенційно</a:t>
            </a:r>
            <a:r>
              <a:rPr lang="ru-RU" sz="2600" dirty="0"/>
              <a:t> </a:t>
            </a:r>
            <a:r>
              <a:rPr lang="ru-RU" sz="2600" dirty="0" err="1"/>
              <a:t>небезпечних</a:t>
            </a:r>
            <a:r>
              <a:rPr lang="ru-RU" sz="2600" dirty="0"/>
              <a:t> </a:t>
            </a:r>
            <a:r>
              <a:rPr lang="ru-RU" sz="2600" dirty="0" err="1"/>
              <a:t>виробництв</a:t>
            </a:r>
            <a:r>
              <a:rPr lang="ru-RU" sz="2600" dirty="0"/>
              <a:t>.</a:t>
            </a:r>
            <a:endParaRPr lang="uk-UA" sz="2600" dirty="0"/>
          </a:p>
          <a:p>
            <a:endParaRPr lang="uk-U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err="1"/>
              <a:t>Цивільний</a:t>
            </a:r>
            <a:r>
              <a:rPr lang="ru-RU" sz="3100" b="1" dirty="0"/>
              <a:t> </a:t>
            </a:r>
            <a:r>
              <a:rPr lang="ru-RU" sz="3100" b="1" dirty="0" err="1"/>
              <a:t>захист</a:t>
            </a:r>
            <a:r>
              <a:rPr lang="ru-RU" sz="3100" b="1" dirty="0"/>
              <a:t> </a:t>
            </a:r>
            <a:r>
              <a:rPr lang="ru-RU" sz="3100" b="1" dirty="0" err="1"/>
              <a:t>здійснюється</a:t>
            </a:r>
            <a:r>
              <a:rPr lang="ru-RU" sz="3100" b="1" dirty="0"/>
              <a:t> за такими принципами :</a:t>
            </a:r>
            <a:r>
              <a:rPr lang="uk-UA" sz="2400" dirty="0"/>
              <a:t/>
            </a:r>
            <a:br>
              <a:rPr lang="uk-UA" sz="2400" dirty="0"/>
            </a:br>
            <a:endParaRPr lang="uk-UA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2000" dirty="0"/>
              <a:t>– </a:t>
            </a:r>
            <a:r>
              <a:rPr lang="ru-RU" sz="2000" dirty="0" err="1"/>
              <a:t>гарантованість</a:t>
            </a:r>
            <a:r>
              <a:rPr lang="ru-RU" sz="2000" dirty="0"/>
              <a:t> </a:t>
            </a:r>
            <a:r>
              <a:rPr lang="ru-RU" sz="2000" dirty="0" err="1"/>
              <a:t>конституційного</a:t>
            </a:r>
            <a:r>
              <a:rPr lang="ru-RU" sz="2000" dirty="0"/>
              <a:t> права </a:t>
            </a:r>
            <a:r>
              <a:rPr lang="ru-RU" sz="2000" dirty="0" err="1"/>
              <a:t>громадян</a:t>
            </a:r>
            <a:r>
              <a:rPr lang="ru-RU" sz="2000" dirty="0"/>
              <a:t> на </a:t>
            </a:r>
            <a:r>
              <a:rPr lang="ru-RU" sz="2000" dirty="0" err="1"/>
              <a:t>захист</a:t>
            </a:r>
            <a:r>
              <a:rPr lang="ru-RU" sz="2000" dirty="0"/>
              <a:t> </a:t>
            </a:r>
            <a:r>
              <a:rPr lang="ru-RU" sz="2000" dirty="0" err="1"/>
              <a:t>життя</a:t>
            </a:r>
            <a:r>
              <a:rPr lang="ru-RU" sz="2000" dirty="0"/>
              <a:t>, </a:t>
            </a:r>
            <a:r>
              <a:rPr lang="ru-RU" sz="2000" dirty="0" err="1"/>
              <a:t>здоров'я</a:t>
            </a:r>
            <a:r>
              <a:rPr lang="ru-RU" sz="2000" dirty="0"/>
              <a:t> та </a:t>
            </a:r>
            <a:r>
              <a:rPr lang="ru-RU" sz="2000" dirty="0" err="1"/>
              <a:t>їх</a:t>
            </a:r>
            <a:r>
              <a:rPr lang="ru-RU" sz="2000" dirty="0"/>
              <a:t> майна;</a:t>
            </a:r>
            <a:endParaRPr lang="uk-UA" sz="2000" dirty="0"/>
          </a:p>
          <a:p>
            <a:pPr algn="just"/>
            <a:r>
              <a:rPr lang="ru-RU" sz="2000" dirty="0"/>
              <a:t>– </a:t>
            </a:r>
            <a:r>
              <a:rPr lang="uk-UA" sz="2000" dirty="0"/>
              <a:t>д</a:t>
            </a:r>
            <a:r>
              <a:rPr lang="ru-RU" sz="2000" dirty="0" err="1"/>
              <a:t>обровільність</a:t>
            </a:r>
            <a:r>
              <a:rPr lang="ru-RU" sz="2000" dirty="0"/>
              <a:t> </a:t>
            </a:r>
            <a:r>
              <a:rPr lang="ru-RU" sz="2000" dirty="0" err="1"/>
              <a:t>залучення</a:t>
            </a:r>
            <a:r>
              <a:rPr lang="ru-RU" sz="2000" dirty="0"/>
              <a:t> людей до </a:t>
            </a:r>
            <a:r>
              <a:rPr lang="ru-RU" sz="2000" dirty="0" err="1"/>
              <a:t>здійснення</a:t>
            </a:r>
            <a:r>
              <a:rPr lang="ru-RU" sz="2000" dirty="0"/>
              <a:t> </a:t>
            </a:r>
            <a:r>
              <a:rPr lang="ru-RU" sz="2000" dirty="0" err="1"/>
              <a:t>заходів</a:t>
            </a:r>
            <a:r>
              <a:rPr lang="ru-RU" sz="2000" dirty="0"/>
              <a:t> у </a:t>
            </a:r>
            <a:r>
              <a:rPr lang="ru-RU" sz="2000" dirty="0" err="1"/>
              <a:t>сфері</a:t>
            </a:r>
            <a:r>
              <a:rPr lang="ru-RU" sz="2000" dirty="0"/>
              <a:t> </a:t>
            </a:r>
            <a:r>
              <a:rPr lang="ru-RU" sz="2000" dirty="0" err="1"/>
              <a:t>цивільного</a:t>
            </a:r>
            <a:r>
              <a:rPr lang="ru-RU" sz="2000" dirty="0"/>
              <a:t> </a:t>
            </a:r>
            <a:r>
              <a:rPr lang="ru-RU" sz="2000" dirty="0" err="1"/>
              <a:t>захисту</a:t>
            </a:r>
            <a:r>
              <a:rPr lang="ru-RU" sz="2000" dirty="0"/>
              <a:t>;</a:t>
            </a:r>
            <a:endParaRPr lang="uk-UA" sz="2000" dirty="0"/>
          </a:p>
          <a:p>
            <a:pPr algn="just"/>
            <a:r>
              <a:rPr lang="ru-RU" sz="2000" dirty="0"/>
              <a:t>– </a:t>
            </a:r>
            <a:r>
              <a:rPr lang="ru-RU" sz="2000" dirty="0" err="1"/>
              <a:t>комплексність</a:t>
            </a:r>
            <a:r>
              <a:rPr lang="ru-RU" sz="2000" dirty="0"/>
              <a:t> </a:t>
            </a:r>
            <a:r>
              <a:rPr lang="ru-RU" sz="2000" dirty="0" err="1"/>
              <a:t>підходу</a:t>
            </a:r>
            <a:r>
              <a:rPr lang="ru-RU" sz="2000" dirty="0"/>
              <a:t> до </a:t>
            </a:r>
            <a:r>
              <a:rPr lang="ru-RU" sz="2000" dirty="0" err="1"/>
              <a:t>вирішення</a:t>
            </a:r>
            <a:r>
              <a:rPr lang="ru-RU" sz="2000" dirty="0"/>
              <a:t> </a:t>
            </a:r>
            <a:r>
              <a:rPr lang="ru-RU" sz="2000" dirty="0" err="1"/>
              <a:t>завдань</a:t>
            </a:r>
            <a:r>
              <a:rPr lang="ru-RU" sz="2000" dirty="0"/>
              <a:t> </a:t>
            </a:r>
            <a:r>
              <a:rPr lang="ru-RU" sz="2000" dirty="0" err="1"/>
              <a:t>цивільного</a:t>
            </a:r>
            <a:r>
              <a:rPr lang="ru-RU" sz="2000" dirty="0"/>
              <a:t> </a:t>
            </a:r>
            <a:r>
              <a:rPr lang="ru-RU" sz="2000" dirty="0" err="1"/>
              <a:t>захисту</a:t>
            </a:r>
            <a:r>
              <a:rPr lang="ru-RU" sz="2000" dirty="0"/>
              <a:t>;</a:t>
            </a:r>
            <a:endParaRPr lang="uk-UA" sz="2000" dirty="0"/>
          </a:p>
          <a:p>
            <a:pPr algn="just"/>
            <a:r>
              <a:rPr lang="ru-RU" sz="2000" dirty="0"/>
              <a:t>– </a:t>
            </a:r>
            <a:r>
              <a:rPr lang="ru-RU" sz="2000" dirty="0" err="1"/>
              <a:t>раціональність</a:t>
            </a:r>
            <a:r>
              <a:rPr lang="ru-RU" sz="2000" dirty="0"/>
              <a:t> </a:t>
            </a:r>
            <a:r>
              <a:rPr lang="ru-RU" sz="2000" dirty="0" err="1"/>
              <a:t>економічно</a:t>
            </a:r>
            <a:r>
              <a:rPr lang="ru-RU" sz="2000" dirty="0"/>
              <a:t> </a:t>
            </a:r>
            <a:r>
              <a:rPr lang="ru-RU" sz="2000" dirty="0" err="1"/>
              <a:t>обґрунтованого</a:t>
            </a:r>
            <a:r>
              <a:rPr lang="ru-RU" sz="2000" dirty="0"/>
              <a:t> </a:t>
            </a:r>
            <a:r>
              <a:rPr lang="ru-RU" sz="2000" dirty="0" err="1"/>
              <a:t>зменшення</a:t>
            </a:r>
            <a:r>
              <a:rPr lang="ru-RU" sz="2000" dirty="0"/>
              <a:t> </a:t>
            </a:r>
            <a:r>
              <a:rPr lang="ru-RU" sz="2000" dirty="0" err="1"/>
              <a:t>ризику</a:t>
            </a:r>
            <a:r>
              <a:rPr lang="ru-RU" sz="2000" dirty="0"/>
              <a:t> </a:t>
            </a:r>
            <a:r>
              <a:rPr lang="ru-RU" sz="2000" dirty="0" err="1"/>
              <a:t>виникнення</a:t>
            </a:r>
            <a:r>
              <a:rPr lang="ru-RU" sz="2000" dirty="0"/>
              <a:t> НС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/>
              <a:t>мінімізації</a:t>
            </a:r>
            <a:r>
              <a:rPr lang="ru-RU" sz="2000" dirty="0"/>
              <a:t> </a:t>
            </a:r>
            <a:r>
              <a:rPr lang="ru-RU" sz="2000" dirty="0" err="1"/>
              <a:t>їх</a:t>
            </a:r>
            <a:r>
              <a:rPr lang="ru-RU" sz="2000" dirty="0"/>
              <a:t> </a:t>
            </a:r>
            <a:r>
              <a:rPr lang="ru-RU" sz="2000" dirty="0" err="1"/>
              <a:t>наслідків</a:t>
            </a:r>
            <a:r>
              <a:rPr lang="ru-RU" sz="2000" dirty="0"/>
              <a:t>;</a:t>
            </a:r>
            <a:endParaRPr lang="uk-UA" sz="2000" dirty="0"/>
          </a:p>
          <a:p>
            <a:pPr algn="just"/>
            <a:r>
              <a:rPr lang="ru-RU" sz="2000" dirty="0"/>
              <a:t>– </a:t>
            </a:r>
            <a:r>
              <a:rPr lang="ru-RU" sz="2000" dirty="0" err="1"/>
              <a:t>територіально-функціональний</a:t>
            </a:r>
            <a:r>
              <a:rPr lang="ru-RU" sz="2000" dirty="0"/>
              <a:t> принцип </a:t>
            </a:r>
            <a:r>
              <a:rPr lang="ru-RU" sz="2000" dirty="0" err="1"/>
              <a:t>організації</a:t>
            </a:r>
            <a:r>
              <a:rPr lang="ru-RU" sz="2000" dirty="0"/>
              <a:t> </a:t>
            </a:r>
            <a:r>
              <a:rPr lang="ru-RU" sz="2000" dirty="0" err="1"/>
              <a:t>Єдиної</a:t>
            </a:r>
            <a:r>
              <a:rPr lang="ru-RU" sz="2000" dirty="0"/>
              <a:t> </a:t>
            </a:r>
            <a:r>
              <a:rPr lang="ru-RU" sz="2000" dirty="0" err="1" smtClean="0"/>
              <a:t>системи</a:t>
            </a:r>
            <a:r>
              <a:rPr lang="uk-UA" sz="2000" dirty="0" smtClean="0"/>
              <a:t> </a:t>
            </a:r>
            <a:r>
              <a:rPr lang="ru-RU" sz="2000" dirty="0" err="1" smtClean="0"/>
              <a:t>цивільного</a:t>
            </a:r>
            <a:r>
              <a:rPr lang="ru-RU" sz="2000" dirty="0" smtClean="0"/>
              <a:t> </a:t>
            </a:r>
            <a:r>
              <a:rPr lang="ru-RU" sz="2000" dirty="0" err="1"/>
              <a:t>захисту</a:t>
            </a:r>
            <a:r>
              <a:rPr lang="ru-RU" sz="2000" dirty="0"/>
              <a:t>;</a:t>
            </a:r>
            <a:endParaRPr lang="uk-UA" sz="2000" dirty="0"/>
          </a:p>
          <a:p>
            <a:pPr algn="just"/>
            <a:r>
              <a:rPr lang="ru-RU" sz="2000" dirty="0"/>
              <a:t>– </a:t>
            </a:r>
            <a:r>
              <a:rPr lang="ru-RU" sz="2000" dirty="0" err="1"/>
              <a:t>гласність</a:t>
            </a:r>
            <a:r>
              <a:rPr lang="ru-RU" sz="2000" dirty="0"/>
              <a:t> , </a:t>
            </a:r>
            <a:r>
              <a:rPr lang="ru-RU" sz="2000" dirty="0" err="1"/>
              <a:t>вільний</a:t>
            </a:r>
            <a:r>
              <a:rPr lang="ru-RU" sz="2000" dirty="0"/>
              <a:t> доступ </a:t>
            </a:r>
            <a:r>
              <a:rPr lang="ru-RU" sz="2000" dirty="0" err="1"/>
              <a:t>населення</a:t>
            </a:r>
            <a:r>
              <a:rPr lang="ru-RU" sz="2000" dirty="0"/>
              <a:t> до </a:t>
            </a:r>
            <a:r>
              <a:rPr lang="ru-RU" sz="2000" dirty="0" err="1"/>
              <a:t>інформації</a:t>
            </a:r>
            <a:r>
              <a:rPr lang="ru-RU" sz="2000" dirty="0"/>
              <a:t> </a:t>
            </a:r>
            <a:r>
              <a:rPr lang="ru-RU" sz="2000" dirty="0" err="1"/>
              <a:t>з</a:t>
            </a:r>
            <a:r>
              <a:rPr lang="ru-RU" sz="2000" dirty="0"/>
              <a:t> </a:t>
            </a:r>
            <a:r>
              <a:rPr lang="ru-RU" sz="2000" dirty="0" err="1"/>
              <a:t>цивільного</a:t>
            </a:r>
            <a:r>
              <a:rPr lang="ru-RU" sz="2000" dirty="0"/>
              <a:t> </a:t>
            </a:r>
            <a:r>
              <a:rPr lang="ru-RU" sz="2000" dirty="0" err="1"/>
              <a:t>захисту</a:t>
            </a:r>
            <a:r>
              <a:rPr lang="ru-RU" sz="2000" dirty="0"/>
              <a:t> </a:t>
            </a:r>
            <a:r>
              <a:rPr lang="ru-RU" sz="2000" dirty="0" err="1"/>
              <a:t>відповідно</a:t>
            </a:r>
            <a:r>
              <a:rPr lang="ru-RU" sz="2000" dirty="0"/>
              <a:t> </a:t>
            </a:r>
            <a:r>
              <a:rPr lang="ru-RU" sz="2000" dirty="0" err="1"/>
              <a:t>до</a:t>
            </a:r>
            <a:r>
              <a:rPr lang="ru-RU" sz="2000" dirty="0"/>
              <a:t> чинного </a:t>
            </a:r>
            <a:r>
              <a:rPr lang="ru-RU" sz="2000" dirty="0" err="1"/>
              <a:t>законодавства</a:t>
            </a:r>
            <a:r>
              <a:rPr lang="ru-RU" sz="2000" dirty="0"/>
              <a:t>.</a:t>
            </a:r>
            <a:endParaRPr lang="uk-UA" sz="2000" dirty="0"/>
          </a:p>
          <a:p>
            <a:pPr algn="just"/>
            <a:endParaRPr lang="uk-UA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 </a:t>
            </a:r>
            <a:r>
              <a:rPr lang="ru-RU" sz="2800" b="1" dirty="0" err="1"/>
              <a:t>Єдина</a:t>
            </a:r>
            <a:r>
              <a:rPr lang="ru-RU" sz="2800" b="1" dirty="0"/>
              <a:t> </a:t>
            </a:r>
            <a:r>
              <a:rPr lang="ru-RU" sz="2800" b="1" dirty="0" err="1"/>
              <a:t>державна</a:t>
            </a:r>
            <a:r>
              <a:rPr lang="ru-RU" sz="2800" b="1" dirty="0"/>
              <a:t> система </a:t>
            </a:r>
            <a:r>
              <a:rPr lang="ru-RU" sz="2800" b="1" dirty="0" err="1"/>
              <a:t>цивільного</a:t>
            </a:r>
            <a:r>
              <a:rPr lang="ru-RU" sz="2800" b="1" dirty="0"/>
              <a:t> </a:t>
            </a:r>
            <a:r>
              <a:rPr lang="ru-RU" sz="2800" b="1" dirty="0" err="1"/>
              <a:t>захисту</a:t>
            </a:r>
            <a:r>
              <a:rPr lang="ru-RU" sz="2800" b="1" dirty="0"/>
              <a:t> </a:t>
            </a:r>
            <a:r>
              <a:rPr lang="ru-RU" sz="2800" b="1" dirty="0" err="1"/>
              <a:t>населення</a:t>
            </a:r>
            <a:r>
              <a:rPr lang="ru-RU" sz="2800" b="1" dirty="0"/>
              <a:t> </a:t>
            </a:r>
            <a:r>
              <a:rPr lang="ru-RU" sz="2800" b="1" dirty="0" err="1"/>
              <a:t>і</a:t>
            </a:r>
            <a:r>
              <a:rPr lang="ru-RU" sz="2800" b="1" dirty="0"/>
              <a:t> </a:t>
            </a:r>
            <a:r>
              <a:rPr lang="ru-RU" sz="2800" b="1" dirty="0" err="1" smtClean="0"/>
              <a:t>територій</a:t>
            </a:r>
            <a:r>
              <a:rPr lang="ru-RU" sz="2800" b="1" dirty="0" smtClean="0"/>
              <a:t> </a:t>
            </a:r>
            <a:r>
              <a:rPr lang="ru-RU" sz="2800" dirty="0"/>
              <a:t>(ЄС ЦЗ)</a:t>
            </a:r>
            <a:r>
              <a:rPr lang="uk-UA" sz="2800" b="1" dirty="0"/>
              <a:t/>
            </a:r>
            <a:br>
              <a:rPr lang="uk-UA" sz="2800" b="1" dirty="0"/>
            </a:br>
            <a:endParaRPr lang="uk-UA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ru-RU" sz="6200" b="1" dirty="0" err="1"/>
              <a:t>Основні</a:t>
            </a:r>
            <a:r>
              <a:rPr lang="ru-RU" sz="6200" b="1" dirty="0"/>
              <a:t> </a:t>
            </a:r>
            <a:r>
              <a:rPr lang="ru-RU" sz="6200" b="1" dirty="0" err="1"/>
              <a:t>завдання</a:t>
            </a:r>
            <a:r>
              <a:rPr lang="ru-RU" sz="6200" b="1" dirty="0"/>
              <a:t> ЄСЦЗ:</a:t>
            </a:r>
            <a:endParaRPr lang="uk-UA" sz="6200" b="1" dirty="0"/>
          </a:p>
          <a:p>
            <a:pPr algn="just">
              <a:buNone/>
            </a:pPr>
            <a:r>
              <a:rPr lang="ru-RU" sz="6200" dirty="0"/>
              <a:t>•</a:t>
            </a:r>
            <a:r>
              <a:rPr lang="ru-RU" sz="5500" dirty="0"/>
              <a:t> </a:t>
            </a:r>
            <a:r>
              <a:rPr lang="ru-RU" sz="5500" dirty="0" err="1"/>
              <a:t>прогнозування</a:t>
            </a:r>
            <a:r>
              <a:rPr lang="ru-RU" sz="5500" dirty="0"/>
              <a:t> </a:t>
            </a:r>
            <a:r>
              <a:rPr lang="ru-RU" sz="5500" dirty="0" err="1"/>
              <a:t>й</a:t>
            </a:r>
            <a:r>
              <a:rPr lang="ru-RU" sz="5500" dirty="0"/>
              <a:t> </a:t>
            </a:r>
            <a:r>
              <a:rPr lang="ru-RU" sz="5500" dirty="0" err="1"/>
              <a:t>оцінка</a:t>
            </a:r>
            <a:r>
              <a:rPr lang="ru-RU" sz="5500" dirty="0"/>
              <a:t> </a:t>
            </a:r>
            <a:r>
              <a:rPr lang="ru-RU" sz="5500" dirty="0" err="1"/>
              <a:t>соціально-економічних</a:t>
            </a:r>
            <a:r>
              <a:rPr lang="ru-RU" sz="5500" dirty="0"/>
              <a:t> </a:t>
            </a:r>
            <a:r>
              <a:rPr lang="ru-RU" sz="5500" dirty="0" err="1"/>
              <a:t>наслідків</a:t>
            </a:r>
            <a:r>
              <a:rPr lang="ru-RU" sz="5500" dirty="0"/>
              <a:t> НС;</a:t>
            </a:r>
            <a:endParaRPr lang="uk-UA" sz="5500" dirty="0"/>
          </a:p>
          <a:p>
            <a:pPr algn="just">
              <a:buNone/>
            </a:pPr>
            <a:r>
              <a:rPr lang="ru-RU" sz="5500" dirty="0"/>
              <a:t>• </a:t>
            </a:r>
            <a:r>
              <a:rPr lang="ru-RU" sz="5500" dirty="0" err="1"/>
              <a:t>розробка</a:t>
            </a:r>
            <a:r>
              <a:rPr lang="ru-RU" sz="5500" dirty="0"/>
              <a:t> та </a:t>
            </a:r>
            <a:r>
              <a:rPr lang="ru-RU" sz="5500" dirty="0" err="1"/>
              <a:t>здійснення</a:t>
            </a:r>
            <a:r>
              <a:rPr lang="ru-RU" sz="5500" dirty="0"/>
              <a:t> </a:t>
            </a:r>
            <a:r>
              <a:rPr lang="ru-RU" sz="5500" dirty="0" err="1"/>
              <a:t>заходів</a:t>
            </a:r>
            <a:r>
              <a:rPr lang="ru-RU" sz="5500" dirty="0"/>
              <a:t>, </a:t>
            </a:r>
            <a:r>
              <a:rPr lang="ru-RU" sz="5500" dirty="0" err="1"/>
              <a:t>спрямованих</a:t>
            </a:r>
            <a:r>
              <a:rPr lang="ru-RU" sz="5500" dirty="0"/>
              <a:t> на </a:t>
            </a:r>
            <a:r>
              <a:rPr lang="ru-RU" sz="5500" dirty="0" err="1"/>
              <a:t>запобігання</a:t>
            </a:r>
            <a:r>
              <a:rPr lang="ru-RU" sz="5500" dirty="0"/>
              <a:t> </a:t>
            </a:r>
            <a:r>
              <a:rPr lang="ru-RU" sz="5500" dirty="0" err="1" smtClean="0"/>
              <a:t>виникненнюНС</a:t>
            </a:r>
            <a:r>
              <a:rPr lang="ru-RU" sz="5500" dirty="0"/>
              <a:t>;</a:t>
            </a:r>
            <a:endParaRPr lang="uk-UA" sz="5500" dirty="0"/>
          </a:p>
          <a:p>
            <a:pPr algn="just">
              <a:buNone/>
            </a:pPr>
            <a:r>
              <a:rPr lang="ru-RU" sz="5500" dirty="0"/>
              <a:t>• </a:t>
            </a:r>
            <a:r>
              <a:rPr lang="ru-RU" sz="5500" dirty="0" err="1"/>
              <a:t>створення</a:t>
            </a:r>
            <a:r>
              <a:rPr lang="ru-RU" sz="5500" dirty="0"/>
              <a:t>, </a:t>
            </a:r>
            <a:r>
              <a:rPr lang="ru-RU" sz="5500" dirty="0" err="1"/>
              <a:t>збереження</a:t>
            </a:r>
            <a:r>
              <a:rPr lang="ru-RU" sz="5500" dirty="0"/>
              <a:t> </a:t>
            </a:r>
            <a:r>
              <a:rPr lang="ru-RU" sz="5500" dirty="0" err="1"/>
              <a:t>і</a:t>
            </a:r>
            <a:r>
              <a:rPr lang="ru-RU" sz="5500" dirty="0"/>
              <a:t> </a:t>
            </a:r>
            <a:r>
              <a:rPr lang="ru-RU" sz="5500" dirty="0" err="1"/>
              <a:t>раціональне</a:t>
            </a:r>
            <a:r>
              <a:rPr lang="ru-RU" sz="5500" dirty="0"/>
              <a:t> </a:t>
            </a:r>
            <a:r>
              <a:rPr lang="ru-RU" sz="5500" dirty="0" err="1"/>
              <a:t>використання</a:t>
            </a:r>
            <a:r>
              <a:rPr lang="ru-RU" sz="5500" dirty="0"/>
              <a:t> </a:t>
            </a:r>
            <a:r>
              <a:rPr lang="ru-RU" sz="5500" dirty="0" err="1" smtClean="0"/>
              <a:t>матеріальних</a:t>
            </a:r>
            <a:r>
              <a:rPr lang="uk-UA" sz="5500" dirty="0" smtClean="0"/>
              <a:t> </a:t>
            </a:r>
            <a:r>
              <a:rPr lang="ru-RU" sz="5500" dirty="0" err="1" smtClean="0"/>
              <a:t>ресурсів</a:t>
            </a:r>
            <a:r>
              <a:rPr lang="ru-RU" sz="5500" dirty="0"/>
              <a:t>, </a:t>
            </a:r>
            <a:r>
              <a:rPr lang="ru-RU" sz="5500" dirty="0" err="1"/>
              <a:t>необхідних</a:t>
            </a:r>
            <a:r>
              <a:rPr lang="ru-RU" sz="5500" dirty="0"/>
              <a:t> для </a:t>
            </a:r>
            <a:r>
              <a:rPr lang="ru-RU" sz="5500" dirty="0" err="1"/>
              <a:t>запобігання</a:t>
            </a:r>
            <a:r>
              <a:rPr lang="ru-RU" sz="5500" dirty="0"/>
              <a:t> НС;</a:t>
            </a:r>
            <a:endParaRPr lang="uk-UA" sz="5500" dirty="0"/>
          </a:p>
          <a:p>
            <a:pPr algn="just">
              <a:buNone/>
            </a:pPr>
            <a:r>
              <a:rPr lang="ru-RU" sz="5500" dirty="0"/>
              <a:t>• </a:t>
            </a:r>
            <a:r>
              <a:rPr lang="ru-RU" sz="5500" dirty="0" err="1"/>
              <a:t>оповіщення</a:t>
            </a:r>
            <a:r>
              <a:rPr lang="ru-RU" sz="5500" dirty="0"/>
              <a:t> </a:t>
            </a:r>
            <a:r>
              <a:rPr lang="ru-RU" sz="5500" dirty="0" err="1"/>
              <a:t>населення</a:t>
            </a:r>
            <a:r>
              <a:rPr lang="ru-RU" sz="5500" dirty="0"/>
              <a:t> про </a:t>
            </a:r>
            <a:r>
              <a:rPr lang="ru-RU" sz="5500" dirty="0" err="1"/>
              <a:t>загрозу</a:t>
            </a:r>
            <a:r>
              <a:rPr lang="ru-RU" sz="5500" dirty="0"/>
              <a:t> та </a:t>
            </a:r>
            <a:r>
              <a:rPr lang="ru-RU" sz="5500" dirty="0" err="1"/>
              <a:t>виникнення</a:t>
            </a:r>
            <a:r>
              <a:rPr lang="ru-RU" sz="5500" dirty="0"/>
              <a:t> НС, </a:t>
            </a:r>
            <a:r>
              <a:rPr lang="ru-RU" sz="5500" dirty="0" err="1" smtClean="0"/>
              <a:t>своєчасне</a:t>
            </a:r>
            <a:r>
              <a:rPr lang="uk-UA" sz="5500" dirty="0" smtClean="0"/>
              <a:t> </a:t>
            </a:r>
            <a:r>
              <a:rPr lang="ru-RU" sz="5500" dirty="0" err="1" smtClean="0"/>
              <a:t>інформування</a:t>
            </a:r>
            <a:r>
              <a:rPr lang="ru-RU" sz="5500" dirty="0" smtClean="0"/>
              <a:t> </a:t>
            </a:r>
            <a:r>
              <a:rPr lang="ru-RU" sz="5500" dirty="0"/>
              <a:t>про обстановку </a:t>
            </a:r>
            <a:r>
              <a:rPr lang="ru-RU" sz="5500" dirty="0" err="1"/>
              <a:t>і</a:t>
            </a:r>
            <a:r>
              <a:rPr lang="ru-RU" sz="5500" dirty="0"/>
              <a:t> </a:t>
            </a:r>
            <a:r>
              <a:rPr lang="ru-RU" sz="5500" dirty="0" err="1"/>
              <a:t>вжиті</a:t>
            </a:r>
            <a:r>
              <a:rPr lang="ru-RU" sz="5500" dirty="0"/>
              <a:t> заходи</a:t>
            </a:r>
            <a:r>
              <a:rPr lang="ru-RU" sz="5500" dirty="0" smtClean="0"/>
              <a:t>;</a:t>
            </a:r>
            <a:endParaRPr lang="uk-UA" sz="5500" dirty="0" smtClean="0"/>
          </a:p>
          <a:p>
            <a:pPr algn="just">
              <a:buNone/>
            </a:pPr>
            <a:r>
              <a:rPr lang="ru-RU" sz="5500" dirty="0" smtClean="0"/>
              <a:t>• </a:t>
            </a:r>
            <a:r>
              <a:rPr lang="ru-RU" sz="5500" dirty="0" err="1"/>
              <a:t>організація</a:t>
            </a:r>
            <a:r>
              <a:rPr lang="ru-RU" sz="5500" dirty="0"/>
              <a:t> </a:t>
            </a:r>
            <a:r>
              <a:rPr lang="ru-RU" sz="5500" dirty="0" err="1"/>
              <a:t>захисту</a:t>
            </a:r>
            <a:r>
              <a:rPr lang="ru-RU" sz="5500" dirty="0"/>
              <a:t> </a:t>
            </a:r>
            <a:r>
              <a:rPr lang="ru-RU" sz="5500" dirty="0" err="1"/>
              <a:t>населення</a:t>
            </a:r>
            <a:r>
              <a:rPr lang="ru-RU" sz="5500" dirty="0"/>
              <a:t> </a:t>
            </a:r>
            <a:r>
              <a:rPr lang="ru-RU" sz="5500" dirty="0" err="1"/>
              <a:t>і</a:t>
            </a:r>
            <a:r>
              <a:rPr lang="ru-RU" sz="5500" dirty="0"/>
              <a:t> </a:t>
            </a:r>
            <a:r>
              <a:rPr lang="ru-RU" sz="5500" dirty="0" err="1"/>
              <a:t>територій</a:t>
            </a:r>
            <a:r>
              <a:rPr lang="ru-RU" sz="5500" dirty="0"/>
              <a:t> у </a:t>
            </a:r>
            <a:r>
              <a:rPr lang="ru-RU" sz="5500" dirty="0" err="1"/>
              <a:t>разі</a:t>
            </a:r>
            <a:r>
              <a:rPr lang="ru-RU" sz="5500" dirty="0"/>
              <a:t> </a:t>
            </a:r>
            <a:r>
              <a:rPr lang="ru-RU" sz="5500" dirty="0" err="1"/>
              <a:t>виникнення</a:t>
            </a:r>
            <a:r>
              <a:rPr lang="ru-RU" sz="5500" dirty="0"/>
              <a:t> НС;</a:t>
            </a:r>
            <a:endParaRPr lang="uk-UA" sz="5500" dirty="0"/>
          </a:p>
          <a:p>
            <a:pPr algn="just">
              <a:buNone/>
            </a:pPr>
            <a:r>
              <a:rPr lang="ru-RU" sz="5500" dirty="0"/>
              <a:t>• </a:t>
            </a:r>
            <a:r>
              <a:rPr lang="ru-RU" sz="5500" dirty="0" err="1"/>
              <a:t>проведення</a:t>
            </a:r>
            <a:r>
              <a:rPr lang="ru-RU" sz="5500" dirty="0"/>
              <a:t> </a:t>
            </a:r>
            <a:r>
              <a:rPr lang="ru-RU" sz="5500" dirty="0" err="1"/>
              <a:t>рятувальних</a:t>
            </a:r>
            <a:r>
              <a:rPr lang="ru-RU" sz="5500" dirty="0"/>
              <a:t> та </a:t>
            </a:r>
            <a:r>
              <a:rPr lang="ru-RU" sz="5500" dirty="0" err="1"/>
              <a:t>інших</a:t>
            </a:r>
            <a:r>
              <a:rPr lang="ru-RU" sz="5500" dirty="0"/>
              <a:t> </a:t>
            </a:r>
            <a:r>
              <a:rPr lang="ru-RU" sz="5500" dirty="0" err="1"/>
              <a:t>невідкладних</a:t>
            </a:r>
            <a:r>
              <a:rPr lang="ru-RU" sz="5500" dirty="0"/>
              <a:t> </a:t>
            </a:r>
            <a:r>
              <a:rPr lang="ru-RU" sz="5500" dirty="0" err="1"/>
              <a:t>робіт</a:t>
            </a:r>
            <a:r>
              <a:rPr lang="ru-RU" sz="5500" dirty="0"/>
              <a:t> </a:t>
            </a:r>
            <a:r>
              <a:rPr lang="ru-RU" sz="5500" dirty="0" err="1"/>
              <a:t>з</a:t>
            </a:r>
            <a:r>
              <a:rPr lang="ru-RU" sz="5500" dirty="0"/>
              <a:t> </a:t>
            </a:r>
            <a:r>
              <a:rPr lang="ru-RU" sz="5500" dirty="0" err="1" smtClean="0"/>
              <a:t>ліквідації</a:t>
            </a:r>
            <a:r>
              <a:rPr lang="uk-UA" sz="5500" dirty="0" smtClean="0"/>
              <a:t> </a:t>
            </a:r>
            <a:r>
              <a:rPr lang="ru-RU" sz="5500" dirty="0" err="1" smtClean="0"/>
              <a:t>наслідків</a:t>
            </a:r>
            <a:r>
              <a:rPr lang="ru-RU" sz="5500" dirty="0" smtClean="0"/>
              <a:t> </a:t>
            </a:r>
            <a:r>
              <a:rPr lang="ru-RU" sz="5500" dirty="0"/>
              <a:t>НС </a:t>
            </a:r>
            <a:r>
              <a:rPr lang="ru-RU" sz="5500" dirty="0" smtClean="0"/>
              <a:t>та </a:t>
            </a:r>
            <a:r>
              <a:rPr lang="ru-RU" sz="5500" dirty="0" err="1" smtClean="0"/>
              <a:t>організація</a:t>
            </a:r>
            <a:r>
              <a:rPr lang="ru-RU" sz="5500" dirty="0" smtClean="0"/>
              <a:t> </a:t>
            </a:r>
            <a:r>
              <a:rPr lang="ru-RU" sz="5500" dirty="0" err="1"/>
              <a:t>життєзабезпечення</a:t>
            </a:r>
            <a:r>
              <a:rPr lang="ru-RU" sz="5500" dirty="0"/>
              <a:t> </a:t>
            </a:r>
            <a:r>
              <a:rPr lang="ru-RU" sz="5500" dirty="0" err="1" smtClean="0"/>
              <a:t>постраждалогонаселення</a:t>
            </a:r>
            <a:r>
              <a:rPr lang="ru-RU" sz="5500" dirty="0"/>
              <a:t>;</a:t>
            </a:r>
            <a:endParaRPr lang="uk-UA" sz="5500" dirty="0"/>
          </a:p>
          <a:p>
            <a:pPr algn="just">
              <a:buNone/>
            </a:pPr>
            <a:r>
              <a:rPr lang="ru-RU" sz="5500" dirty="0"/>
              <a:t>• </a:t>
            </a:r>
            <a:r>
              <a:rPr lang="ru-RU" sz="5500" dirty="0" err="1"/>
              <a:t>здійснення</a:t>
            </a:r>
            <a:r>
              <a:rPr lang="ru-RU" sz="5500" dirty="0"/>
              <a:t> </a:t>
            </a:r>
            <a:r>
              <a:rPr lang="ru-RU" sz="5500" dirty="0" err="1"/>
              <a:t>нагляду</a:t>
            </a:r>
            <a:r>
              <a:rPr lang="ru-RU" sz="5500" dirty="0"/>
              <a:t> </a:t>
            </a:r>
            <a:r>
              <a:rPr lang="ru-RU" sz="5500" dirty="0" err="1"/>
              <a:t>і</a:t>
            </a:r>
            <a:r>
              <a:rPr lang="ru-RU" sz="5500" dirty="0"/>
              <a:t> контролю у </a:t>
            </a:r>
            <a:r>
              <a:rPr lang="ru-RU" sz="5500" dirty="0" err="1"/>
              <a:t>сфері</a:t>
            </a:r>
            <a:r>
              <a:rPr lang="ru-RU" sz="5500" dirty="0"/>
              <a:t> </a:t>
            </a:r>
            <a:r>
              <a:rPr lang="ru-RU" sz="5500" dirty="0" err="1"/>
              <a:t>цивільного</a:t>
            </a:r>
            <a:r>
              <a:rPr lang="ru-RU" sz="5500" dirty="0"/>
              <a:t> </a:t>
            </a:r>
            <a:r>
              <a:rPr lang="ru-RU" sz="5500" dirty="0" err="1"/>
              <a:t>захисту</a:t>
            </a:r>
            <a:r>
              <a:rPr lang="ru-RU" sz="5500" dirty="0"/>
              <a:t>;</a:t>
            </a:r>
            <a:endParaRPr lang="uk-UA" sz="5500" dirty="0"/>
          </a:p>
          <a:p>
            <a:pPr algn="just">
              <a:buNone/>
            </a:pPr>
            <a:r>
              <a:rPr lang="ru-RU" sz="5500" dirty="0"/>
              <a:t>• </a:t>
            </a:r>
            <a:r>
              <a:rPr lang="ru-RU" sz="5500" dirty="0" err="1"/>
              <a:t>надання</a:t>
            </a:r>
            <a:r>
              <a:rPr lang="ru-RU" sz="5500" dirty="0"/>
              <a:t> </a:t>
            </a:r>
            <a:r>
              <a:rPr lang="ru-RU" sz="5500" dirty="0" err="1"/>
              <a:t>оперативної</a:t>
            </a:r>
            <a:r>
              <a:rPr lang="ru-RU" sz="5500" dirty="0"/>
              <a:t> </a:t>
            </a:r>
            <a:r>
              <a:rPr lang="ru-RU" sz="5500" dirty="0" err="1"/>
              <a:t>допомоги</a:t>
            </a:r>
            <a:r>
              <a:rPr lang="ru-RU" sz="5500" dirty="0"/>
              <a:t> </a:t>
            </a:r>
            <a:r>
              <a:rPr lang="ru-RU" sz="5500" dirty="0" err="1"/>
              <a:t>населенню</a:t>
            </a:r>
            <a:r>
              <a:rPr lang="ru-RU" sz="5500" dirty="0"/>
              <a:t> в </a:t>
            </a:r>
            <a:r>
              <a:rPr lang="ru-RU" sz="5500" dirty="0" err="1"/>
              <a:t>разі</a:t>
            </a:r>
            <a:r>
              <a:rPr lang="ru-RU" sz="5500" dirty="0"/>
              <a:t> </a:t>
            </a:r>
            <a:r>
              <a:rPr lang="ru-RU" sz="5500" dirty="0" err="1" smtClean="0"/>
              <a:t>виникнення</a:t>
            </a:r>
            <a:r>
              <a:rPr lang="uk-UA" sz="5500" dirty="0" smtClean="0"/>
              <a:t> </a:t>
            </a:r>
            <a:r>
              <a:rPr lang="ru-RU" sz="5500" dirty="0" err="1" smtClean="0"/>
              <a:t>несприятливих</a:t>
            </a:r>
            <a:r>
              <a:rPr lang="ru-RU" sz="5500" dirty="0"/>
              <a:t> </a:t>
            </a:r>
            <a:r>
              <a:rPr lang="ru-RU" sz="5500" dirty="0" err="1" smtClean="0"/>
              <a:t>побутових</a:t>
            </a:r>
            <a:r>
              <a:rPr lang="ru-RU" sz="5500" dirty="0" smtClean="0"/>
              <a:t> </a:t>
            </a:r>
            <a:r>
              <a:rPr lang="ru-RU" sz="5500" dirty="0" err="1"/>
              <a:t>або</a:t>
            </a:r>
            <a:r>
              <a:rPr lang="ru-RU" sz="5500" dirty="0"/>
              <a:t> </a:t>
            </a:r>
            <a:r>
              <a:rPr lang="ru-RU" sz="5500" dirty="0" err="1"/>
              <a:t>нестандартних</a:t>
            </a:r>
            <a:r>
              <a:rPr lang="ru-RU" sz="5500" dirty="0"/>
              <a:t> </a:t>
            </a:r>
            <a:r>
              <a:rPr lang="ru-RU" sz="5500" dirty="0" err="1"/>
              <a:t>ситуацій</a:t>
            </a:r>
            <a:r>
              <a:rPr lang="ru-RU" sz="5500" dirty="0"/>
              <a:t>;</a:t>
            </a:r>
            <a:endParaRPr lang="uk-UA" sz="5500" dirty="0"/>
          </a:p>
          <a:p>
            <a:pPr algn="just">
              <a:buNone/>
            </a:pPr>
            <a:r>
              <a:rPr lang="ru-RU" sz="5500" dirty="0"/>
              <a:t>• </a:t>
            </a:r>
            <a:r>
              <a:rPr lang="ru-RU" sz="5500" dirty="0" err="1"/>
              <a:t>навчання</a:t>
            </a:r>
            <a:r>
              <a:rPr lang="ru-RU" sz="5500" dirty="0"/>
              <a:t> </a:t>
            </a:r>
            <a:r>
              <a:rPr lang="ru-RU" sz="5500" dirty="0" err="1"/>
              <a:t>населення</a:t>
            </a:r>
            <a:r>
              <a:rPr lang="ru-RU" sz="5500" dirty="0"/>
              <a:t> способам </a:t>
            </a:r>
            <a:r>
              <a:rPr lang="ru-RU" sz="5500" dirty="0" err="1"/>
              <a:t>захисту</a:t>
            </a:r>
            <a:r>
              <a:rPr lang="ru-RU" sz="5500" dirty="0"/>
              <a:t> в </a:t>
            </a:r>
            <a:r>
              <a:rPr lang="ru-RU" sz="5500" dirty="0" err="1"/>
              <a:t>разі</a:t>
            </a:r>
            <a:r>
              <a:rPr lang="ru-RU" sz="5500" dirty="0"/>
              <a:t> </a:t>
            </a:r>
            <a:r>
              <a:rPr lang="ru-RU" sz="5500" dirty="0" err="1"/>
              <a:t>виникнення</a:t>
            </a:r>
            <a:r>
              <a:rPr lang="ru-RU" sz="5500" dirty="0"/>
              <a:t> НС </a:t>
            </a:r>
            <a:r>
              <a:rPr lang="ru-RU" sz="5500" dirty="0" smtClean="0"/>
              <a:t>та</a:t>
            </a:r>
            <a:r>
              <a:rPr lang="uk-UA" sz="5500" dirty="0" smtClean="0"/>
              <a:t> </a:t>
            </a:r>
            <a:r>
              <a:rPr lang="ru-RU" sz="5500" dirty="0" err="1" smtClean="0"/>
              <a:t>побутових</a:t>
            </a:r>
            <a:r>
              <a:rPr lang="ru-RU" sz="5500" dirty="0" smtClean="0"/>
              <a:t> </a:t>
            </a:r>
            <a:r>
              <a:rPr lang="ru-RU" sz="5500" dirty="0" err="1"/>
              <a:t>нестандартних</a:t>
            </a:r>
            <a:r>
              <a:rPr lang="ru-RU" sz="5500" dirty="0"/>
              <a:t> </a:t>
            </a:r>
            <a:r>
              <a:rPr lang="ru-RU" sz="5500" dirty="0" err="1"/>
              <a:t>ситуацій</a:t>
            </a:r>
            <a:r>
              <a:rPr lang="ru-RU" sz="5500" dirty="0"/>
              <a:t>;</a:t>
            </a:r>
            <a:endParaRPr lang="uk-UA" sz="5500" dirty="0"/>
          </a:p>
          <a:p>
            <a:pPr algn="just">
              <a:buNone/>
            </a:pPr>
            <a:r>
              <a:rPr lang="ru-RU" sz="5500" dirty="0"/>
              <a:t>• </a:t>
            </a:r>
            <a:r>
              <a:rPr lang="ru-RU" sz="5500" dirty="0" err="1"/>
              <a:t>міжнародне</a:t>
            </a:r>
            <a:r>
              <a:rPr lang="ru-RU" sz="5500" dirty="0"/>
              <a:t> </a:t>
            </a:r>
            <a:r>
              <a:rPr lang="ru-RU" sz="5500" dirty="0" err="1"/>
              <a:t>співробітництво</a:t>
            </a:r>
            <a:r>
              <a:rPr lang="ru-RU" sz="5500" dirty="0"/>
              <a:t> у </a:t>
            </a:r>
            <a:r>
              <a:rPr lang="ru-RU" sz="5500" dirty="0" err="1"/>
              <a:t>сфері</a:t>
            </a:r>
            <a:r>
              <a:rPr lang="ru-RU" sz="5500" dirty="0"/>
              <a:t> </a:t>
            </a:r>
            <a:r>
              <a:rPr lang="ru-RU" sz="5500" dirty="0" err="1"/>
              <a:t>цивільного</a:t>
            </a:r>
            <a:r>
              <a:rPr lang="ru-RU" sz="5500" dirty="0"/>
              <a:t> </a:t>
            </a:r>
            <a:r>
              <a:rPr lang="ru-RU" sz="5500" dirty="0" err="1"/>
              <a:t>захисту</a:t>
            </a:r>
            <a:r>
              <a:rPr lang="ru-RU" sz="5500" dirty="0"/>
              <a:t>.</a:t>
            </a:r>
            <a:endParaRPr lang="uk-UA" sz="5500" dirty="0"/>
          </a:p>
          <a:p>
            <a:pPr algn="just">
              <a:buNone/>
            </a:pPr>
            <a:r>
              <a:rPr lang="ru-RU" sz="5500" dirty="0"/>
              <a:t> </a:t>
            </a:r>
            <a:endParaRPr lang="uk-UA" sz="5500" dirty="0"/>
          </a:p>
          <a:p>
            <a:pPr algn="just"/>
            <a:endParaRPr lang="uk-UA" sz="5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Структура ЄС ЦЗ</a:t>
            </a:r>
            <a:r>
              <a:rPr lang="uk-UA" sz="2800" b="1" dirty="0"/>
              <a:t/>
            </a:r>
            <a:br>
              <a:rPr lang="uk-UA" sz="2800" b="1" dirty="0"/>
            </a:br>
            <a:endParaRPr lang="uk-UA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b="1" i="1" dirty="0" err="1"/>
              <a:t>Єдина</a:t>
            </a:r>
            <a:r>
              <a:rPr lang="ru-RU" sz="2400" b="1" i="1" dirty="0"/>
              <a:t> система </a:t>
            </a:r>
            <a:r>
              <a:rPr lang="ru-RU" sz="2400" b="1" i="1" dirty="0" err="1"/>
              <a:t>цивільного</a:t>
            </a:r>
            <a:r>
              <a:rPr lang="ru-RU" sz="2400" b="1" i="1" dirty="0"/>
              <a:t> </a:t>
            </a:r>
            <a:r>
              <a:rPr lang="ru-RU" sz="2400" b="1" i="1" dirty="0" err="1"/>
              <a:t>захисту</a:t>
            </a:r>
            <a:r>
              <a:rPr lang="ru-RU" sz="2400" dirty="0"/>
              <a:t> </a:t>
            </a:r>
            <a:r>
              <a:rPr lang="ru-RU" sz="2400" dirty="0" err="1"/>
              <a:t>складається</a:t>
            </a:r>
            <a:r>
              <a:rPr lang="ru-RU" sz="2400" dirty="0"/>
              <a:t> </a:t>
            </a:r>
            <a:r>
              <a:rPr lang="ru-RU" sz="2400" dirty="0" err="1"/>
              <a:t>із</a:t>
            </a:r>
            <a:r>
              <a:rPr lang="ru-RU" sz="2400" dirty="0"/>
              <a:t> </a:t>
            </a:r>
            <a:r>
              <a:rPr lang="ru-RU" sz="2400" dirty="0" err="1"/>
              <a:t>постійно</a:t>
            </a:r>
            <a:r>
              <a:rPr lang="ru-RU" sz="2400" dirty="0"/>
              <a:t> </a:t>
            </a:r>
            <a:r>
              <a:rPr lang="ru-RU" sz="2400" dirty="0" err="1" smtClean="0"/>
              <a:t>діючих</a:t>
            </a:r>
            <a:r>
              <a:rPr lang="uk-UA" sz="2400" dirty="0" smtClean="0"/>
              <a:t> </a:t>
            </a:r>
            <a:r>
              <a:rPr lang="ru-RU" sz="2400" dirty="0" err="1" smtClean="0"/>
              <a:t>підсистем</a:t>
            </a:r>
            <a:r>
              <a:rPr lang="ru-RU" sz="2400" dirty="0"/>
              <a:t>: </a:t>
            </a:r>
            <a:r>
              <a:rPr lang="ru-RU" sz="2400" dirty="0" err="1"/>
              <a:t>територіальних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функціональних</a:t>
            </a:r>
            <a:r>
              <a:rPr lang="ru-RU" sz="2400" dirty="0"/>
              <a:t>.</a:t>
            </a:r>
            <a:endParaRPr lang="uk-UA" sz="2400" dirty="0"/>
          </a:p>
          <a:p>
            <a:pPr algn="just"/>
            <a:r>
              <a:rPr lang="ru-RU" sz="2400" dirty="0"/>
              <a:t> </a:t>
            </a:r>
            <a:r>
              <a:rPr lang="ru-RU" sz="2400" dirty="0" err="1"/>
              <a:t>Територіальні</a:t>
            </a:r>
            <a:r>
              <a:rPr lang="ru-RU" sz="2400" dirty="0"/>
              <a:t> </a:t>
            </a:r>
            <a:r>
              <a:rPr lang="ru-RU" sz="2400" dirty="0" err="1"/>
              <a:t>підсистеми</a:t>
            </a:r>
            <a:r>
              <a:rPr lang="ru-RU" sz="2400" dirty="0"/>
              <a:t> </a:t>
            </a:r>
            <a:r>
              <a:rPr lang="ru-RU" sz="2400" dirty="0" err="1"/>
              <a:t>створюються</a:t>
            </a:r>
            <a:r>
              <a:rPr lang="ru-RU" sz="2400" dirty="0"/>
              <a:t> в </a:t>
            </a:r>
            <a:r>
              <a:rPr lang="ru-RU" sz="2400" dirty="0" smtClean="0"/>
              <a:t> </a:t>
            </a:r>
            <a:r>
              <a:rPr lang="ru-RU" sz="2400" dirty="0"/>
              <a:t>областях, в </a:t>
            </a:r>
            <a:r>
              <a:rPr lang="ru-RU" sz="2400" dirty="0" err="1" smtClean="0"/>
              <a:t>м.Києві</a:t>
            </a:r>
            <a:r>
              <a:rPr lang="ru-RU" sz="2400" smtClean="0"/>
              <a:t>. </a:t>
            </a:r>
            <a:r>
              <a:rPr lang="ru-RU" sz="2400" dirty="0"/>
              <a:t> </a:t>
            </a:r>
            <a:r>
              <a:rPr lang="ru-RU" sz="2400" dirty="0" err="1"/>
              <a:t>Функціональні</a:t>
            </a:r>
            <a:r>
              <a:rPr lang="ru-RU" sz="2400" dirty="0"/>
              <a:t> </a:t>
            </a:r>
            <a:r>
              <a:rPr lang="ru-RU" sz="2400" dirty="0" err="1"/>
              <a:t>підсистеми</a:t>
            </a:r>
            <a:r>
              <a:rPr lang="ru-RU" sz="2400" dirty="0"/>
              <a:t> </a:t>
            </a:r>
            <a:r>
              <a:rPr lang="ru-RU" sz="2400" dirty="0" err="1"/>
              <a:t>створюються</a:t>
            </a:r>
            <a:r>
              <a:rPr lang="ru-RU" sz="2400" dirty="0"/>
              <a:t> в </a:t>
            </a:r>
            <a:r>
              <a:rPr lang="ru-RU" sz="2400" dirty="0" err="1"/>
              <a:t>Міністерствах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відомствах</a:t>
            </a:r>
            <a:r>
              <a:rPr lang="ru-RU" sz="2400" dirty="0"/>
              <a:t>.</a:t>
            </a:r>
            <a:endParaRPr lang="uk-UA" sz="2400" dirty="0"/>
          </a:p>
          <a:p>
            <a:pPr algn="just"/>
            <a:r>
              <a:rPr lang="ru-RU" sz="2400" dirty="0" err="1"/>
              <a:t>Кожна</a:t>
            </a:r>
            <a:r>
              <a:rPr lang="ru-RU" sz="2400" dirty="0"/>
              <a:t> </a:t>
            </a:r>
            <a:r>
              <a:rPr lang="ru-RU" sz="2400" dirty="0" err="1"/>
              <a:t>підсистема</a:t>
            </a:r>
            <a:r>
              <a:rPr lang="ru-RU" sz="2400" dirty="0"/>
              <a:t> </a:t>
            </a:r>
            <a:r>
              <a:rPr lang="ru-RU" sz="2400" dirty="0" err="1"/>
              <a:t>має</a:t>
            </a:r>
            <a:r>
              <a:rPr lang="ru-RU" sz="2400" dirty="0"/>
              <a:t> </a:t>
            </a:r>
            <a:r>
              <a:rPr lang="ru-RU" sz="2400" dirty="0" err="1"/>
              <a:t>чотири</a:t>
            </a:r>
            <a:r>
              <a:rPr lang="ru-RU" sz="2400" dirty="0"/>
              <a:t> </a:t>
            </a:r>
            <a:r>
              <a:rPr lang="ru-RU" sz="2400" dirty="0" err="1"/>
              <a:t>рівні</a:t>
            </a:r>
            <a:r>
              <a:rPr lang="ru-RU" sz="2400" dirty="0"/>
              <a:t>: </a:t>
            </a:r>
            <a:r>
              <a:rPr lang="ru-RU" sz="2400" dirty="0" err="1"/>
              <a:t>загальнодержавний</a:t>
            </a:r>
            <a:r>
              <a:rPr lang="ru-RU" sz="2400" dirty="0"/>
              <a:t>, </a:t>
            </a:r>
            <a:r>
              <a:rPr lang="ru-RU" sz="2400" dirty="0" err="1" smtClean="0"/>
              <a:t>регіональний</a:t>
            </a:r>
            <a:r>
              <a:rPr lang="ru-RU" sz="2400" dirty="0" smtClean="0"/>
              <a:t>,</a:t>
            </a:r>
            <a:r>
              <a:rPr lang="uk-UA" sz="2400" dirty="0" smtClean="0"/>
              <a:t> </a:t>
            </a:r>
            <a:r>
              <a:rPr lang="ru-RU" sz="2400" dirty="0" err="1" smtClean="0"/>
              <a:t>місцевий</a:t>
            </a:r>
            <a:r>
              <a:rPr lang="ru-RU" sz="2400" dirty="0" smtClean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об'єктовий</a:t>
            </a:r>
            <a:r>
              <a:rPr lang="ru-RU" sz="2400" dirty="0"/>
              <a:t>. До складу </a:t>
            </a:r>
            <a:r>
              <a:rPr lang="ru-RU" sz="2400" dirty="0" err="1"/>
              <a:t>підсистеми</a:t>
            </a:r>
            <a:r>
              <a:rPr lang="ru-RU" sz="2400" dirty="0"/>
              <a:t> </a:t>
            </a:r>
            <a:r>
              <a:rPr lang="ru-RU" sz="2400" dirty="0" err="1"/>
              <a:t>входять</a:t>
            </a:r>
            <a:r>
              <a:rPr lang="ru-RU" sz="2400" dirty="0"/>
              <a:t> </a:t>
            </a:r>
            <a:r>
              <a:rPr lang="ru-RU" sz="2400" dirty="0" smtClean="0"/>
              <a:t>: </a:t>
            </a:r>
            <a:r>
              <a:rPr lang="ru-RU" sz="2400" dirty="0" err="1"/>
              <a:t>органи</a:t>
            </a:r>
            <a:r>
              <a:rPr lang="ru-RU" sz="2400" dirty="0"/>
              <a:t> </a:t>
            </a:r>
            <a:r>
              <a:rPr lang="ru-RU" sz="2400" dirty="0" err="1"/>
              <a:t>управління</a:t>
            </a:r>
            <a:r>
              <a:rPr lang="ru-RU" sz="2400" dirty="0"/>
              <a:t> ЄС ЦЗ</a:t>
            </a:r>
            <a:r>
              <a:rPr lang="ru-RU" sz="2400" dirty="0" smtClean="0"/>
              <a:t>; </a:t>
            </a:r>
            <a:r>
              <a:rPr lang="ru-RU" sz="2400" dirty="0" err="1"/>
              <a:t>сили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 smtClean="0"/>
              <a:t>засоби</a:t>
            </a:r>
            <a:r>
              <a:rPr lang="ru-RU" sz="2400" dirty="0" smtClean="0"/>
              <a:t>;</a:t>
            </a:r>
            <a:r>
              <a:rPr lang="uk-UA" sz="2400" dirty="0" smtClean="0"/>
              <a:t> </a:t>
            </a:r>
            <a:r>
              <a:rPr lang="ru-RU" sz="2400" dirty="0" err="1" smtClean="0"/>
              <a:t>резерви</a:t>
            </a:r>
            <a:r>
              <a:rPr lang="ru-RU" sz="2400" dirty="0" smtClean="0"/>
              <a:t> </a:t>
            </a:r>
            <a:r>
              <a:rPr lang="ru-RU" sz="2400" dirty="0" err="1"/>
              <a:t>матеріальних</a:t>
            </a:r>
            <a:r>
              <a:rPr lang="ru-RU" sz="2400" dirty="0"/>
              <a:t> та </a:t>
            </a:r>
            <a:r>
              <a:rPr lang="ru-RU" sz="2400" dirty="0" err="1"/>
              <a:t>фінансових</a:t>
            </a:r>
            <a:r>
              <a:rPr lang="ru-RU" sz="2400" dirty="0"/>
              <a:t> </a:t>
            </a:r>
            <a:r>
              <a:rPr lang="ru-RU" sz="2400" dirty="0" err="1" smtClean="0"/>
              <a:t>ресурсів</a:t>
            </a:r>
            <a:r>
              <a:rPr lang="ru-RU" sz="2400" dirty="0" smtClean="0"/>
              <a:t>;</a:t>
            </a:r>
            <a:r>
              <a:rPr lang="uk-UA" sz="2400" dirty="0" smtClean="0"/>
              <a:t> </a:t>
            </a:r>
            <a:r>
              <a:rPr lang="ru-RU" sz="2400" dirty="0" err="1" smtClean="0"/>
              <a:t>системи</a:t>
            </a:r>
            <a:r>
              <a:rPr lang="ru-RU" sz="2400" dirty="0" smtClean="0"/>
              <a:t> </a:t>
            </a:r>
            <a:r>
              <a:rPr lang="ru-RU" sz="2400" dirty="0" err="1"/>
              <a:t>зв'язку</a:t>
            </a:r>
            <a:r>
              <a:rPr lang="ru-RU" sz="2400" dirty="0"/>
              <a:t>, </a:t>
            </a:r>
            <a:r>
              <a:rPr lang="ru-RU" sz="2400" dirty="0" err="1"/>
              <a:t>оповіщення</a:t>
            </a:r>
            <a:r>
              <a:rPr lang="ru-RU" sz="2400" dirty="0"/>
              <a:t> та </a:t>
            </a:r>
            <a:r>
              <a:rPr lang="ru-RU" sz="2400" dirty="0" err="1"/>
              <a:t>інформаційного</a:t>
            </a:r>
            <a:r>
              <a:rPr lang="ru-RU" sz="2400" dirty="0"/>
              <a:t> </a:t>
            </a:r>
            <a:r>
              <a:rPr lang="ru-RU" sz="2400" dirty="0" err="1"/>
              <a:t>забезпечення</a:t>
            </a:r>
            <a:r>
              <a:rPr lang="ru-RU" sz="2400" dirty="0"/>
              <a:t>.</a:t>
            </a:r>
            <a:endParaRPr lang="uk-UA" sz="2400" dirty="0"/>
          </a:p>
          <a:p>
            <a:endParaRPr lang="uk-UA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 </a:t>
            </a:r>
            <a:r>
              <a:rPr lang="ru-RU" sz="2800" b="1" dirty="0" err="1" smtClean="0"/>
              <a:t>Органи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управління</a:t>
            </a:r>
            <a:r>
              <a:rPr lang="uk-UA" sz="2800" b="1" dirty="0" smtClean="0"/>
              <a:t>  та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сили</a:t>
            </a:r>
            <a:r>
              <a:rPr lang="ru-RU" sz="2800" b="1" dirty="0" smtClean="0"/>
              <a:t>  </a:t>
            </a:r>
            <a:r>
              <a:rPr lang="ru-RU" sz="2800" b="1" dirty="0" err="1" smtClean="0"/>
              <a:t>цивільного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захисту</a:t>
            </a:r>
            <a:endParaRPr lang="uk-UA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b="1" i="1" dirty="0" err="1" smtClean="0"/>
              <a:t>Загальне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керівництво</a:t>
            </a:r>
            <a:r>
              <a:rPr lang="ru-RU" sz="2000" b="1" i="1" dirty="0" smtClean="0"/>
              <a:t> ЄС ЦЗ </a:t>
            </a:r>
            <a:r>
              <a:rPr lang="ru-RU" sz="2000" b="1" i="1" dirty="0" err="1" smtClean="0"/>
              <a:t>здійснює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Кабінет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міністрів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України.Начальником</a:t>
            </a:r>
            <a:r>
              <a:rPr lang="ru-RU" sz="2000" b="1" i="1" dirty="0" smtClean="0"/>
              <a:t> ЦЗ </a:t>
            </a:r>
            <a:r>
              <a:rPr lang="ru-RU" sz="2000" b="1" i="1" dirty="0" err="1" smtClean="0"/>
              <a:t>України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є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Прем'єр-міністр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України</a:t>
            </a:r>
            <a:r>
              <a:rPr lang="ru-RU" sz="2000" b="1" i="1" dirty="0" smtClean="0"/>
              <a:t>.</a:t>
            </a:r>
          </a:p>
          <a:p>
            <a:r>
              <a:rPr lang="ru-RU" sz="2000" b="1" i="1" dirty="0" smtClean="0"/>
              <a:t>До сил </a:t>
            </a:r>
            <a:r>
              <a:rPr lang="ru-RU" sz="2000" b="1" i="1" dirty="0" err="1" smtClean="0"/>
              <a:t>цивільного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захисту</a:t>
            </a:r>
            <a:r>
              <a:rPr lang="ru-RU" sz="2000" b="1" i="1" dirty="0" smtClean="0"/>
              <a:t> належать:</a:t>
            </a:r>
            <a:endParaRPr lang="uk-UA" sz="2000" b="1" i="1" dirty="0" smtClean="0"/>
          </a:p>
          <a:p>
            <a:pPr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оперативно-рятувальна</a:t>
            </a:r>
            <a:r>
              <a:rPr lang="ru-RU" sz="2000" dirty="0" smtClean="0"/>
              <a:t> служба </a:t>
            </a:r>
            <a:r>
              <a:rPr lang="ru-RU" sz="2000" dirty="0" err="1" smtClean="0"/>
              <a:t>цивільного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захисту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pPr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спеціальні</a:t>
            </a:r>
            <a:r>
              <a:rPr lang="ru-RU" sz="2000" dirty="0" smtClean="0"/>
              <a:t> (</a:t>
            </a:r>
            <a:r>
              <a:rPr lang="ru-RU" sz="2000" dirty="0" err="1" smtClean="0"/>
              <a:t>воєнізовані</a:t>
            </a:r>
            <a:r>
              <a:rPr lang="ru-RU" sz="2000" dirty="0" smtClean="0"/>
              <a:t>)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спеціалізовані</a:t>
            </a:r>
            <a:r>
              <a:rPr lang="ru-RU" sz="2000" dirty="0" smtClean="0"/>
              <a:t> </a:t>
            </a:r>
            <a:r>
              <a:rPr lang="ru-RU" sz="2000" dirty="0" err="1" smtClean="0"/>
              <a:t>аварійно-рятувальні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формування</a:t>
            </a:r>
            <a:r>
              <a:rPr lang="ru-RU" sz="2000" dirty="0" smtClean="0"/>
              <a:t> та </a:t>
            </a:r>
            <a:r>
              <a:rPr lang="ru-RU" sz="2000" dirty="0" err="1" smtClean="0"/>
              <a:t>їх</a:t>
            </a:r>
            <a:r>
              <a:rPr lang="ru-RU" sz="2000" dirty="0" smtClean="0"/>
              <a:t> </a:t>
            </a:r>
            <a:r>
              <a:rPr lang="ru-RU" sz="2000" dirty="0" err="1" smtClean="0"/>
              <a:t>підрозділи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pPr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аварійно-відновлювальні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формування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pPr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спеціальні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служби</a:t>
            </a:r>
            <a:r>
              <a:rPr lang="ru-RU" sz="2000" dirty="0" smtClean="0"/>
              <a:t> </a:t>
            </a:r>
            <a:r>
              <a:rPr lang="ru-RU" sz="2000" dirty="0" err="1" smtClean="0"/>
              <a:t>центральних</a:t>
            </a:r>
            <a:r>
              <a:rPr lang="ru-RU" sz="2000" dirty="0" smtClean="0"/>
              <a:t> та </a:t>
            </a:r>
            <a:r>
              <a:rPr lang="ru-RU" sz="2000" dirty="0" err="1" smtClean="0"/>
              <a:t>інших</a:t>
            </a:r>
            <a:r>
              <a:rPr lang="ru-RU" sz="2000" dirty="0" smtClean="0"/>
              <a:t> </a:t>
            </a:r>
            <a:r>
              <a:rPr lang="ru-RU" sz="2000" dirty="0" err="1" smtClean="0"/>
              <a:t>органів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виконавчої</a:t>
            </a:r>
            <a:r>
              <a:rPr lang="ru-RU" sz="2000" dirty="0" smtClean="0"/>
              <a:t> </a:t>
            </a:r>
            <a:r>
              <a:rPr lang="ru-RU" sz="2000" dirty="0" err="1" smtClean="0"/>
              <a:t>влади</a:t>
            </a:r>
            <a:r>
              <a:rPr lang="ru-RU" sz="2000" dirty="0" smtClean="0"/>
              <a:t>, на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</a:t>
            </a:r>
            <a:r>
              <a:rPr lang="ru-RU" sz="2000" dirty="0" err="1" smtClean="0"/>
              <a:t>покладено</a:t>
            </a:r>
            <a:r>
              <a:rPr lang="ru-RU" sz="2000" dirty="0" smtClean="0"/>
              <a:t> </a:t>
            </a:r>
            <a:r>
              <a:rPr lang="ru-RU" sz="2000" dirty="0" err="1" smtClean="0"/>
              <a:t>завдання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цивільного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захисту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pPr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формування</a:t>
            </a:r>
            <a:r>
              <a:rPr lang="ru-RU" sz="2000" dirty="0" smtClean="0"/>
              <a:t> особливого </a:t>
            </a:r>
            <a:r>
              <a:rPr lang="ru-RU" sz="2000" dirty="0" err="1" smtClean="0"/>
              <a:t>періоду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pPr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авіаційні</a:t>
            </a:r>
            <a:r>
              <a:rPr lang="ru-RU" sz="2000" dirty="0" smtClean="0"/>
              <a:t> та </a:t>
            </a:r>
            <a:r>
              <a:rPr lang="ru-RU" sz="2000" dirty="0" err="1" smtClean="0"/>
              <a:t>піротехнічні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підрозділи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pPr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технічні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служби</a:t>
            </a:r>
            <a:r>
              <a:rPr lang="ru-RU" sz="2000" dirty="0" smtClean="0"/>
              <a:t> та </a:t>
            </a:r>
            <a:r>
              <a:rPr lang="ru-RU" sz="2000" dirty="0" err="1" smtClean="0"/>
              <a:t>їх</a:t>
            </a:r>
            <a:r>
              <a:rPr lang="ru-RU" sz="2000" dirty="0" smtClean="0"/>
              <a:t> </a:t>
            </a:r>
            <a:r>
              <a:rPr lang="ru-RU" sz="2000" dirty="0" err="1" smtClean="0"/>
              <a:t>підрозділи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pPr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підрозділи</a:t>
            </a:r>
            <a:r>
              <a:rPr lang="ru-RU" sz="2000" dirty="0" smtClean="0"/>
              <a:t> </a:t>
            </a:r>
            <a:r>
              <a:rPr lang="ru-RU" sz="2000" dirty="0" err="1" smtClean="0"/>
              <a:t>забезпечення</a:t>
            </a:r>
            <a:r>
              <a:rPr lang="ru-RU" sz="2000" dirty="0" smtClean="0"/>
              <a:t> та </a:t>
            </a:r>
            <a:r>
              <a:rPr lang="ru-RU" sz="2000" dirty="0" err="1" smtClean="0"/>
              <a:t>матеріальних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резервів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endParaRPr lang="uk-UA" sz="2000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/>
              <a:t>Сили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засоби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цивільного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захисту</a:t>
            </a:r>
            <a:endParaRPr lang="uk-UA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b="1" i="1" dirty="0" err="1" smtClean="0"/>
              <a:t>Оперативно-рятувальна</a:t>
            </a:r>
            <a:r>
              <a:rPr lang="ru-RU" sz="2400" b="1" i="1" dirty="0" smtClean="0"/>
              <a:t> служба </a:t>
            </a:r>
            <a:r>
              <a:rPr lang="ru-RU" sz="2400" b="1" i="1" dirty="0" err="1" smtClean="0"/>
              <a:t>цивільного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захисту</a:t>
            </a:r>
            <a:r>
              <a:rPr lang="ru-RU" sz="2400" b="1" i="1" dirty="0" smtClean="0"/>
              <a:t> </a:t>
            </a:r>
            <a:r>
              <a:rPr lang="ru-RU" sz="2400" dirty="0" smtClean="0"/>
              <a:t>— </a:t>
            </a:r>
            <a:r>
              <a:rPr lang="ru-RU" sz="2400" dirty="0" err="1" smtClean="0"/>
              <a:t>це</a:t>
            </a:r>
            <a:r>
              <a:rPr lang="ru-RU" sz="2400" dirty="0" smtClean="0"/>
              <a:t> </a:t>
            </a:r>
            <a:r>
              <a:rPr lang="ru-RU" sz="2400" dirty="0" err="1" smtClean="0"/>
              <a:t>спеціальне</a:t>
            </a:r>
            <a:r>
              <a:rPr lang="ru-RU" sz="2400" dirty="0" smtClean="0"/>
              <a:t> </a:t>
            </a:r>
            <a:r>
              <a:rPr lang="ru-RU" sz="2400" dirty="0" err="1" smtClean="0"/>
              <a:t>воєнізоване</a:t>
            </a:r>
            <a:r>
              <a:rPr lang="ru-RU" sz="2400" dirty="0" smtClean="0"/>
              <a:t> </a:t>
            </a:r>
            <a:r>
              <a:rPr lang="ru-RU" sz="2400" dirty="0" err="1" smtClean="0"/>
              <a:t>формування</a:t>
            </a:r>
            <a:r>
              <a:rPr lang="ru-RU" sz="2400" dirty="0" smtClean="0"/>
              <a:t>, яке </a:t>
            </a:r>
            <a:r>
              <a:rPr lang="ru-RU" sz="2400" dirty="0" err="1" smtClean="0"/>
              <a:t>призначене</a:t>
            </a:r>
            <a:r>
              <a:rPr lang="ru-RU" sz="2400" dirty="0" smtClean="0"/>
              <a:t> для </a:t>
            </a:r>
            <a:r>
              <a:rPr lang="ru-RU" sz="2400" dirty="0" err="1" smtClean="0"/>
              <a:t>захисту</a:t>
            </a:r>
            <a:r>
              <a:rPr lang="ru-RU" sz="2400" dirty="0" smtClean="0"/>
              <a:t> </a:t>
            </a:r>
            <a:r>
              <a:rPr lang="ru-RU" sz="2400" dirty="0" err="1" smtClean="0"/>
              <a:t>населення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територій</a:t>
            </a:r>
            <a:r>
              <a:rPr lang="ru-RU" sz="2400" dirty="0" smtClean="0"/>
              <a:t> </a:t>
            </a:r>
            <a:r>
              <a:rPr lang="ru-RU" sz="2400" dirty="0" err="1" smtClean="0"/>
              <a:t>від</a:t>
            </a:r>
            <a:r>
              <a:rPr lang="ru-RU" sz="2400" dirty="0" smtClean="0"/>
              <a:t> </a:t>
            </a:r>
            <a:r>
              <a:rPr lang="ru-RU" sz="2400" dirty="0" err="1" smtClean="0"/>
              <a:t>надзвичайних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ситуацій</a:t>
            </a:r>
            <a:r>
              <a:rPr lang="ru-RU" sz="2400" dirty="0" smtClean="0"/>
              <a:t> техногенного, природного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воєнного</a:t>
            </a:r>
            <a:r>
              <a:rPr lang="ru-RU" sz="2400" dirty="0" smtClean="0"/>
              <a:t> характеру, </a:t>
            </a:r>
            <a:r>
              <a:rPr lang="ru-RU" sz="2400" dirty="0" err="1" smtClean="0"/>
              <a:t>участі</a:t>
            </a:r>
            <a:r>
              <a:rPr lang="ru-RU" sz="2400" dirty="0" smtClean="0"/>
              <a:t> в </a:t>
            </a:r>
            <a:r>
              <a:rPr lang="ru-RU" sz="2400" dirty="0" err="1" smtClean="0"/>
              <a:t>територіальній</a:t>
            </a:r>
            <a:r>
              <a:rPr lang="ru-RU" sz="2400" dirty="0" smtClean="0"/>
              <a:t> </a:t>
            </a:r>
            <a:r>
              <a:rPr lang="ru-RU" sz="2400" dirty="0" err="1" smtClean="0"/>
              <a:t>обороні</a:t>
            </a:r>
            <a:r>
              <a:rPr lang="ru-RU" sz="2400" dirty="0" smtClean="0"/>
              <a:t>, </a:t>
            </a:r>
            <a:r>
              <a:rPr lang="ru-RU" sz="2400" dirty="0" err="1" smtClean="0"/>
              <a:t>міжнародних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рятувальних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гуманітарних</a:t>
            </a:r>
            <a:r>
              <a:rPr lang="ru-RU" sz="2400" dirty="0" smtClean="0"/>
              <a:t> заходах.</a:t>
            </a:r>
          </a:p>
          <a:p>
            <a:r>
              <a:rPr lang="ru-RU" sz="2400" b="1" i="1" dirty="0" err="1" smtClean="0"/>
              <a:t>Сили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і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засоби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цивільного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захисту</a:t>
            </a:r>
            <a:r>
              <a:rPr lang="ru-RU" sz="2400" b="1" i="1" dirty="0" smtClean="0"/>
              <a:t> </a:t>
            </a:r>
            <a:r>
              <a:rPr lang="ru-RU" sz="2400" dirty="0" smtClean="0"/>
              <a:t>— </a:t>
            </a:r>
            <a:r>
              <a:rPr lang="ru-RU" sz="2400" dirty="0" err="1" smtClean="0"/>
              <a:t>це</a:t>
            </a:r>
            <a:r>
              <a:rPr lang="ru-RU" sz="2400" dirty="0" smtClean="0"/>
              <a:t> </a:t>
            </a:r>
            <a:r>
              <a:rPr lang="ru-RU" sz="2400" dirty="0" err="1" smtClean="0"/>
              <a:t>особовий</a:t>
            </a:r>
            <a:r>
              <a:rPr lang="ru-RU" sz="2400" dirty="0" smtClean="0"/>
              <a:t> склад </a:t>
            </a:r>
            <a:r>
              <a:rPr lang="ru-RU" sz="2400" dirty="0" err="1" smtClean="0"/>
              <a:t>органів</a:t>
            </a:r>
            <a:r>
              <a:rPr lang="ru-RU" sz="2400" dirty="0" smtClean="0"/>
              <a:t> та </a:t>
            </a:r>
            <a:r>
              <a:rPr lang="ru-RU" sz="2400" dirty="0" err="1" smtClean="0"/>
              <a:t>підрозділів</a:t>
            </a:r>
            <a:r>
              <a:rPr lang="ru-RU" sz="2400" dirty="0" smtClean="0"/>
              <a:t> </a:t>
            </a:r>
            <a:r>
              <a:rPr lang="ru-RU" sz="2400" dirty="0" err="1" smtClean="0"/>
              <a:t>цивільного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захисту</a:t>
            </a:r>
            <a:r>
              <a:rPr lang="ru-RU" sz="2400" dirty="0" smtClean="0"/>
              <a:t>, </a:t>
            </a:r>
            <a:r>
              <a:rPr lang="ru-RU" sz="2400" dirty="0" err="1" smtClean="0"/>
              <a:t>добровільні</a:t>
            </a:r>
            <a:r>
              <a:rPr lang="ru-RU" sz="2400" dirty="0" smtClean="0"/>
              <a:t> </a:t>
            </a:r>
            <a:r>
              <a:rPr lang="ru-RU" sz="2400" dirty="0" err="1" smtClean="0"/>
              <a:t>рятувальні</a:t>
            </a:r>
            <a:r>
              <a:rPr lang="ru-RU" sz="2400" dirty="0" smtClean="0"/>
              <a:t> </a:t>
            </a:r>
            <a:r>
              <a:rPr lang="ru-RU" sz="2400" dirty="0" err="1" smtClean="0"/>
              <a:t>формування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пожежна</a:t>
            </a:r>
            <a:r>
              <a:rPr lang="ru-RU" sz="2400" dirty="0" smtClean="0"/>
              <a:t> </a:t>
            </a:r>
            <a:r>
              <a:rPr lang="ru-RU" sz="2400" dirty="0" err="1" smtClean="0"/>
              <a:t>та</a:t>
            </a:r>
            <a:r>
              <a:rPr lang="ru-RU" sz="2400" dirty="0" smtClean="0"/>
              <a:t> </a:t>
            </a:r>
            <a:r>
              <a:rPr lang="ru-RU" sz="2400" dirty="0" err="1" smtClean="0"/>
              <a:t>аварійно-рятувальна</a:t>
            </a:r>
            <a:r>
              <a:rPr lang="ru-RU" sz="2400" dirty="0" smtClean="0"/>
              <a:t> </a:t>
            </a:r>
            <a:r>
              <a:rPr lang="ru-RU" sz="2400" dirty="0" err="1" smtClean="0"/>
              <a:t>техніка</a:t>
            </a:r>
            <a:r>
              <a:rPr lang="ru-RU" sz="2400" dirty="0" smtClean="0"/>
              <a:t>, </a:t>
            </a:r>
            <a:r>
              <a:rPr lang="ru-RU" sz="2400" dirty="0" err="1" smtClean="0"/>
              <a:t>пожежно-технічне</a:t>
            </a:r>
            <a:r>
              <a:rPr lang="ru-RU" sz="2400" dirty="0" smtClean="0"/>
              <a:t> </a:t>
            </a:r>
            <a:r>
              <a:rPr lang="ru-RU" sz="2400" dirty="0" err="1" smtClean="0"/>
              <a:t>та</a:t>
            </a:r>
            <a:r>
              <a:rPr lang="ru-RU" sz="2400" dirty="0" smtClean="0"/>
              <a:t> </a:t>
            </a:r>
            <a:r>
              <a:rPr lang="ru-RU" sz="2400" dirty="0" err="1" smtClean="0"/>
              <a:t>аварійно-рятувальне</a:t>
            </a:r>
            <a:r>
              <a:rPr lang="ru-RU" sz="2400" dirty="0" smtClean="0"/>
              <a:t> </a:t>
            </a:r>
            <a:r>
              <a:rPr lang="ru-RU" sz="2400" dirty="0" err="1" smtClean="0"/>
              <a:t>обладнання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засоби</a:t>
            </a:r>
            <a:r>
              <a:rPr lang="ru-RU" sz="2400" dirty="0" smtClean="0"/>
              <a:t> </a:t>
            </a:r>
            <a:r>
              <a:rPr lang="ru-RU" sz="2400" dirty="0" err="1" smtClean="0"/>
              <a:t>пожежогасіння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засоби</a:t>
            </a:r>
            <a:r>
              <a:rPr lang="ru-RU" sz="2400" dirty="0" smtClean="0"/>
              <a:t>, </a:t>
            </a:r>
            <a:r>
              <a:rPr lang="ru-RU" sz="2400" dirty="0" err="1" smtClean="0"/>
              <a:t>призначені</a:t>
            </a:r>
            <a:r>
              <a:rPr lang="ru-RU" sz="2400" dirty="0" smtClean="0"/>
              <a:t> для </a:t>
            </a:r>
            <a:r>
              <a:rPr lang="ru-RU" sz="2400" dirty="0" err="1" smtClean="0"/>
              <a:t>ліквідації</a:t>
            </a:r>
            <a:r>
              <a:rPr lang="ru-RU" sz="2400" dirty="0" smtClean="0"/>
              <a:t> </a:t>
            </a:r>
            <a:r>
              <a:rPr lang="ru-RU" sz="2400" dirty="0" err="1" smtClean="0"/>
              <a:t>наслідків</a:t>
            </a:r>
            <a:r>
              <a:rPr lang="ru-RU" sz="2400" dirty="0" smtClean="0"/>
              <a:t> </a:t>
            </a:r>
            <a:r>
              <a:rPr lang="ru-RU" sz="2400" dirty="0" err="1" smtClean="0"/>
              <a:t>аварій</a:t>
            </a:r>
            <a:r>
              <a:rPr lang="ru-RU" sz="2400" dirty="0" smtClean="0"/>
              <a:t>, катастроф, </a:t>
            </a:r>
            <a:r>
              <a:rPr lang="ru-RU" sz="2400" dirty="0" err="1" smtClean="0"/>
              <a:t>стихійних</a:t>
            </a:r>
            <a:r>
              <a:rPr lang="ru-RU" sz="2400" dirty="0" smtClean="0"/>
              <a:t> лих та </a:t>
            </a:r>
            <a:r>
              <a:rPr lang="ru-RU" sz="2400" dirty="0" err="1" smtClean="0"/>
              <a:t>засоби</a:t>
            </a:r>
            <a:r>
              <a:rPr lang="ru-RU" sz="2400" dirty="0" smtClean="0"/>
              <a:t> </a:t>
            </a:r>
            <a:r>
              <a:rPr lang="ru-RU" sz="2400" dirty="0" err="1" smtClean="0"/>
              <a:t>індивідуального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захисту</a:t>
            </a:r>
            <a:r>
              <a:rPr lang="ru-RU" sz="2400" dirty="0" smtClean="0"/>
              <a:t>.</a:t>
            </a:r>
            <a:endParaRPr lang="uk-UA" sz="2400" dirty="0" smtClean="0"/>
          </a:p>
          <a:p>
            <a:endParaRPr lang="uk-UA" sz="2400" dirty="0" smtClean="0"/>
          </a:p>
          <a:p>
            <a:endParaRPr lang="uk-UA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/>
              <a:t>Сили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засоби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цивільного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захисту</a:t>
            </a:r>
            <a:endParaRPr lang="uk-UA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800" dirty="0" err="1" smtClean="0"/>
              <a:t>Комплектування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органів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підрозділів</a:t>
            </a:r>
            <a:r>
              <a:rPr lang="ru-RU" sz="2800" dirty="0" smtClean="0"/>
              <a:t> </a:t>
            </a:r>
            <a:r>
              <a:rPr lang="ru-RU" sz="2800" dirty="0" err="1" smtClean="0"/>
              <a:t>цивільного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захисту</a:t>
            </a:r>
            <a:r>
              <a:rPr lang="ru-RU" sz="2800" dirty="0" smtClean="0"/>
              <a:t> — </a:t>
            </a:r>
            <a:r>
              <a:rPr lang="ru-RU" sz="2800" dirty="0" err="1" smtClean="0"/>
              <a:t>спеціально</a:t>
            </a:r>
            <a:r>
              <a:rPr lang="ru-RU" sz="2800" dirty="0" smtClean="0"/>
              <a:t> </a:t>
            </a:r>
            <a:r>
              <a:rPr lang="ru-RU" sz="2800" dirty="0" err="1" smtClean="0"/>
              <a:t>уповноваженого</a:t>
            </a:r>
            <a:r>
              <a:rPr lang="ru-RU" sz="2800" dirty="0" smtClean="0"/>
              <a:t> центрального органу </a:t>
            </a:r>
            <a:r>
              <a:rPr lang="ru-RU" sz="2800" dirty="0" err="1" smtClean="0"/>
              <a:t>виконавчої</a:t>
            </a:r>
            <a:r>
              <a:rPr lang="ru-RU" sz="2800" dirty="0" smtClean="0"/>
              <a:t> </a:t>
            </a:r>
            <a:r>
              <a:rPr lang="ru-RU" sz="2800" dirty="0" err="1" smtClean="0"/>
              <a:t>влади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питань</a:t>
            </a:r>
            <a:r>
              <a:rPr lang="ru-RU" sz="2800" dirty="0" smtClean="0"/>
              <a:t> </a:t>
            </a:r>
            <a:r>
              <a:rPr lang="ru-RU" sz="2800" dirty="0" err="1" smtClean="0"/>
              <a:t>цивільного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захисту</a:t>
            </a:r>
            <a:r>
              <a:rPr lang="ru-RU" sz="2800" dirty="0" smtClean="0"/>
              <a:t>, </a:t>
            </a:r>
            <a:r>
              <a:rPr lang="ru-RU" sz="2800" dirty="0" err="1" smtClean="0"/>
              <a:t>територіальних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органів</a:t>
            </a:r>
            <a:r>
              <a:rPr lang="ru-RU" sz="2800" dirty="0" smtClean="0"/>
              <a:t> </a:t>
            </a:r>
            <a:r>
              <a:rPr lang="ru-RU" sz="2800" dirty="0" err="1" smtClean="0"/>
              <a:t>управління</a:t>
            </a:r>
            <a:r>
              <a:rPr lang="ru-RU" sz="2800" dirty="0" smtClean="0"/>
              <a:t>, </a:t>
            </a:r>
            <a:r>
              <a:rPr lang="ru-RU" sz="2800" dirty="0" err="1" smtClean="0"/>
              <a:t>оперативно-рятувальної</a:t>
            </a:r>
            <a:r>
              <a:rPr lang="ru-RU" sz="2800" dirty="0" smtClean="0"/>
              <a:t> </a:t>
            </a:r>
            <a:r>
              <a:rPr lang="ru-RU" sz="2800" dirty="0" err="1" smtClean="0"/>
              <a:t>служби</a:t>
            </a:r>
            <a:r>
              <a:rPr lang="ru-RU" sz="2800" dirty="0" smtClean="0"/>
              <a:t> </a:t>
            </a:r>
            <a:r>
              <a:rPr lang="ru-RU" sz="2800" dirty="0" err="1" smtClean="0"/>
              <a:t>цивільного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захисту</a:t>
            </a:r>
            <a:r>
              <a:rPr lang="ru-RU" sz="2800" dirty="0" smtClean="0"/>
              <a:t>, </a:t>
            </a:r>
            <a:r>
              <a:rPr lang="ru-RU" sz="2800" dirty="0" err="1" smtClean="0"/>
              <a:t>державної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авіаційної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пошуково-рятувальної</a:t>
            </a:r>
            <a:r>
              <a:rPr lang="ru-RU" sz="2800" dirty="0" smtClean="0"/>
              <a:t> </a:t>
            </a:r>
            <a:r>
              <a:rPr lang="ru-RU" sz="2800" dirty="0" err="1" smtClean="0"/>
              <a:t>служби</a:t>
            </a:r>
            <a:r>
              <a:rPr lang="ru-RU" sz="2800" dirty="0" smtClean="0"/>
              <a:t>, </a:t>
            </a:r>
            <a:r>
              <a:rPr lang="ru-RU" sz="2800" dirty="0" err="1" smtClean="0"/>
              <a:t>урядового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органу</a:t>
            </a:r>
            <a:r>
              <a:rPr lang="ru-RU" sz="2800" dirty="0" smtClean="0"/>
              <a:t> державного </a:t>
            </a:r>
            <a:r>
              <a:rPr lang="ru-RU" sz="2800" dirty="0" err="1" smtClean="0"/>
              <a:t>нагляду</a:t>
            </a:r>
            <a:r>
              <a:rPr lang="ru-RU" sz="2800" dirty="0" smtClean="0"/>
              <a:t> у </a:t>
            </a:r>
            <a:r>
              <a:rPr lang="ru-RU" sz="2800" dirty="0" err="1" smtClean="0"/>
              <a:t>сфері</a:t>
            </a:r>
            <a:r>
              <a:rPr lang="ru-RU" sz="2800" dirty="0" smtClean="0"/>
              <a:t> </a:t>
            </a:r>
            <a:r>
              <a:rPr lang="ru-RU" sz="2800" dirty="0" err="1" smtClean="0"/>
              <a:t>цивільного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захисту</a:t>
            </a:r>
            <a:r>
              <a:rPr lang="ru-RU" sz="2800" dirty="0" smtClean="0"/>
              <a:t>, </a:t>
            </a:r>
            <a:r>
              <a:rPr lang="ru-RU" sz="2800" dirty="0" err="1" smtClean="0"/>
              <a:t>навчальних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закладі</a:t>
            </a:r>
            <a:r>
              <a:rPr lang="ru-RU" sz="2800" dirty="0" smtClean="0"/>
              <a:t>, </a:t>
            </a:r>
            <a:r>
              <a:rPr lang="ru-RU" sz="2800" dirty="0" err="1" smtClean="0"/>
              <a:t>науково-дослідних</a:t>
            </a:r>
            <a:r>
              <a:rPr lang="ru-RU" sz="2800" dirty="0" smtClean="0"/>
              <a:t> </a:t>
            </a:r>
            <a:r>
              <a:rPr lang="ru-RU" sz="2800" dirty="0" err="1" smtClean="0"/>
              <a:t>установ</a:t>
            </a:r>
            <a:r>
              <a:rPr lang="ru-RU" sz="2800" dirty="0" smtClean="0"/>
              <a:t>, </a:t>
            </a:r>
            <a:r>
              <a:rPr lang="ru-RU" sz="2800" dirty="0" err="1" smtClean="0"/>
              <a:t>підрозділів</a:t>
            </a:r>
            <a:r>
              <a:rPr lang="ru-RU" sz="2800" dirty="0" smtClean="0"/>
              <a:t> </a:t>
            </a:r>
            <a:r>
              <a:rPr lang="ru-RU" sz="2800" dirty="0" err="1" smtClean="0"/>
              <a:t>забезпечення</a:t>
            </a:r>
            <a:r>
              <a:rPr lang="ru-RU" sz="2800" dirty="0" smtClean="0"/>
              <a:t> — проводиться особами рядового та </a:t>
            </a:r>
            <a:r>
              <a:rPr lang="ru-RU" sz="2800" dirty="0" err="1" smtClean="0"/>
              <a:t>начальницького</a:t>
            </a:r>
            <a:r>
              <a:rPr lang="ru-RU" sz="2800" dirty="0" smtClean="0"/>
              <a:t> складу, слухачами </a:t>
            </a:r>
            <a:r>
              <a:rPr lang="ru-RU" sz="2800" dirty="0" err="1" smtClean="0"/>
              <a:t>і</a:t>
            </a:r>
            <a:r>
              <a:rPr lang="ru-RU" sz="2800" dirty="0" smtClean="0"/>
              <a:t> курсантами.</a:t>
            </a:r>
            <a:endParaRPr lang="uk-UA" sz="2800" dirty="0" smtClean="0"/>
          </a:p>
          <a:p>
            <a:endParaRPr lang="uk-UA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err="1" smtClean="0"/>
              <a:t>Регіональні</a:t>
            </a:r>
            <a:r>
              <a:rPr lang="ru-RU" sz="2800" b="1" dirty="0" smtClean="0"/>
              <a:t> та </a:t>
            </a:r>
            <a:r>
              <a:rPr lang="ru-RU" sz="2800" b="1" dirty="0" err="1" smtClean="0"/>
              <a:t>місцеві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органи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управління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сили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цивільного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захисту</a:t>
            </a:r>
            <a:r>
              <a:rPr lang="uk-UA" sz="2800" b="1" dirty="0" smtClean="0"/>
              <a:t/>
            </a:r>
            <a:br>
              <a:rPr lang="uk-UA" sz="2800" b="1" dirty="0" smtClean="0"/>
            </a:br>
            <a:endParaRPr lang="uk-UA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sz="2000" b="1" i="1" dirty="0" smtClean="0"/>
              <a:t>До </a:t>
            </a:r>
            <a:r>
              <a:rPr lang="ru-RU" sz="2000" b="1" i="1" dirty="0" err="1" smtClean="0"/>
              <a:t>регіональних</a:t>
            </a:r>
            <a:r>
              <a:rPr lang="ru-RU" sz="2000" b="1" i="1" dirty="0" smtClean="0"/>
              <a:t> та </a:t>
            </a:r>
            <a:r>
              <a:rPr lang="ru-RU" sz="2000" b="1" i="1" dirty="0" err="1" smtClean="0"/>
              <a:t>місцевих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органів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управління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цивільного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захисту</a:t>
            </a:r>
            <a:r>
              <a:rPr lang="ru-RU" sz="2000" b="1" i="1" dirty="0" smtClean="0"/>
              <a:t> належать:</a:t>
            </a:r>
            <a:endParaRPr lang="uk-UA" sz="2000" b="1" i="1" dirty="0" smtClean="0"/>
          </a:p>
          <a:p>
            <a:pPr algn="just">
              <a:buNone/>
            </a:pPr>
            <a:r>
              <a:rPr lang="ru-RU" sz="2000" dirty="0" smtClean="0"/>
              <a:t>—  </a:t>
            </a:r>
            <a:r>
              <a:rPr lang="ru-RU" sz="2000" dirty="0" err="1" smtClean="0"/>
              <a:t>обласні</a:t>
            </a:r>
            <a:r>
              <a:rPr lang="ru-RU" sz="2000" dirty="0" smtClean="0"/>
              <a:t>, </a:t>
            </a:r>
            <a:r>
              <a:rPr lang="ru-RU" sz="2000" dirty="0" err="1" smtClean="0"/>
              <a:t>Київська</a:t>
            </a:r>
            <a:r>
              <a:rPr lang="ru-RU" sz="2000" dirty="0" smtClean="0"/>
              <a:t>  </a:t>
            </a:r>
            <a:r>
              <a:rPr lang="ru-RU" sz="2000" dirty="0" err="1" smtClean="0"/>
              <a:t>міська</a:t>
            </a:r>
            <a:r>
              <a:rPr lang="ru-RU" sz="2000" dirty="0" smtClean="0"/>
              <a:t> </a:t>
            </a:r>
            <a:r>
              <a:rPr lang="ru-RU" sz="2000" dirty="0" err="1" smtClean="0"/>
              <a:t>державні</a:t>
            </a:r>
            <a:r>
              <a:rPr lang="ru-RU" sz="2000" dirty="0" smtClean="0"/>
              <a:t> </a:t>
            </a:r>
            <a:r>
              <a:rPr lang="ru-RU" sz="2000" dirty="0" err="1" smtClean="0"/>
              <a:t>адміністрації</a:t>
            </a:r>
            <a:r>
              <a:rPr lang="ru-RU" sz="2000" dirty="0" smtClean="0"/>
              <a:t>, </a:t>
            </a:r>
            <a:r>
              <a:rPr lang="ru-RU" sz="2000" dirty="0" err="1" smtClean="0"/>
              <a:t>районні</a:t>
            </a:r>
            <a:r>
              <a:rPr lang="ru-RU" sz="2000" dirty="0" smtClean="0"/>
              <a:t> </a:t>
            </a:r>
            <a:r>
              <a:rPr lang="ru-RU" sz="2000" dirty="0" err="1" smtClean="0"/>
              <a:t>державні</a:t>
            </a:r>
            <a:r>
              <a:rPr lang="ru-RU" sz="2000" dirty="0" smtClean="0"/>
              <a:t> </a:t>
            </a:r>
            <a:r>
              <a:rPr lang="ru-RU" sz="2000" dirty="0" err="1" smtClean="0"/>
              <a:t>адміністрації</a:t>
            </a:r>
            <a:r>
              <a:rPr lang="ru-RU" sz="2000" dirty="0" smtClean="0"/>
              <a:t>, </a:t>
            </a:r>
            <a:r>
              <a:rPr lang="ru-RU" sz="2000" dirty="0" err="1" smtClean="0"/>
              <a:t>органи</a:t>
            </a:r>
            <a:r>
              <a:rPr lang="ru-RU" sz="2000" dirty="0" smtClean="0"/>
              <a:t> </a:t>
            </a:r>
            <a:r>
              <a:rPr lang="ru-RU" sz="2000" dirty="0" err="1" smtClean="0"/>
              <a:t>місцевого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самоврядування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структурні</a:t>
            </a:r>
            <a:r>
              <a:rPr lang="ru-RU" sz="2000" dirty="0" smtClean="0"/>
              <a:t> </a:t>
            </a:r>
            <a:r>
              <a:rPr lang="ru-RU" sz="2000" dirty="0" err="1" smtClean="0"/>
              <a:t>підрозділи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питань</a:t>
            </a:r>
            <a:r>
              <a:rPr lang="ru-RU" sz="2000" dirty="0" smtClean="0"/>
              <a:t> </a:t>
            </a:r>
            <a:r>
              <a:rPr lang="ru-RU" sz="2000" dirty="0" err="1" smtClean="0"/>
              <a:t>цивільного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захисту</a:t>
            </a:r>
            <a:r>
              <a:rPr lang="ru-RU" sz="2000" dirty="0" smtClean="0"/>
              <a:t> </a:t>
            </a:r>
            <a:r>
              <a:rPr lang="ru-RU" sz="2000" dirty="0" err="1" smtClean="0"/>
              <a:t>цих</a:t>
            </a:r>
            <a:r>
              <a:rPr lang="ru-RU" sz="2000" dirty="0" smtClean="0"/>
              <a:t> </a:t>
            </a:r>
            <a:r>
              <a:rPr lang="ru-RU" sz="2000" dirty="0" err="1" smtClean="0"/>
              <a:t>державних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адміністрацій</a:t>
            </a:r>
            <a:r>
              <a:rPr lang="ru-RU" sz="2000" dirty="0" smtClean="0"/>
              <a:t> та </a:t>
            </a:r>
            <a:r>
              <a:rPr lang="ru-RU" sz="2000" dirty="0" err="1" smtClean="0"/>
              <a:t>виконавчих</a:t>
            </a:r>
            <a:r>
              <a:rPr lang="ru-RU" sz="2000" dirty="0" smtClean="0"/>
              <a:t> </a:t>
            </a:r>
            <a:r>
              <a:rPr lang="ru-RU" sz="2000" dirty="0" err="1" smtClean="0"/>
              <a:t>органів</a:t>
            </a:r>
            <a:r>
              <a:rPr lang="ru-RU" sz="2000" dirty="0" smtClean="0"/>
              <a:t> рад;</a:t>
            </a:r>
            <a:endParaRPr lang="uk-UA" sz="2000" dirty="0" smtClean="0"/>
          </a:p>
          <a:p>
            <a:pPr algn="just"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територіальні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органи</a:t>
            </a:r>
            <a:r>
              <a:rPr lang="ru-RU" sz="2000" dirty="0" smtClean="0"/>
              <a:t> </a:t>
            </a:r>
            <a:r>
              <a:rPr lang="ru-RU" sz="2000" dirty="0" err="1" smtClean="0"/>
              <a:t>управління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спеціального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уповноваженого</a:t>
            </a:r>
            <a:r>
              <a:rPr lang="ru-RU" sz="2000" dirty="0" smtClean="0"/>
              <a:t> центрального органу </a:t>
            </a:r>
            <a:r>
              <a:rPr lang="ru-RU" sz="2000" dirty="0" err="1" smtClean="0"/>
              <a:t>виконавчої</a:t>
            </a:r>
            <a:r>
              <a:rPr lang="ru-RU" sz="2000" dirty="0" smtClean="0"/>
              <a:t> </a:t>
            </a:r>
            <a:r>
              <a:rPr lang="ru-RU" sz="2000" dirty="0" err="1" smtClean="0"/>
              <a:t>влади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питань</a:t>
            </a:r>
            <a:r>
              <a:rPr lang="ru-RU" sz="2000" dirty="0" smtClean="0"/>
              <a:t> </a:t>
            </a:r>
            <a:r>
              <a:rPr lang="ru-RU" sz="2000" dirty="0" err="1" smtClean="0"/>
              <a:t>цивільного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захисту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b="1" i="1" dirty="0" smtClean="0"/>
              <a:t>До </a:t>
            </a:r>
            <a:r>
              <a:rPr lang="ru-RU" sz="2000" b="1" i="1" dirty="0" err="1" smtClean="0"/>
              <a:t>регіональних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і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місцевих</a:t>
            </a:r>
            <a:r>
              <a:rPr lang="ru-RU" sz="2000" b="1" i="1" dirty="0" smtClean="0"/>
              <a:t> сил </a:t>
            </a:r>
            <a:r>
              <a:rPr lang="ru-RU" sz="2000" b="1" i="1" dirty="0" err="1" smtClean="0"/>
              <a:t>цивільного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захисту</a:t>
            </a:r>
            <a:r>
              <a:rPr lang="ru-RU" sz="2000" b="1" i="1" dirty="0" smtClean="0"/>
              <a:t> належать:	</a:t>
            </a:r>
            <a:endParaRPr lang="uk-UA" sz="2000" b="1" i="1" dirty="0" smtClean="0"/>
          </a:p>
          <a:p>
            <a:pPr algn="just"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аварійно-рятувальні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формування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підрозділи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pPr algn="just"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спеціалізовані</a:t>
            </a:r>
            <a:r>
              <a:rPr lang="ru-RU" sz="2000" dirty="0" smtClean="0"/>
              <a:t> </a:t>
            </a:r>
            <a:r>
              <a:rPr lang="ru-RU" sz="2000" dirty="0" err="1" smtClean="0"/>
              <a:t>аварійно-рятувальні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служби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pPr algn="just"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сили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засоби</a:t>
            </a:r>
            <a:r>
              <a:rPr lang="ru-RU" sz="2000" dirty="0" smtClean="0"/>
              <a:t> </a:t>
            </a:r>
            <a:r>
              <a:rPr lang="ru-RU" sz="2000" dirty="0" err="1" smtClean="0"/>
              <a:t>місцевих</a:t>
            </a:r>
            <a:r>
              <a:rPr lang="ru-RU" sz="2000" dirty="0" smtClean="0"/>
              <a:t> </a:t>
            </a:r>
            <a:r>
              <a:rPr lang="ru-RU" sz="2000" dirty="0" err="1" smtClean="0"/>
              <a:t>органів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виконавчої</a:t>
            </a:r>
            <a:r>
              <a:rPr lang="ru-RU" sz="2000" dirty="0" smtClean="0"/>
              <a:t> </a:t>
            </a:r>
            <a:r>
              <a:rPr lang="ru-RU" sz="2000" dirty="0" err="1" smtClean="0"/>
              <a:t>влади</a:t>
            </a:r>
            <a:r>
              <a:rPr lang="ru-RU" sz="2000" dirty="0" smtClean="0"/>
              <a:t> та </a:t>
            </a:r>
            <a:r>
              <a:rPr lang="ru-RU" sz="2000" dirty="0" err="1" smtClean="0"/>
              <a:t>органів</a:t>
            </a:r>
            <a:r>
              <a:rPr lang="ru-RU" sz="2000" dirty="0" smtClean="0"/>
              <a:t> </a:t>
            </a:r>
            <a:r>
              <a:rPr lang="ru-RU" sz="2000" dirty="0" err="1" smtClean="0"/>
              <a:t>місцевого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самоврядування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pPr algn="just"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сили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засоби</a:t>
            </a:r>
            <a:r>
              <a:rPr lang="ru-RU" sz="2000" dirty="0" smtClean="0"/>
              <a:t> </a:t>
            </a:r>
            <a:r>
              <a:rPr lang="ru-RU" sz="2000" dirty="0" err="1" smtClean="0"/>
              <a:t>територіальних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підсистем</a:t>
            </a:r>
            <a:r>
              <a:rPr lang="ru-RU" sz="2000" dirty="0" smtClean="0"/>
              <a:t> </a:t>
            </a:r>
            <a:r>
              <a:rPr lang="ru-RU" sz="2000" dirty="0" err="1" smtClean="0"/>
              <a:t>єдиної</a:t>
            </a:r>
            <a:r>
              <a:rPr lang="ru-RU" sz="2000" dirty="0" smtClean="0"/>
              <a:t> </a:t>
            </a:r>
            <a:r>
              <a:rPr lang="ru-RU" sz="2000" dirty="0" err="1" smtClean="0"/>
              <a:t>системи</a:t>
            </a:r>
            <a:r>
              <a:rPr lang="ru-RU" sz="2000" dirty="0" smtClean="0"/>
              <a:t> </a:t>
            </a:r>
            <a:r>
              <a:rPr lang="ru-RU" sz="2000" dirty="0" err="1" smtClean="0"/>
              <a:t>цивільного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захисту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pPr algn="just"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сили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засоби</a:t>
            </a:r>
            <a:r>
              <a:rPr lang="ru-RU" sz="2000" dirty="0" smtClean="0"/>
              <a:t> </a:t>
            </a:r>
            <a:r>
              <a:rPr lang="ru-RU" sz="2000" dirty="0" err="1" smtClean="0"/>
              <a:t>підприємств</a:t>
            </a:r>
            <a:r>
              <a:rPr lang="ru-RU" sz="2000" dirty="0" smtClean="0"/>
              <a:t>, </a:t>
            </a:r>
            <a:r>
              <a:rPr lang="ru-RU" sz="2000" dirty="0" err="1" smtClean="0"/>
              <a:t>установ</a:t>
            </a:r>
            <a:r>
              <a:rPr lang="ru-RU" sz="2000" dirty="0" smtClean="0"/>
              <a:t>, </a:t>
            </a:r>
            <a:r>
              <a:rPr lang="ru-RU" sz="2000" dirty="0" err="1" smtClean="0"/>
              <a:t>організацій</a:t>
            </a:r>
            <a:r>
              <a:rPr lang="ru-RU" sz="2000" dirty="0" smtClean="0"/>
              <a:t> </a:t>
            </a:r>
            <a:r>
              <a:rPr lang="ru-RU" sz="2000" dirty="0" err="1" smtClean="0"/>
              <a:t>незалежно</a:t>
            </a:r>
            <a:r>
              <a:rPr lang="ru-RU" sz="2000" dirty="0" smtClean="0"/>
              <a:t>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форм </a:t>
            </a:r>
            <a:r>
              <a:rPr lang="ru-RU" sz="2000" dirty="0" err="1" smtClean="0"/>
              <a:t>власності</a:t>
            </a:r>
            <a:r>
              <a:rPr lang="ru-RU" sz="2000" dirty="0" smtClean="0"/>
              <a:t> та </a:t>
            </a:r>
            <a:r>
              <a:rPr lang="ru-RU" sz="2000" dirty="0" err="1" smtClean="0"/>
              <a:t>підпорядкування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</a:t>
            </a:r>
            <a:r>
              <a:rPr lang="ru-RU" sz="2000" dirty="0" err="1" smtClean="0"/>
              <a:t>залучаються</a:t>
            </a:r>
            <a:r>
              <a:rPr lang="ru-RU" sz="2000" dirty="0" smtClean="0"/>
              <a:t> у </a:t>
            </a:r>
            <a:r>
              <a:rPr lang="ru-RU" sz="2000" dirty="0" err="1" smtClean="0"/>
              <a:t>відповідному</a:t>
            </a:r>
            <a:r>
              <a:rPr lang="ru-RU" sz="2000" dirty="0" smtClean="0"/>
              <a:t> порядку до </a:t>
            </a:r>
            <a:r>
              <a:rPr lang="ru-RU" sz="2000" dirty="0" err="1" smtClean="0"/>
              <a:t>здійснення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заходів</a:t>
            </a:r>
            <a:r>
              <a:rPr lang="ru-RU" sz="2000" dirty="0" smtClean="0"/>
              <a:t> </a:t>
            </a:r>
            <a:r>
              <a:rPr lang="ru-RU" sz="2000" dirty="0" err="1" smtClean="0"/>
              <a:t>цивільного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захисту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pPr algn="just"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добровільні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рятувальні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формування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endParaRPr lang="ru-RU" sz="2000" dirty="0" smtClean="0"/>
          </a:p>
          <a:p>
            <a:endParaRPr lang="uk-UA" sz="2000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err="1" smtClean="0"/>
              <a:t>Координацію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діяльності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центральних</a:t>
            </a:r>
            <a:r>
              <a:rPr lang="ru-RU" sz="2800" b="1" dirty="0" smtClean="0"/>
              <a:t> та </a:t>
            </a:r>
            <a:r>
              <a:rPr lang="ru-RU" sz="2800" b="1" dirty="0" err="1" smtClean="0"/>
              <a:t>місцевих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органів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виконавчої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владиу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сфері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цивільного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захисту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здійснюють</a:t>
            </a:r>
            <a:r>
              <a:rPr lang="ru-RU" sz="2800" b="1" dirty="0" smtClean="0"/>
              <a:t>:</a:t>
            </a:r>
            <a:endParaRPr lang="uk-UA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000" dirty="0" smtClean="0"/>
              <a:t>—</a:t>
            </a:r>
            <a:r>
              <a:rPr lang="ru-RU" sz="2000" b="1" i="1" dirty="0" smtClean="0"/>
              <a:t> Рада </a:t>
            </a:r>
            <a:r>
              <a:rPr lang="ru-RU" sz="2000" b="1" i="1" dirty="0" err="1" smtClean="0"/>
              <a:t>національної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безпеки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і</a:t>
            </a:r>
            <a:r>
              <a:rPr lang="ru-RU" sz="2000" b="1" i="1" dirty="0" smtClean="0"/>
              <a:t> оборони </a:t>
            </a:r>
            <a:r>
              <a:rPr lang="ru-RU" sz="2000" b="1" i="1" dirty="0" err="1" smtClean="0"/>
              <a:t>України</a:t>
            </a:r>
            <a:r>
              <a:rPr lang="ru-RU" sz="2000" dirty="0" smtClean="0"/>
              <a:t> в межах, </a:t>
            </a:r>
            <a:r>
              <a:rPr lang="ru-RU" sz="2000" dirty="0" err="1" smtClean="0"/>
              <a:t>передбачених</a:t>
            </a:r>
            <a:r>
              <a:rPr lang="ru-RU" sz="2000" dirty="0" smtClean="0"/>
              <a:t> Законом </a:t>
            </a:r>
            <a:r>
              <a:rPr lang="ru-RU" sz="2000" dirty="0" err="1" smtClean="0"/>
              <a:t>України</a:t>
            </a:r>
            <a:r>
              <a:rPr lang="ru-RU" sz="2000" dirty="0" smtClean="0"/>
              <a:t> "Про Раду </a:t>
            </a:r>
            <a:r>
              <a:rPr lang="ru-RU" sz="2000" dirty="0" err="1" smtClean="0"/>
              <a:t>національної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безпеки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оборони </a:t>
            </a:r>
            <a:r>
              <a:rPr lang="ru-RU" sz="2000" dirty="0" err="1" smtClean="0"/>
              <a:t>України</a:t>
            </a:r>
            <a:r>
              <a:rPr lang="ru-RU" sz="2000" dirty="0" smtClean="0"/>
              <a:t>" (183/98-ВР);</a:t>
            </a:r>
            <a:endParaRPr lang="uk-UA" sz="2000" dirty="0" smtClean="0"/>
          </a:p>
          <a:p>
            <a:r>
              <a:rPr lang="ru-RU" sz="2000" dirty="0" smtClean="0"/>
              <a:t>—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Кабінет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Міністрів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України</a:t>
            </a:r>
            <a:r>
              <a:rPr lang="ru-RU" sz="2000" b="1" i="1" dirty="0" smtClean="0"/>
              <a:t>.</a:t>
            </a:r>
            <a:endParaRPr lang="uk-UA" sz="2000" b="1" i="1" dirty="0" smtClean="0"/>
          </a:p>
          <a:p>
            <a:r>
              <a:rPr lang="uk-UA" sz="2000" dirty="0" smtClean="0"/>
              <a:t>           </a:t>
            </a:r>
            <a:r>
              <a:rPr lang="ru-RU" sz="2000" dirty="0" smtClean="0"/>
              <a:t>Для </a:t>
            </a:r>
            <a:r>
              <a:rPr lang="ru-RU" sz="2000" dirty="0" err="1" smtClean="0"/>
              <a:t>координації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діяльності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державних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органів</a:t>
            </a:r>
            <a:r>
              <a:rPr lang="ru-RU" sz="2000" dirty="0" smtClean="0"/>
              <a:t> </a:t>
            </a:r>
            <a:r>
              <a:rPr lang="ru-RU" sz="2000" dirty="0" err="1" smtClean="0"/>
              <a:t>влади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питань</a:t>
            </a:r>
            <a:r>
              <a:rPr lang="ru-RU" sz="2000" dirty="0" smtClean="0"/>
              <a:t> </a:t>
            </a:r>
            <a:r>
              <a:rPr lang="ru-RU" sz="2000" dirty="0" err="1" smtClean="0"/>
              <a:t>цивільного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захисту</a:t>
            </a:r>
            <a:r>
              <a:rPr lang="ru-RU" sz="2000" dirty="0" smtClean="0"/>
              <a:t> </a:t>
            </a:r>
            <a:r>
              <a:rPr lang="ru-RU" sz="2000" dirty="0" err="1" smtClean="0"/>
              <a:t>Кабінет</a:t>
            </a:r>
            <a:r>
              <a:rPr lang="ru-RU" sz="2000" dirty="0" smtClean="0"/>
              <a:t> </a:t>
            </a:r>
            <a:r>
              <a:rPr lang="ru-RU" sz="2000" dirty="0" err="1" smtClean="0"/>
              <a:t>Міністрів</a:t>
            </a:r>
            <a:r>
              <a:rPr lang="ru-RU" sz="2000" dirty="0" smtClean="0"/>
              <a:t> </a:t>
            </a:r>
            <a:r>
              <a:rPr lang="ru-RU" sz="2000" dirty="0" err="1" smtClean="0"/>
              <a:t>України</a:t>
            </a:r>
            <a:r>
              <a:rPr lang="ru-RU" sz="2000" dirty="0" smtClean="0"/>
              <a:t> </a:t>
            </a:r>
            <a:r>
              <a:rPr lang="ru-RU" sz="2000" dirty="0" err="1" smtClean="0"/>
              <a:t>утворює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відповідні</a:t>
            </a:r>
            <a:r>
              <a:rPr lang="ru-RU" sz="2000" dirty="0" smtClean="0"/>
              <a:t> </a:t>
            </a:r>
            <a:r>
              <a:rPr lang="ru-RU" sz="2000" dirty="0" err="1" smtClean="0"/>
              <a:t>комісії</a:t>
            </a:r>
            <a:r>
              <a:rPr lang="ru-RU" sz="2000" dirty="0" smtClean="0"/>
              <a:t> (ради). У </a:t>
            </a:r>
            <a:r>
              <a:rPr lang="ru-RU" sz="2000" dirty="0" err="1" smtClean="0"/>
              <a:t>разі</a:t>
            </a:r>
            <a:r>
              <a:rPr lang="ru-RU" sz="2000" dirty="0" smtClean="0"/>
              <a:t> </a:t>
            </a:r>
            <a:r>
              <a:rPr lang="ru-RU" sz="2000" dirty="0" err="1" smtClean="0"/>
              <a:t>необхідності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ліквідації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наслідків</a:t>
            </a:r>
            <a:r>
              <a:rPr lang="ru-RU" sz="2000" dirty="0" smtClean="0"/>
              <a:t> </a:t>
            </a:r>
            <a:r>
              <a:rPr lang="ru-RU" sz="2000" dirty="0" err="1" smtClean="0"/>
              <a:t>надзвичайної</a:t>
            </a:r>
            <a:r>
              <a:rPr lang="ru-RU" sz="2000" dirty="0" smtClean="0"/>
              <a:t> </a:t>
            </a:r>
            <a:r>
              <a:rPr lang="ru-RU" sz="2000" dirty="0" err="1" smtClean="0"/>
              <a:t>ситуації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Кабінет</a:t>
            </a:r>
            <a:r>
              <a:rPr lang="ru-RU" sz="2000" dirty="0" smtClean="0"/>
              <a:t> </a:t>
            </a:r>
            <a:r>
              <a:rPr lang="ru-RU" sz="2000" dirty="0" err="1" smtClean="0"/>
              <a:t>Міністрів</a:t>
            </a:r>
            <a:r>
              <a:rPr lang="ru-RU" sz="2000" dirty="0" smtClean="0"/>
              <a:t> </a:t>
            </a:r>
            <a:r>
              <a:rPr lang="ru-RU" sz="2000" dirty="0" err="1" smtClean="0"/>
              <a:t>України</a:t>
            </a:r>
            <a:r>
              <a:rPr lang="ru-RU" sz="2000" dirty="0" smtClean="0"/>
              <a:t> </a:t>
            </a:r>
            <a:r>
              <a:rPr lang="ru-RU" sz="2000" dirty="0" err="1" smtClean="0"/>
              <a:t>утворює</a:t>
            </a:r>
            <a:r>
              <a:rPr lang="ru-RU" sz="2000" dirty="0" smtClean="0"/>
              <a:t> </a:t>
            </a:r>
            <a:r>
              <a:rPr lang="ru-RU" sz="2000" dirty="0" err="1" smtClean="0"/>
              <a:t>спеціальні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комісії</a:t>
            </a:r>
            <a:r>
              <a:rPr lang="ru-RU" sz="2000" dirty="0" smtClean="0"/>
              <a:t> </a:t>
            </a:r>
            <a:r>
              <a:rPr lang="ru-RU" sz="2000" dirty="0" err="1" smtClean="0"/>
              <a:t>загальнодержавного</a:t>
            </a:r>
            <a:r>
              <a:rPr lang="ru-RU" sz="2000" dirty="0" smtClean="0"/>
              <a:t>, </a:t>
            </a:r>
            <a:r>
              <a:rPr lang="ru-RU" sz="2000" dirty="0" err="1" smtClean="0"/>
              <a:t>регіонального</a:t>
            </a:r>
            <a:r>
              <a:rPr lang="ru-RU" sz="2000" dirty="0" smtClean="0"/>
              <a:t>, </a:t>
            </a:r>
            <a:r>
              <a:rPr lang="ru-RU" sz="2000" dirty="0" err="1" smtClean="0"/>
              <a:t>місцевого</a:t>
            </a:r>
            <a:r>
              <a:rPr lang="ru-RU" sz="2000" dirty="0" smtClean="0"/>
              <a:t> та </a:t>
            </a:r>
            <a:r>
              <a:rPr lang="ru-RU" sz="2000" dirty="0" err="1" smtClean="0"/>
              <a:t>об'єктного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регіонів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dirty="0" err="1" smtClean="0"/>
              <a:t>Забезпечення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діяльності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Державної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комісії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питань</a:t>
            </a:r>
            <a:r>
              <a:rPr lang="ru-RU" sz="2000" dirty="0" smtClean="0"/>
              <a:t> </a:t>
            </a:r>
            <a:r>
              <a:rPr lang="ru-RU" sz="2000" dirty="0" err="1" smtClean="0"/>
              <a:t>техногенно-екологічної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безпеки</a:t>
            </a:r>
            <a:r>
              <a:rPr lang="ru-RU" sz="2000" dirty="0" smtClean="0"/>
              <a:t> та </a:t>
            </a:r>
            <a:r>
              <a:rPr lang="ru-RU" sz="2000" dirty="0" err="1" smtClean="0"/>
              <a:t>надзвичайних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ситуацій</a:t>
            </a:r>
            <a:r>
              <a:rPr lang="ru-RU" sz="2000" dirty="0" smtClean="0"/>
              <a:t> </a:t>
            </a:r>
            <a:r>
              <a:rPr lang="ru-RU" sz="2000" dirty="0" err="1" smtClean="0"/>
              <a:t>визначається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Кабінетом</a:t>
            </a:r>
            <a:r>
              <a:rPr lang="ru-RU" sz="2000" dirty="0" smtClean="0"/>
              <a:t> </a:t>
            </a:r>
            <a:r>
              <a:rPr lang="ru-RU" sz="2000" dirty="0" err="1" smtClean="0"/>
              <a:t>Міністрів</a:t>
            </a:r>
            <a:r>
              <a:rPr lang="ru-RU" sz="2000" dirty="0" smtClean="0"/>
              <a:t> </a:t>
            </a:r>
            <a:r>
              <a:rPr lang="ru-RU" sz="2000" dirty="0" err="1" smtClean="0"/>
              <a:t>України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dirty="0" err="1" smtClean="0"/>
              <a:t>Фінансування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заходів</a:t>
            </a:r>
            <a:r>
              <a:rPr lang="ru-RU" sz="2000" dirty="0" smtClean="0"/>
              <a:t> у </a:t>
            </a:r>
            <a:r>
              <a:rPr lang="ru-RU" sz="2000" dirty="0" err="1" smtClean="0"/>
              <a:t>сфері</a:t>
            </a:r>
            <a:r>
              <a:rPr lang="ru-RU" sz="2000" dirty="0" smtClean="0"/>
              <a:t> </a:t>
            </a:r>
            <a:r>
              <a:rPr lang="ru-RU" sz="2000" dirty="0" err="1" smtClean="0"/>
              <a:t>цивільного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захисту</a:t>
            </a:r>
            <a:r>
              <a:rPr lang="ru-RU" sz="2000" dirty="0" smtClean="0"/>
              <a:t>, </a:t>
            </a:r>
            <a:r>
              <a:rPr lang="ru-RU" sz="2000" dirty="0" err="1" smtClean="0"/>
              <a:t>забезпечення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сталого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функціонування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підприємств</a:t>
            </a:r>
            <a:r>
              <a:rPr lang="ru-RU" sz="2000" dirty="0" smtClean="0"/>
              <a:t>, </a:t>
            </a:r>
            <a:r>
              <a:rPr lang="ru-RU" sz="2000" dirty="0" err="1" smtClean="0"/>
              <a:t>установ</a:t>
            </a:r>
            <a:r>
              <a:rPr lang="ru-RU" sz="2000" dirty="0" smtClean="0"/>
              <a:t> та </a:t>
            </a:r>
            <a:r>
              <a:rPr lang="ru-RU" sz="2000" dirty="0" err="1" smtClean="0"/>
              <a:t>організацій</a:t>
            </a:r>
            <a:r>
              <a:rPr lang="ru-RU" sz="2000" dirty="0" smtClean="0"/>
              <a:t>, </a:t>
            </a:r>
            <a:r>
              <a:rPr lang="ru-RU" sz="2000" dirty="0" err="1" smtClean="0"/>
              <a:t>цільових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програм</a:t>
            </a:r>
            <a:r>
              <a:rPr lang="ru-RU" sz="2000" dirty="0" smtClean="0"/>
              <a:t>, </a:t>
            </a:r>
            <a:r>
              <a:rPr lang="ru-RU" sz="2000" dirty="0" err="1" smtClean="0"/>
              <a:t>ліквідації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наслідків</a:t>
            </a:r>
            <a:r>
              <a:rPr lang="ru-RU" sz="2000" dirty="0" smtClean="0"/>
              <a:t> НС </a:t>
            </a:r>
            <a:r>
              <a:rPr lang="ru-RU" sz="2000" dirty="0" err="1" smtClean="0"/>
              <a:t>здійснюється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державного та </a:t>
            </a:r>
            <a:r>
              <a:rPr lang="ru-RU" sz="2000" dirty="0" err="1" smtClean="0"/>
              <a:t>місцевих</a:t>
            </a:r>
            <a:r>
              <a:rPr lang="ru-RU" sz="2000" dirty="0" smtClean="0"/>
              <a:t> </a:t>
            </a:r>
            <a:r>
              <a:rPr lang="ru-RU" sz="2000" dirty="0" err="1" smtClean="0"/>
              <a:t>бюджетів</a:t>
            </a:r>
            <a:r>
              <a:rPr lang="ru-RU" sz="2000" dirty="0" smtClean="0"/>
              <a:t>, </a:t>
            </a:r>
            <a:r>
              <a:rPr lang="ru-RU" sz="2000" dirty="0" err="1" smtClean="0"/>
              <a:t>інших</a:t>
            </a:r>
            <a:r>
              <a:rPr lang="ru-RU" sz="2000" dirty="0" smtClean="0"/>
              <a:t> </a:t>
            </a:r>
            <a:r>
              <a:rPr lang="ru-RU" sz="2000" dirty="0" err="1" smtClean="0"/>
              <a:t>джерел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відповідно</a:t>
            </a:r>
            <a:r>
              <a:rPr lang="ru-RU" sz="2000" dirty="0" smtClean="0"/>
              <a:t> до </a:t>
            </a:r>
            <a:r>
              <a:rPr lang="ru-RU" sz="2000" dirty="0" err="1" smtClean="0"/>
              <a:t>законодавства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ОСНОВНІ ПОЛОЖЕННЯ МІЖНАРОДНОГО ПРАВА З ПИТАНЬ ЗАХИСТУ ЛЮДЕЙ</a:t>
            </a:r>
            <a:r>
              <a:rPr lang="uk-UA" sz="2400" b="1" dirty="0" smtClean="0"/>
              <a:t/>
            </a:r>
            <a:br>
              <a:rPr lang="uk-UA" sz="2400" b="1" dirty="0" smtClean="0"/>
            </a:br>
            <a:endParaRPr lang="uk-UA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err="1" smtClean="0"/>
              <a:t>Під</a:t>
            </a:r>
            <a:r>
              <a:rPr lang="ru-RU" sz="2000" dirty="0" smtClean="0"/>
              <a:t> час </a:t>
            </a:r>
            <a:r>
              <a:rPr lang="ru-RU" sz="2000" dirty="0" err="1" smtClean="0"/>
              <a:t>війни</a:t>
            </a:r>
            <a:r>
              <a:rPr lang="ru-RU" sz="2000" dirty="0" smtClean="0"/>
              <a:t> </a:t>
            </a:r>
            <a:r>
              <a:rPr lang="ru-RU" sz="2000" dirty="0" err="1" smtClean="0"/>
              <a:t>людина</a:t>
            </a:r>
            <a:r>
              <a:rPr lang="ru-RU" sz="2000" dirty="0" smtClean="0"/>
              <a:t> повинна </a:t>
            </a:r>
            <a:r>
              <a:rPr lang="ru-RU" sz="2000" dirty="0" err="1" smtClean="0"/>
              <a:t>дотримуватися</a:t>
            </a:r>
            <a:r>
              <a:rPr lang="ru-RU" sz="2000" dirty="0" smtClean="0"/>
              <a:t> </a:t>
            </a:r>
            <a:r>
              <a:rPr lang="ru-RU" sz="2000" dirty="0" err="1" smtClean="0"/>
              <a:t>певних</a:t>
            </a:r>
            <a:r>
              <a:rPr lang="ru-RU" sz="2000" dirty="0" smtClean="0"/>
              <a:t> норм </a:t>
            </a:r>
            <a:r>
              <a:rPr lang="ru-RU" sz="2000" dirty="0" err="1" smtClean="0"/>
              <a:t>гуманності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навіть</a:t>
            </a:r>
            <a:r>
              <a:rPr lang="ru-RU" sz="2000" dirty="0" smtClean="0"/>
              <a:t> </a:t>
            </a:r>
            <a:r>
              <a:rPr lang="ru-RU" sz="2000" dirty="0" err="1" smtClean="0"/>
              <a:t>щодо</a:t>
            </a:r>
            <a:r>
              <a:rPr lang="ru-RU" sz="2000" dirty="0" smtClean="0"/>
              <a:t> ворога. </a:t>
            </a:r>
            <a:r>
              <a:rPr lang="ru-RU" sz="2000" dirty="0" err="1" smtClean="0"/>
              <a:t>Ці</a:t>
            </a:r>
            <a:r>
              <a:rPr lang="ru-RU" sz="2000" dirty="0" smtClean="0"/>
              <a:t> </a:t>
            </a:r>
            <a:r>
              <a:rPr lang="ru-RU" sz="2000" dirty="0" err="1" smtClean="0"/>
              <a:t>норми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викладені</a:t>
            </a:r>
            <a:r>
              <a:rPr lang="ru-RU" sz="2000" dirty="0" smtClean="0"/>
              <a:t>, </a:t>
            </a:r>
            <a:r>
              <a:rPr lang="ru-RU" sz="2000" dirty="0" err="1" smtClean="0"/>
              <a:t>головним</a:t>
            </a:r>
            <a:r>
              <a:rPr lang="ru-RU" sz="2000" dirty="0" smtClean="0"/>
              <a:t> чином, у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чотирьох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Женевських</a:t>
            </a:r>
            <a:r>
              <a:rPr lang="ru-RU" sz="2000" b="1" i="1" dirty="0" smtClean="0"/>
              <a:t> </a:t>
            </a:r>
            <a:r>
              <a:rPr lang="ru-RU" sz="2000" b="1" i="1" dirty="0" err="1" smtClean="0"/>
              <a:t>Конвенціях</a:t>
            </a:r>
            <a:r>
              <a:rPr lang="ru-RU" sz="2000" dirty="0" smtClean="0"/>
              <a:t>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12 </a:t>
            </a:r>
            <a:r>
              <a:rPr lang="ru-RU" sz="2000" dirty="0" err="1" smtClean="0"/>
              <a:t>серпня</a:t>
            </a:r>
            <a:r>
              <a:rPr lang="ru-RU" sz="2000" dirty="0" smtClean="0"/>
              <a:t> 1949 р.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</a:t>
            </a:r>
            <a:r>
              <a:rPr lang="ru-RU" sz="2000" dirty="0" err="1" smtClean="0"/>
              <a:t>мають</a:t>
            </a:r>
            <a:r>
              <a:rPr lang="ru-RU" sz="2000" dirty="0" smtClean="0"/>
              <a:t> силу до </a:t>
            </a:r>
            <a:r>
              <a:rPr lang="ru-RU" sz="2000" dirty="0" err="1" smtClean="0"/>
              <a:t>цього</a:t>
            </a:r>
            <a:r>
              <a:rPr lang="ru-RU" sz="2000" dirty="0" smtClean="0"/>
              <a:t> часу:</a:t>
            </a:r>
            <a:endParaRPr lang="uk-UA" sz="2000" dirty="0" smtClean="0"/>
          </a:p>
          <a:p>
            <a:r>
              <a:rPr lang="ru-RU" sz="2000" b="1" i="1" dirty="0" smtClean="0"/>
              <a:t>"Про </a:t>
            </a:r>
            <a:r>
              <a:rPr lang="ru-RU" sz="2000" b="1" i="1" dirty="0" err="1" smtClean="0"/>
              <a:t>поліпшення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долі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поранених</a:t>
            </a:r>
            <a:r>
              <a:rPr lang="ru-RU" sz="2000" b="1" i="1" dirty="0" smtClean="0"/>
              <a:t> та </a:t>
            </a:r>
            <a:r>
              <a:rPr lang="ru-RU" sz="2000" b="1" i="1" dirty="0" err="1" smtClean="0"/>
              <a:t>хворих</a:t>
            </a:r>
            <a:r>
              <a:rPr lang="ru-RU" sz="2000" b="1" i="1" dirty="0" smtClean="0"/>
              <a:t> у </a:t>
            </a:r>
            <a:r>
              <a:rPr lang="ru-RU" sz="2000" b="1" i="1" dirty="0" err="1" smtClean="0"/>
              <a:t>діючих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арміях</a:t>
            </a:r>
            <a:r>
              <a:rPr lang="ru-RU" sz="2000" b="1" i="1" dirty="0" smtClean="0"/>
              <a:t>";</a:t>
            </a:r>
            <a:endParaRPr lang="uk-UA" sz="2000" b="1" i="1" dirty="0" smtClean="0"/>
          </a:p>
          <a:p>
            <a:r>
              <a:rPr lang="ru-RU" sz="2000" b="1" i="1" dirty="0" smtClean="0"/>
              <a:t>"Про </a:t>
            </a:r>
            <a:r>
              <a:rPr lang="ru-RU" sz="2000" b="1" i="1" dirty="0" err="1" smtClean="0"/>
              <a:t>поліпшення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долі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поранених</a:t>
            </a:r>
            <a:r>
              <a:rPr lang="ru-RU" sz="2000" b="1" i="1" dirty="0" smtClean="0"/>
              <a:t>, </a:t>
            </a:r>
            <a:r>
              <a:rPr lang="ru-RU" sz="2000" b="1" i="1" dirty="0" err="1" smtClean="0"/>
              <a:t>хворих</a:t>
            </a:r>
            <a:r>
              <a:rPr lang="ru-RU" sz="2000" b="1" i="1" dirty="0" smtClean="0"/>
              <a:t> та </a:t>
            </a:r>
            <a:r>
              <a:rPr lang="ru-RU" sz="2000" b="1" i="1" dirty="0" err="1" smtClean="0"/>
              <a:t>осіб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зі</a:t>
            </a:r>
            <a:r>
              <a:rPr lang="ru-RU" sz="2000" b="1" i="1" dirty="0" smtClean="0"/>
              <a:t> складу </a:t>
            </a:r>
            <a:r>
              <a:rPr lang="ru-RU" sz="2000" b="1" i="1" dirty="0" err="1" smtClean="0"/>
              <a:t>збройних</a:t>
            </a:r>
            <a:r>
              <a:rPr lang="ru-RU" sz="2000" b="1" i="1" dirty="0" smtClean="0"/>
              <a:t> сил на </a:t>
            </a:r>
            <a:r>
              <a:rPr lang="ru-RU" sz="2000" b="1" i="1" dirty="0" err="1" smtClean="0"/>
              <a:t>морі</a:t>
            </a:r>
            <a:r>
              <a:rPr lang="ru-RU" sz="2000" b="1" i="1" dirty="0" smtClean="0"/>
              <a:t>, </a:t>
            </a:r>
            <a:r>
              <a:rPr lang="ru-RU" sz="2000" b="1" i="1" dirty="0" err="1" smtClean="0"/>
              <a:t>які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потерпіли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корабельну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аварію</a:t>
            </a:r>
            <a:r>
              <a:rPr lang="ru-RU" sz="2000" b="1" i="1" dirty="0" smtClean="0"/>
              <a:t>";</a:t>
            </a:r>
            <a:endParaRPr lang="uk-UA" sz="2000" b="1" i="1" dirty="0" smtClean="0"/>
          </a:p>
          <a:p>
            <a:r>
              <a:rPr lang="ru-RU" sz="2000" b="1" i="1" dirty="0" smtClean="0"/>
              <a:t>"Про </a:t>
            </a:r>
            <a:r>
              <a:rPr lang="ru-RU" sz="2000" b="1" i="1" dirty="0" err="1" smtClean="0"/>
              <a:t>поводження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з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військовополоненими</a:t>
            </a:r>
            <a:r>
              <a:rPr lang="ru-RU" sz="2000" b="1" i="1" dirty="0" smtClean="0"/>
              <a:t>";</a:t>
            </a:r>
            <a:endParaRPr lang="uk-UA" sz="2000" b="1" i="1" dirty="0" smtClean="0"/>
          </a:p>
          <a:p>
            <a:r>
              <a:rPr lang="ru-RU" sz="2000" b="1" i="1" dirty="0" smtClean="0"/>
              <a:t>"Про </a:t>
            </a:r>
            <a:r>
              <a:rPr lang="ru-RU" sz="2000" b="1" i="1" dirty="0" err="1" smtClean="0"/>
              <a:t>захист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цивільного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населення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під</a:t>
            </a:r>
            <a:r>
              <a:rPr lang="ru-RU" sz="2000" b="1" i="1" dirty="0" smtClean="0"/>
              <a:t> час </a:t>
            </a:r>
            <a:r>
              <a:rPr lang="ru-RU" sz="2000" b="1" i="1" dirty="0" err="1" smtClean="0"/>
              <a:t>війни</a:t>
            </a:r>
            <a:r>
              <a:rPr lang="ru-RU" sz="2000" b="1" i="1" dirty="0" smtClean="0"/>
              <a:t>".</a:t>
            </a:r>
          </a:p>
          <a:p>
            <a:r>
              <a:rPr lang="ru-RU" sz="2000" dirty="0" smtClean="0"/>
              <a:t>8 </a:t>
            </a:r>
            <a:r>
              <a:rPr lang="ru-RU" sz="2000" dirty="0" err="1" smtClean="0"/>
              <a:t>червня</a:t>
            </a:r>
            <a:r>
              <a:rPr lang="ru-RU" sz="2000" dirty="0" smtClean="0"/>
              <a:t> 1977 року, за </a:t>
            </a:r>
            <a:r>
              <a:rPr lang="ru-RU" sz="2000" dirty="0" err="1" smtClean="0"/>
              <a:t>ініціативою</a:t>
            </a:r>
            <a:r>
              <a:rPr lang="ru-RU" sz="2000" b="1" i="1" dirty="0" smtClean="0"/>
              <a:t> МКЧХ (</a:t>
            </a:r>
            <a:r>
              <a:rPr lang="ru-RU" sz="2000" b="1" i="1" dirty="0" err="1" smtClean="0"/>
              <a:t>Міжнародного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комітету</a:t>
            </a:r>
            <a:r>
              <a:rPr lang="ru-RU" sz="2000" b="1" i="1" dirty="0" smtClean="0"/>
              <a:t> Червоного </a:t>
            </a:r>
            <a:r>
              <a:rPr lang="ru-RU" sz="2000" b="1" i="1" dirty="0" err="1" smtClean="0"/>
              <a:t>Хреста</a:t>
            </a:r>
            <a:r>
              <a:rPr lang="ru-RU" sz="2000" b="1" i="1" dirty="0" smtClean="0"/>
              <a:t>)</a:t>
            </a:r>
            <a:r>
              <a:rPr lang="ru-RU" sz="2000" dirty="0" smtClean="0"/>
              <a:t>, в </a:t>
            </a:r>
            <a:r>
              <a:rPr lang="ru-RU" sz="2000" dirty="0" err="1" smtClean="0"/>
              <a:t>Женеві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представниками</a:t>
            </a:r>
            <a:r>
              <a:rPr lang="ru-RU" sz="2000" dirty="0" smtClean="0"/>
              <a:t> 102 </a:t>
            </a:r>
            <a:r>
              <a:rPr lang="ru-RU" sz="2000" dirty="0" err="1" smtClean="0"/>
              <a:t>країн</a:t>
            </a:r>
            <a:r>
              <a:rPr lang="ru-RU" sz="2000" dirty="0" smtClean="0"/>
              <a:t> на </a:t>
            </a:r>
            <a:r>
              <a:rPr lang="ru-RU" sz="2000" dirty="0" err="1" smtClean="0"/>
              <a:t>дипломатичній</a:t>
            </a:r>
            <a:r>
              <a:rPr lang="ru-RU" sz="2000" dirty="0" smtClean="0"/>
              <a:t> </a:t>
            </a:r>
            <a:r>
              <a:rPr lang="ru-RU" sz="2000" dirty="0" err="1" smtClean="0"/>
              <a:t>конференції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було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прийнято</a:t>
            </a:r>
            <a:r>
              <a:rPr lang="ru-RU" sz="2000" b="1" i="1" dirty="0" smtClean="0"/>
              <a:t> два </a:t>
            </a:r>
            <a:r>
              <a:rPr lang="ru-RU" sz="2000" b="1" i="1" dirty="0" err="1" smtClean="0"/>
              <a:t>Додаткових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Протоколи</a:t>
            </a:r>
            <a:r>
              <a:rPr lang="ru-RU" sz="2000" b="1" i="1" dirty="0" smtClean="0"/>
              <a:t> </a:t>
            </a:r>
            <a:r>
              <a:rPr lang="ru-RU" sz="2000" b="1" i="1" dirty="0" err="1" smtClean="0"/>
              <a:t>Женевської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конвенції</a:t>
            </a:r>
            <a:r>
              <a:rPr lang="ru-RU" sz="2000" b="1" i="1" dirty="0" smtClean="0"/>
              <a:t> 1949 року.</a:t>
            </a:r>
            <a:endParaRPr lang="uk-UA" sz="2000" b="1" i="1" dirty="0" smtClean="0"/>
          </a:p>
          <a:p>
            <a:endParaRPr lang="uk-UA" sz="2000" b="1" i="1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/>
              <a:t>ОСНОВНІ ПОЛОЖЕННЯ МІЖНАРОДНОГО ПРАВА З ПИТАНЬ ЗАХИСТУ ЛЮДЕЙ</a:t>
            </a:r>
            <a:r>
              <a:rPr lang="uk-UA" sz="2400" b="1" dirty="0" smtClean="0"/>
              <a:t/>
            </a:r>
            <a:br>
              <a:rPr lang="uk-UA" sz="2400" b="1" dirty="0" smtClean="0"/>
            </a:br>
            <a:endParaRPr lang="uk-UA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 За основу у </a:t>
            </a:r>
            <a:r>
              <a:rPr lang="ru-RU" sz="2000" dirty="0" err="1" smtClean="0"/>
              <a:t>Женевських</a:t>
            </a:r>
            <a:r>
              <a:rPr lang="ru-RU" sz="2000" dirty="0" smtClean="0"/>
              <a:t> </a:t>
            </a:r>
            <a:r>
              <a:rPr lang="ru-RU" sz="2000" dirty="0" err="1" smtClean="0"/>
              <a:t>Конвенціях</a:t>
            </a:r>
            <a:r>
              <a:rPr lang="ru-RU" sz="2000" dirty="0" smtClean="0"/>
              <a:t> </a:t>
            </a:r>
            <a:r>
              <a:rPr lang="ru-RU" sz="2000" dirty="0" err="1" smtClean="0"/>
              <a:t>береться</a:t>
            </a:r>
            <a:r>
              <a:rPr lang="ru-RU" sz="2000" dirty="0" smtClean="0"/>
              <a:t> принцип </a:t>
            </a:r>
            <a:r>
              <a:rPr lang="ru-RU" sz="2000" dirty="0" err="1" smtClean="0"/>
              <a:t>поваги</a:t>
            </a:r>
            <a:r>
              <a:rPr lang="ru-RU" sz="2000" dirty="0" smtClean="0"/>
              <a:t> до </a:t>
            </a:r>
            <a:r>
              <a:rPr lang="ru-RU" sz="2000" dirty="0" err="1" smtClean="0"/>
              <a:t>людської</a:t>
            </a:r>
            <a:r>
              <a:rPr lang="ru-RU" sz="2000" dirty="0" smtClean="0"/>
              <a:t> </a:t>
            </a:r>
            <a:r>
              <a:rPr lang="ru-RU" sz="2000" dirty="0" err="1" smtClean="0"/>
              <a:t>особистості</a:t>
            </a:r>
            <a:r>
              <a:rPr lang="ru-RU" sz="2000" dirty="0" smtClean="0"/>
              <a:t> та </a:t>
            </a:r>
            <a:r>
              <a:rPr lang="ru-RU" sz="2000" dirty="0" err="1" smtClean="0"/>
              <a:t>людської</a:t>
            </a:r>
            <a:r>
              <a:rPr lang="ru-RU" sz="2000" dirty="0" smtClean="0"/>
              <a:t> </a:t>
            </a:r>
            <a:r>
              <a:rPr lang="ru-RU" sz="2000" dirty="0" err="1" smtClean="0"/>
              <a:t>гідності</a:t>
            </a:r>
            <a:r>
              <a:rPr lang="ru-RU" sz="2000" dirty="0" smtClean="0"/>
              <a:t>. </a:t>
            </a:r>
            <a:r>
              <a:rPr lang="ru-RU" sz="2000" dirty="0" err="1" smtClean="0"/>
              <a:t>Конвенціями</a:t>
            </a:r>
            <a:r>
              <a:rPr lang="ru-RU" sz="2000" dirty="0" smtClean="0"/>
              <a:t> </a:t>
            </a:r>
            <a:r>
              <a:rPr lang="ru-RU" sz="2000" dirty="0" err="1" smtClean="0"/>
              <a:t>висуваються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вимоги</a:t>
            </a:r>
            <a:r>
              <a:rPr lang="ru-RU" sz="2000" dirty="0" smtClean="0"/>
              <a:t>: </a:t>
            </a:r>
            <a:r>
              <a:rPr lang="ru-RU" sz="2000" dirty="0" err="1" smtClean="0"/>
              <a:t>осіб</a:t>
            </a:r>
            <a:r>
              <a:rPr lang="ru-RU" sz="2000" dirty="0" smtClean="0"/>
              <a:t>,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не </a:t>
            </a:r>
            <a:r>
              <a:rPr lang="ru-RU" sz="2000" dirty="0" err="1" smtClean="0"/>
              <a:t>беруть</a:t>
            </a:r>
            <a:r>
              <a:rPr lang="ru-RU" sz="2000" dirty="0" smtClean="0"/>
              <a:t> </a:t>
            </a:r>
            <a:r>
              <a:rPr lang="ru-RU" sz="2000" dirty="0" err="1" smtClean="0"/>
              <a:t>безпосередньої</a:t>
            </a:r>
            <a:r>
              <a:rPr lang="ru-RU" sz="2000" dirty="0" smtClean="0"/>
              <a:t> </a:t>
            </a:r>
            <a:r>
              <a:rPr lang="ru-RU" sz="2000" dirty="0" err="1" smtClean="0"/>
              <a:t>участі</a:t>
            </a:r>
            <a:r>
              <a:rPr lang="ru-RU" sz="2000" dirty="0" smtClean="0"/>
              <a:t> у </a:t>
            </a:r>
            <a:r>
              <a:rPr lang="ru-RU" sz="2000" dirty="0" err="1" smtClean="0"/>
              <a:t>воєнних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діях</a:t>
            </a:r>
            <a:r>
              <a:rPr lang="ru-RU" sz="2000" dirty="0" smtClean="0"/>
              <a:t>, а </a:t>
            </a:r>
            <a:r>
              <a:rPr lang="ru-RU" sz="2000" dirty="0" err="1" smtClean="0"/>
              <a:t>також</a:t>
            </a:r>
            <a:r>
              <a:rPr lang="ru-RU" sz="2000" dirty="0" smtClean="0"/>
              <a:t> </a:t>
            </a:r>
            <a:r>
              <a:rPr lang="ru-RU" sz="2000" dirty="0" err="1" smtClean="0"/>
              <a:t>осіб</a:t>
            </a:r>
            <a:r>
              <a:rPr lang="ru-RU" sz="2000" dirty="0" smtClean="0"/>
              <a:t>, </a:t>
            </a:r>
            <a:r>
              <a:rPr lang="ru-RU" sz="2000" dirty="0" err="1" smtClean="0"/>
              <a:t>недієздатних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внаслідок</a:t>
            </a:r>
            <a:r>
              <a:rPr lang="ru-RU" sz="2000" dirty="0" smtClean="0"/>
              <a:t> </a:t>
            </a:r>
            <a:r>
              <a:rPr lang="ru-RU" sz="2000" dirty="0" err="1" smtClean="0"/>
              <a:t>хвороби</a:t>
            </a:r>
            <a:r>
              <a:rPr lang="ru-RU" sz="2000" dirty="0" smtClean="0"/>
              <a:t>, </a:t>
            </a:r>
            <a:r>
              <a:rPr lang="ru-RU" sz="2000" dirty="0" err="1" smtClean="0"/>
              <a:t>поранення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взяття</a:t>
            </a:r>
            <a:r>
              <a:rPr lang="ru-RU" sz="2000" dirty="0" smtClean="0"/>
              <a:t> у полон </a:t>
            </a:r>
            <a:r>
              <a:rPr lang="ru-RU" sz="2000" dirty="0" err="1" smtClean="0"/>
              <a:t>чи</a:t>
            </a:r>
            <a:r>
              <a:rPr lang="ru-RU" sz="2000" dirty="0" smtClean="0"/>
              <a:t> </a:t>
            </a:r>
            <a:r>
              <a:rPr lang="ru-RU" sz="2000" dirty="0" err="1" smtClean="0"/>
              <a:t>внаслідок</a:t>
            </a:r>
            <a:r>
              <a:rPr lang="ru-RU" sz="2000" dirty="0" smtClean="0"/>
              <a:t> </a:t>
            </a:r>
            <a:r>
              <a:rPr lang="ru-RU" sz="2000" dirty="0" err="1" smtClean="0"/>
              <a:t>іншої</a:t>
            </a:r>
            <a:r>
              <a:rPr lang="ru-RU" sz="2000" dirty="0" smtClean="0"/>
              <a:t> причини, — </a:t>
            </a:r>
            <a:r>
              <a:rPr lang="ru-RU" sz="2000" dirty="0" err="1" smtClean="0"/>
              <a:t>потрібно</a:t>
            </a:r>
            <a:r>
              <a:rPr lang="ru-RU" sz="2000" dirty="0" smtClean="0"/>
              <a:t> </a:t>
            </a:r>
            <a:r>
              <a:rPr lang="ru-RU" sz="2000" dirty="0" err="1" smtClean="0"/>
              <a:t>поважати</a:t>
            </a:r>
            <a:r>
              <a:rPr lang="ru-RU" sz="2000" dirty="0" smtClean="0"/>
              <a:t>, </a:t>
            </a:r>
            <a:r>
              <a:rPr lang="ru-RU" sz="2000" dirty="0" err="1" smtClean="0"/>
              <a:t>надавати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</a:t>
            </a:r>
            <a:r>
              <a:rPr lang="ru-RU" sz="2000" dirty="0" smtClean="0"/>
              <a:t>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наслідків</a:t>
            </a:r>
            <a:r>
              <a:rPr lang="ru-RU" sz="2000" dirty="0" smtClean="0"/>
              <a:t> </a:t>
            </a:r>
            <a:r>
              <a:rPr lang="ru-RU" sz="2000" dirty="0" err="1" smtClean="0"/>
              <a:t>війни</a:t>
            </a:r>
            <a:r>
              <a:rPr lang="ru-RU" sz="2000" dirty="0" smtClean="0"/>
              <a:t>, а </a:t>
            </a:r>
            <a:r>
              <a:rPr lang="ru-RU" sz="2000" dirty="0" err="1" smtClean="0"/>
              <a:t>також</a:t>
            </a:r>
            <a:r>
              <a:rPr lang="ru-RU" sz="2000" dirty="0" smtClean="0"/>
              <a:t> </a:t>
            </a:r>
            <a:r>
              <a:rPr lang="ru-RU" sz="2000" dirty="0" err="1" smtClean="0"/>
              <a:t>усім</a:t>
            </a:r>
            <a:r>
              <a:rPr lang="ru-RU" sz="2000" dirty="0" smtClean="0"/>
              <a:t>, </a:t>
            </a:r>
            <a:r>
              <a:rPr lang="ru-RU" sz="2000" dirty="0" err="1" smtClean="0"/>
              <a:t>хто</a:t>
            </a:r>
            <a:r>
              <a:rPr lang="ru-RU" sz="2000" dirty="0" smtClean="0"/>
              <a:t> </a:t>
            </a:r>
            <a:r>
              <a:rPr lang="ru-RU" sz="2000" dirty="0" err="1" smtClean="0"/>
              <a:t>потребує</a:t>
            </a:r>
            <a:r>
              <a:rPr lang="ru-RU" sz="2000" dirty="0" smtClean="0"/>
              <a:t>, </a:t>
            </a:r>
            <a:r>
              <a:rPr lang="ru-RU" sz="2000" dirty="0" err="1" smtClean="0"/>
              <a:t>надавати</a:t>
            </a:r>
            <a:r>
              <a:rPr lang="ru-RU" sz="2000" dirty="0" smtClean="0"/>
              <a:t> </a:t>
            </a:r>
            <a:r>
              <a:rPr lang="ru-RU" sz="2000" dirty="0" err="1" smtClean="0"/>
              <a:t>необхідну</a:t>
            </a:r>
            <a:r>
              <a:rPr lang="ru-RU" sz="2000" dirty="0" smtClean="0"/>
              <a:t> </a:t>
            </a:r>
            <a:r>
              <a:rPr lang="ru-RU" sz="2000" dirty="0" err="1" smtClean="0"/>
              <a:t>допомогу</a:t>
            </a:r>
            <a:r>
              <a:rPr lang="ru-RU" sz="2000" dirty="0" smtClean="0"/>
              <a:t> </a:t>
            </a:r>
            <a:r>
              <a:rPr lang="ru-RU" sz="2000" dirty="0" err="1" smtClean="0"/>
              <a:t>чи</a:t>
            </a:r>
            <a:r>
              <a:rPr lang="ru-RU" sz="2000" dirty="0" smtClean="0"/>
              <a:t> </a:t>
            </a:r>
            <a:r>
              <a:rPr lang="ru-RU" sz="2000" dirty="0" err="1" smtClean="0"/>
              <a:t>необхідний</a:t>
            </a:r>
            <a:r>
              <a:rPr lang="ru-RU" sz="2000" dirty="0" smtClean="0"/>
              <a:t> догляд.</a:t>
            </a:r>
          </a:p>
          <a:p>
            <a:r>
              <a:rPr lang="uk-UA" sz="2000" dirty="0" smtClean="0"/>
              <a:t> </a:t>
            </a:r>
            <a:r>
              <a:rPr lang="ru-RU" sz="2000" dirty="0" err="1" smtClean="0"/>
              <a:t>Окрім</a:t>
            </a:r>
            <a:r>
              <a:rPr lang="ru-RU" sz="2000" dirty="0" smtClean="0"/>
              <a:t> </a:t>
            </a:r>
            <a:r>
              <a:rPr lang="ru-RU" sz="2000" dirty="0" err="1" smtClean="0"/>
              <a:t>питань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захисту</a:t>
            </a:r>
            <a:r>
              <a:rPr lang="ru-RU" sz="2000" dirty="0" smtClean="0"/>
              <a:t> </a:t>
            </a:r>
            <a:r>
              <a:rPr lang="ru-RU" sz="2000" dirty="0" err="1" smtClean="0"/>
              <a:t>хворих</a:t>
            </a:r>
            <a:r>
              <a:rPr lang="ru-RU" sz="2000" dirty="0" smtClean="0"/>
              <a:t> та </a:t>
            </a:r>
            <a:r>
              <a:rPr lang="ru-RU" sz="2000" dirty="0" err="1" smtClean="0"/>
              <a:t>поранених</a:t>
            </a:r>
            <a:r>
              <a:rPr lang="ru-RU" sz="2000" dirty="0" smtClean="0"/>
              <a:t>, Перша </a:t>
            </a:r>
            <a:r>
              <a:rPr lang="ru-RU" sz="2000" dirty="0" err="1" smtClean="0"/>
              <a:t>і</a:t>
            </a:r>
            <a:r>
              <a:rPr lang="ru-RU" sz="2000" dirty="0" smtClean="0"/>
              <a:t> Друга </a:t>
            </a:r>
            <a:r>
              <a:rPr lang="ru-RU" sz="2000" dirty="0" err="1" smtClean="0"/>
              <a:t>Женевські</a:t>
            </a:r>
            <a:r>
              <a:rPr lang="ru-RU" sz="2000" dirty="0" smtClean="0"/>
              <a:t> </a:t>
            </a:r>
            <a:r>
              <a:rPr lang="ru-RU" sz="2000" dirty="0" err="1" smtClean="0"/>
              <a:t>Конвенції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надають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особливу</a:t>
            </a:r>
            <a:r>
              <a:rPr lang="ru-RU" sz="2000" dirty="0" smtClean="0"/>
              <a:t> </a:t>
            </a:r>
            <a:r>
              <a:rPr lang="ru-RU" sz="2000" dirty="0" err="1" smtClean="0"/>
              <a:t>увагу</a:t>
            </a:r>
            <a:r>
              <a:rPr lang="ru-RU" sz="2000" dirty="0" smtClean="0"/>
              <a:t> </a:t>
            </a:r>
            <a:r>
              <a:rPr lang="ru-RU" sz="2000" dirty="0" err="1" smtClean="0"/>
              <a:t>питанням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захисту</a:t>
            </a:r>
            <a:r>
              <a:rPr lang="ru-RU" sz="2000" dirty="0" smtClean="0"/>
              <a:t> </a:t>
            </a:r>
            <a:r>
              <a:rPr lang="ru-RU" sz="2000" dirty="0" err="1" smtClean="0"/>
              <a:t>медичного</a:t>
            </a:r>
            <a:r>
              <a:rPr lang="ru-RU" sz="2000" dirty="0" smtClean="0"/>
              <a:t>, та духовного персоналу, </a:t>
            </a:r>
            <a:r>
              <a:rPr lang="ru-RU" sz="2000" dirty="0" err="1" smtClean="0"/>
              <a:t>обладнання</a:t>
            </a:r>
            <a:r>
              <a:rPr lang="ru-RU" sz="2000" dirty="0" smtClean="0"/>
              <a:t>, та </a:t>
            </a:r>
            <a:r>
              <a:rPr lang="ru-RU" sz="2000" dirty="0" err="1" smtClean="0"/>
              <a:t>споруд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 Персонал, </a:t>
            </a:r>
            <a:r>
              <a:rPr lang="ru-RU" sz="2000" dirty="0" err="1" smtClean="0"/>
              <a:t>згідно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Конвенцією</a:t>
            </a:r>
            <a:r>
              <a:rPr lang="ru-RU" sz="2000" dirty="0" smtClean="0"/>
              <a:t>, </a:t>
            </a:r>
            <a:r>
              <a:rPr lang="ru-RU" sz="2000" dirty="0" err="1" smtClean="0"/>
              <a:t>користується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розпізнавальною</a:t>
            </a:r>
            <a:r>
              <a:rPr lang="ru-RU" sz="2000" dirty="0" smtClean="0"/>
              <a:t> </a:t>
            </a:r>
            <a:r>
              <a:rPr lang="ru-RU" sz="2000" dirty="0" err="1" smtClean="0"/>
              <a:t>емблемою</a:t>
            </a:r>
            <a:r>
              <a:rPr lang="ru-RU" sz="2000" dirty="0" smtClean="0"/>
              <a:t> Червоного </a:t>
            </a:r>
            <a:r>
              <a:rPr lang="ru-RU" sz="2000" dirty="0" err="1" smtClean="0"/>
              <a:t>Хреста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Червоного </a:t>
            </a:r>
            <a:r>
              <a:rPr lang="ru-RU" sz="2000" dirty="0" err="1" smtClean="0"/>
              <a:t>Півмісяця</a:t>
            </a:r>
            <a:r>
              <a:rPr lang="ru-RU" sz="2000" dirty="0" smtClean="0"/>
              <a:t> на </a:t>
            </a:r>
            <a:r>
              <a:rPr lang="ru-RU" sz="2000" dirty="0" err="1" smtClean="0"/>
              <a:t>білому</a:t>
            </a:r>
            <a:r>
              <a:rPr lang="ru-RU" sz="2000" dirty="0" smtClean="0"/>
              <a:t> </a:t>
            </a:r>
            <a:r>
              <a:rPr lang="ru-RU" sz="2000" dirty="0" err="1" smtClean="0"/>
              <a:t>фоні</a:t>
            </a:r>
            <a:r>
              <a:rPr lang="ru-RU" sz="2000" dirty="0" smtClean="0"/>
              <a:t> 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посвідченнями</a:t>
            </a:r>
            <a:r>
              <a:rPr lang="ru-RU" sz="2000" dirty="0" smtClean="0"/>
              <a:t>. </a:t>
            </a:r>
            <a:r>
              <a:rPr lang="ru-RU" sz="2000" dirty="0" err="1" smtClean="0"/>
              <a:t>Він</a:t>
            </a:r>
            <a:r>
              <a:rPr lang="ru-RU" sz="2000" dirty="0" smtClean="0"/>
              <a:t> </a:t>
            </a:r>
            <a:r>
              <a:rPr lang="ru-RU" sz="2000" dirty="0" err="1" smtClean="0"/>
              <a:t>може</a:t>
            </a:r>
            <a:r>
              <a:rPr lang="ru-RU" sz="2000" dirty="0" smtClean="0"/>
              <a:t> </a:t>
            </a:r>
            <a:r>
              <a:rPr lang="ru-RU" sz="2000" dirty="0" err="1" smtClean="0"/>
              <a:t>мати</a:t>
            </a:r>
            <a:r>
              <a:rPr lang="ru-RU" sz="2000" dirty="0" smtClean="0"/>
              <a:t> </a:t>
            </a:r>
            <a:r>
              <a:rPr lang="ru-RU" sz="2000" dirty="0" err="1" smtClean="0"/>
              <a:t>зброю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самооборони</a:t>
            </a:r>
            <a:r>
              <a:rPr lang="ru-RU" sz="2000" dirty="0" smtClean="0"/>
              <a:t> </a:t>
            </a:r>
            <a:r>
              <a:rPr lang="ru-RU" sz="2000" dirty="0" err="1" smtClean="0"/>
              <a:t>чи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захисту</a:t>
            </a:r>
            <a:r>
              <a:rPr lang="ru-RU" sz="2000" dirty="0" smtClean="0"/>
              <a:t> </a:t>
            </a:r>
            <a:r>
              <a:rPr lang="ru-RU" sz="2000" dirty="0" err="1" smtClean="0"/>
              <a:t>своїх</a:t>
            </a:r>
            <a:r>
              <a:rPr lang="ru-RU" sz="2000" dirty="0" smtClean="0"/>
              <a:t> </a:t>
            </a:r>
            <a:r>
              <a:rPr lang="ru-RU" sz="2000" dirty="0" err="1" smtClean="0"/>
              <a:t>поранених</a:t>
            </a:r>
            <a:r>
              <a:rPr lang="ru-RU" sz="2000" dirty="0" smtClean="0"/>
              <a:t> та </a:t>
            </a:r>
            <a:r>
              <a:rPr lang="ru-RU" sz="2000" dirty="0" err="1" smtClean="0"/>
              <a:t>хворих</a:t>
            </a:r>
            <a:r>
              <a:rPr lang="ru-RU" sz="2000" dirty="0" smtClean="0"/>
              <a:t>.</a:t>
            </a:r>
            <a:endParaRPr lang="uk-UA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err="1" smtClean="0"/>
              <a:t>Завдання</a:t>
            </a:r>
            <a:r>
              <a:rPr lang="ru-RU" sz="2400" b="1" dirty="0" smtClean="0"/>
              <a:t> та </a:t>
            </a:r>
            <a:r>
              <a:rPr lang="ru-RU" sz="2400" b="1" dirty="0" err="1" smtClean="0"/>
              <a:t>діяльність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цивільної</a:t>
            </a:r>
            <a:r>
              <a:rPr lang="ru-RU" sz="2400" b="1" dirty="0" smtClean="0"/>
              <a:t> оборони </a:t>
            </a:r>
            <a:r>
              <a:rPr lang="ru-RU" sz="2400" b="1" dirty="0" err="1" smtClean="0"/>
              <a:t>згідно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Женевською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Конвенцією</a:t>
            </a:r>
            <a:r>
              <a:rPr lang="ru-RU" sz="2400" b="1" dirty="0" smtClean="0"/>
              <a:t> та </a:t>
            </a:r>
            <a:r>
              <a:rPr lang="ru-RU" sz="2400" b="1" dirty="0" err="1" smtClean="0"/>
              <a:t>Додатковими</a:t>
            </a:r>
            <a:r>
              <a:rPr lang="ru-RU" sz="2400" b="1" dirty="0" smtClean="0"/>
              <a:t> протоколами.</a:t>
            </a:r>
            <a:r>
              <a:rPr lang="uk-UA" sz="2400" b="1" dirty="0" smtClean="0"/>
              <a:t/>
            </a:r>
            <a:br>
              <a:rPr lang="uk-UA" sz="2400" b="1" dirty="0" smtClean="0"/>
            </a:br>
            <a:endParaRPr lang="uk-UA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000" b="1" i="1" dirty="0" err="1" smtClean="0"/>
              <a:t>Розділ</a:t>
            </a:r>
            <a:r>
              <a:rPr lang="ru-RU" sz="2000" b="1" i="1" dirty="0" smtClean="0"/>
              <a:t> 6 </a:t>
            </a:r>
            <a:r>
              <a:rPr lang="ru-RU" sz="2000" b="1" i="1" dirty="0" err="1" smtClean="0"/>
              <a:t>Четвертої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Конвенції</a:t>
            </a:r>
            <a:r>
              <a:rPr lang="ru-RU" sz="2000" dirty="0" smtClean="0"/>
              <a:t> </a:t>
            </a:r>
            <a:r>
              <a:rPr lang="ru-RU" sz="2000" dirty="0" err="1" smtClean="0"/>
              <a:t>цілком</a:t>
            </a:r>
            <a:r>
              <a:rPr lang="ru-RU" sz="2000" dirty="0" smtClean="0"/>
              <a:t> </a:t>
            </a:r>
            <a:r>
              <a:rPr lang="ru-RU" sz="2000" dirty="0" err="1" smtClean="0"/>
              <a:t>присвячений</a:t>
            </a:r>
            <a:r>
              <a:rPr lang="ru-RU" sz="2000" dirty="0" smtClean="0"/>
              <a:t> </a:t>
            </a:r>
            <a:r>
              <a:rPr lang="ru-RU" sz="2000" dirty="0" err="1" smtClean="0"/>
              <a:t>цивільній</a:t>
            </a:r>
            <a:r>
              <a:rPr lang="ru-RU" sz="2000" dirty="0" smtClean="0"/>
              <a:t> </a:t>
            </a:r>
            <a:r>
              <a:rPr lang="ru-RU" sz="2000" dirty="0" err="1" smtClean="0"/>
              <a:t>обороні</a:t>
            </a:r>
            <a:r>
              <a:rPr lang="ru-RU" sz="2000" dirty="0" smtClean="0"/>
              <a:t> 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доповнений</a:t>
            </a:r>
            <a:r>
              <a:rPr lang="ru-RU" sz="2000" b="1" i="1" dirty="0" smtClean="0"/>
              <a:t> Першим </a:t>
            </a:r>
            <a:r>
              <a:rPr lang="ru-RU" sz="2000" b="1" i="1" dirty="0" err="1" smtClean="0"/>
              <a:t>Додатковим</a:t>
            </a:r>
            <a:r>
              <a:rPr lang="ru-RU" sz="2000" b="1" i="1" dirty="0" smtClean="0"/>
              <a:t> Протоколом. У </a:t>
            </a:r>
            <a:r>
              <a:rPr lang="ru-RU" sz="2000" b="1" i="1" dirty="0" err="1" smtClean="0"/>
              <a:t>статті</a:t>
            </a:r>
            <a:r>
              <a:rPr lang="ru-RU" sz="2000" b="1" i="1" dirty="0" smtClean="0"/>
              <a:t> 61</a:t>
            </a:r>
            <a:r>
              <a:rPr lang="ru-RU" sz="2000" dirty="0" smtClean="0"/>
              <a:t> </a:t>
            </a:r>
            <a:r>
              <a:rPr lang="ru-RU" sz="2000" dirty="0" err="1" smtClean="0"/>
              <a:t>дається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визначення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сфера </a:t>
            </a:r>
            <a:r>
              <a:rPr lang="ru-RU" sz="2000" dirty="0" err="1" smtClean="0"/>
              <a:t>застосування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Цивільної</a:t>
            </a:r>
            <a:r>
              <a:rPr lang="ru-RU" sz="2000" dirty="0" smtClean="0"/>
              <a:t> оборони.</a:t>
            </a:r>
            <a:endParaRPr lang="uk-UA" sz="2000" dirty="0" smtClean="0"/>
          </a:p>
          <a:p>
            <a:r>
              <a:rPr lang="ru-RU" sz="2000" dirty="0" err="1" smtClean="0"/>
              <a:t>Цивільна</a:t>
            </a:r>
            <a:r>
              <a:rPr lang="ru-RU" sz="2000" dirty="0" smtClean="0"/>
              <a:t> оборона </a:t>
            </a:r>
            <a:r>
              <a:rPr lang="ru-RU" sz="2000" dirty="0" err="1" smtClean="0"/>
              <a:t>є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виконанням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наступних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завдань</a:t>
            </a:r>
            <a:r>
              <a:rPr lang="ru-RU" sz="2000" dirty="0" smtClean="0"/>
              <a:t>, </a:t>
            </a:r>
            <a:r>
              <a:rPr lang="ru-RU" sz="2000" dirty="0" err="1" smtClean="0"/>
              <a:t>спрямованих</a:t>
            </a:r>
            <a:r>
              <a:rPr lang="ru-RU" sz="2000" dirty="0" smtClean="0"/>
              <a:t> на </a:t>
            </a:r>
            <a:r>
              <a:rPr lang="ru-RU" sz="2000" dirty="0" err="1" smtClean="0"/>
              <a:t>захист</a:t>
            </a:r>
            <a:r>
              <a:rPr lang="ru-RU" sz="2000" dirty="0" smtClean="0"/>
              <a:t> </a:t>
            </a:r>
            <a:r>
              <a:rPr lang="ru-RU" sz="2000" dirty="0" err="1" smtClean="0"/>
              <a:t>цивільного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населення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небезпеки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допомогу</a:t>
            </a:r>
            <a:r>
              <a:rPr lang="ru-RU" sz="2000" dirty="0" smtClean="0"/>
              <a:t> в </a:t>
            </a:r>
            <a:r>
              <a:rPr lang="ru-RU" sz="2000" dirty="0" err="1" smtClean="0"/>
              <a:t>усуненні</a:t>
            </a:r>
            <a:r>
              <a:rPr lang="ru-RU" sz="2000" dirty="0" smtClean="0"/>
              <a:t> </a:t>
            </a:r>
            <a:r>
              <a:rPr lang="ru-RU" sz="2000" dirty="0" err="1" smtClean="0"/>
              <a:t>безпосередніх</a:t>
            </a:r>
            <a:r>
              <a:rPr lang="ru-RU" sz="2000" dirty="0" smtClean="0"/>
              <a:t> </a:t>
            </a:r>
            <a:r>
              <a:rPr lang="ru-RU" sz="2000" dirty="0" err="1" smtClean="0"/>
              <a:t>наслідків</a:t>
            </a:r>
            <a:r>
              <a:rPr lang="ru-RU" sz="2000" dirty="0" smtClean="0"/>
              <a:t> </a:t>
            </a:r>
            <a:r>
              <a:rPr lang="ru-RU" sz="2000" dirty="0" err="1" smtClean="0"/>
              <a:t>воєнних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дій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лиха, а </a:t>
            </a:r>
            <a:r>
              <a:rPr lang="ru-RU" sz="2000" dirty="0" err="1" smtClean="0"/>
              <a:t>також</a:t>
            </a:r>
            <a:r>
              <a:rPr lang="ru-RU" sz="2000" dirty="0" smtClean="0"/>
              <a:t> </a:t>
            </a:r>
            <a:r>
              <a:rPr lang="ru-RU" sz="2000" dirty="0" err="1" smtClean="0"/>
              <a:t>створення</a:t>
            </a:r>
            <a:r>
              <a:rPr lang="ru-RU" sz="2000" dirty="0" smtClean="0"/>
              <a:t> умов, </a:t>
            </a:r>
            <a:r>
              <a:rPr lang="ru-RU" sz="2000" dirty="0" err="1" smtClean="0"/>
              <a:t>необхідних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його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виживання</a:t>
            </a:r>
            <a:r>
              <a:rPr lang="ru-RU" sz="2000" dirty="0" smtClean="0"/>
              <a:t>: </a:t>
            </a:r>
            <a:r>
              <a:rPr lang="ru-RU" sz="2000" dirty="0" err="1" smtClean="0"/>
              <a:t>оповіщення</a:t>
            </a:r>
            <a:r>
              <a:rPr lang="ru-RU" sz="2000" dirty="0" smtClean="0"/>
              <a:t>; </a:t>
            </a:r>
            <a:r>
              <a:rPr lang="ru-RU" sz="2000" dirty="0" err="1" smtClean="0"/>
              <a:t>евакуація</a:t>
            </a:r>
            <a:r>
              <a:rPr lang="ru-RU" sz="2000" dirty="0" smtClean="0"/>
              <a:t>; </a:t>
            </a:r>
            <a:r>
              <a:rPr lang="ru-RU" sz="2000" dirty="0" err="1" smtClean="0"/>
              <a:t>надання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сховищ</a:t>
            </a:r>
            <a:r>
              <a:rPr lang="ru-RU" sz="2000" dirty="0" smtClean="0"/>
              <a:t> та </a:t>
            </a:r>
            <a:r>
              <a:rPr lang="ru-RU" sz="2000" dirty="0" err="1" smtClean="0"/>
              <a:t>їх</a:t>
            </a:r>
            <a:r>
              <a:rPr lang="ru-RU" sz="2000" dirty="0" smtClean="0"/>
              <a:t> </a:t>
            </a:r>
            <a:r>
              <a:rPr lang="ru-RU" sz="2000" dirty="0" err="1" smtClean="0"/>
              <a:t>обладнання</a:t>
            </a:r>
            <a:r>
              <a:rPr lang="ru-RU" sz="2000" dirty="0" smtClean="0"/>
              <a:t>; </a:t>
            </a:r>
            <a:r>
              <a:rPr lang="ru-RU" sz="2000" dirty="0" err="1" smtClean="0"/>
              <a:t>проведення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заходів</a:t>
            </a:r>
            <a:r>
              <a:rPr lang="ru-RU" sz="2000" dirty="0" smtClean="0"/>
              <a:t> </a:t>
            </a:r>
            <a:r>
              <a:rPr lang="ru-RU" sz="2000" dirty="0" err="1" smtClean="0"/>
              <a:t>із</a:t>
            </a:r>
            <a:r>
              <a:rPr lang="ru-RU" sz="2000" dirty="0" smtClean="0"/>
              <a:t> </a:t>
            </a:r>
            <a:r>
              <a:rPr lang="ru-RU" sz="2000" dirty="0" err="1" smtClean="0"/>
              <a:t>світломаскування</a:t>
            </a:r>
            <a:r>
              <a:rPr lang="ru-RU" sz="2000" dirty="0" smtClean="0"/>
              <a:t>;  </a:t>
            </a:r>
            <a:r>
              <a:rPr lang="ru-RU" sz="2000" dirty="0" err="1" smtClean="0"/>
              <a:t>рятувальні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роботи</a:t>
            </a:r>
            <a:r>
              <a:rPr lang="ru-RU" sz="2000" dirty="0" smtClean="0"/>
              <a:t>;</a:t>
            </a:r>
            <a:r>
              <a:rPr lang="uk-UA" sz="2000" dirty="0" smtClean="0"/>
              <a:t> </a:t>
            </a:r>
            <a:r>
              <a:rPr lang="ru-RU" sz="2000" dirty="0" err="1" smtClean="0"/>
              <a:t>медичне</a:t>
            </a:r>
            <a:r>
              <a:rPr lang="ru-RU" sz="2000" dirty="0" smtClean="0"/>
              <a:t> </a:t>
            </a:r>
            <a:r>
              <a:rPr lang="ru-RU" sz="2000" dirty="0" err="1" smtClean="0"/>
              <a:t>обслуговування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включаючи</a:t>
            </a:r>
            <a:r>
              <a:rPr lang="ru-RU" sz="2000" dirty="0" smtClean="0"/>
              <a:t> першу </a:t>
            </a:r>
            <a:r>
              <a:rPr lang="ru-RU" sz="2000" dirty="0" err="1" smtClean="0"/>
              <a:t>допомогу</a:t>
            </a:r>
            <a:r>
              <a:rPr lang="ru-RU" sz="2000" dirty="0" smtClean="0"/>
              <a:t>, а </a:t>
            </a:r>
            <a:r>
              <a:rPr lang="ru-RU" sz="2000" dirty="0" err="1" smtClean="0"/>
              <a:t>також</a:t>
            </a:r>
            <a:r>
              <a:rPr lang="ru-RU" sz="2000" dirty="0" smtClean="0"/>
              <a:t> </a:t>
            </a:r>
            <a:r>
              <a:rPr lang="ru-RU" sz="2000" dirty="0" err="1" smtClean="0"/>
              <a:t>релігійну</a:t>
            </a:r>
            <a:r>
              <a:rPr lang="ru-RU" sz="2000" dirty="0" smtClean="0"/>
              <a:t> </a:t>
            </a:r>
            <a:r>
              <a:rPr lang="ru-RU" sz="2000" dirty="0" err="1" smtClean="0"/>
              <a:t>допомогу</a:t>
            </a:r>
            <a:r>
              <a:rPr lang="ru-RU" sz="2000" dirty="0" smtClean="0"/>
              <a:t>;  </a:t>
            </a:r>
            <a:r>
              <a:rPr lang="ru-RU" sz="2000" dirty="0" err="1" smtClean="0"/>
              <a:t>боротьба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пожежами</a:t>
            </a:r>
            <a:r>
              <a:rPr lang="ru-RU" sz="2000" dirty="0" smtClean="0"/>
              <a:t>; </a:t>
            </a:r>
            <a:r>
              <a:rPr lang="ru-RU" sz="2000" dirty="0" err="1" smtClean="0"/>
              <a:t>виявлення</a:t>
            </a:r>
            <a:r>
              <a:rPr lang="ru-RU" sz="2000" dirty="0" smtClean="0"/>
              <a:t> та </a:t>
            </a:r>
            <a:r>
              <a:rPr lang="ru-RU" sz="2000" dirty="0" err="1" smtClean="0"/>
              <a:t>визначення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небезпечних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районів</a:t>
            </a:r>
            <a:r>
              <a:rPr lang="ru-RU" sz="2000" dirty="0" smtClean="0"/>
              <a:t>;  </a:t>
            </a:r>
            <a:r>
              <a:rPr lang="ru-RU" sz="2000" dirty="0" err="1" smtClean="0"/>
              <a:t>знезараження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та</a:t>
            </a:r>
            <a:r>
              <a:rPr lang="ru-RU" sz="2000" dirty="0" smtClean="0"/>
              <a:t> </a:t>
            </a:r>
            <a:r>
              <a:rPr lang="ru-RU" sz="2000" dirty="0" err="1" smtClean="0"/>
              <a:t>інші</a:t>
            </a:r>
            <a:r>
              <a:rPr lang="ru-RU" sz="2000" dirty="0" smtClean="0"/>
              <a:t> </a:t>
            </a:r>
            <a:r>
              <a:rPr lang="ru-RU" sz="2000" dirty="0" err="1" smtClean="0"/>
              <a:t>подібні</a:t>
            </a:r>
            <a:r>
              <a:rPr lang="ru-RU" sz="2000" dirty="0" smtClean="0"/>
              <a:t> заходи </a:t>
            </a:r>
            <a:r>
              <a:rPr lang="ru-RU" sz="2000" dirty="0" err="1" smtClean="0"/>
              <a:t>захисту</a:t>
            </a:r>
            <a:r>
              <a:rPr lang="ru-RU" sz="2000" dirty="0" smtClean="0"/>
              <a:t>; </a:t>
            </a:r>
            <a:r>
              <a:rPr lang="ru-RU" sz="2000" dirty="0" err="1" smtClean="0"/>
              <a:t>термінове</a:t>
            </a:r>
            <a:r>
              <a:rPr lang="ru-RU" sz="2000" dirty="0" smtClean="0"/>
              <a:t> </a:t>
            </a:r>
            <a:r>
              <a:rPr lang="ru-RU" sz="2000" dirty="0" err="1" smtClean="0"/>
              <a:t>надання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житла</a:t>
            </a:r>
            <a:r>
              <a:rPr lang="ru-RU" sz="2000" dirty="0" smtClean="0"/>
              <a:t> та </a:t>
            </a:r>
            <a:r>
              <a:rPr lang="ru-RU" sz="2000" dirty="0" err="1" smtClean="0"/>
              <a:t>постачання</a:t>
            </a:r>
            <a:r>
              <a:rPr lang="ru-RU" sz="2000" dirty="0" smtClean="0"/>
              <a:t>; </a:t>
            </a:r>
            <a:r>
              <a:rPr lang="ru-RU" sz="2000" dirty="0" err="1" smtClean="0"/>
              <a:t>термінова</a:t>
            </a:r>
            <a:r>
              <a:rPr lang="ru-RU" sz="2000" dirty="0" smtClean="0"/>
              <a:t> </a:t>
            </a:r>
            <a:r>
              <a:rPr lang="ru-RU" sz="2000" dirty="0" err="1" smtClean="0"/>
              <a:t>допомога</a:t>
            </a:r>
            <a:r>
              <a:rPr lang="ru-RU" sz="2000" dirty="0" smtClean="0"/>
              <a:t> у </a:t>
            </a:r>
            <a:r>
              <a:rPr lang="ru-RU" sz="2000" dirty="0" err="1" smtClean="0"/>
              <a:t>встановленні</a:t>
            </a:r>
            <a:r>
              <a:rPr lang="ru-RU" sz="2000" dirty="0" smtClean="0"/>
              <a:t> та </a:t>
            </a:r>
            <a:r>
              <a:rPr lang="ru-RU" sz="2000" dirty="0" err="1" smtClean="0"/>
              <a:t>підтриманні</a:t>
            </a:r>
            <a:r>
              <a:rPr lang="ru-RU" sz="2000" dirty="0" smtClean="0"/>
              <a:t> порядку в районах лиха; </a:t>
            </a:r>
            <a:r>
              <a:rPr lang="ru-RU" sz="2000" dirty="0" err="1" smtClean="0"/>
              <a:t>термінове</a:t>
            </a:r>
            <a:r>
              <a:rPr lang="ru-RU" sz="2000" dirty="0" smtClean="0"/>
              <a:t> </a:t>
            </a:r>
            <a:r>
              <a:rPr lang="ru-RU" sz="2000" dirty="0" err="1" smtClean="0"/>
              <a:t>поновлення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необхідних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комунальних</a:t>
            </a:r>
            <a:r>
              <a:rPr lang="ru-RU" sz="2000" dirty="0" smtClean="0"/>
              <a:t> служб; </a:t>
            </a:r>
            <a:r>
              <a:rPr lang="ru-RU" sz="2000" dirty="0" err="1" smtClean="0"/>
              <a:t>термінове</a:t>
            </a:r>
            <a:r>
              <a:rPr lang="ru-RU" sz="2000" dirty="0" smtClean="0"/>
              <a:t> </a:t>
            </a:r>
            <a:r>
              <a:rPr lang="ru-RU" sz="2000" dirty="0" err="1" smtClean="0"/>
              <a:t>поховання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трупів</a:t>
            </a:r>
            <a:r>
              <a:rPr lang="ru-RU" sz="2000" dirty="0" smtClean="0"/>
              <a:t>; </a:t>
            </a:r>
            <a:r>
              <a:rPr lang="ru-RU" sz="2000" dirty="0" err="1" smtClean="0"/>
              <a:t>допомога</a:t>
            </a:r>
            <a:r>
              <a:rPr lang="ru-RU" sz="2000" dirty="0" smtClean="0"/>
              <a:t> у </a:t>
            </a:r>
            <a:r>
              <a:rPr lang="ru-RU" sz="2000" dirty="0" err="1" smtClean="0"/>
              <a:t>збереженні</a:t>
            </a:r>
            <a:r>
              <a:rPr lang="ru-RU" sz="2000" dirty="0" smtClean="0"/>
              <a:t> </a:t>
            </a:r>
            <a:r>
              <a:rPr lang="ru-RU" sz="2000" dirty="0" err="1" smtClean="0"/>
              <a:t>об'єктів</a:t>
            </a:r>
            <a:r>
              <a:rPr lang="ru-RU" sz="2000" dirty="0" smtClean="0"/>
              <a:t>, </a:t>
            </a:r>
            <a:r>
              <a:rPr lang="ru-RU" sz="2000" dirty="0" err="1" smtClean="0"/>
              <a:t>суттєво</a:t>
            </a:r>
            <a:r>
              <a:rPr lang="ru-RU" sz="2000" dirty="0" smtClean="0"/>
              <a:t> </a:t>
            </a:r>
            <a:r>
              <a:rPr lang="ru-RU" sz="2000" dirty="0" err="1" smtClean="0"/>
              <a:t>необхідних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виживання</a:t>
            </a:r>
            <a:r>
              <a:rPr lang="ru-RU" sz="2000" dirty="0" smtClean="0"/>
              <a:t>; </a:t>
            </a:r>
            <a:r>
              <a:rPr lang="ru-RU" sz="2000" dirty="0" err="1" smtClean="0"/>
              <a:t>додаткова</a:t>
            </a:r>
            <a:r>
              <a:rPr lang="ru-RU" sz="2000" dirty="0" smtClean="0"/>
              <a:t> </a:t>
            </a:r>
            <a:r>
              <a:rPr lang="ru-RU" sz="2000" dirty="0" err="1" smtClean="0"/>
              <a:t>діяльність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є</a:t>
            </a:r>
            <a:r>
              <a:rPr lang="ru-RU" sz="2000" dirty="0" smtClean="0"/>
              <a:t> </a:t>
            </a:r>
            <a:r>
              <a:rPr lang="ru-RU" sz="2000" dirty="0" err="1" smtClean="0"/>
              <a:t>необхідною</a:t>
            </a:r>
            <a:r>
              <a:rPr lang="ru-RU" sz="2000" dirty="0" smtClean="0"/>
              <a:t> </a:t>
            </a:r>
            <a:r>
              <a:rPr lang="ru-RU" sz="2000" dirty="0" err="1" smtClean="0"/>
              <a:t>для</a:t>
            </a:r>
            <a:r>
              <a:rPr lang="ru-RU" sz="2000" dirty="0" smtClean="0"/>
              <a:t> </a:t>
            </a:r>
            <a:r>
              <a:rPr lang="ru-RU" sz="2000" dirty="0" err="1" smtClean="0"/>
              <a:t>здійснення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будь-якого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вище</a:t>
            </a:r>
            <a:r>
              <a:rPr lang="ru-RU" sz="2000" dirty="0" smtClean="0"/>
              <a:t> </a:t>
            </a:r>
            <a:r>
              <a:rPr lang="ru-RU" sz="2000" dirty="0" err="1" smtClean="0"/>
              <a:t>наведенних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завдань</a:t>
            </a:r>
            <a:r>
              <a:rPr lang="ru-RU" sz="2000" dirty="0" smtClean="0"/>
              <a:t>, а </a:t>
            </a:r>
            <a:r>
              <a:rPr lang="ru-RU" sz="2000" dirty="0" err="1" smtClean="0"/>
              <a:t>також</a:t>
            </a:r>
            <a:r>
              <a:rPr lang="ru-RU" sz="2000" dirty="0" smtClean="0"/>
              <a:t> </a:t>
            </a:r>
            <a:r>
              <a:rPr lang="ru-RU" sz="2000" dirty="0" err="1" smtClean="0"/>
              <a:t>планування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організація</a:t>
            </a:r>
            <a:r>
              <a:rPr lang="ru-RU" sz="2000" dirty="0" smtClean="0"/>
              <a:t> </a:t>
            </a:r>
            <a:r>
              <a:rPr lang="ru-RU" sz="2000" dirty="0" err="1" smtClean="0"/>
              <a:t>їх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виконання</a:t>
            </a:r>
            <a:r>
              <a:rPr lang="ru-RU" sz="2000" dirty="0" smtClean="0"/>
              <a:t> та </a:t>
            </a:r>
            <a:r>
              <a:rPr lang="ru-RU" sz="2000" dirty="0" err="1" smtClean="0"/>
              <a:t>інші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/>
              <a:t>КЛАСИФІКАЦІЯ НАДЗВИЧАЙНИХ СИТУАЦІЙ  ТА  КАТАСТРОФ</a:t>
            </a:r>
            <a:r>
              <a:rPr lang="uk-UA" sz="2400" b="1" dirty="0" smtClean="0"/>
              <a:t/>
            </a:r>
            <a:br>
              <a:rPr lang="uk-UA" sz="2400" b="1" dirty="0" smtClean="0"/>
            </a:br>
            <a:endParaRPr lang="uk-UA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000" b="1" i="1" dirty="0" err="1" smtClean="0"/>
              <a:t>Постановою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Кабінету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міністрів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України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від</a:t>
            </a:r>
            <a:r>
              <a:rPr lang="ru-RU" sz="2000" b="1" i="1" dirty="0" smtClean="0"/>
              <a:t> 15 </a:t>
            </a:r>
            <a:r>
              <a:rPr lang="ru-RU" sz="2000" b="1" i="1" dirty="0" err="1" smtClean="0"/>
              <a:t>липня</a:t>
            </a:r>
            <a:r>
              <a:rPr lang="ru-RU" sz="2000" b="1" i="1" dirty="0" smtClean="0"/>
              <a:t> 1998 року №1099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прийняте</a:t>
            </a:r>
            <a:r>
              <a:rPr lang="ru-RU" sz="2000" dirty="0" smtClean="0"/>
              <a:t> </a:t>
            </a:r>
            <a:r>
              <a:rPr lang="ru-RU" sz="2000" dirty="0" err="1" smtClean="0"/>
              <a:t>Положення</a:t>
            </a:r>
            <a:r>
              <a:rPr lang="ru-RU" sz="2000" dirty="0" smtClean="0"/>
              <a:t> про </a:t>
            </a:r>
            <a:r>
              <a:rPr lang="ru-RU" sz="2000" dirty="0" err="1" smtClean="0"/>
              <a:t>класифікацію</a:t>
            </a:r>
            <a:r>
              <a:rPr lang="ru-RU" sz="2000" dirty="0" smtClean="0"/>
              <a:t> НС, у </a:t>
            </a:r>
            <a:r>
              <a:rPr lang="ru-RU" sz="2000" dirty="0" err="1" smtClean="0"/>
              <a:t>якому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визначені</a:t>
            </a:r>
            <a:r>
              <a:rPr lang="ru-RU" sz="2000" dirty="0" smtClean="0"/>
              <a:t> </a:t>
            </a:r>
            <a:r>
              <a:rPr lang="ru-RU" sz="2000" dirty="0" err="1" smtClean="0"/>
              <a:t>основні</a:t>
            </a:r>
            <a:r>
              <a:rPr lang="ru-RU" sz="2000" dirty="0" smtClean="0"/>
              <a:t> </a:t>
            </a:r>
            <a:r>
              <a:rPr lang="ru-RU" sz="2000" dirty="0" err="1" smtClean="0"/>
              <a:t>поняття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класифікація</a:t>
            </a:r>
            <a:r>
              <a:rPr lang="ru-RU" sz="2000" dirty="0" smtClean="0"/>
              <a:t> катастроф.</a:t>
            </a:r>
          </a:p>
          <a:p>
            <a:r>
              <a:rPr lang="ru-RU" sz="2000" b="1" i="1" dirty="0" err="1" smtClean="0"/>
              <a:t>Терміни</a:t>
            </a:r>
            <a:r>
              <a:rPr lang="ru-RU" sz="2000" b="1" i="1" dirty="0" smtClean="0"/>
              <a:t>, </a:t>
            </a:r>
            <a:r>
              <a:rPr lang="ru-RU" sz="2000" b="1" i="1" dirty="0" err="1" smtClean="0"/>
              <a:t>що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вживаються</a:t>
            </a:r>
            <a:r>
              <a:rPr lang="ru-RU" sz="2000" b="1" i="1" dirty="0" smtClean="0"/>
              <a:t> у </a:t>
            </a:r>
            <a:r>
              <a:rPr lang="ru-RU" sz="2000" b="1" i="1" dirty="0" err="1" smtClean="0"/>
              <a:t>цьому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Положенні</a:t>
            </a:r>
            <a:r>
              <a:rPr lang="ru-RU" sz="2000" dirty="0" smtClean="0"/>
              <a:t>, </a:t>
            </a:r>
            <a:r>
              <a:rPr lang="ru-RU" sz="2000" dirty="0" err="1" smtClean="0"/>
              <a:t>мають</a:t>
            </a:r>
            <a:r>
              <a:rPr lang="ru-RU" sz="2000" dirty="0" smtClean="0"/>
              <a:t> </a:t>
            </a:r>
            <a:r>
              <a:rPr lang="ru-RU" sz="2000" dirty="0" err="1" smtClean="0"/>
              <a:t>таке</a:t>
            </a:r>
            <a:r>
              <a:rPr lang="ru-RU" sz="2000" dirty="0" smtClean="0"/>
              <a:t> </a:t>
            </a:r>
            <a:r>
              <a:rPr lang="ru-RU" sz="2000" dirty="0" err="1" smtClean="0"/>
              <a:t>значення</a:t>
            </a:r>
            <a:r>
              <a:rPr lang="ru-RU" sz="2000" dirty="0" smtClean="0"/>
              <a:t>:</a:t>
            </a:r>
            <a:endParaRPr lang="uk-UA" sz="2000" dirty="0" smtClean="0"/>
          </a:p>
          <a:p>
            <a:r>
              <a:rPr lang="ru-RU" sz="2000" b="1" dirty="0" err="1" smtClean="0"/>
              <a:t>аварія</a:t>
            </a:r>
            <a:r>
              <a:rPr lang="ru-RU" sz="2000" b="1" dirty="0" smtClean="0"/>
              <a:t> </a:t>
            </a:r>
            <a:r>
              <a:rPr lang="ru-RU" sz="2000" dirty="0" smtClean="0"/>
              <a:t>– </a:t>
            </a:r>
            <a:r>
              <a:rPr lang="ru-RU" sz="2000" dirty="0" err="1" smtClean="0"/>
              <a:t>небезпечна</a:t>
            </a:r>
            <a:r>
              <a:rPr lang="ru-RU" sz="2000" dirty="0" smtClean="0"/>
              <a:t> </a:t>
            </a:r>
            <a:r>
              <a:rPr lang="ru-RU" sz="2000" dirty="0" err="1" smtClean="0"/>
              <a:t>подія</a:t>
            </a:r>
            <a:r>
              <a:rPr lang="ru-RU" sz="2000" dirty="0" smtClean="0"/>
              <a:t> техногенного характеру,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створює</a:t>
            </a:r>
            <a:r>
              <a:rPr lang="ru-RU" sz="2000" dirty="0" smtClean="0"/>
              <a:t> на </a:t>
            </a:r>
            <a:r>
              <a:rPr lang="ru-RU" sz="2000" dirty="0" err="1" smtClean="0"/>
              <a:t>об’єкті</a:t>
            </a:r>
            <a:r>
              <a:rPr lang="ru-RU" sz="2000" dirty="0" smtClean="0"/>
              <a:t>, </a:t>
            </a:r>
            <a:r>
              <a:rPr lang="ru-RU" sz="2000" dirty="0" err="1" smtClean="0"/>
              <a:t>території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акваторії</a:t>
            </a:r>
            <a:r>
              <a:rPr lang="ru-RU" sz="2000" dirty="0" smtClean="0"/>
              <a:t> </a:t>
            </a:r>
            <a:r>
              <a:rPr lang="ru-RU" sz="2000" dirty="0" err="1" smtClean="0"/>
              <a:t>загрозу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життя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здоров’я</a:t>
            </a:r>
            <a:r>
              <a:rPr lang="ru-RU" sz="2000" dirty="0" smtClean="0"/>
              <a:t> людей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призводить</a:t>
            </a:r>
            <a:r>
              <a:rPr lang="ru-RU" sz="2000" dirty="0" smtClean="0"/>
              <a:t> до </a:t>
            </a:r>
            <a:r>
              <a:rPr lang="ru-RU" sz="2000" dirty="0" err="1" smtClean="0"/>
              <a:t>руйнування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будівель</a:t>
            </a:r>
            <a:r>
              <a:rPr lang="ru-RU" sz="2000" dirty="0" smtClean="0"/>
              <a:t>, </a:t>
            </a:r>
            <a:r>
              <a:rPr lang="ru-RU" sz="2000" dirty="0" err="1" smtClean="0"/>
              <a:t>споруд</a:t>
            </a:r>
            <a:r>
              <a:rPr lang="ru-RU" sz="2000" dirty="0" smtClean="0"/>
              <a:t>, </a:t>
            </a:r>
            <a:r>
              <a:rPr lang="ru-RU" sz="2000" dirty="0" err="1" smtClean="0"/>
              <a:t>обладнання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транспортних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засобів</a:t>
            </a:r>
            <a:r>
              <a:rPr lang="ru-RU" sz="2000" dirty="0" smtClean="0"/>
              <a:t>, </a:t>
            </a:r>
            <a:r>
              <a:rPr lang="ru-RU" sz="2000" dirty="0" err="1" smtClean="0"/>
              <a:t>до</a:t>
            </a:r>
            <a:r>
              <a:rPr lang="ru-RU" sz="2000" dirty="0" smtClean="0"/>
              <a:t> </a:t>
            </a:r>
            <a:r>
              <a:rPr lang="ru-RU" sz="2000" dirty="0" err="1" smtClean="0"/>
              <a:t>порушення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виробничого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транспортного </a:t>
            </a:r>
            <a:r>
              <a:rPr lang="ru-RU" sz="2000" dirty="0" err="1" smtClean="0"/>
              <a:t>процесу</a:t>
            </a:r>
            <a:r>
              <a:rPr lang="ru-RU" sz="2000" dirty="0" smtClean="0"/>
              <a:t> </a:t>
            </a:r>
            <a:r>
              <a:rPr lang="ru-RU" sz="2000" dirty="0" err="1" smtClean="0"/>
              <a:t>чи</a:t>
            </a:r>
            <a:r>
              <a:rPr lang="ru-RU" sz="2000" dirty="0" smtClean="0"/>
              <a:t> </a:t>
            </a:r>
            <a:r>
              <a:rPr lang="ru-RU" sz="2000" dirty="0" err="1" smtClean="0"/>
              <a:t>завдає</a:t>
            </a:r>
            <a:r>
              <a:rPr lang="ru-RU" sz="2000" dirty="0" smtClean="0"/>
              <a:t> </a:t>
            </a:r>
            <a:r>
              <a:rPr lang="ru-RU" sz="2000" dirty="0" err="1" smtClean="0"/>
              <a:t>шкоди</a:t>
            </a:r>
            <a:r>
              <a:rPr lang="ru-RU" sz="2000" dirty="0" smtClean="0"/>
              <a:t> </a:t>
            </a:r>
            <a:r>
              <a:rPr lang="ru-RU" sz="2000" dirty="0" err="1" smtClean="0"/>
              <a:t>довкіллю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r>
              <a:rPr lang="ru-RU" sz="2000" b="1" dirty="0" err="1" smtClean="0"/>
              <a:t>надзвичайна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ситуація</a:t>
            </a:r>
            <a:r>
              <a:rPr lang="ru-RU" sz="2000" b="1" dirty="0" smtClean="0"/>
              <a:t> (НС)</a:t>
            </a:r>
            <a:r>
              <a:rPr lang="ru-RU" sz="2000" dirty="0" smtClean="0"/>
              <a:t> – </a:t>
            </a:r>
            <a:r>
              <a:rPr lang="ru-RU" sz="2000" dirty="0" err="1" smtClean="0"/>
              <a:t>порушення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нормальних</a:t>
            </a:r>
            <a:r>
              <a:rPr lang="ru-RU" sz="2000" dirty="0" smtClean="0"/>
              <a:t> умов </a:t>
            </a:r>
            <a:r>
              <a:rPr lang="ru-RU" sz="2000" dirty="0" err="1" smtClean="0"/>
              <a:t>життя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діяльності</a:t>
            </a:r>
            <a:r>
              <a:rPr lang="ru-RU" sz="2000" dirty="0" smtClean="0"/>
              <a:t> людей на </a:t>
            </a:r>
            <a:r>
              <a:rPr lang="ru-RU" sz="2000" dirty="0" err="1" smtClean="0"/>
              <a:t>об’єкті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території</a:t>
            </a:r>
            <a:r>
              <a:rPr lang="ru-RU" sz="2000" dirty="0" smtClean="0"/>
              <a:t>, </a:t>
            </a:r>
            <a:r>
              <a:rPr lang="ru-RU" sz="2000" dirty="0" err="1" smtClean="0"/>
              <a:t>спричинене</a:t>
            </a:r>
            <a:r>
              <a:rPr lang="ru-RU" sz="2000" dirty="0" smtClean="0"/>
              <a:t> </a:t>
            </a:r>
            <a:r>
              <a:rPr lang="ru-RU" sz="2000" dirty="0" err="1" smtClean="0"/>
              <a:t>аварією</a:t>
            </a:r>
            <a:r>
              <a:rPr lang="ru-RU" sz="2000" dirty="0" smtClean="0"/>
              <a:t>, катастрофою, </a:t>
            </a:r>
            <a:r>
              <a:rPr lang="ru-RU" sz="2000" dirty="0" err="1" smtClean="0"/>
              <a:t>стихійним</a:t>
            </a:r>
            <a:r>
              <a:rPr lang="ru-RU" sz="2000" dirty="0" smtClean="0"/>
              <a:t> лихом </a:t>
            </a:r>
            <a:r>
              <a:rPr lang="ru-RU" sz="2000" dirty="0" err="1" smtClean="0"/>
              <a:t>чи</a:t>
            </a:r>
            <a:r>
              <a:rPr lang="ru-RU" sz="2000" dirty="0" smtClean="0"/>
              <a:t> </a:t>
            </a:r>
            <a:r>
              <a:rPr lang="ru-RU" sz="2000" dirty="0" err="1" smtClean="0"/>
              <a:t>іншою</a:t>
            </a:r>
            <a:r>
              <a:rPr lang="ru-RU" sz="2000" dirty="0" smtClean="0"/>
              <a:t> </a:t>
            </a:r>
            <a:r>
              <a:rPr lang="ru-RU" sz="2000" dirty="0" err="1" smtClean="0"/>
              <a:t>небезпечною</a:t>
            </a:r>
            <a:r>
              <a:rPr lang="ru-RU" sz="2000" dirty="0" smtClean="0"/>
              <a:t> </a:t>
            </a:r>
            <a:r>
              <a:rPr lang="ru-RU" sz="2000" dirty="0" err="1" smtClean="0"/>
              <a:t>подією</a:t>
            </a:r>
            <a:r>
              <a:rPr lang="ru-RU" sz="2000" dirty="0" smtClean="0"/>
              <a:t>, яка </a:t>
            </a:r>
            <a:r>
              <a:rPr lang="ru-RU" sz="2000" dirty="0" err="1" smtClean="0"/>
              <a:t>призвела</a:t>
            </a:r>
            <a:r>
              <a:rPr lang="ru-RU" sz="2000" dirty="0" smtClean="0"/>
              <a:t> (</a:t>
            </a:r>
            <a:r>
              <a:rPr lang="ru-RU" sz="2000" dirty="0" err="1" smtClean="0"/>
              <a:t>може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призвести</a:t>
            </a:r>
            <a:r>
              <a:rPr lang="ru-RU" sz="2000" dirty="0" smtClean="0"/>
              <a:t>) до </a:t>
            </a:r>
            <a:r>
              <a:rPr lang="ru-RU" sz="2000" dirty="0" err="1" smtClean="0"/>
              <a:t>загибелі</a:t>
            </a:r>
            <a:r>
              <a:rPr lang="ru-RU" sz="2000" dirty="0" smtClean="0"/>
              <a:t> людей та/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значних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матеріальних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втрат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r>
              <a:rPr lang="ru-RU" sz="2000" b="1" dirty="0" err="1" smtClean="0"/>
              <a:t>небезпечне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природне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явище</a:t>
            </a:r>
            <a:r>
              <a:rPr lang="ru-RU" sz="2000" dirty="0" smtClean="0"/>
              <a:t> – </a:t>
            </a:r>
            <a:r>
              <a:rPr lang="ru-RU" sz="2000" dirty="0" err="1" smtClean="0"/>
              <a:t>подія</a:t>
            </a:r>
            <a:r>
              <a:rPr lang="ru-RU" sz="2000" dirty="0" smtClean="0"/>
              <a:t> природного </a:t>
            </a:r>
            <a:r>
              <a:rPr lang="ru-RU" sz="2000" dirty="0" err="1" smtClean="0"/>
              <a:t>походження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результат </a:t>
            </a:r>
            <a:r>
              <a:rPr lang="ru-RU" sz="2000" dirty="0" err="1" smtClean="0"/>
              <a:t>діяльності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природних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процесів</a:t>
            </a:r>
            <a:r>
              <a:rPr lang="ru-RU" sz="2000" dirty="0" smtClean="0"/>
              <a:t>,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за </a:t>
            </a:r>
            <a:r>
              <a:rPr lang="ru-RU" sz="2000" dirty="0" err="1" smtClean="0"/>
              <a:t>своєю</a:t>
            </a:r>
            <a:r>
              <a:rPr lang="ru-RU" sz="2000" dirty="0" smtClean="0"/>
              <a:t> </a:t>
            </a:r>
            <a:r>
              <a:rPr lang="ru-RU" sz="2000" dirty="0" err="1" smtClean="0"/>
              <a:t>інтенсивністю</a:t>
            </a:r>
            <a:r>
              <a:rPr lang="ru-RU" sz="2000" dirty="0" smtClean="0"/>
              <a:t>, масштабом </a:t>
            </a:r>
            <a:r>
              <a:rPr lang="ru-RU" sz="2000" dirty="0" err="1" smtClean="0"/>
              <a:t>поширення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тривалістю</a:t>
            </a:r>
            <a:r>
              <a:rPr lang="ru-RU" sz="2000" dirty="0" smtClean="0"/>
              <a:t> </a:t>
            </a:r>
            <a:r>
              <a:rPr lang="ru-RU" sz="2000" dirty="0" err="1" smtClean="0"/>
              <a:t>можуть</a:t>
            </a:r>
            <a:r>
              <a:rPr lang="ru-RU" sz="2000" dirty="0" smtClean="0"/>
              <a:t> </a:t>
            </a:r>
            <a:r>
              <a:rPr lang="ru-RU" sz="2000" dirty="0" err="1" smtClean="0"/>
              <a:t>вражати</a:t>
            </a:r>
            <a:r>
              <a:rPr lang="ru-RU" sz="2000" dirty="0" smtClean="0"/>
              <a:t> людей, </a:t>
            </a:r>
            <a:r>
              <a:rPr lang="ru-RU" sz="2000" dirty="0" err="1" smtClean="0"/>
              <a:t>об’єкти</a:t>
            </a:r>
            <a:r>
              <a:rPr lang="ru-RU" sz="2000" dirty="0" smtClean="0"/>
              <a:t> </a:t>
            </a:r>
            <a:r>
              <a:rPr lang="ru-RU" sz="2000" dirty="0" err="1" smtClean="0"/>
              <a:t>економіки</a:t>
            </a:r>
            <a:r>
              <a:rPr lang="ru-RU" sz="2000" dirty="0" smtClean="0"/>
              <a:t> та </a:t>
            </a:r>
            <a:r>
              <a:rPr lang="ru-RU" sz="2000" dirty="0" err="1" smtClean="0"/>
              <a:t>довкілля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endParaRPr lang="uk-UA" sz="2000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/>
              <a:t>КЛАСИФІКАЦІЯ НАДЗВИЧАЙНИХ СИТУАЦІЙ  ТА  КАТАСТРОФ</a:t>
            </a:r>
            <a:r>
              <a:rPr lang="uk-UA" sz="2400" b="1" dirty="0" smtClean="0"/>
              <a:t/>
            </a:r>
            <a:br>
              <a:rPr lang="uk-UA" sz="2400" b="1" dirty="0" smtClean="0"/>
            </a:br>
            <a:endParaRPr lang="uk-UA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000" b="1" dirty="0" err="1" smtClean="0"/>
              <a:t>потенційно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небезпечний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об’єкт</a:t>
            </a:r>
            <a:r>
              <a:rPr lang="ru-RU" sz="2000" dirty="0" smtClean="0"/>
              <a:t> – </a:t>
            </a:r>
            <a:r>
              <a:rPr lang="ru-RU" sz="2000" dirty="0" err="1" smtClean="0"/>
              <a:t>об’єкт</a:t>
            </a:r>
            <a:r>
              <a:rPr lang="ru-RU" sz="2000" dirty="0" smtClean="0"/>
              <a:t>, на </a:t>
            </a:r>
            <a:r>
              <a:rPr lang="ru-RU" sz="2000" dirty="0" err="1" smtClean="0"/>
              <a:t>якому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використовуються</a:t>
            </a:r>
            <a:r>
              <a:rPr lang="ru-RU" sz="2000" dirty="0" smtClean="0"/>
              <a:t>, </a:t>
            </a:r>
            <a:r>
              <a:rPr lang="ru-RU" sz="2000" dirty="0" err="1" smtClean="0"/>
              <a:t>виготовляються</a:t>
            </a:r>
            <a:r>
              <a:rPr lang="ru-RU" sz="2000" dirty="0" smtClean="0"/>
              <a:t>, </a:t>
            </a:r>
            <a:r>
              <a:rPr lang="ru-RU" sz="2000" dirty="0" err="1" smtClean="0"/>
              <a:t>переробляються</a:t>
            </a:r>
            <a:r>
              <a:rPr lang="ru-RU" sz="2000" dirty="0" smtClean="0"/>
              <a:t>, </a:t>
            </a:r>
            <a:r>
              <a:rPr lang="ru-RU" sz="2000" dirty="0" err="1" smtClean="0"/>
              <a:t>зберігаються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транспортуються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небезпечні</a:t>
            </a:r>
            <a:r>
              <a:rPr lang="ru-RU" sz="2000" dirty="0" smtClean="0"/>
              <a:t> </a:t>
            </a:r>
            <a:r>
              <a:rPr lang="ru-RU" sz="2000" dirty="0" err="1" smtClean="0"/>
              <a:t>радіоактивні</a:t>
            </a:r>
            <a:r>
              <a:rPr lang="ru-RU" sz="2000" dirty="0" smtClean="0"/>
              <a:t>, </a:t>
            </a:r>
            <a:r>
              <a:rPr lang="ru-RU" sz="2000" dirty="0" err="1" smtClean="0"/>
              <a:t>пожежовибухові</a:t>
            </a:r>
            <a:r>
              <a:rPr lang="ru-RU" sz="2000" dirty="0" smtClean="0"/>
              <a:t>, </a:t>
            </a:r>
            <a:r>
              <a:rPr lang="ru-RU" sz="2000" dirty="0" err="1" smtClean="0"/>
              <a:t>хімічні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речовини</a:t>
            </a:r>
            <a:r>
              <a:rPr lang="ru-RU" sz="2000" dirty="0" smtClean="0"/>
              <a:t> та </a:t>
            </a:r>
            <a:r>
              <a:rPr lang="ru-RU" sz="2000" dirty="0" err="1" smtClean="0"/>
              <a:t>біологічні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препарати</a:t>
            </a:r>
            <a:r>
              <a:rPr lang="ru-RU" sz="2000" dirty="0" smtClean="0"/>
              <a:t>, </a:t>
            </a:r>
            <a:r>
              <a:rPr lang="ru-RU" sz="2000" dirty="0" err="1" smtClean="0"/>
              <a:t>гідротехнічні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транспортні</a:t>
            </a:r>
            <a:r>
              <a:rPr lang="ru-RU" sz="2000" dirty="0" smtClean="0"/>
              <a:t> </a:t>
            </a:r>
            <a:r>
              <a:rPr lang="ru-RU" sz="2000" dirty="0" err="1" smtClean="0"/>
              <a:t>споруди</a:t>
            </a:r>
            <a:r>
              <a:rPr lang="ru-RU" sz="2000" dirty="0" smtClean="0"/>
              <a:t>, </a:t>
            </a:r>
            <a:r>
              <a:rPr lang="ru-RU" sz="2000" dirty="0" err="1" smtClean="0"/>
              <a:t>транспортні</a:t>
            </a:r>
            <a:r>
              <a:rPr lang="ru-RU" sz="2000" dirty="0" smtClean="0"/>
              <a:t> </a:t>
            </a:r>
            <a:r>
              <a:rPr lang="ru-RU" sz="2000" dirty="0" err="1" smtClean="0"/>
              <a:t>засоби</a:t>
            </a:r>
            <a:r>
              <a:rPr lang="ru-RU" sz="2000" dirty="0" smtClean="0"/>
              <a:t>, а </a:t>
            </a:r>
            <a:r>
              <a:rPr lang="ru-RU" sz="2000" dirty="0" err="1" smtClean="0"/>
              <a:t>також</a:t>
            </a:r>
            <a:r>
              <a:rPr lang="ru-RU" sz="2000" dirty="0" smtClean="0"/>
              <a:t> </a:t>
            </a:r>
            <a:r>
              <a:rPr lang="ru-RU" sz="2000" dirty="0" err="1" smtClean="0"/>
              <a:t>інші</a:t>
            </a:r>
            <a:r>
              <a:rPr lang="ru-RU" sz="2000" dirty="0" smtClean="0"/>
              <a:t> </a:t>
            </a:r>
            <a:r>
              <a:rPr lang="ru-RU" sz="2000" dirty="0" err="1" smtClean="0"/>
              <a:t>об’єкти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створюють</a:t>
            </a:r>
            <a:r>
              <a:rPr lang="ru-RU" sz="2000" dirty="0" smtClean="0"/>
              <a:t> </a:t>
            </a:r>
            <a:r>
              <a:rPr lang="ru-RU" sz="2000" dirty="0" err="1" smtClean="0"/>
              <a:t>реальну</a:t>
            </a:r>
            <a:r>
              <a:rPr lang="ru-RU" sz="2000" dirty="0" smtClean="0"/>
              <a:t> </a:t>
            </a:r>
            <a:r>
              <a:rPr lang="ru-RU" sz="2000" dirty="0" err="1" smtClean="0"/>
              <a:t>загрозу</a:t>
            </a:r>
            <a:r>
              <a:rPr lang="ru-RU" sz="2000" dirty="0" smtClean="0"/>
              <a:t> </a:t>
            </a:r>
            <a:r>
              <a:rPr lang="ru-RU" sz="2000" dirty="0" err="1" smtClean="0"/>
              <a:t>виникнення</a:t>
            </a:r>
            <a:r>
              <a:rPr lang="ru-RU" sz="2000" dirty="0" smtClean="0"/>
              <a:t> НС;</a:t>
            </a:r>
            <a:endParaRPr lang="uk-UA" sz="2000" dirty="0" smtClean="0"/>
          </a:p>
          <a:p>
            <a:r>
              <a:rPr lang="ru-RU" sz="2000" b="1" dirty="0" err="1" smtClean="0"/>
              <a:t>економічні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збитки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від</a:t>
            </a:r>
            <a:r>
              <a:rPr lang="ru-RU" sz="2000" b="1" dirty="0" smtClean="0"/>
              <a:t> НС </a:t>
            </a:r>
            <a:r>
              <a:rPr lang="ru-RU" sz="2000" dirty="0" smtClean="0"/>
              <a:t>– </a:t>
            </a:r>
            <a:r>
              <a:rPr lang="ru-RU" sz="2000" dirty="0" err="1" smtClean="0"/>
              <a:t>оцінені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відповідним</a:t>
            </a:r>
            <a:r>
              <a:rPr lang="ru-RU" sz="2000" dirty="0" smtClean="0"/>
              <a:t> чином </a:t>
            </a:r>
            <a:r>
              <a:rPr lang="ru-RU" sz="2000" dirty="0" err="1" smtClean="0"/>
              <a:t>втрати</a:t>
            </a:r>
            <a:r>
              <a:rPr lang="ru-RU" sz="2000" dirty="0" smtClean="0"/>
              <a:t>, </a:t>
            </a:r>
            <a:r>
              <a:rPr lang="ru-RU" sz="2000" dirty="0" err="1" smtClean="0"/>
              <a:t>спричинені</a:t>
            </a:r>
            <a:r>
              <a:rPr lang="ru-RU" sz="2000" dirty="0" smtClean="0"/>
              <a:t> </a:t>
            </a:r>
            <a:r>
              <a:rPr lang="ru-RU" sz="2000" dirty="0" err="1" smtClean="0"/>
              <a:t>цією</a:t>
            </a:r>
            <a:r>
              <a:rPr lang="ru-RU" sz="2000" dirty="0" smtClean="0"/>
              <a:t> </a:t>
            </a:r>
            <a:r>
              <a:rPr lang="ru-RU" sz="2000" dirty="0" err="1" smtClean="0"/>
              <a:t>ситуацією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r>
              <a:rPr lang="ru-RU" sz="2000" b="1" dirty="0" smtClean="0"/>
              <a:t>катастрофа </a:t>
            </a:r>
            <a:r>
              <a:rPr lang="ru-RU" sz="2000" dirty="0" smtClean="0"/>
              <a:t>– </a:t>
            </a:r>
            <a:r>
              <a:rPr lang="ru-RU" sz="2000" dirty="0" err="1" smtClean="0"/>
              <a:t>великомасштабна</a:t>
            </a:r>
            <a:r>
              <a:rPr lang="ru-RU" sz="2000" dirty="0" smtClean="0"/>
              <a:t> </a:t>
            </a:r>
            <a:r>
              <a:rPr lang="ru-RU" sz="2000" dirty="0" err="1" smtClean="0"/>
              <a:t>аварія</a:t>
            </a:r>
            <a:r>
              <a:rPr lang="ru-RU" sz="2000" dirty="0" smtClean="0"/>
              <a:t> </a:t>
            </a:r>
            <a:r>
              <a:rPr lang="ru-RU" sz="2000" dirty="0" err="1" smtClean="0"/>
              <a:t>чи</a:t>
            </a:r>
            <a:r>
              <a:rPr lang="ru-RU" sz="2000" dirty="0" smtClean="0"/>
              <a:t> </a:t>
            </a:r>
            <a:r>
              <a:rPr lang="ru-RU" sz="2000" dirty="0" err="1" smtClean="0"/>
              <a:t>інша</a:t>
            </a:r>
            <a:r>
              <a:rPr lang="ru-RU" sz="2000" dirty="0" smtClean="0"/>
              <a:t> </a:t>
            </a:r>
            <a:r>
              <a:rPr lang="ru-RU" sz="2000" dirty="0" err="1" smtClean="0"/>
              <a:t>подія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призводить</a:t>
            </a:r>
            <a:r>
              <a:rPr lang="ru-RU" sz="2000" dirty="0" smtClean="0"/>
              <a:t> до тяжких, </a:t>
            </a:r>
            <a:r>
              <a:rPr lang="ru-RU" sz="2000" dirty="0" err="1" smtClean="0"/>
              <a:t>трагічних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наслідків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r>
              <a:rPr lang="ru-RU" sz="2000" dirty="0" err="1" smtClean="0"/>
              <a:t>класифікація</a:t>
            </a:r>
            <a:r>
              <a:rPr lang="ru-RU" sz="2000" dirty="0" smtClean="0"/>
              <a:t> НС – система, </a:t>
            </a:r>
            <a:r>
              <a:rPr lang="ru-RU" sz="2000" dirty="0" err="1" smtClean="0"/>
              <a:t>згідно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якою</a:t>
            </a:r>
            <a:r>
              <a:rPr lang="ru-RU" sz="2000" dirty="0" smtClean="0"/>
              <a:t> НС </a:t>
            </a:r>
            <a:r>
              <a:rPr lang="ru-RU" sz="2000" dirty="0" err="1" smtClean="0"/>
              <a:t>поділяються</a:t>
            </a:r>
            <a:r>
              <a:rPr lang="ru-RU" sz="2000" dirty="0" smtClean="0"/>
              <a:t> на </a:t>
            </a:r>
            <a:r>
              <a:rPr lang="ru-RU" sz="2000" dirty="0" err="1" smtClean="0"/>
              <a:t>класи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підкласи</a:t>
            </a:r>
            <a:r>
              <a:rPr lang="ru-RU" sz="2000" dirty="0" smtClean="0"/>
              <a:t> </a:t>
            </a:r>
            <a:r>
              <a:rPr lang="ru-RU" sz="2000" dirty="0" err="1" smtClean="0"/>
              <a:t>залежно</a:t>
            </a:r>
            <a:r>
              <a:rPr lang="ru-RU" sz="2000" dirty="0" smtClean="0"/>
              <a:t>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їх</a:t>
            </a:r>
            <a:r>
              <a:rPr lang="ru-RU" sz="2000" dirty="0" smtClean="0"/>
              <a:t> характеру;</a:t>
            </a:r>
            <a:endParaRPr lang="uk-UA" sz="2000" dirty="0" smtClean="0"/>
          </a:p>
          <a:p>
            <a:r>
              <a:rPr lang="ru-RU" sz="2000" b="1" dirty="0" err="1" smtClean="0"/>
              <a:t>класифікаційна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ознака</a:t>
            </a:r>
            <a:r>
              <a:rPr lang="ru-RU" sz="2000" b="1" dirty="0" smtClean="0"/>
              <a:t> НС</a:t>
            </a:r>
            <a:r>
              <a:rPr lang="ru-RU" sz="2000" dirty="0" smtClean="0"/>
              <a:t> – </a:t>
            </a:r>
            <a:r>
              <a:rPr lang="ru-RU" sz="2000" dirty="0" err="1" smtClean="0"/>
              <a:t>технічна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інша</a:t>
            </a:r>
            <a:r>
              <a:rPr lang="ru-RU" sz="2000" dirty="0" smtClean="0"/>
              <a:t> характеристика </a:t>
            </a:r>
            <a:r>
              <a:rPr lang="ru-RU" sz="2000" dirty="0" err="1" smtClean="0"/>
              <a:t>аварійної</a:t>
            </a:r>
            <a:r>
              <a:rPr lang="ru-RU" sz="2000" dirty="0" smtClean="0"/>
              <a:t> </a:t>
            </a:r>
            <a:r>
              <a:rPr lang="ru-RU" sz="2000" dirty="0" err="1" smtClean="0"/>
              <a:t>ситуації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дає</a:t>
            </a:r>
            <a:r>
              <a:rPr lang="ru-RU" sz="2000" dirty="0" smtClean="0"/>
              <a:t> </a:t>
            </a:r>
            <a:r>
              <a:rPr lang="ru-RU" sz="2000" dirty="0" err="1" smtClean="0"/>
              <a:t>змогу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віднести</a:t>
            </a:r>
            <a:r>
              <a:rPr lang="ru-RU" sz="2000" dirty="0" smtClean="0"/>
              <a:t> </a:t>
            </a:r>
            <a:r>
              <a:rPr lang="ru-RU" sz="2000" dirty="0" err="1" smtClean="0"/>
              <a:t>її</a:t>
            </a:r>
            <a:r>
              <a:rPr lang="ru-RU" sz="2000" dirty="0" smtClean="0"/>
              <a:t> до </a:t>
            </a:r>
            <a:r>
              <a:rPr lang="ru-RU" sz="2000" dirty="0" err="1" smtClean="0"/>
              <a:t>надзвичайної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r>
              <a:rPr lang="ru-RU" sz="2000" b="1" dirty="0" err="1" smtClean="0"/>
              <a:t>порогове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значення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класифікаційної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ознаки</a:t>
            </a:r>
            <a:r>
              <a:rPr lang="ru-RU" sz="2000" b="1" dirty="0" smtClean="0"/>
              <a:t> НС </a:t>
            </a:r>
            <a:r>
              <a:rPr lang="ru-RU" sz="2000" dirty="0" smtClean="0"/>
              <a:t>– </a:t>
            </a:r>
            <a:r>
              <a:rPr lang="ru-RU" sz="2000" dirty="0" err="1" smtClean="0"/>
              <a:t>визначене</a:t>
            </a:r>
            <a:r>
              <a:rPr lang="ru-RU" sz="2000" dirty="0" smtClean="0"/>
              <a:t> в </a:t>
            </a:r>
            <a:r>
              <a:rPr lang="ru-RU" sz="2000" dirty="0" err="1" smtClean="0"/>
              <a:t>установленому</a:t>
            </a:r>
            <a:r>
              <a:rPr lang="ru-RU" sz="2000" dirty="0" smtClean="0"/>
              <a:t> порядку </a:t>
            </a:r>
            <a:r>
              <a:rPr lang="ru-RU" sz="2000" dirty="0" err="1" smtClean="0"/>
              <a:t>значення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технічної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іншої</a:t>
            </a:r>
            <a:r>
              <a:rPr lang="ru-RU" sz="2000" dirty="0" smtClean="0"/>
              <a:t> характеристики </a:t>
            </a:r>
            <a:r>
              <a:rPr lang="ru-RU" sz="2000" dirty="0" err="1" smtClean="0"/>
              <a:t>конкретної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аварійної</a:t>
            </a:r>
            <a:r>
              <a:rPr lang="ru-RU" sz="2000" dirty="0" smtClean="0"/>
              <a:t> </a:t>
            </a:r>
            <a:r>
              <a:rPr lang="ru-RU" sz="2000" dirty="0" err="1" smtClean="0"/>
              <a:t>ситуації</a:t>
            </a:r>
            <a:r>
              <a:rPr lang="ru-RU" sz="2000" dirty="0" smtClean="0"/>
              <a:t>, </a:t>
            </a:r>
            <a:r>
              <a:rPr lang="ru-RU" sz="2000" dirty="0" err="1" smtClean="0"/>
              <a:t>перевищення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якого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відносить</a:t>
            </a:r>
            <a:r>
              <a:rPr lang="ru-RU" sz="2000" dirty="0" smtClean="0"/>
              <a:t> </a:t>
            </a:r>
            <a:r>
              <a:rPr lang="ru-RU" sz="2000" dirty="0" err="1" smtClean="0"/>
              <a:t>ситуацію</a:t>
            </a:r>
            <a:r>
              <a:rPr lang="ru-RU" sz="2000" dirty="0" smtClean="0"/>
              <a:t> до рангу </a:t>
            </a:r>
            <a:r>
              <a:rPr lang="ru-RU" sz="2000" dirty="0" err="1" smtClean="0"/>
              <a:t>надзвичайних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потребує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відповідного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рівня</a:t>
            </a:r>
            <a:r>
              <a:rPr lang="ru-RU" sz="2000" dirty="0" smtClean="0"/>
              <a:t> </a:t>
            </a:r>
            <a:r>
              <a:rPr lang="ru-RU" sz="2000" dirty="0" err="1" smtClean="0"/>
              <a:t>реагування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>КЛАСИФІКАЦІЯ НАДЗВИЧАЙНИХ СИТУАЦІЙ  ТА  КАТАСТРОФ</a:t>
            </a:r>
            <a:r>
              <a:rPr lang="uk-UA" sz="2400" b="1" dirty="0" smtClean="0"/>
              <a:t/>
            </a:r>
            <a:br>
              <a:rPr lang="uk-UA" sz="2400" b="1" dirty="0" smtClean="0"/>
            </a:br>
            <a:endParaRPr lang="uk-UA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000" i="1" dirty="0" smtClean="0"/>
              <a:t> </a:t>
            </a:r>
            <a:r>
              <a:rPr lang="ru-RU" sz="2000" i="1" dirty="0" err="1" smtClean="0"/>
              <a:t>Відповідно</a:t>
            </a:r>
            <a:r>
              <a:rPr lang="ru-RU" sz="2000" i="1" dirty="0" smtClean="0"/>
              <a:t> до причин </a:t>
            </a:r>
            <a:r>
              <a:rPr lang="ru-RU" sz="2000" i="1" dirty="0" err="1" smtClean="0"/>
              <a:t>виникнення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ситуацій</a:t>
            </a:r>
            <a:r>
              <a:rPr lang="ru-RU" sz="2000" i="1" dirty="0" smtClean="0"/>
              <a:t>, </a:t>
            </a:r>
            <a:r>
              <a:rPr lang="ru-RU" sz="2000" i="1" dirty="0" err="1" smtClean="0"/>
              <a:t>що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можуть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обумовити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виникнення</a:t>
            </a:r>
            <a:r>
              <a:rPr lang="ru-RU" sz="2000" i="1" dirty="0" smtClean="0"/>
              <a:t> НС на </a:t>
            </a:r>
            <a:r>
              <a:rPr lang="ru-RU" sz="2000" i="1" dirty="0" err="1" smtClean="0"/>
              <a:t>території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України</a:t>
            </a:r>
            <a:r>
              <a:rPr lang="ru-RU" sz="2000" i="1" dirty="0" smtClean="0"/>
              <a:t>, </a:t>
            </a:r>
            <a:r>
              <a:rPr lang="ru-RU" sz="2000" i="1" dirty="0" err="1" smtClean="0"/>
              <a:t>розрізняють</a:t>
            </a:r>
            <a:r>
              <a:rPr lang="ru-RU" sz="2000" i="1" dirty="0" smtClean="0"/>
              <a:t>:</a:t>
            </a:r>
            <a:endParaRPr lang="uk-UA" sz="2000" i="1" dirty="0" smtClean="0"/>
          </a:p>
          <a:p>
            <a:r>
              <a:rPr lang="ru-RU" sz="2000" b="1" dirty="0" smtClean="0"/>
              <a:t>НС техногенного характеру</a:t>
            </a:r>
            <a:r>
              <a:rPr lang="ru-RU" sz="2000" dirty="0" smtClean="0"/>
              <a:t>: </a:t>
            </a:r>
            <a:r>
              <a:rPr lang="ru-RU" sz="2000" dirty="0" err="1" smtClean="0"/>
              <a:t>транспортні</a:t>
            </a:r>
            <a:r>
              <a:rPr lang="ru-RU" sz="2000" dirty="0" smtClean="0"/>
              <a:t> </a:t>
            </a:r>
            <a:r>
              <a:rPr lang="ru-RU" sz="2000" dirty="0" err="1" smtClean="0"/>
              <a:t>аварії</a:t>
            </a:r>
            <a:r>
              <a:rPr lang="ru-RU" sz="2000" dirty="0" smtClean="0"/>
              <a:t> (</a:t>
            </a:r>
            <a:r>
              <a:rPr lang="ru-RU" sz="2000" dirty="0" err="1" smtClean="0"/>
              <a:t>катастрофи</a:t>
            </a:r>
            <a:r>
              <a:rPr lang="ru-RU" sz="2000" dirty="0" smtClean="0"/>
              <a:t>), </a:t>
            </a:r>
            <a:r>
              <a:rPr lang="ru-RU" sz="2000" dirty="0" err="1" smtClean="0"/>
              <a:t>пожежі</a:t>
            </a:r>
            <a:r>
              <a:rPr lang="ru-RU" sz="2000" dirty="0" smtClean="0"/>
              <a:t>, </a:t>
            </a:r>
            <a:r>
              <a:rPr lang="ru-RU" sz="2000" dirty="0" err="1" smtClean="0"/>
              <a:t>неспровоковані</a:t>
            </a:r>
            <a:r>
              <a:rPr lang="ru-RU" sz="2000" dirty="0" smtClean="0"/>
              <a:t> </a:t>
            </a:r>
            <a:r>
              <a:rPr lang="ru-RU" sz="2000" dirty="0" err="1" smtClean="0"/>
              <a:t>вибухи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їхня</a:t>
            </a:r>
            <a:r>
              <a:rPr lang="ru-RU" sz="2000" dirty="0" smtClean="0"/>
              <a:t> </a:t>
            </a:r>
            <a:r>
              <a:rPr lang="ru-RU" sz="2000" dirty="0" err="1" smtClean="0"/>
              <a:t>загроза</a:t>
            </a:r>
            <a:r>
              <a:rPr lang="ru-RU" sz="2000" dirty="0" smtClean="0"/>
              <a:t>, </a:t>
            </a:r>
            <a:r>
              <a:rPr lang="ru-RU" sz="2000" dirty="0" err="1" smtClean="0"/>
              <a:t>аварії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викидом</a:t>
            </a:r>
            <a:r>
              <a:rPr lang="ru-RU" sz="2000" dirty="0" smtClean="0"/>
              <a:t> (</a:t>
            </a:r>
            <a:r>
              <a:rPr lang="ru-RU" sz="2000" dirty="0" err="1" smtClean="0"/>
              <a:t>загрозою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викиду</a:t>
            </a:r>
            <a:r>
              <a:rPr lang="ru-RU" sz="2000" dirty="0" smtClean="0"/>
              <a:t>) </a:t>
            </a:r>
            <a:r>
              <a:rPr lang="ru-RU" sz="2000" dirty="0" err="1" smtClean="0"/>
              <a:t>небезпечних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хімічних</a:t>
            </a:r>
            <a:r>
              <a:rPr lang="ru-RU" sz="2000" dirty="0" smtClean="0"/>
              <a:t>, </a:t>
            </a:r>
            <a:r>
              <a:rPr lang="ru-RU" sz="2000" dirty="0" err="1" smtClean="0"/>
              <a:t>радіоактивних</a:t>
            </a:r>
            <a:r>
              <a:rPr lang="ru-RU" sz="2000" dirty="0" smtClean="0"/>
              <a:t>, </a:t>
            </a:r>
            <a:r>
              <a:rPr lang="ru-RU" sz="2000" dirty="0" err="1" smtClean="0"/>
              <a:t>біологічних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речовин</a:t>
            </a:r>
            <a:r>
              <a:rPr lang="ru-RU" sz="2000" dirty="0" smtClean="0"/>
              <a:t>, </a:t>
            </a:r>
            <a:r>
              <a:rPr lang="ru-RU" sz="2000" dirty="0" err="1" smtClean="0"/>
              <a:t>раптова</a:t>
            </a:r>
            <a:r>
              <a:rPr lang="ru-RU" sz="2000" dirty="0" smtClean="0"/>
              <a:t> </a:t>
            </a:r>
            <a:r>
              <a:rPr lang="ru-RU" sz="2000" dirty="0" err="1" smtClean="0"/>
              <a:t>руйнація</a:t>
            </a:r>
            <a:r>
              <a:rPr lang="ru-RU" sz="2000" dirty="0" smtClean="0"/>
              <a:t> </a:t>
            </a:r>
            <a:r>
              <a:rPr lang="ru-RU" sz="2000" dirty="0" err="1" smtClean="0"/>
              <a:t>споруджень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будівництв</a:t>
            </a:r>
            <a:r>
              <a:rPr lang="ru-RU" sz="2000" dirty="0" smtClean="0"/>
              <a:t>, </a:t>
            </a:r>
            <a:r>
              <a:rPr lang="ru-RU" sz="2000" dirty="0" err="1" smtClean="0"/>
              <a:t>аварії</a:t>
            </a:r>
            <a:r>
              <a:rPr lang="ru-RU" sz="2000" dirty="0" smtClean="0"/>
              <a:t> на </a:t>
            </a:r>
            <a:r>
              <a:rPr lang="ru-RU" sz="2000" dirty="0" err="1" smtClean="0"/>
              <a:t>інженерних</a:t>
            </a:r>
            <a:r>
              <a:rPr lang="ru-RU" sz="2000" dirty="0" smtClean="0"/>
              <a:t> мережах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спорудженнях</a:t>
            </a:r>
            <a:r>
              <a:rPr lang="ru-RU" sz="2000" dirty="0" smtClean="0"/>
              <a:t> </a:t>
            </a:r>
            <a:r>
              <a:rPr lang="ru-RU" sz="2000" dirty="0" err="1" smtClean="0"/>
              <a:t>життєзабезпечення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гідродинамічні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аварії</a:t>
            </a:r>
            <a:r>
              <a:rPr lang="ru-RU" sz="2000" dirty="0" smtClean="0"/>
              <a:t> на дамбах </a:t>
            </a:r>
            <a:r>
              <a:rPr lang="ru-RU" sz="2000" dirty="0" err="1" smtClean="0"/>
              <a:t>тощо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b="1" dirty="0" smtClean="0"/>
              <a:t>НС природного характеру: </a:t>
            </a:r>
            <a:r>
              <a:rPr lang="ru-RU" sz="2000" dirty="0" err="1" smtClean="0"/>
              <a:t>небезпечні</a:t>
            </a:r>
            <a:r>
              <a:rPr lang="ru-RU" sz="2000" dirty="0" smtClean="0"/>
              <a:t> </a:t>
            </a:r>
            <a:r>
              <a:rPr lang="ru-RU" sz="2000" dirty="0" err="1" smtClean="0"/>
              <a:t>геологічні</a:t>
            </a:r>
            <a:r>
              <a:rPr lang="ru-RU" sz="2000" dirty="0" smtClean="0"/>
              <a:t>, </a:t>
            </a:r>
            <a:r>
              <a:rPr lang="ru-RU" sz="2000" dirty="0" err="1" smtClean="0"/>
              <a:t>метеорологічні</a:t>
            </a:r>
            <a:r>
              <a:rPr lang="ru-RU" sz="2000" dirty="0" smtClean="0"/>
              <a:t>, </a:t>
            </a:r>
            <a:r>
              <a:rPr lang="ru-RU" sz="2000" dirty="0" err="1" smtClean="0"/>
              <a:t>гідрологічні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морські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прісноводні</a:t>
            </a:r>
            <a:r>
              <a:rPr lang="ru-RU" sz="2000" dirty="0" smtClean="0"/>
              <a:t> </a:t>
            </a:r>
            <a:r>
              <a:rPr lang="ru-RU" sz="2000" dirty="0" err="1" smtClean="0"/>
              <a:t>явища</a:t>
            </a:r>
            <a:r>
              <a:rPr lang="ru-RU" sz="2000" dirty="0" smtClean="0"/>
              <a:t>, </a:t>
            </a:r>
            <a:r>
              <a:rPr lang="ru-RU" sz="2000" dirty="0" err="1" smtClean="0"/>
              <a:t>деградація</a:t>
            </a:r>
            <a:r>
              <a:rPr lang="ru-RU" sz="2000" dirty="0" smtClean="0"/>
              <a:t> </a:t>
            </a:r>
            <a:r>
              <a:rPr lang="ru-RU" sz="2000" dirty="0" err="1" smtClean="0"/>
              <a:t>грунтів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надр</a:t>
            </a:r>
            <a:r>
              <a:rPr lang="ru-RU" sz="2000" dirty="0" smtClean="0"/>
              <a:t>, </a:t>
            </a:r>
            <a:r>
              <a:rPr lang="ru-RU" sz="2000" dirty="0" err="1" smtClean="0"/>
              <a:t>природні</a:t>
            </a:r>
            <a:r>
              <a:rPr lang="ru-RU" sz="2000" dirty="0" smtClean="0"/>
              <a:t> </a:t>
            </a:r>
            <a:r>
              <a:rPr lang="ru-RU" sz="2000" dirty="0" err="1" smtClean="0"/>
              <a:t>пожежі</a:t>
            </a:r>
            <a:r>
              <a:rPr lang="ru-RU" sz="2000" dirty="0" smtClean="0"/>
              <a:t>, </a:t>
            </a:r>
            <a:r>
              <a:rPr lang="ru-RU" sz="2000" dirty="0" err="1" smtClean="0"/>
              <a:t>зміна</a:t>
            </a:r>
            <a:r>
              <a:rPr lang="ru-RU" sz="2000" dirty="0" smtClean="0"/>
              <a:t> стану </a:t>
            </a:r>
            <a:r>
              <a:rPr lang="ru-RU" sz="2000" dirty="0" err="1" smtClean="0"/>
              <a:t>повітряного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басейну</a:t>
            </a:r>
            <a:r>
              <a:rPr lang="ru-RU" sz="2000" dirty="0" smtClean="0"/>
              <a:t>, </a:t>
            </a:r>
            <a:r>
              <a:rPr lang="ru-RU" sz="2000" dirty="0" err="1" smtClean="0"/>
              <a:t>інфекційна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захворюваність</a:t>
            </a:r>
            <a:r>
              <a:rPr lang="ru-RU" sz="2000" dirty="0" smtClean="0"/>
              <a:t> людей, </a:t>
            </a:r>
            <a:r>
              <a:rPr lang="ru-RU" sz="2000" dirty="0" err="1" smtClean="0"/>
              <a:t>сільськогосподарських</a:t>
            </a:r>
            <a:r>
              <a:rPr lang="ru-RU" sz="2000" dirty="0" smtClean="0"/>
              <a:t> </a:t>
            </a:r>
            <a:r>
              <a:rPr lang="ru-RU" sz="2000" dirty="0" err="1" smtClean="0"/>
              <a:t>тварин</a:t>
            </a:r>
            <a:r>
              <a:rPr lang="ru-RU" sz="2000" dirty="0" smtClean="0"/>
              <a:t>, </a:t>
            </a:r>
            <a:r>
              <a:rPr lang="ru-RU" sz="2000" dirty="0" err="1" smtClean="0"/>
              <a:t>масове</a:t>
            </a:r>
            <a:r>
              <a:rPr lang="ru-RU" sz="2000" dirty="0" smtClean="0"/>
              <a:t> </a:t>
            </a:r>
            <a:r>
              <a:rPr lang="ru-RU" sz="2000" dirty="0" err="1" smtClean="0"/>
              <a:t>ураження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сільськогосподарських</a:t>
            </a:r>
            <a:r>
              <a:rPr lang="ru-RU" sz="2000" dirty="0" smtClean="0"/>
              <a:t> </a:t>
            </a:r>
            <a:r>
              <a:rPr lang="ru-RU" sz="2000" dirty="0" err="1" smtClean="0"/>
              <a:t>рослин</a:t>
            </a:r>
            <a:r>
              <a:rPr lang="ru-RU" sz="2000" dirty="0" smtClean="0"/>
              <a:t> хворобами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шкідниками</a:t>
            </a:r>
            <a:r>
              <a:rPr lang="ru-RU" sz="2000" dirty="0" smtClean="0"/>
              <a:t>, </a:t>
            </a:r>
            <a:r>
              <a:rPr lang="ru-RU" sz="2000" dirty="0" err="1" smtClean="0"/>
              <a:t>зміна</a:t>
            </a:r>
            <a:r>
              <a:rPr lang="ru-RU" sz="2000" dirty="0" smtClean="0"/>
              <a:t> стану </a:t>
            </a:r>
            <a:r>
              <a:rPr lang="ru-RU" sz="2000" dirty="0" err="1" smtClean="0"/>
              <a:t>водяних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ресурсів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біосфери</a:t>
            </a:r>
            <a:r>
              <a:rPr lang="ru-RU" sz="2000" dirty="0" smtClean="0"/>
              <a:t> </a:t>
            </a:r>
            <a:r>
              <a:rPr lang="ru-RU" sz="2000" dirty="0" err="1" smtClean="0"/>
              <a:t>тощо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b="1" dirty="0" smtClean="0"/>
              <a:t>НС </a:t>
            </a:r>
            <a:r>
              <a:rPr lang="ru-RU" sz="2000" b="1" dirty="0" err="1" smtClean="0"/>
              <a:t>соціально-політичного</a:t>
            </a:r>
            <a:r>
              <a:rPr lang="ru-RU" sz="2000" b="1" dirty="0" smtClean="0"/>
              <a:t> характеру,</a:t>
            </a:r>
            <a:r>
              <a:rPr lang="ru-RU" sz="2000" dirty="0" smtClean="0"/>
              <a:t> </a:t>
            </a:r>
            <a:r>
              <a:rPr lang="ru-RU" sz="2000" dirty="0" err="1" smtClean="0"/>
              <a:t>пов'язані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протиправними</a:t>
            </a:r>
            <a:r>
              <a:rPr lang="ru-RU" sz="2000" dirty="0" smtClean="0"/>
              <a:t> </a:t>
            </a:r>
            <a:r>
              <a:rPr lang="ru-RU" sz="2000" dirty="0" err="1" smtClean="0"/>
              <a:t>діями</a:t>
            </a:r>
            <a:r>
              <a:rPr lang="ru-RU" sz="2000" dirty="0" smtClean="0"/>
              <a:t> </a:t>
            </a:r>
            <a:r>
              <a:rPr lang="ru-RU" sz="2000" dirty="0" err="1" smtClean="0"/>
              <a:t>терористичного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й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протиконституційного</a:t>
            </a:r>
            <a:r>
              <a:rPr lang="ru-RU" sz="2000" dirty="0" smtClean="0"/>
              <a:t> характеру: </a:t>
            </a:r>
            <a:r>
              <a:rPr lang="ru-RU" sz="2000" dirty="0" err="1" smtClean="0"/>
              <a:t>здійснення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реальна </a:t>
            </a:r>
            <a:r>
              <a:rPr lang="ru-RU" sz="2000" dirty="0" err="1" smtClean="0"/>
              <a:t>загроза</a:t>
            </a:r>
            <a:r>
              <a:rPr lang="ru-RU" sz="2000" dirty="0" smtClean="0"/>
              <a:t> </a:t>
            </a:r>
            <a:r>
              <a:rPr lang="ru-RU" sz="2000" dirty="0" err="1" smtClean="0"/>
              <a:t>терористичного</a:t>
            </a:r>
            <a:r>
              <a:rPr lang="ru-RU" sz="2000" dirty="0" smtClean="0"/>
              <a:t> акту (</a:t>
            </a:r>
            <a:r>
              <a:rPr lang="ru-RU" sz="2000" dirty="0" err="1" smtClean="0"/>
              <a:t>збройний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напад</a:t>
            </a:r>
            <a:r>
              <a:rPr lang="ru-RU" sz="2000" dirty="0" smtClean="0"/>
              <a:t>, </a:t>
            </a:r>
            <a:r>
              <a:rPr lang="ru-RU" sz="2000" dirty="0" err="1" smtClean="0"/>
              <a:t>захоплення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й</a:t>
            </a:r>
            <a:r>
              <a:rPr lang="ru-RU" sz="2000" dirty="0" smtClean="0"/>
              <a:t> </a:t>
            </a:r>
            <a:r>
              <a:rPr lang="ru-RU" sz="2000" dirty="0" err="1" smtClean="0"/>
              <a:t>зміст</a:t>
            </a:r>
            <a:r>
              <a:rPr lang="ru-RU" sz="2000" dirty="0" smtClean="0"/>
              <a:t> </a:t>
            </a:r>
            <a:r>
              <a:rPr lang="ru-RU" sz="2000" dirty="0" err="1" smtClean="0"/>
              <a:t>важливих</a:t>
            </a:r>
            <a:r>
              <a:rPr lang="ru-RU" sz="2000" dirty="0" smtClean="0"/>
              <a:t> </a:t>
            </a:r>
            <a:r>
              <a:rPr lang="ru-RU" sz="2000" dirty="0" err="1" smtClean="0"/>
              <a:t>об'єктів</a:t>
            </a:r>
            <a:r>
              <a:rPr lang="ru-RU" sz="2000" dirty="0" smtClean="0"/>
              <a:t>, </a:t>
            </a:r>
            <a:r>
              <a:rPr lang="ru-RU" sz="2000" dirty="0" err="1" smtClean="0"/>
              <a:t>ядерних</a:t>
            </a:r>
            <a:r>
              <a:rPr lang="ru-RU" sz="2000" dirty="0" smtClean="0"/>
              <a:t> установок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матеріалів</a:t>
            </a:r>
            <a:r>
              <a:rPr lang="ru-RU" sz="2000" dirty="0" smtClean="0"/>
              <a:t>, систем </a:t>
            </a:r>
            <a:r>
              <a:rPr lang="ru-RU" sz="2000" dirty="0" err="1" smtClean="0"/>
              <a:t>зв'язку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телекомунікацій</a:t>
            </a:r>
            <a:r>
              <a:rPr lang="ru-RU" sz="2000" dirty="0" smtClean="0"/>
              <a:t>, </a:t>
            </a:r>
            <a:r>
              <a:rPr lang="ru-RU" sz="2000" dirty="0" err="1" smtClean="0"/>
              <a:t>напад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замах на </a:t>
            </a:r>
            <a:r>
              <a:rPr lang="ru-RU" sz="2000" dirty="0" err="1" smtClean="0"/>
              <a:t>екіпаж</a:t>
            </a:r>
            <a:r>
              <a:rPr lang="ru-RU" sz="2000" dirty="0" smtClean="0"/>
              <a:t> </a:t>
            </a:r>
            <a:r>
              <a:rPr lang="ru-RU" sz="2000" dirty="0" err="1" smtClean="0"/>
              <a:t>повітряного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морського</a:t>
            </a:r>
            <a:r>
              <a:rPr lang="ru-RU" sz="2000" dirty="0" smtClean="0"/>
              <a:t> судна), </a:t>
            </a:r>
            <a:r>
              <a:rPr lang="ru-RU" sz="2000" dirty="0" err="1" smtClean="0"/>
              <a:t>викрадення</a:t>
            </a:r>
            <a:r>
              <a:rPr lang="ru-RU" sz="2000" dirty="0" smtClean="0"/>
              <a:t> (</a:t>
            </a:r>
            <a:r>
              <a:rPr lang="ru-RU" sz="2000" dirty="0" err="1" smtClean="0"/>
              <a:t>спроба</a:t>
            </a:r>
            <a:r>
              <a:rPr lang="ru-RU" sz="2000" dirty="0" smtClean="0"/>
              <a:t> </a:t>
            </a:r>
            <a:r>
              <a:rPr lang="ru-RU" sz="2000" dirty="0" err="1" smtClean="0"/>
              <a:t>викрадення</a:t>
            </a:r>
            <a:r>
              <a:rPr lang="ru-RU" sz="2000" dirty="0" smtClean="0"/>
              <a:t>)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знищення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судів</a:t>
            </a:r>
            <a:r>
              <a:rPr lang="ru-RU" sz="2000" dirty="0" smtClean="0"/>
              <a:t>, </a:t>
            </a:r>
            <a:r>
              <a:rPr lang="ru-RU" sz="2000" dirty="0" err="1" smtClean="0"/>
              <a:t>захоплення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заручників</a:t>
            </a:r>
            <a:r>
              <a:rPr lang="ru-RU" sz="2000" dirty="0" smtClean="0"/>
              <a:t>, </a:t>
            </a:r>
            <a:r>
              <a:rPr lang="ru-RU" sz="2000" dirty="0" err="1" smtClean="0"/>
              <a:t>застосування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вибухових</a:t>
            </a:r>
            <a:r>
              <a:rPr lang="ru-RU" sz="2000" dirty="0" smtClean="0"/>
              <a:t> </a:t>
            </a:r>
            <a:r>
              <a:rPr lang="ru-RU" sz="2000" dirty="0" err="1" smtClean="0"/>
              <a:t>пристосувань</a:t>
            </a:r>
            <a:r>
              <a:rPr lang="ru-RU" sz="2000" dirty="0" smtClean="0"/>
              <a:t> у </a:t>
            </a:r>
            <a:r>
              <a:rPr lang="ru-RU" sz="2000" dirty="0" err="1" smtClean="0"/>
              <a:t>суспільних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місцях</a:t>
            </a:r>
            <a:r>
              <a:rPr lang="ru-RU" sz="2000" dirty="0" smtClean="0"/>
              <a:t>, </a:t>
            </a:r>
            <a:r>
              <a:rPr lang="ru-RU" sz="2000" dirty="0" err="1" smtClean="0"/>
              <a:t>викрадення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застосування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зброї</a:t>
            </a:r>
            <a:r>
              <a:rPr lang="ru-RU" sz="2000" dirty="0" smtClean="0"/>
              <a:t>, </a:t>
            </a:r>
            <a:r>
              <a:rPr lang="ru-RU" sz="2000" dirty="0" err="1" smtClean="0"/>
              <a:t>боєприпасів</a:t>
            </a:r>
            <a:r>
              <a:rPr lang="ru-RU" sz="2000" dirty="0" smtClean="0"/>
              <a:t> </a:t>
            </a:r>
            <a:r>
              <a:rPr lang="ru-RU" sz="2000" dirty="0" err="1" smtClean="0"/>
              <a:t>тощо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/>
              <a:t>КЛАСИФІКАЦІЯ НАДЗВИЧАЙНИХ СИТУАЦІЙ  ТА  КАТАСТРОФ</a:t>
            </a:r>
            <a:r>
              <a:rPr lang="uk-UA" sz="2400" b="1" dirty="0" smtClean="0"/>
              <a:t/>
            </a:r>
            <a:br>
              <a:rPr lang="uk-UA" sz="2400" b="1" dirty="0" smtClean="0"/>
            </a:br>
            <a:endParaRPr lang="uk-UA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000" b="1" dirty="0" smtClean="0"/>
              <a:t>НС </a:t>
            </a:r>
            <a:r>
              <a:rPr lang="ru-RU" sz="2000" b="1" dirty="0" err="1" smtClean="0"/>
              <a:t>військового</a:t>
            </a:r>
            <a:r>
              <a:rPr lang="ru-RU" sz="2000" b="1" dirty="0" smtClean="0"/>
              <a:t> характеру,</a:t>
            </a:r>
            <a:r>
              <a:rPr lang="ru-RU" sz="2000" dirty="0" smtClean="0"/>
              <a:t> </a:t>
            </a:r>
            <a:r>
              <a:rPr lang="ru-RU" sz="2000" dirty="0" err="1" smtClean="0"/>
              <a:t>пов'язані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наслідками</a:t>
            </a:r>
            <a:r>
              <a:rPr lang="ru-RU" sz="2000" dirty="0" smtClean="0"/>
              <a:t> </a:t>
            </a:r>
            <a:r>
              <a:rPr lang="ru-RU" sz="2000" dirty="0" err="1" smtClean="0"/>
              <a:t>застосування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зброї</a:t>
            </a:r>
            <a:r>
              <a:rPr lang="ru-RU" sz="2000" dirty="0" smtClean="0"/>
              <a:t> </a:t>
            </a:r>
            <a:r>
              <a:rPr lang="ru-RU" sz="2000" dirty="0" err="1" smtClean="0"/>
              <a:t>масового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ураження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звичайних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засобів</a:t>
            </a:r>
            <a:r>
              <a:rPr lang="ru-RU" sz="2000" dirty="0" smtClean="0"/>
              <a:t> </a:t>
            </a:r>
            <a:r>
              <a:rPr lang="ru-RU" sz="2000" dirty="0" err="1" smtClean="0"/>
              <a:t>ураження</a:t>
            </a:r>
            <a:r>
              <a:rPr lang="ru-RU" sz="2000" dirty="0" smtClean="0"/>
              <a:t> , </a:t>
            </a:r>
            <a:r>
              <a:rPr lang="ru-RU" sz="2000" dirty="0" err="1" smtClean="0"/>
              <a:t>під</a:t>
            </a:r>
            <a:r>
              <a:rPr lang="ru-RU" sz="2000" dirty="0" smtClean="0"/>
              <a:t> час </a:t>
            </a:r>
            <a:r>
              <a:rPr lang="ru-RU" sz="2000" dirty="0" err="1" smtClean="0"/>
              <a:t>яких</a:t>
            </a:r>
            <a:r>
              <a:rPr lang="ru-RU" sz="2000" dirty="0" smtClean="0"/>
              <a:t> </a:t>
            </a:r>
            <a:r>
              <a:rPr lang="ru-RU" sz="2000" dirty="0" err="1" smtClean="0"/>
              <a:t>виникають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повторні</a:t>
            </a:r>
            <a:r>
              <a:rPr lang="ru-RU" sz="2000" dirty="0" smtClean="0"/>
              <a:t> </a:t>
            </a:r>
            <a:r>
              <a:rPr lang="ru-RU" sz="2000" dirty="0" err="1" smtClean="0"/>
              <a:t>чинники</a:t>
            </a:r>
            <a:r>
              <a:rPr lang="ru-RU" sz="2000" dirty="0" smtClean="0"/>
              <a:t> </a:t>
            </a:r>
            <a:r>
              <a:rPr lang="ru-RU" sz="2000" dirty="0" err="1" smtClean="0"/>
              <a:t>ураження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населення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внаслідок</a:t>
            </a:r>
            <a:r>
              <a:rPr lang="ru-RU" sz="2000" dirty="0" smtClean="0"/>
              <a:t> </a:t>
            </a:r>
            <a:r>
              <a:rPr lang="ru-RU" sz="2000" dirty="0" err="1" smtClean="0"/>
              <a:t>руйнації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атомних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гідроелектричних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станцій</a:t>
            </a:r>
            <a:r>
              <a:rPr lang="ru-RU" sz="2000" dirty="0" smtClean="0"/>
              <a:t>, </a:t>
            </a:r>
            <a:r>
              <a:rPr lang="ru-RU" sz="2000" dirty="0" err="1" smtClean="0"/>
              <a:t>сховищ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сховищ</a:t>
            </a:r>
            <a:r>
              <a:rPr lang="ru-RU" sz="2000" dirty="0" smtClean="0"/>
              <a:t> </a:t>
            </a:r>
            <a:r>
              <a:rPr lang="ru-RU" sz="2000" dirty="0" err="1" smtClean="0"/>
              <a:t>радіоактивних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токсичних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речовин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відходів</a:t>
            </a:r>
            <a:r>
              <a:rPr lang="ru-RU" sz="2000" dirty="0" smtClean="0"/>
              <a:t>, </a:t>
            </a:r>
            <a:r>
              <a:rPr lang="ru-RU" sz="2000" dirty="0" err="1" smtClean="0"/>
              <a:t>нафтопродуктів</a:t>
            </a:r>
            <a:r>
              <a:rPr lang="ru-RU" sz="2000" dirty="0" smtClean="0"/>
              <a:t>, </a:t>
            </a:r>
            <a:r>
              <a:rPr lang="ru-RU" sz="2000" dirty="0" err="1" smtClean="0"/>
              <a:t>вибухівки</a:t>
            </a:r>
            <a:r>
              <a:rPr lang="ru-RU" sz="2000" dirty="0" smtClean="0"/>
              <a:t>, </a:t>
            </a:r>
            <a:r>
              <a:rPr lang="ru-RU" sz="2000" dirty="0" err="1" smtClean="0"/>
              <a:t>транспортних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інженерних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комунікацій</a:t>
            </a:r>
            <a:r>
              <a:rPr lang="ru-RU" sz="2000" dirty="0" smtClean="0"/>
              <a:t> </a:t>
            </a:r>
            <a:r>
              <a:rPr lang="ru-RU" sz="2000" dirty="0" err="1" smtClean="0"/>
              <a:t>тощо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i="1" dirty="0" err="1" smtClean="0"/>
              <a:t>Відповідно</a:t>
            </a:r>
            <a:r>
              <a:rPr lang="ru-RU" sz="2000" i="1" dirty="0" smtClean="0"/>
              <a:t> до </a:t>
            </a:r>
            <a:r>
              <a:rPr lang="ru-RU" sz="2000" i="1" dirty="0" err="1" smtClean="0"/>
              <a:t>територіального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поширення</a:t>
            </a:r>
            <a:r>
              <a:rPr lang="ru-RU" sz="2000" i="1" dirty="0" smtClean="0"/>
              <a:t>, </a:t>
            </a:r>
            <a:r>
              <a:rPr lang="ru-RU" sz="2000" i="1" dirty="0" err="1" smtClean="0"/>
              <a:t>обсягу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нанесених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або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очікуваних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економічних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збитків</a:t>
            </a:r>
            <a:r>
              <a:rPr lang="ru-RU" sz="2000" i="1" dirty="0" smtClean="0"/>
              <a:t>, </a:t>
            </a:r>
            <a:r>
              <a:rPr lang="ru-RU" sz="2000" i="1" dirty="0" err="1" smtClean="0"/>
              <a:t>кількістю</a:t>
            </a:r>
            <a:r>
              <a:rPr lang="ru-RU" sz="2000" i="1" dirty="0" smtClean="0"/>
              <a:t> людей, </a:t>
            </a:r>
            <a:r>
              <a:rPr lang="ru-RU" sz="2000" i="1" dirty="0" err="1" smtClean="0"/>
              <a:t>що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загинули</a:t>
            </a:r>
            <a:r>
              <a:rPr lang="ru-RU" sz="2000" i="1" dirty="0" smtClean="0"/>
              <a:t>, </a:t>
            </a:r>
            <a:r>
              <a:rPr lang="ru-RU" sz="2000" i="1" dirty="0" err="1" smtClean="0"/>
              <a:t>визначаються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чотири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рівні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надзвичайних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ситуацій</a:t>
            </a:r>
            <a:r>
              <a:rPr lang="ru-RU" sz="2000" i="1" dirty="0" smtClean="0"/>
              <a:t>: </a:t>
            </a:r>
            <a:r>
              <a:rPr lang="ru-RU" sz="2000" i="1" dirty="0" err="1" smtClean="0"/>
              <a:t>загальнодержавний</a:t>
            </a:r>
            <a:r>
              <a:rPr lang="ru-RU" sz="2000" i="1" dirty="0" smtClean="0"/>
              <a:t>, </a:t>
            </a:r>
            <a:r>
              <a:rPr lang="ru-RU" sz="2000" i="1" dirty="0" err="1" smtClean="0"/>
              <a:t>регіональний</a:t>
            </a:r>
            <a:r>
              <a:rPr lang="ru-RU" sz="2000" i="1" dirty="0" smtClean="0"/>
              <a:t>, </a:t>
            </a:r>
            <a:r>
              <a:rPr lang="ru-RU" sz="2000" i="1" dirty="0" err="1" smtClean="0"/>
              <a:t>місцевий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і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об'єктовий</a:t>
            </a:r>
            <a:r>
              <a:rPr lang="ru-RU" sz="2000" i="1" dirty="0" smtClean="0"/>
              <a:t>:</a:t>
            </a:r>
            <a:endParaRPr lang="uk-UA" sz="2000" dirty="0" smtClean="0"/>
          </a:p>
          <a:p>
            <a:r>
              <a:rPr lang="ru-RU" sz="2000" b="1" dirty="0" smtClean="0"/>
              <a:t>до </a:t>
            </a:r>
            <a:r>
              <a:rPr lang="ru-RU" sz="2000" b="1" dirty="0" err="1" smtClean="0"/>
              <a:t>загальнодержавного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рівня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відноситься</a:t>
            </a:r>
            <a:r>
              <a:rPr lang="ru-RU" sz="2000" b="1" dirty="0" smtClean="0"/>
              <a:t> НС</a:t>
            </a:r>
            <a:r>
              <a:rPr lang="ru-RU" sz="2000" dirty="0" smtClean="0"/>
              <a:t>, яка </a:t>
            </a:r>
            <a:r>
              <a:rPr lang="ru-RU" sz="2000" dirty="0" err="1" smtClean="0"/>
              <a:t>розвивається</a:t>
            </a:r>
            <a:r>
              <a:rPr lang="ru-RU" sz="2000" dirty="0" smtClean="0"/>
              <a:t> на </a:t>
            </a:r>
            <a:r>
              <a:rPr lang="ru-RU" sz="2000" dirty="0" err="1" smtClean="0"/>
              <a:t>території</a:t>
            </a:r>
            <a:r>
              <a:rPr lang="ru-RU" sz="2000" dirty="0" smtClean="0"/>
              <a:t> </a:t>
            </a:r>
            <a:r>
              <a:rPr lang="ru-RU" sz="2000" dirty="0" err="1" smtClean="0"/>
              <a:t>двох</a:t>
            </a:r>
            <a:r>
              <a:rPr lang="ru-RU" sz="2000" dirty="0" smtClean="0"/>
              <a:t> та </a:t>
            </a:r>
            <a:r>
              <a:rPr lang="ru-RU" sz="2000" dirty="0" err="1" smtClean="0"/>
              <a:t>більше</a:t>
            </a:r>
            <a:r>
              <a:rPr lang="ru-RU" sz="2000" dirty="0" smtClean="0"/>
              <a:t> областей 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загрожує</a:t>
            </a:r>
            <a:r>
              <a:rPr lang="ru-RU" sz="2000" dirty="0" smtClean="0"/>
              <a:t> </a:t>
            </a:r>
            <a:r>
              <a:rPr lang="ru-RU" sz="2000" dirty="0" err="1" smtClean="0"/>
              <a:t>транскордонним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перенесенням</a:t>
            </a:r>
            <a:r>
              <a:rPr lang="ru-RU" sz="2000" dirty="0" smtClean="0"/>
              <a:t>, а </a:t>
            </a:r>
            <a:r>
              <a:rPr lang="ru-RU" sz="2000" dirty="0" err="1" smtClean="0"/>
              <a:t>також</a:t>
            </a:r>
            <a:r>
              <a:rPr lang="ru-RU" sz="2000" dirty="0" smtClean="0"/>
              <a:t> у </a:t>
            </a:r>
            <a:r>
              <a:rPr lang="ru-RU" sz="2000" dirty="0" err="1" smtClean="0"/>
              <a:t>разі</a:t>
            </a:r>
            <a:r>
              <a:rPr lang="ru-RU" sz="2000" dirty="0" smtClean="0"/>
              <a:t>, коли для </a:t>
            </a:r>
            <a:r>
              <a:rPr lang="ru-RU" sz="2000" dirty="0" err="1" smtClean="0"/>
              <a:t>її</a:t>
            </a:r>
            <a:r>
              <a:rPr lang="ru-RU" sz="2000" dirty="0" smtClean="0"/>
              <a:t> </a:t>
            </a:r>
            <a:r>
              <a:rPr lang="ru-RU" sz="2000" dirty="0" err="1" smtClean="0"/>
              <a:t>ліквідації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потрібні</a:t>
            </a:r>
            <a:r>
              <a:rPr lang="ru-RU" sz="2000" dirty="0" smtClean="0"/>
              <a:t> </a:t>
            </a:r>
            <a:r>
              <a:rPr lang="ru-RU" sz="2000" dirty="0" err="1" smtClean="0"/>
              <a:t>матеріальні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технічні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ресурси</a:t>
            </a:r>
            <a:r>
              <a:rPr lang="ru-RU" sz="2000" dirty="0" smtClean="0"/>
              <a:t> у </a:t>
            </a:r>
            <a:r>
              <a:rPr lang="ru-RU" sz="2000" dirty="0" err="1" smtClean="0"/>
              <a:t>обсягах</a:t>
            </a:r>
            <a:r>
              <a:rPr lang="ru-RU" sz="2000" dirty="0" smtClean="0"/>
              <a:t>,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перевищують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власні</a:t>
            </a:r>
            <a:r>
              <a:rPr lang="ru-RU" sz="2000" dirty="0" smtClean="0"/>
              <a:t> </a:t>
            </a:r>
            <a:r>
              <a:rPr lang="ru-RU" sz="2000" dirty="0" err="1" smtClean="0"/>
              <a:t>можливості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окремої</a:t>
            </a:r>
            <a:r>
              <a:rPr lang="ru-RU" sz="2000" dirty="0" smtClean="0"/>
              <a:t> </a:t>
            </a:r>
            <a:r>
              <a:rPr lang="ru-RU" sz="2000" dirty="0" err="1" smtClean="0"/>
              <a:t>області</a:t>
            </a:r>
            <a:r>
              <a:rPr lang="ru-RU" sz="2000" dirty="0" smtClean="0"/>
              <a:t> , </a:t>
            </a:r>
            <a:r>
              <a:rPr lang="ru-RU" sz="2000" dirty="0" err="1" smtClean="0"/>
              <a:t>але</a:t>
            </a:r>
            <a:r>
              <a:rPr lang="ru-RU" sz="2000" dirty="0" smtClean="0"/>
              <a:t> не </a:t>
            </a:r>
            <a:r>
              <a:rPr lang="ru-RU" sz="2000" dirty="0" err="1" smtClean="0"/>
              <a:t>менше</a:t>
            </a:r>
            <a:r>
              <a:rPr lang="ru-RU" sz="2000" dirty="0" smtClean="0"/>
              <a:t> одного </a:t>
            </a:r>
            <a:r>
              <a:rPr lang="ru-RU" sz="2000" dirty="0" err="1" smtClean="0"/>
              <a:t>відсотка</a:t>
            </a:r>
            <a:r>
              <a:rPr lang="ru-RU" sz="2000" dirty="0" smtClean="0"/>
              <a:t> </a:t>
            </a:r>
            <a:r>
              <a:rPr lang="ru-RU" sz="2000" dirty="0" err="1" smtClean="0"/>
              <a:t>обсягу</a:t>
            </a:r>
            <a:r>
              <a:rPr lang="ru-RU" sz="2000" dirty="0" smtClean="0"/>
              <a:t> </a:t>
            </a:r>
            <a:r>
              <a:rPr lang="ru-RU" sz="2000" dirty="0" err="1" smtClean="0"/>
              <a:t>видатків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відповідного</a:t>
            </a:r>
            <a:r>
              <a:rPr lang="ru-RU" sz="2000" dirty="0" smtClean="0"/>
              <a:t> бюджету;</a:t>
            </a:r>
            <a:endParaRPr lang="uk-UA" sz="2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/>
              <a:t>КЛАСИФІКАЦІЯ НАДЗВИЧАЙНИХ СИТУАЦІЙ  ТА  КАТАСТРОФ</a:t>
            </a:r>
            <a:r>
              <a:rPr lang="uk-UA" sz="2400" b="1" dirty="0" smtClean="0"/>
              <a:t/>
            </a:r>
            <a:br>
              <a:rPr lang="uk-UA" sz="2400" b="1" dirty="0" smtClean="0"/>
            </a:br>
            <a:endParaRPr lang="uk-UA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100" b="1" dirty="0" smtClean="0"/>
              <a:t>до </a:t>
            </a:r>
            <a:r>
              <a:rPr lang="ru-RU" sz="2100" b="1" dirty="0" err="1" smtClean="0"/>
              <a:t>регіонального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рівня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відноситься</a:t>
            </a:r>
            <a:r>
              <a:rPr lang="ru-RU" sz="2100" b="1" dirty="0" smtClean="0"/>
              <a:t> НС</a:t>
            </a:r>
            <a:r>
              <a:rPr lang="ru-RU" sz="2100" dirty="0" smtClean="0"/>
              <a:t>, яка </a:t>
            </a:r>
            <a:r>
              <a:rPr lang="ru-RU" sz="2100" dirty="0" err="1" smtClean="0"/>
              <a:t>розгортається</a:t>
            </a:r>
            <a:r>
              <a:rPr lang="ru-RU" sz="2100" dirty="0" smtClean="0"/>
              <a:t> на </a:t>
            </a:r>
            <a:r>
              <a:rPr lang="ru-RU" sz="2100" dirty="0" err="1" smtClean="0"/>
              <a:t>території</a:t>
            </a:r>
            <a:r>
              <a:rPr lang="ru-RU" sz="2100" dirty="0" smtClean="0"/>
              <a:t> </a:t>
            </a:r>
            <a:r>
              <a:rPr lang="ru-RU" sz="2100" dirty="0" err="1" smtClean="0"/>
              <a:t>двох</a:t>
            </a:r>
            <a:r>
              <a:rPr lang="ru-RU" sz="2100" dirty="0" smtClean="0"/>
              <a:t> та </a:t>
            </a:r>
            <a:r>
              <a:rPr lang="ru-RU" sz="2100" dirty="0" err="1" smtClean="0"/>
              <a:t>більше</a:t>
            </a:r>
            <a:r>
              <a:rPr lang="ru-RU" sz="2100" dirty="0" smtClean="0"/>
              <a:t> </a:t>
            </a:r>
            <a:r>
              <a:rPr lang="ru-RU" sz="2100" dirty="0" err="1" smtClean="0"/>
              <a:t>адміністративних</a:t>
            </a:r>
            <a:r>
              <a:rPr lang="ru-RU" sz="2100" dirty="0" smtClean="0"/>
              <a:t> </a:t>
            </a:r>
            <a:r>
              <a:rPr lang="ru-RU" sz="2100" dirty="0" err="1" smtClean="0"/>
              <a:t>районів</a:t>
            </a:r>
            <a:r>
              <a:rPr lang="ru-RU" sz="2100" dirty="0" smtClean="0"/>
              <a:t> (</a:t>
            </a:r>
            <a:r>
              <a:rPr lang="ru-RU" sz="2100" dirty="0" err="1" smtClean="0"/>
              <a:t>міст</a:t>
            </a:r>
            <a:r>
              <a:rPr lang="ru-RU" sz="2100" dirty="0" smtClean="0"/>
              <a:t> </a:t>
            </a:r>
            <a:r>
              <a:rPr lang="ru-RU" sz="2100" dirty="0" err="1" smtClean="0"/>
              <a:t>обласного</a:t>
            </a:r>
            <a:r>
              <a:rPr lang="ru-RU" sz="2100" dirty="0" smtClean="0"/>
              <a:t> </a:t>
            </a:r>
            <a:r>
              <a:rPr lang="ru-RU" sz="2100" dirty="0" err="1" smtClean="0"/>
              <a:t>значення</a:t>
            </a:r>
            <a:r>
              <a:rPr lang="ru-RU" sz="2100" dirty="0" smtClean="0"/>
              <a:t>),  областей, </a:t>
            </a:r>
            <a:r>
              <a:rPr lang="ru-RU" sz="2100" dirty="0" err="1" smtClean="0"/>
              <a:t>міста</a:t>
            </a:r>
            <a:r>
              <a:rPr lang="ru-RU" sz="2100" dirty="0" smtClean="0"/>
              <a:t> </a:t>
            </a:r>
            <a:r>
              <a:rPr lang="ru-RU" sz="2100" dirty="0" err="1" smtClean="0"/>
              <a:t>Києва</a:t>
            </a:r>
            <a:r>
              <a:rPr lang="ru-RU" sz="2100" dirty="0" smtClean="0"/>
              <a:t> </a:t>
            </a:r>
            <a:r>
              <a:rPr lang="ru-RU" sz="2100" dirty="0" err="1" smtClean="0"/>
              <a:t>або</a:t>
            </a:r>
            <a:r>
              <a:rPr lang="ru-RU" sz="2100" dirty="0" smtClean="0"/>
              <a:t> </a:t>
            </a:r>
            <a:r>
              <a:rPr lang="ru-RU" sz="2100" dirty="0" err="1" smtClean="0"/>
              <a:t>загрожує</a:t>
            </a:r>
            <a:r>
              <a:rPr lang="ru-RU" sz="2100" dirty="0" smtClean="0"/>
              <a:t> </a:t>
            </a:r>
            <a:r>
              <a:rPr lang="ru-RU" sz="2100" dirty="0" err="1" smtClean="0"/>
              <a:t>перенесенням</a:t>
            </a:r>
            <a:r>
              <a:rPr lang="ru-RU" sz="2100" dirty="0" smtClean="0"/>
              <a:t> на </a:t>
            </a:r>
            <a:r>
              <a:rPr lang="ru-RU" sz="2100" dirty="0" err="1" smtClean="0"/>
              <a:t>територію</a:t>
            </a:r>
            <a:r>
              <a:rPr lang="ru-RU" sz="2100" dirty="0" smtClean="0"/>
              <a:t> </a:t>
            </a:r>
            <a:r>
              <a:rPr lang="ru-RU" sz="2100" dirty="0" err="1" smtClean="0"/>
              <a:t>суміжної</a:t>
            </a:r>
            <a:r>
              <a:rPr lang="ru-RU" sz="2100" dirty="0" smtClean="0"/>
              <a:t> </a:t>
            </a:r>
            <a:r>
              <a:rPr lang="ru-RU" sz="2100" dirty="0" err="1" smtClean="0"/>
              <a:t>області</a:t>
            </a:r>
            <a:r>
              <a:rPr lang="ru-RU" sz="2100" dirty="0" smtClean="0"/>
              <a:t> </a:t>
            </a:r>
            <a:r>
              <a:rPr lang="ru-RU" sz="2100" dirty="0" err="1" smtClean="0"/>
              <a:t>України</a:t>
            </a:r>
            <a:r>
              <a:rPr lang="ru-RU" sz="2100" dirty="0" smtClean="0"/>
              <a:t>, а </a:t>
            </a:r>
            <a:r>
              <a:rPr lang="ru-RU" sz="2100" dirty="0" err="1" smtClean="0"/>
              <a:t>також</a:t>
            </a:r>
            <a:r>
              <a:rPr lang="ru-RU" sz="2100" dirty="0" smtClean="0"/>
              <a:t> у </a:t>
            </a:r>
            <a:r>
              <a:rPr lang="ru-RU" sz="2100" dirty="0" err="1" smtClean="0"/>
              <a:t>разі</a:t>
            </a:r>
            <a:r>
              <a:rPr lang="ru-RU" sz="2100" dirty="0" smtClean="0"/>
              <a:t>, коли для </a:t>
            </a:r>
            <a:r>
              <a:rPr lang="ru-RU" sz="2100" dirty="0" err="1" smtClean="0"/>
              <a:t>її</a:t>
            </a:r>
            <a:r>
              <a:rPr lang="ru-RU" sz="2100" dirty="0" smtClean="0"/>
              <a:t> </a:t>
            </a:r>
            <a:r>
              <a:rPr lang="ru-RU" sz="2100" dirty="0" err="1" smtClean="0"/>
              <a:t>ліквідації</a:t>
            </a:r>
            <a:r>
              <a:rPr lang="ru-RU" sz="2100" dirty="0" smtClean="0"/>
              <a:t> </a:t>
            </a:r>
            <a:r>
              <a:rPr lang="ru-RU" sz="2100" dirty="0" err="1" smtClean="0"/>
              <a:t>потрібні</a:t>
            </a:r>
            <a:r>
              <a:rPr lang="ru-RU" sz="2100" dirty="0" smtClean="0"/>
              <a:t> </a:t>
            </a:r>
            <a:r>
              <a:rPr lang="ru-RU" sz="2100" dirty="0" err="1" smtClean="0"/>
              <a:t>матеріальні</a:t>
            </a:r>
            <a:r>
              <a:rPr lang="ru-RU" sz="2100" dirty="0" smtClean="0"/>
              <a:t> </a:t>
            </a:r>
            <a:r>
              <a:rPr lang="ru-RU" sz="2100" dirty="0" err="1" smtClean="0"/>
              <a:t>і</a:t>
            </a:r>
            <a:r>
              <a:rPr lang="ru-RU" sz="2100" dirty="0" smtClean="0"/>
              <a:t> </a:t>
            </a:r>
            <a:r>
              <a:rPr lang="ru-RU" sz="2100" dirty="0" err="1" smtClean="0"/>
              <a:t>технічні</a:t>
            </a:r>
            <a:r>
              <a:rPr lang="ru-RU" sz="2100" dirty="0" smtClean="0"/>
              <a:t> </a:t>
            </a:r>
            <a:r>
              <a:rPr lang="ru-RU" sz="2100" dirty="0" err="1" smtClean="0"/>
              <a:t>ресурси</a:t>
            </a:r>
            <a:r>
              <a:rPr lang="ru-RU" sz="2100" dirty="0" smtClean="0"/>
              <a:t> у </a:t>
            </a:r>
            <a:r>
              <a:rPr lang="ru-RU" sz="2100" dirty="0" err="1" smtClean="0"/>
              <a:t>обсягах</a:t>
            </a:r>
            <a:r>
              <a:rPr lang="ru-RU" sz="2100" dirty="0" smtClean="0"/>
              <a:t>, </a:t>
            </a:r>
            <a:r>
              <a:rPr lang="ru-RU" sz="2100" dirty="0" err="1" smtClean="0"/>
              <a:t>які</a:t>
            </a:r>
            <a:r>
              <a:rPr lang="ru-RU" sz="2100" dirty="0" smtClean="0"/>
              <a:t> </a:t>
            </a:r>
            <a:r>
              <a:rPr lang="ru-RU" sz="2100" dirty="0" err="1" smtClean="0"/>
              <a:t>перевищують</a:t>
            </a:r>
            <a:r>
              <a:rPr lang="ru-RU" sz="2100" dirty="0" smtClean="0"/>
              <a:t> </a:t>
            </a:r>
            <a:r>
              <a:rPr lang="ru-RU" sz="2100" dirty="0" err="1" smtClean="0"/>
              <a:t>власні</a:t>
            </a:r>
            <a:r>
              <a:rPr lang="ru-RU" sz="2100" dirty="0" smtClean="0"/>
              <a:t> </a:t>
            </a:r>
            <a:r>
              <a:rPr lang="ru-RU" sz="2100" dirty="0" err="1" smtClean="0"/>
              <a:t>можливості</a:t>
            </a:r>
            <a:r>
              <a:rPr lang="ru-RU" sz="2100" dirty="0" smtClean="0"/>
              <a:t> </a:t>
            </a:r>
            <a:r>
              <a:rPr lang="ru-RU" sz="2100" dirty="0" err="1" smtClean="0"/>
              <a:t>окремого</a:t>
            </a:r>
            <a:r>
              <a:rPr lang="ru-RU" sz="2100" dirty="0" smtClean="0"/>
              <a:t> району, </a:t>
            </a:r>
            <a:r>
              <a:rPr lang="ru-RU" sz="2100" dirty="0" err="1" smtClean="0"/>
              <a:t>але</a:t>
            </a:r>
            <a:r>
              <a:rPr lang="ru-RU" sz="2100" dirty="0" smtClean="0"/>
              <a:t> не </a:t>
            </a:r>
            <a:r>
              <a:rPr lang="ru-RU" sz="2100" dirty="0" err="1" smtClean="0"/>
              <a:t>менш</a:t>
            </a:r>
            <a:r>
              <a:rPr lang="ru-RU" sz="2100" dirty="0" smtClean="0"/>
              <a:t> одного </a:t>
            </a:r>
            <a:r>
              <a:rPr lang="ru-RU" sz="2100" dirty="0" err="1" smtClean="0"/>
              <a:t>відсотка</a:t>
            </a:r>
            <a:r>
              <a:rPr lang="ru-RU" sz="2100" dirty="0" smtClean="0"/>
              <a:t> </a:t>
            </a:r>
            <a:r>
              <a:rPr lang="ru-RU" sz="2100" dirty="0" err="1" smtClean="0"/>
              <a:t>обсягу</a:t>
            </a:r>
            <a:r>
              <a:rPr lang="ru-RU" sz="2100" dirty="0" smtClean="0"/>
              <a:t> </a:t>
            </a:r>
            <a:r>
              <a:rPr lang="ru-RU" sz="2100" dirty="0" err="1" smtClean="0"/>
              <a:t>видатків</a:t>
            </a:r>
            <a:r>
              <a:rPr lang="ru-RU" sz="2100" dirty="0" smtClean="0"/>
              <a:t> </a:t>
            </a:r>
            <a:r>
              <a:rPr lang="ru-RU" sz="2100" dirty="0" err="1" smtClean="0"/>
              <a:t>відповідного</a:t>
            </a:r>
            <a:r>
              <a:rPr lang="ru-RU" sz="2100" dirty="0" smtClean="0"/>
              <a:t> бюджету;</a:t>
            </a:r>
            <a:endParaRPr lang="uk-UA" sz="2100" dirty="0" smtClean="0"/>
          </a:p>
          <a:p>
            <a:r>
              <a:rPr lang="ru-RU" sz="2100" b="1" dirty="0" smtClean="0"/>
              <a:t>до </a:t>
            </a:r>
            <a:r>
              <a:rPr lang="ru-RU" sz="2100" b="1" dirty="0" err="1" smtClean="0"/>
              <a:t>місцевого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рівня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відноситься</a:t>
            </a:r>
            <a:r>
              <a:rPr lang="ru-RU" sz="2100" b="1" dirty="0" smtClean="0"/>
              <a:t> НС,</a:t>
            </a:r>
            <a:r>
              <a:rPr lang="ru-RU" sz="2100" dirty="0" smtClean="0"/>
              <a:t> яка </a:t>
            </a:r>
            <a:r>
              <a:rPr lang="ru-RU" sz="2100" dirty="0" err="1" smtClean="0"/>
              <a:t>виходить</a:t>
            </a:r>
            <a:r>
              <a:rPr lang="ru-RU" sz="2100" dirty="0" smtClean="0"/>
              <a:t> за </a:t>
            </a:r>
            <a:r>
              <a:rPr lang="ru-RU" sz="2100" dirty="0" err="1" smtClean="0"/>
              <a:t>межі</a:t>
            </a:r>
            <a:r>
              <a:rPr lang="ru-RU" sz="2100" dirty="0" smtClean="0"/>
              <a:t> </a:t>
            </a:r>
            <a:r>
              <a:rPr lang="ru-RU" sz="2100" dirty="0" err="1" smtClean="0"/>
              <a:t>потенційно-небезпечного</a:t>
            </a:r>
            <a:r>
              <a:rPr lang="ru-RU" sz="2100" dirty="0" smtClean="0"/>
              <a:t> </a:t>
            </a:r>
            <a:r>
              <a:rPr lang="ru-RU" sz="2100" dirty="0" err="1" smtClean="0"/>
              <a:t>об’єкта</a:t>
            </a:r>
            <a:r>
              <a:rPr lang="ru-RU" sz="2100" dirty="0" smtClean="0"/>
              <a:t>, </a:t>
            </a:r>
            <a:r>
              <a:rPr lang="ru-RU" sz="2100" dirty="0" err="1" smtClean="0"/>
              <a:t>загрожує</a:t>
            </a:r>
            <a:r>
              <a:rPr lang="ru-RU" sz="2100" dirty="0" smtClean="0"/>
              <a:t> </a:t>
            </a:r>
            <a:r>
              <a:rPr lang="ru-RU" sz="2100" dirty="0" err="1" smtClean="0"/>
              <a:t>поширенням</a:t>
            </a:r>
            <a:r>
              <a:rPr lang="ru-RU" sz="2100" dirty="0" smtClean="0"/>
              <a:t> </a:t>
            </a:r>
            <a:r>
              <a:rPr lang="ru-RU" sz="2100" dirty="0" err="1" smtClean="0"/>
              <a:t>самої</a:t>
            </a:r>
            <a:r>
              <a:rPr lang="ru-RU" sz="2100" dirty="0" smtClean="0"/>
              <a:t> </a:t>
            </a:r>
            <a:r>
              <a:rPr lang="ru-RU" sz="2100" dirty="0" err="1" smtClean="0"/>
              <a:t>ситуації</a:t>
            </a:r>
            <a:r>
              <a:rPr lang="ru-RU" sz="2100" dirty="0" smtClean="0"/>
              <a:t> </a:t>
            </a:r>
            <a:r>
              <a:rPr lang="ru-RU" sz="2100" dirty="0" err="1" smtClean="0"/>
              <a:t>або</a:t>
            </a:r>
            <a:r>
              <a:rPr lang="ru-RU" sz="2100" dirty="0" smtClean="0"/>
              <a:t> </a:t>
            </a:r>
            <a:r>
              <a:rPr lang="ru-RU" sz="2100" dirty="0" err="1" smtClean="0"/>
              <a:t>її</a:t>
            </a:r>
            <a:r>
              <a:rPr lang="ru-RU" sz="2100" dirty="0" smtClean="0"/>
              <a:t> </a:t>
            </a:r>
            <a:r>
              <a:rPr lang="ru-RU" sz="2100" dirty="0" err="1" smtClean="0"/>
              <a:t>вторинних</a:t>
            </a:r>
            <a:r>
              <a:rPr lang="ru-RU" sz="2100" dirty="0" smtClean="0"/>
              <a:t> </a:t>
            </a:r>
            <a:r>
              <a:rPr lang="ru-RU" sz="2100" dirty="0" err="1" smtClean="0"/>
              <a:t>наслідків</a:t>
            </a:r>
            <a:r>
              <a:rPr lang="ru-RU" sz="2100" dirty="0" smtClean="0"/>
              <a:t> на </a:t>
            </a:r>
            <a:r>
              <a:rPr lang="ru-RU" sz="2100" dirty="0" err="1" smtClean="0"/>
              <a:t>довкілля</a:t>
            </a:r>
            <a:r>
              <a:rPr lang="ru-RU" sz="2100" dirty="0" smtClean="0"/>
              <a:t>, </a:t>
            </a:r>
            <a:r>
              <a:rPr lang="ru-RU" sz="2100" dirty="0" err="1" smtClean="0"/>
              <a:t>сусідні</a:t>
            </a:r>
            <a:r>
              <a:rPr lang="ru-RU" sz="2100" dirty="0" smtClean="0"/>
              <a:t> </a:t>
            </a:r>
            <a:r>
              <a:rPr lang="ru-RU" sz="2100" dirty="0" err="1" smtClean="0"/>
              <a:t>населені</a:t>
            </a:r>
            <a:r>
              <a:rPr lang="ru-RU" sz="2100" dirty="0" smtClean="0"/>
              <a:t> </a:t>
            </a:r>
            <a:r>
              <a:rPr lang="ru-RU" sz="2100" dirty="0" err="1" smtClean="0"/>
              <a:t>пункти</a:t>
            </a:r>
            <a:r>
              <a:rPr lang="ru-RU" sz="2100" dirty="0" smtClean="0"/>
              <a:t>, </a:t>
            </a:r>
            <a:r>
              <a:rPr lang="ru-RU" sz="2100" dirty="0" err="1" smtClean="0"/>
              <a:t>інженерні</a:t>
            </a:r>
            <a:r>
              <a:rPr lang="ru-RU" sz="2100" dirty="0" smtClean="0"/>
              <a:t> </a:t>
            </a:r>
            <a:r>
              <a:rPr lang="ru-RU" sz="2100" dirty="0" err="1" smtClean="0"/>
              <a:t>споруди</a:t>
            </a:r>
            <a:r>
              <a:rPr lang="ru-RU" sz="2100" dirty="0" smtClean="0"/>
              <a:t>, а </a:t>
            </a:r>
            <a:r>
              <a:rPr lang="ru-RU" sz="2100" dirty="0" err="1" smtClean="0"/>
              <a:t>також</a:t>
            </a:r>
            <a:r>
              <a:rPr lang="ru-RU" sz="2100" dirty="0" smtClean="0"/>
              <a:t> у </a:t>
            </a:r>
            <a:r>
              <a:rPr lang="ru-RU" sz="2100" dirty="0" err="1" smtClean="0"/>
              <a:t>разі</a:t>
            </a:r>
            <a:r>
              <a:rPr lang="ru-RU" sz="2100" dirty="0" smtClean="0"/>
              <a:t>, коли для </a:t>
            </a:r>
            <a:r>
              <a:rPr lang="ru-RU" sz="2100" dirty="0" err="1" smtClean="0"/>
              <a:t>її</a:t>
            </a:r>
            <a:r>
              <a:rPr lang="ru-RU" sz="2100" dirty="0" smtClean="0"/>
              <a:t> </a:t>
            </a:r>
            <a:r>
              <a:rPr lang="ru-RU" sz="2100" dirty="0" err="1" smtClean="0"/>
              <a:t>ліквідації</a:t>
            </a:r>
            <a:r>
              <a:rPr lang="ru-RU" sz="2100" dirty="0" smtClean="0"/>
              <a:t> </a:t>
            </a:r>
            <a:r>
              <a:rPr lang="ru-RU" sz="2100" dirty="0" err="1" smtClean="0"/>
              <a:t>потрібні</a:t>
            </a:r>
            <a:r>
              <a:rPr lang="ru-RU" sz="2100" dirty="0" smtClean="0"/>
              <a:t> </a:t>
            </a:r>
            <a:r>
              <a:rPr lang="ru-RU" sz="2100" dirty="0" err="1" smtClean="0"/>
              <a:t>матеріальні</a:t>
            </a:r>
            <a:r>
              <a:rPr lang="ru-RU" sz="2100" dirty="0" smtClean="0"/>
              <a:t> </a:t>
            </a:r>
            <a:r>
              <a:rPr lang="ru-RU" sz="2100" dirty="0" err="1" smtClean="0"/>
              <a:t>і</a:t>
            </a:r>
            <a:r>
              <a:rPr lang="ru-RU" sz="2100" dirty="0" smtClean="0"/>
              <a:t> </a:t>
            </a:r>
            <a:r>
              <a:rPr lang="ru-RU" sz="2100" dirty="0" err="1" smtClean="0"/>
              <a:t>технічні</a:t>
            </a:r>
            <a:r>
              <a:rPr lang="ru-RU" sz="2100" dirty="0" smtClean="0"/>
              <a:t> </a:t>
            </a:r>
            <a:r>
              <a:rPr lang="ru-RU" sz="2100" dirty="0" err="1" smtClean="0"/>
              <a:t>ресурси</a:t>
            </a:r>
            <a:r>
              <a:rPr lang="ru-RU" sz="2100" dirty="0" smtClean="0"/>
              <a:t> у </a:t>
            </a:r>
            <a:r>
              <a:rPr lang="ru-RU" sz="2100" dirty="0" err="1" smtClean="0"/>
              <a:t>обсягах</a:t>
            </a:r>
            <a:r>
              <a:rPr lang="ru-RU" sz="2100" dirty="0" smtClean="0"/>
              <a:t>, </a:t>
            </a:r>
            <a:r>
              <a:rPr lang="ru-RU" sz="2100" dirty="0" err="1" smtClean="0"/>
              <a:t>які</a:t>
            </a:r>
            <a:r>
              <a:rPr lang="ru-RU" sz="2100" dirty="0" smtClean="0"/>
              <a:t> </a:t>
            </a:r>
            <a:r>
              <a:rPr lang="ru-RU" sz="2100" dirty="0" err="1" smtClean="0"/>
              <a:t>перевищують</a:t>
            </a:r>
            <a:r>
              <a:rPr lang="ru-RU" sz="2100" dirty="0" smtClean="0"/>
              <a:t> </a:t>
            </a:r>
            <a:r>
              <a:rPr lang="ru-RU" sz="2100" dirty="0" err="1" smtClean="0"/>
              <a:t>власні</a:t>
            </a:r>
            <a:r>
              <a:rPr lang="ru-RU" sz="2100" dirty="0" smtClean="0"/>
              <a:t> </a:t>
            </a:r>
            <a:r>
              <a:rPr lang="ru-RU" sz="2100" dirty="0" err="1" smtClean="0"/>
              <a:t>можливості</a:t>
            </a:r>
            <a:r>
              <a:rPr lang="ru-RU" sz="2100" dirty="0" smtClean="0"/>
              <a:t> </a:t>
            </a:r>
            <a:r>
              <a:rPr lang="ru-RU" sz="2100" dirty="0" err="1" smtClean="0"/>
              <a:t>потенційно-небезпечного</a:t>
            </a:r>
            <a:r>
              <a:rPr lang="ru-RU" sz="2100" dirty="0" smtClean="0"/>
              <a:t> </a:t>
            </a:r>
            <a:r>
              <a:rPr lang="ru-RU" sz="2100" dirty="0" err="1" smtClean="0"/>
              <a:t>об’єкта</a:t>
            </a:r>
            <a:r>
              <a:rPr lang="ru-RU" sz="2100" dirty="0" smtClean="0"/>
              <a:t>, </a:t>
            </a:r>
            <a:r>
              <a:rPr lang="ru-RU" sz="2100" dirty="0" err="1" smtClean="0"/>
              <a:t>але</a:t>
            </a:r>
            <a:r>
              <a:rPr lang="ru-RU" sz="2100" dirty="0" smtClean="0"/>
              <a:t> не </a:t>
            </a:r>
            <a:r>
              <a:rPr lang="ru-RU" sz="2100" dirty="0" err="1" smtClean="0"/>
              <a:t>менш</a:t>
            </a:r>
            <a:r>
              <a:rPr lang="ru-RU" sz="2100" dirty="0" smtClean="0"/>
              <a:t> одного </a:t>
            </a:r>
            <a:r>
              <a:rPr lang="ru-RU" sz="2100" dirty="0" err="1" smtClean="0"/>
              <a:t>відсотка</a:t>
            </a:r>
            <a:r>
              <a:rPr lang="ru-RU" sz="2100" dirty="0" smtClean="0"/>
              <a:t> </a:t>
            </a:r>
            <a:r>
              <a:rPr lang="ru-RU" sz="2100" dirty="0" err="1" smtClean="0"/>
              <a:t>обсягу</a:t>
            </a:r>
            <a:r>
              <a:rPr lang="ru-RU" sz="2100" dirty="0" smtClean="0"/>
              <a:t> </a:t>
            </a:r>
            <a:r>
              <a:rPr lang="ru-RU" sz="2100" dirty="0" err="1" smtClean="0"/>
              <a:t>видатків</a:t>
            </a:r>
            <a:r>
              <a:rPr lang="ru-RU" sz="2100" dirty="0" smtClean="0"/>
              <a:t> </a:t>
            </a:r>
            <a:r>
              <a:rPr lang="ru-RU" sz="2100" dirty="0" err="1" smtClean="0"/>
              <a:t>відповідного</a:t>
            </a:r>
            <a:r>
              <a:rPr lang="ru-RU" sz="2100" dirty="0" smtClean="0"/>
              <a:t> бюджету. До </a:t>
            </a:r>
            <a:r>
              <a:rPr lang="ru-RU" sz="2100" dirty="0" err="1" smtClean="0"/>
              <a:t>місцевого</a:t>
            </a:r>
            <a:r>
              <a:rPr lang="ru-RU" sz="2100" dirty="0" smtClean="0"/>
              <a:t> </a:t>
            </a:r>
            <a:r>
              <a:rPr lang="ru-RU" sz="2100" dirty="0" err="1" smtClean="0"/>
              <a:t>рівня</a:t>
            </a:r>
            <a:r>
              <a:rPr lang="ru-RU" sz="2100" dirty="0" smtClean="0"/>
              <a:t> </a:t>
            </a:r>
            <a:r>
              <a:rPr lang="ru-RU" sz="2100" dirty="0" err="1" smtClean="0"/>
              <a:t>також</a:t>
            </a:r>
            <a:r>
              <a:rPr lang="ru-RU" sz="2100" dirty="0" smtClean="0"/>
              <a:t> належать </a:t>
            </a:r>
            <a:r>
              <a:rPr lang="ru-RU" sz="2100" dirty="0" err="1" smtClean="0"/>
              <a:t>всі</a:t>
            </a:r>
            <a:r>
              <a:rPr lang="ru-RU" sz="2100" dirty="0" smtClean="0"/>
              <a:t> </a:t>
            </a:r>
            <a:r>
              <a:rPr lang="ru-RU" sz="2100" dirty="0" err="1" smtClean="0"/>
              <a:t>надзвичайні</a:t>
            </a:r>
            <a:r>
              <a:rPr lang="ru-RU" sz="2100" dirty="0" smtClean="0"/>
              <a:t> </a:t>
            </a:r>
            <a:r>
              <a:rPr lang="ru-RU" sz="2100" dirty="0" err="1" smtClean="0"/>
              <a:t>ситуації</a:t>
            </a:r>
            <a:r>
              <a:rPr lang="ru-RU" sz="2100" dirty="0" smtClean="0"/>
              <a:t>, </a:t>
            </a:r>
            <a:r>
              <a:rPr lang="ru-RU" sz="2100" dirty="0" err="1" smtClean="0"/>
              <a:t>які</a:t>
            </a:r>
            <a:r>
              <a:rPr lang="ru-RU" sz="2100" dirty="0" smtClean="0"/>
              <a:t> </a:t>
            </a:r>
            <a:r>
              <a:rPr lang="ru-RU" sz="2100" dirty="0" err="1" smtClean="0"/>
              <a:t>виникають</a:t>
            </a:r>
            <a:r>
              <a:rPr lang="ru-RU" sz="2100" dirty="0" smtClean="0"/>
              <a:t> на </a:t>
            </a:r>
            <a:r>
              <a:rPr lang="ru-RU" sz="2100" dirty="0" err="1" smtClean="0"/>
              <a:t>об’єктах</a:t>
            </a:r>
            <a:r>
              <a:rPr lang="ru-RU" sz="2100" dirty="0" smtClean="0"/>
              <a:t> </a:t>
            </a:r>
            <a:r>
              <a:rPr lang="ru-RU" sz="2100" dirty="0" err="1" smtClean="0"/>
              <a:t>житлово-комунальної</a:t>
            </a:r>
            <a:r>
              <a:rPr lang="ru-RU" sz="2100" dirty="0" smtClean="0"/>
              <a:t> </a:t>
            </a:r>
            <a:r>
              <a:rPr lang="ru-RU" sz="2100" dirty="0" err="1" smtClean="0"/>
              <a:t>сфери</a:t>
            </a:r>
            <a:r>
              <a:rPr lang="ru-RU" sz="2100" dirty="0" smtClean="0"/>
              <a:t> та </a:t>
            </a:r>
            <a:r>
              <a:rPr lang="ru-RU" sz="2100" dirty="0" err="1" smtClean="0"/>
              <a:t>інших</a:t>
            </a:r>
            <a:r>
              <a:rPr lang="ru-RU" sz="2100" dirty="0" smtClean="0"/>
              <a:t>, </a:t>
            </a:r>
            <a:r>
              <a:rPr lang="ru-RU" sz="2100" dirty="0" err="1" smtClean="0"/>
              <a:t>що</a:t>
            </a:r>
            <a:r>
              <a:rPr lang="ru-RU" sz="2100" dirty="0" smtClean="0"/>
              <a:t> не </a:t>
            </a:r>
            <a:r>
              <a:rPr lang="ru-RU" sz="2100" dirty="0" err="1" smtClean="0"/>
              <a:t>входять</a:t>
            </a:r>
            <a:r>
              <a:rPr lang="ru-RU" sz="2100" dirty="0" smtClean="0"/>
              <a:t> до </a:t>
            </a:r>
            <a:r>
              <a:rPr lang="ru-RU" sz="2100" dirty="0" err="1" smtClean="0"/>
              <a:t>затверджених</a:t>
            </a:r>
            <a:r>
              <a:rPr lang="ru-RU" sz="2100" dirty="0" smtClean="0"/>
              <a:t> </a:t>
            </a:r>
            <a:r>
              <a:rPr lang="ru-RU" sz="2100" dirty="0" err="1" smtClean="0"/>
              <a:t>переліків</a:t>
            </a:r>
            <a:r>
              <a:rPr lang="ru-RU" sz="2100" dirty="0" smtClean="0"/>
              <a:t> </a:t>
            </a:r>
            <a:r>
              <a:rPr lang="ru-RU" sz="2100" dirty="0" err="1" smtClean="0"/>
              <a:t>потенційно-небезпечних</a:t>
            </a:r>
            <a:r>
              <a:rPr lang="ru-RU" sz="2100" dirty="0" smtClean="0"/>
              <a:t> </a:t>
            </a:r>
            <a:r>
              <a:rPr lang="ru-RU" sz="2100" dirty="0" err="1" smtClean="0"/>
              <a:t>об’єктів</a:t>
            </a:r>
            <a:r>
              <a:rPr lang="ru-RU" sz="2100" dirty="0" smtClean="0"/>
              <a:t>;</a:t>
            </a:r>
          </a:p>
          <a:p>
            <a:r>
              <a:rPr lang="ru-RU" sz="2100" b="1" dirty="0" smtClean="0"/>
              <a:t>до </a:t>
            </a:r>
            <a:r>
              <a:rPr lang="ru-RU" sz="2100" b="1" dirty="0" err="1" smtClean="0"/>
              <a:t>об’єктового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рівня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відносяться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всі</a:t>
            </a:r>
            <a:r>
              <a:rPr lang="ru-RU" sz="2100" b="1" dirty="0" smtClean="0"/>
              <a:t> НС</a:t>
            </a:r>
            <a:r>
              <a:rPr lang="ru-RU" sz="2100" dirty="0" smtClean="0"/>
              <a:t>, </a:t>
            </a:r>
            <a:r>
              <a:rPr lang="ru-RU" sz="2100" dirty="0" err="1" smtClean="0"/>
              <a:t>які</a:t>
            </a:r>
            <a:r>
              <a:rPr lang="ru-RU" sz="2100" dirty="0" smtClean="0"/>
              <a:t> не </a:t>
            </a:r>
            <a:r>
              <a:rPr lang="ru-RU" sz="2100" dirty="0" err="1" smtClean="0"/>
              <a:t>підпадають</a:t>
            </a:r>
            <a:r>
              <a:rPr lang="ru-RU" sz="2100" dirty="0" smtClean="0"/>
              <a:t> </a:t>
            </a:r>
            <a:r>
              <a:rPr lang="ru-RU" sz="2100" dirty="0" err="1" smtClean="0"/>
              <a:t>під</a:t>
            </a:r>
            <a:r>
              <a:rPr lang="ru-RU" sz="2100" dirty="0" smtClean="0"/>
              <a:t> </a:t>
            </a:r>
            <a:r>
              <a:rPr lang="ru-RU" sz="2100" dirty="0" err="1" smtClean="0"/>
              <a:t>зазначені</a:t>
            </a:r>
            <a:r>
              <a:rPr lang="ru-RU" sz="2100" dirty="0" smtClean="0"/>
              <a:t> </a:t>
            </a:r>
            <a:r>
              <a:rPr lang="ru-RU" sz="2100" dirty="0" err="1" smtClean="0"/>
              <a:t>визначення</a:t>
            </a:r>
            <a:r>
              <a:rPr lang="ru-RU" sz="2100" dirty="0" smtClean="0"/>
              <a:t>.</a:t>
            </a:r>
            <a:endParaRPr lang="uk-UA" sz="2100" dirty="0" smtClean="0"/>
          </a:p>
          <a:p>
            <a:pPr>
              <a:buNone/>
            </a:pPr>
            <a:endParaRPr lang="uk-UA" sz="2000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/>
              <a:t>КЛАСИФІКАЦІЯ НАДЗВИЧАЙНИХ СИТУАЦІЙ  ТА  КАТАСТРОФ</a:t>
            </a:r>
            <a:r>
              <a:rPr lang="uk-UA" sz="2400" b="1" dirty="0" smtClean="0"/>
              <a:t/>
            </a:r>
            <a:br>
              <a:rPr lang="uk-UA" sz="2400" b="1" dirty="0" smtClean="0"/>
            </a:br>
            <a:endParaRPr lang="uk-UA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Для </a:t>
            </a:r>
            <a:r>
              <a:rPr lang="ru-RU" sz="2000" b="1" dirty="0" err="1" smtClean="0"/>
              <a:t>охорони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здоров'я</a:t>
            </a:r>
            <a:r>
              <a:rPr lang="ru-RU" sz="2000" dirty="0" smtClean="0"/>
              <a:t> </a:t>
            </a:r>
            <a:r>
              <a:rPr lang="ru-RU" sz="2000" dirty="0" err="1" smtClean="0"/>
              <a:t>основним</a:t>
            </a:r>
            <a:r>
              <a:rPr lang="ru-RU" sz="2000" dirty="0" smtClean="0"/>
              <a:t> </a:t>
            </a:r>
            <a:r>
              <a:rPr lang="ru-RU" sz="2000" dirty="0" err="1" smtClean="0"/>
              <a:t>критерієм</a:t>
            </a:r>
            <a:r>
              <a:rPr lang="ru-RU" sz="2000" dirty="0" smtClean="0"/>
              <a:t> </a:t>
            </a:r>
            <a:r>
              <a:rPr lang="ru-RU" sz="2000" dirty="0" err="1" smtClean="0"/>
              <a:t>для</a:t>
            </a:r>
            <a:r>
              <a:rPr lang="ru-RU" sz="2000" dirty="0" smtClean="0"/>
              <a:t> </a:t>
            </a:r>
            <a:r>
              <a:rPr lang="ru-RU" sz="2000" dirty="0" err="1" smtClean="0"/>
              <a:t>визначення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катастрофи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НС </a:t>
            </a:r>
            <a:r>
              <a:rPr lang="ru-RU" sz="2000" dirty="0" err="1" smtClean="0"/>
              <a:t>є</a:t>
            </a:r>
            <a:r>
              <a:rPr lang="ru-RU" sz="2000" dirty="0" smtClean="0"/>
              <a:t> </a:t>
            </a:r>
            <a:r>
              <a:rPr lang="ru-RU" sz="2000" dirty="0" err="1" smtClean="0"/>
              <a:t>кількість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постраждалих</a:t>
            </a:r>
            <a:r>
              <a:rPr lang="ru-RU" sz="2000" dirty="0" smtClean="0"/>
              <a:t>, у тому </a:t>
            </a:r>
            <a:r>
              <a:rPr lang="ru-RU" sz="2000" dirty="0" err="1" smtClean="0"/>
              <a:t>числі</a:t>
            </a:r>
            <a:r>
              <a:rPr lang="ru-RU" sz="2000" dirty="0" smtClean="0"/>
              <a:t> </a:t>
            </a:r>
            <a:r>
              <a:rPr lang="ru-RU" sz="2000" dirty="0" err="1" smtClean="0"/>
              <a:t>загиблих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b="1" dirty="0" smtClean="0"/>
              <a:t> </a:t>
            </a:r>
            <a:r>
              <a:rPr lang="ru-RU" sz="2000" b="1" dirty="0" err="1" smtClean="0"/>
              <a:t>Надзвичайна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ситуація</a:t>
            </a:r>
            <a:r>
              <a:rPr lang="ru-RU" sz="2000" dirty="0" smtClean="0"/>
              <a:t> - </a:t>
            </a:r>
            <a:r>
              <a:rPr lang="ru-RU" sz="2000" dirty="0" err="1" smtClean="0"/>
              <a:t>ситуація</a:t>
            </a:r>
            <a:r>
              <a:rPr lang="ru-RU" sz="2000" dirty="0" smtClean="0"/>
              <a:t>, </a:t>
            </a:r>
            <a:r>
              <a:rPr lang="ru-RU" sz="2000" dirty="0" err="1" smtClean="0"/>
              <a:t>обумовлена</a:t>
            </a:r>
            <a:r>
              <a:rPr lang="ru-RU" sz="2000" dirty="0" smtClean="0"/>
              <a:t> природною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технологічною</a:t>
            </a:r>
            <a:r>
              <a:rPr lang="ru-RU" sz="2000" dirty="0" smtClean="0"/>
              <a:t> катастрофою, за </a:t>
            </a:r>
            <a:r>
              <a:rPr lang="ru-RU" sz="2000" dirty="0" err="1" smtClean="0"/>
              <a:t>якої</a:t>
            </a:r>
            <a:r>
              <a:rPr lang="ru-RU" sz="2000" dirty="0" smtClean="0"/>
              <a:t> </a:t>
            </a:r>
            <a:r>
              <a:rPr lang="ru-RU" sz="2000" dirty="0" err="1" smtClean="0"/>
              <a:t>виникає</a:t>
            </a:r>
            <a:r>
              <a:rPr lang="ru-RU" sz="2000" dirty="0" smtClean="0"/>
              <a:t> </a:t>
            </a:r>
            <a:r>
              <a:rPr lang="ru-RU" sz="2000" dirty="0" err="1" smtClean="0"/>
              <a:t>різка</a:t>
            </a:r>
            <a:r>
              <a:rPr lang="ru-RU" sz="2000" dirty="0" smtClean="0"/>
              <a:t> </a:t>
            </a:r>
            <a:r>
              <a:rPr lang="ru-RU" sz="2000" dirty="0" err="1" smtClean="0"/>
              <a:t>диспропорція</a:t>
            </a:r>
            <a:r>
              <a:rPr lang="ru-RU" sz="2000" dirty="0" smtClean="0"/>
              <a:t> </a:t>
            </a:r>
            <a:r>
              <a:rPr lang="ru-RU" sz="2000" dirty="0" err="1" smtClean="0"/>
              <a:t>між</a:t>
            </a:r>
            <a:r>
              <a:rPr lang="ru-RU" sz="2000" dirty="0" smtClean="0"/>
              <a:t> потребою в </a:t>
            </a:r>
            <a:r>
              <a:rPr lang="ru-RU" sz="2000" dirty="0" err="1" smtClean="0"/>
              <a:t>медичній</a:t>
            </a:r>
            <a:r>
              <a:rPr lang="ru-RU" sz="2000" dirty="0" smtClean="0"/>
              <a:t> </a:t>
            </a:r>
            <a:r>
              <a:rPr lang="ru-RU" sz="2000" dirty="0" err="1" smtClean="0"/>
              <a:t>допомозі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можливістю</a:t>
            </a:r>
            <a:r>
              <a:rPr lang="ru-RU" sz="2000" dirty="0" smtClean="0"/>
              <a:t> </a:t>
            </a:r>
            <a:r>
              <a:rPr lang="ru-RU" sz="2000" dirty="0" err="1" smtClean="0"/>
              <a:t>її</a:t>
            </a:r>
            <a:r>
              <a:rPr lang="ru-RU" sz="2000" dirty="0" smtClean="0"/>
              <a:t> </a:t>
            </a:r>
            <a:r>
              <a:rPr lang="ru-RU" sz="2000" dirty="0" err="1" smtClean="0"/>
              <a:t>забезпечення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наявними</a:t>
            </a:r>
            <a:r>
              <a:rPr lang="ru-RU" sz="2000" dirty="0" smtClean="0"/>
              <a:t> силами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засобами</a:t>
            </a:r>
            <a:r>
              <a:rPr lang="ru-RU" sz="2000" dirty="0" smtClean="0"/>
              <a:t> </a:t>
            </a:r>
            <a:r>
              <a:rPr lang="ru-RU" sz="2000" dirty="0" err="1" smtClean="0"/>
              <a:t>охорони</a:t>
            </a:r>
            <a:r>
              <a:rPr lang="ru-RU" sz="2000" dirty="0" smtClean="0"/>
              <a:t> </a:t>
            </a:r>
            <a:r>
              <a:rPr lang="ru-RU" sz="2000" dirty="0" err="1" smtClean="0"/>
              <a:t>здоров'я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використанням</a:t>
            </a:r>
            <a:r>
              <a:rPr lang="ru-RU" sz="2000" dirty="0" smtClean="0"/>
              <a:t> </a:t>
            </a:r>
            <a:r>
              <a:rPr lang="ru-RU" sz="2000" dirty="0" err="1" smtClean="0"/>
              <a:t>повсякденних</a:t>
            </a:r>
            <a:r>
              <a:rPr lang="ru-RU" sz="2000" dirty="0" smtClean="0"/>
              <a:t> форм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методів</a:t>
            </a:r>
            <a:r>
              <a:rPr lang="ru-RU" sz="2000" dirty="0" smtClean="0"/>
              <a:t> </a:t>
            </a:r>
            <a:r>
              <a:rPr lang="ru-RU" sz="2000" dirty="0" err="1" smtClean="0"/>
              <a:t>роботи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b="1" dirty="0" err="1" smtClean="0"/>
              <a:t>Під</a:t>
            </a:r>
            <a:r>
              <a:rPr lang="ru-RU" sz="2000" b="1" dirty="0" smtClean="0"/>
              <a:t> катастрофою</a:t>
            </a:r>
            <a:r>
              <a:rPr lang="ru-RU" sz="2000" dirty="0" smtClean="0"/>
              <a:t> </a:t>
            </a:r>
            <a:r>
              <a:rPr lang="ru-RU" sz="2000" dirty="0" err="1" smtClean="0"/>
              <a:t>розуміють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надзвичайну</a:t>
            </a:r>
            <a:r>
              <a:rPr lang="ru-RU" sz="2000" dirty="0" smtClean="0"/>
              <a:t> </a:t>
            </a:r>
            <a:r>
              <a:rPr lang="ru-RU" sz="2000" dirty="0" err="1" smtClean="0"/>
              <a:t>ситуацію</a:t>
            </a:r>
            <a:r>
              <a:rPr lang="ru-RU" sz="2000" dirty="0" smtClean="0"/>
              <a:t>, </a:t>
            </a:r>
            <a:r>
              <a:rPr lang="ru-RU" sz="2000" dirty="0" err="1" smtClean="0"/>
              <a:t>покликану</a:t>
            </a:r>
            <a:r>
              <a:rPr lang="ru-RU" sz="2000" dirty="0" smtClean="0"/>
              <a:t> силами </a:t>
            </a:r>
            <a:r>
              <a:rPr lang="ru-RU" sz="2000" dirty="0" err="1" smtClean="0"/>
              <a:t>природи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діяльністю</a:t>
            </a:r>
            <a:r>
              <a:rPr lang="ru-RU" sz="2000" dirty="0" smtClean="0"/>
              <a:t> </a:t>
            </a:r>
            <a:r>
              <a:rPr lang="ru-RU" sz="2000" dirty="0" err="1" smtClean="0"/>
              <a:t>людини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  яка </a:t>
            </a:r>
            <a:r>
              <a:rPr lang="ru-RU" sz="2000" dirty="0" err="1" smtClean="0"/>
              <a:t>супроводжується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масовим</a:t>
            </a:r>
            <a:r>
              <a:rPr lang="ru-RU" sz="2000" dirty="0" smtClean="0"/>
              <a:t> </a:t>
            </a:r>
            <a:r>
              <a:rPr lang="ru-RU" sz="2000" dirty="0" err="1" smtClean="0"/>
              <a:t>ураженням</a:t>
            </a:r>
            <a:r>
              <a:rPr lang="ru-RU" sz="2000" dirty="0" smtClean="0"/>
              <a:t> людей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усіма</a:t>
            </a:r>
            <a:r>
              <a:rPr lang="ru-RU" sz="2000" dirty="0" smtClean="0"/>
              <a:t> </a:t>
            </a:r>
            <a:r>
              <a:rPr lang="ru-RU" sz="2000" dirty="0" err="1" smtClean="0"/>
              <a:t>особливостями</a:t>
            </a:r>
            <a:r>
              <a:rPr lang="ru-RU" sz="2000" dirty="0" smtClean="0"/>
              <a:t> </a:t>
            </a:r>
            <a:r>
              <a:rPr lang="ru-RU" sz="2000" dirty="0" err="1" smtClean="0"/>
              <a:t>патології</a:t>
            </a:r>
            <a:r>
              <a:rPr lang="ru-RU" sz="2000" dirty="0" smtClean="0"/>
              <a:t>, а </a:t>
            </a:r>
            <a:r>
              <a:rPr lang="ru-RU" sz="2000" dirty="0" err="1" smtClean="0"/>
              <a:t>також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виходом</a:t>
            </a:r>
            <a:r>
              <a:rPr lang="ru-RU" sz="2000" dirty="0" smtClean="0"/>
              <a:t> </a:t>
            </a:r>
            <a:r>
              <a:rPr lang="ru-RU" sz="2000" dirty="0" err="1" smtClean="0"/>
              <a:t>із</a:t>
            </a:r>
            <a:r>
              <a:rPr lang="ru-RU" sz="2000" dirty="0" smtClean="0"/>
              <a:t> ладу </a:t>
            </a:r>
            <a:r>
              <a:rPr lang="ru-RU" sz="2000" dirty="0" err="1" smtClean="0"/>
              <a:t>частини</a:t>
            </a:r>
            <a:r>
              <a:rPr lang="ru-RU" sz="2000" dirty="0" smtClean="0"/>
              <a:t> </a:t>
            </a:r>
            <a:r>
              <a:rPr lang="ru-RU" sz="2000" dirty="0" err="1" smtClean="0"/>
              <a:t>медичних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установ</a:t>
            </a:r>
            <a:r>
              <a:rPr lang="ru-RU" sz="2000" dirty="0" smtClean="0"/>
              <a:t>; для </a:t>
            </a:r>
            <a:r>
              <a:rPr lang="ru-RU" sz="2000" dirty="0" err="1" smtClean="0"/>
              <a:t>ліквідації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наслідків</a:t>
            </a:r>
            <a:r>
              <a:rPr lang="ru-RU" sz="2000" dirty="0" smtClean="0"/>
              <a:t> </a:t>
            </a:r>
            <a:r>
              <a:rPr lang="ru-RU" sz="2000" dirty="0" err="1" smtClean="0"/>
              <a:t>катастрофи</a:t>
            </a:r>
            <a:r>
              <a:rPr lang="ru-RU" sz="2000" dirty="0" smtClean="0"/>
              <a:t> </a:t>
            </a:r>
            <a:r>
              <a:rPr lang="ru-RU" sz="2000" dirty="0" err="1" smtClean="0"/>
              <a:t>потрібна</a:t>
            </a:r>
            <a:r>
              <a:rPr lang="ru-RU" sz="2000" dirty="0" smtClean="0"/>
              <a:t> </a:t>
            </a:r>
            <a:r>
              <a:rPr lang="ru-RU" sz="2000" dirty="0" err="1" smtClean="0"/>
              <a:t>допомога</a:t>
            </a:r>
            <a:r>
              <a:rPr lang="ru-RU" sz="2000" dirty="0" smtClean="0"/>
              <a:t> сил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засобів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поза меж району лиха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використанням</a:t>
            </a:r>
            <a:r>
              <a:rPr lang="ru-RU" sz="2000" dirty="0" smtClean="0"/>
              <a:t> </a:t>
            </a:r>
            <a:r>
              <a:rPr lang="ru-RU" sz="2000" dirty="0" err="1" smtClean="0"/>
              <a:t>особливих</a:t>
            </a:r>
            <a:r>
              <a:rPr lang="ru-RU" sz="2000" dirty="0" smtClean="0"/>
              <a:t> форм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методів</a:t>
            </a:r>
            <a:r>
              <a:rPr lang="ru-RU" sz="2000" dirty="0" smtClean="0"/>
              <a:t> </a:t>
            </a:r>
            <a:r>
              <a:rPr lang="ru-RU" sz="2000" dirty="0" err="1" smtClean="0"/>
              <a:t>їхньої</a:t>
            </a:r>
            <a:r>
              <a:rPr lang="ru-RU" sz="2000" dirty="0" smtClean="0"/>
              <a:t> </a:t>
            </a:r>
            <a:r>
              <a:rPr lang="ru-RU" sz="2000" dirty="0" err="1" smtClean="0"/>
              <a:t>роботи</a:t>
            </a:r>
            <a:r>
              <a:rPr lang="ru-RU" sz="2000" dirty="0" smtClean="0"/>
              <a:t>.</a:t>
            </a:r>
            <a:endParaRPr lang="uk-UA" sz="2000" smtClean="0"/>
          </a:p>
          <a:p>
            <a:endParaRPr lang="uk-UA" sz="2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МЕДИКО-САНІТАРНІ НАСЛІДКИ СТИХІЙНИХ ЛИХ</a:t>
            </a:r>
            <a:endParaRPr lang="uk-UA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sz="2400" b="1" dirty="0" err="1" smtClean="0"/>
              <a:t>Стихійне</a:t>
            </a:r>
            <a:r>
              <a:rPr lang="ru-RU" sz="2400" b="1" dirty="0" smtClean="0"/>
              <a:t> лихо </a:t>
            </a:r>
            <a:r>
              <a:rPr lang="ru-RU" sz="2400" dirty="0" smtClean="0"/>
              <a:t>– </a:t>
            </a:r>
            <a:r>
              <a:rPr lang="ru-RU" sz="2400" dirty="0" err="1" smtClean="0"/>
              <a:t>це</a:t>
            </a:r>
            <a:r>
              <a:rPr lang="ru-RU" sz="2400" dirty="0" smtClean="0"/>
              <a:t> </a:t>
            </a:r>
            <a:r>
              <a:rPr lang="ru-RU" sz="2400" dirty="0" err="1" smtClean="0"/>
              <a:t>явище</a:t>
            </a:r>
            <a:r>
              <a:rPr lang="ru-RU" sz="2400" dirty="0" smtClean="0"/>
              <a:t> </a:t>
            </a:r>
            <a:r>
              <a:rPr lang="ru-RU" sz="2400" dirty="0" err="1" smtClean="0"/>
              <a:t>природи</a:t>
            </a:r>
            <a:r>
              <a:rPr lang="ru-RU" sz="2400" dirty="0" smtClean="0"/>
              <a:t>, яке </a:t>
            </a:r>
            <a:r>
              <a:rPr lang="ru-RU" sz="2400" dirty="0" err="1" smtClean="0"/>
              <a:t>виникає</a:t>
            </a:r>
            <a:r>
              <a:rPr lang="ru-RU" sz="2400" dirty="0" smtClean="0"/>
              <a:t> </a:t>
            </a:r>
            <a:r>
              <a:rPr lang="ru-RU" sz="2400" dirty="0" err="1" smtClean="0"/>
              <a:t>раптово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призводить</a:t>
            </a:r>
            <a:r>
              <a:rPr lang="ru-RU" sz="2400" dirty="0" smtClean="0"/>
              <a:t> до </a:t>
            </a:r>
            <a:r>
              <a:rPr lang="ru-RU" sz="2400" dirty="0" err="1" smtClean="0"/>
              <a:t>різкого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порушення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нормальної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діяльності</a:t>
            </a:r>
            <a:r>
              <a:rPr lang="ru-RU" sz="2400" dirty="0" smtClean="0"/>
              <a:t> </a:t>
            </a:r>
            <a:r>
              <a:rPr lang="ru-RU" sz="2400" dirty="0" err="1" smtClean="0"/>
              <a:t>населення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ураження</a:t>
            </a:r>
            <a:r>
              <a:rPr lang="ru-RU" sz="2400" dirty="0" smtClean="0"/>
              <a:t> та </a:t>
            </a:r>
            <a:r>
              <a:rPr lang="ru-RU" sz="2400" dirty="0" err="1" smtClean="0"/>
              <a:t>загибелі</a:t>
            </a:r>
            <a:r>
              <a:rPr lang="ru-RU" sz="2400" dirty="0" smtClean="0"/>
              <a:t> людей, </a:t>
            </a:r>
            <a:r>
              <a:rPr lang="ru-RU" sz="2400" dirty="0" err="1" smtClean="0"/>
              <a:t>знищення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матеріальних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цінностей</a:t>
            </a:r>
            <a:r>
              <a:rPr lang="ru-RU" sz="2400" dirty="0" smtClean="0"/>
              <a:t>. </a:t>
            </a:r>
            <a:r>
              <a:rPr lang="ru-RU" sz="2400" dirty="0" err="1" smtClean="0"/>
              <a:t>Стихійному</a:t>
            </a:r>
            <a:r>
              <a:rPr lang="ru-RU" sz="2400" dirty="0" smtClean="0"/>
              <a:t> лиху </a:t>
            </a:r>
            <a:r>
              <a:rPr lang="ru-RU" sz="2400" dirty="0" err="1" smtClean="0"/>
              <a:t>властиві</a:t>
            </a:r>
            <a:r>
              <a:rPr lang="ru-RU" sz="2400" dirty="0" smtClean="0"/>
              <a:t> </a:t>
            </a:r>
            <a:r>
              <a:rPr lang="ru-RU" sz="2400" dirty="0" err="1" smtClean="0"/>
              <a:t>загальні</a:t>
            </a:r>
            <a:r>
              <a:rPr lang="ru-RU" sz="2400" dirty="0" smtClean="0"/>
              <a:t> </a:t>
            </a:r>
            <a:r>
              <a:rPr lang="ru-RU" sz="2400" dirty="0" err="1" smtClean="0"/>
              <a:t>риси</a:t>
            </a:r>
            <a:r>
              <a:rPr lang="ru-RU" sz="2400" dirty="0" smtClean="0"/>
              <a:t>: великий </a:t>
            </a:r>
            <a:r>
              <a:rPr lang="ru-RU" sz="2400" dirty="0" err="1" smtClean="0"/>
              <a:t>просторовий</a:t>
            </a:r>
            <a:r>
              <a:rPr lang="ru-RU" sz="2400" dirty="0" smtClean="0"/>
              <a:t> </a:t>
            </a:r>
            <a:r>
              <a:rPr lang="ru-RU" sz="2400" dirty="0" err="1" smtClean="0"/>
              <a:t>розмах</a:t>
            </a:r>
            <a:r>
              <a:rPr lang="ru-RU" sz="2400" dirty="0" smtClean="0"/>
              <a:t>, </a:t>
            </a:r>
            <a:r>
              <a:rPr lang="ru-RU" sz="2400" dirty="0" err="1" smtClean="0"/>
              <a:t>значний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вплив</a:t>
            </a:r>
            <a:r>
              <a:rPr lang="ru-RU" sz="2400" dirty="0" smtClean="0"/>
              <a:t> на </a:t>
            </a:r>
            <a:r>
              <a:rPr lang="ru-RU" sz="2400" dirty="0" err="1" smtClean="0"/>
              <a:t>навколишнє</a:t>
            </a:r>
            <a:r>
              <a:rPr lang="ru-RU" sz="2400" dirty="0" smtClean="0"/>
              <a:t> </a:t>
            </a:r>
            <a:r>
              <a:rPr lang="ru-RU" sz="2400" dirty="0" err="1" smtClean="0"/>
              <a:t>середовище</a:t>
            </a:r>
            <a:r>
              <a:rPr lang="ru-RU" sz="2400" dirty="0" smtClean="0"/>
              <a:t>, </a:t>
            </a:r>
            <a:r>
              <a:rPr lang="ru-RU" sz="2400" dirty="0" err="1" smtClean="0"/>
              <a:t>сильний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психологічний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вплив</a:t>
            </a:r>
            <a:r>
              <a:rPr lang="ru-RU" sz="2400" dirty="0" smtClean="0"/>
              <a:t> </a:t>
            </a:r>
            <a:r>
              <a:rPr lang="ru-RU" sz="2400" dirty="0" err="1" smtClean="0"/>
              <a:t>на</a:t>
            </a:r>
            <a:r>
              <a:rPr lang="ru-RU" sz="2400" dirty="0" smtClean="0"/>
              <a:t> </a:t>
            </a:r>
            <a:r>
              <a:rPr lang="ru-RU" sz="2400" dirty="0" err="1" smtClean="0"/>
              <a:t>людину</a:t>
            </a:r>
            <a:r>
              <a:rPr lang="ru-RU" sz="2400" dirty="0" smtClean="0"/>
              <a:t>.</a:t>
            </a:r>
            <a:endParaRPr lang="uk-UA" sz="2400" dirty="0" smtClean="0"/>
          </a:p>
          <a:p>
            <a:pPr algn="just"/>
            <a:r>
              <a:rPr lang="ru-RU" sz="2400" b="1" i="1" dirty="0" err="1" smtClean="0"/>
              <a:t>Визначають</a:t>
            </a:r>
            <a:r>
              <a:rPr lang="ru-RU" sz="2400" b="1" i="1" dirty="0" smtClean="0"/>
              <a:t> 4 </a:t>
            </a:r>
            <a:r>
              <a:rPr lang="ru-RU" sz="2400" b="1" i="1" dirty="0" err="1" smtClean="0"/>
              <a:t>групи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стихійних</a:t>
            </a:r>
            <a:r>
              <a:rPr lang="ru-RU" sz="2400" b="1" i="1" dirty="0" smtClean="0"/>
              <a:t> лих:</a:t>
            </a:r>
            <a:endParaRPr lang="uk-UA" sz="2400" dirty="0" smtClean="0"/>
          </a:p>
          <a:p>
            <a:pPr algn="just">
              <a:buNone/>
            </a:pPr>
            <a:r>
              <a:rPr lang="ru-RU" sz="2400" i="1" dirty="0" smtClean="0"/>
              <a:t>-  </a:t>
            </a:r>
            <a:r>
              <a:rPr lang="ru-RU" sz="2400" i="1" dirty="0" err="1" smtClean="0"/>
              <a:t>тектонічні</a:t>
            </a:r>
            <a:r>
              <a:rPr lang="ru-RU" sz="2400" i="1" dirty="0" smtClean="0"/>
              <a:t> (</a:t>
            </a:r>
            <a:r>
              <a:rPr lang="ru-RU" sz="2400" i="1" dirty="0" err="1" smtClean="0"/>
              <a:t>землетруси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цунамі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виверження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вулканів</a:t>
            </a:r>
            <a:r>
              <a:rPr lang="ru-RU" sz="2400" i="1" dirty="0" smtClean="0"/>
              <a:t>);</a:t>
            </a:r>
            <a:endParaRPr lang="uk-UA" sz="2400" dirty="0" smtClean="0"/>
          </a:p>
          <a:p>
            <a:pPr algn="just">
              <a:buNone/>
            </a:pPr>
            <a:r>
              <a:rPr lang="ru-RU" sz="2400" i="1" dirty="0" smtClean="0"/>
              <a:t>-  </a:t>
            </a:r>
            <a:r>
              <a:rPr lang="ru-RU" sz="2400" i="1" dirty="0" err="1" smtClean="0"/>
              <a:t>топологічні</a:t>
            </a:r>
            <a:r>
              <a:rPr lang="ru-RU" sz="2400" i="1" dirty="0" smtClean="0"/>
              <a:t> (</a:t>
            </a:r>
            <a:r>
              <a:rPr lang="ru-RU" sz="2400" i="1" dirty="0" err="1" smtClean="0"/>
              <a:t>повені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селі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зсуви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сніжні</a:t>
            </a:r>
            <a:r>
              <a:rPr lang="ru-RU" sz="2400" i="1" dirty="0" smtClean="0"/>
              <a:t> обвали);</a:t>
            </a:r>
            <a:endParaRPr lang="uk-UA" sz="2400" dirty="0" smtClean="0"/>
          </a:p>
          <a:p>
            <a:pPr algn="just">
              <a:buNone/>
            </a:pPr>
            <a:r>
              <a:rPr lang="ru-RU" sz="2400" i="1" dirty="0" smtClean="0"/>
              <a:t>- </a:t>
            </a:r>
            <a:r>
              <a:rPr lang="ru-RU" sz="2400" i="1" dirty="0" err="1" smtClean="0"/>
              <a:t>метеорологічні</a:t>
            </a:r>
            <a:r>
              <a:rPr lang="ru-RU" sz="2400" i="1" dirty="0" smtClean="0"/>
              <a:t> (</a:t>
            </a:r>
            <a:r>
              <a:rPr lang="ru-RU" sz="2400" i="1" dirty="0" err="1" smtClean="0"/>
              <a:t>бурі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урагани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смерчі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снігопади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спека</a:t>
            </a:r>
            <a:r>
              <a:rPr lang="ru-RU" sz="2400" i="1" dirty="0" smtClean="0"/>
              <a:t>, засуха, </a:t>
            </a:r>
            <a:r>
              <a:rPr lang="ru-RU" sz="2400" i="1" dirty="0" err="1" smtClean="0"/>
              <a:t>пожежі</a:t>
            </a:r>
            <a:r>
              <a:rPr lang="ru-RU" sz="2400" i="1" dirty="0" smtClean="0"/>
              <a:t>);</a:t>
            </a:r>
            <a:endParaRPr lang="uk-UA" sz="2400" dirty="0" smtClean="0"/>
          </a:p>
          <a:p>
            <a:pPr algn="just">
              <a:buNone/>
            </a:pPr>
            <a:r>
              <a:rPr lang="ru-RU" sz="2400" i="1" dirty="0" smtClean="0"/>
              <a:t>- </a:t>
            </a:r>
            <a:r>
              <a:rPr lang="ru-RU" sz="2400" i="1" dirty="0" err="1" smtClean="0"/>
              <a:t>космічні</a:t>
            </a:r>
            <a:r>
              <a:rPr lang="ru-RU" sz="2400" i="1" dirty="0" smtClean="0"/>
              <a:t> (</a:t>
            </a:r>
            <a:r>
              <a:rPr lang="ru-RU" sz="2400" i="1" dirty="0" err="1" smtClean="0"/>
              <a:t>метеорити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інші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космічні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катастрофи</a:t>
            </a:r>
            <a:r>
              <a:rPr lang="ru-RU" sz="2400" i="1" dirty="0" smtClean="0"/>
              <a:t>).</a:t>
            </a:r>
            <a:endParaRPr lang="uk-UA" sz="2400" dirty="0" smtClean="0"/>
          </a:p>
          <a:p>
            <a:pPr algn="just">
              <a:buNone/>
            </a:pPr>
            <a:endParaRPr lang="uk-UA" sz="2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НАДЗВИЧАЙНІ СИТУАЦІЇ СОЦІАЛЬНО-ПОЛІТИЧНОГО ХАРАКТЕРУ</a:t>
            </a:r>
            <a:endParaRPr lang="uk-UA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i="1" dirty="0" smtClean="0"/>
              <a:t>1. </a:t>
            </a:r>
            <a:r>
              <a:rPr lang="ru-RU" sz="2800" i="1" dirty="0" err="1" smtClean="0"/>
              <a:t>Соціально-політичні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конфлікти</a:t>
            </a:r>
            <a:r>
              <a:rPr lang="ru-RU" sz="2800" i="1" dirty="0" smtClean="0"/>
              <a:t>:</a:t>
            </a:r>
            <a:endParaRPr lang="uk-UA" sz="2800" dirty="0" smtClean="0"/>
          </a:p>
          <a:p>
            <a:r>
              <a:rPr lang="ru-RU" sz="2800" dirty="0" smtClean="0"/>
              <a:t>а) </a:t>
            </a:r>
            <a:r>
              <a:rPr lang="ru-RU" sz="2800" dirty="0" err="1" smtClean="0"/>
              <a:t>війна</a:t>
            </a:r>
            <a:r>
              <a:rPr lang="ru-RU" sz="2800" dirty="0" smtClean="0"/>
              <a:t> як </a:t>
            </a:r>
            <a:r>
              <a:rPr lang="ru-RU" sz="2800" dirty="0" err="1" smtClean="0"/>
              <a:t>крайній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прояв</a:t>
            </a:r>
            <a:r>
              <a:rPr lang="ru-RU" sz="2800" dirty="0" smtClean="0"/>
              <a:t> </a:t>
            </a:r>
            <a:r>
              <a:rPr lang="ru-RU" sz="2800" dirty="0" err="1" smtClean="0"/>
              <a:t>політичного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конфлікту</a:t>
            </a:r>
            <a:r>
              <a:rPr lang="ru-RU" sz="2800" dirty="0" smtClean="0"/>
              <a:t>;</a:t>
            </a:r>
            <a:endParaRPr lang="uk-UA" sz="2800" dirty="0" smtClean="0"/>
          </a:p>
          <a:p>
            <a:r>
              <a:rPr lang="ru-RU" sz="2800" dirty="0" smtClean="0"/>
              <a:t>б) </a:t>
            </a:r>
            <a:r>
              <a:rPr lang="ru-RU" sz="2800" dirty="0" err="1" smtClean="0"/>
              <a:t>тероризм</a:t>
            </a:r>
            <a:r>
              <a:rPr lang="ru-RU" sz="2800" dirty="0" smtClean="0"/>
              <a:t>, </a:t>
            </a:r>
            <a:r>
              <a:rPr lang="ru-RU" sz="2800" dirty="0" err="1" smtClean="0"/>
              <a:t>види</a:t>
            </a:r>
            <a:r>
              <a:rPr lang="ru-RU" sz="2800" dirty="0" smtClean="0"/>
              <a:t> </a:t>
            </a:r>
            <a:r>
              <a:rPr lang="ru-RU" sz="2800" dirty="0" err="1" smtClean="0"/>
              <a:t>терактів</a:t>
            </a:r>
            <a:r>
              <a:rPr lang="ru-RU" sz="2800" dirty="0" smtClean="0"/>
              <a:t>.</a:t>
            </a:r>
            <a:endParaRPr lang="uk-UA" sz="2800" dirty="0" smtClean="0"/>
          </a:p>
          <a:p>
            <a:r>
              <a:rPr lang="ru-RU" sz="2800" i="1" dirty="0" smtClean="0"/>
              <a:t>2. </a:t>
            </a:r>
            <a:r>
              <a:rPr lang="ru-RU" sz="2800" i="1" dirty="0" err="1" smtClean="0"/>
              <a:t>Криміногенна</a:t>
            </a:r>
            <a:r>
              <a:rPr lang="ru-RU" sz="2800" i="1" dirty="0" smtClean="0"/>
              <a:t> обстановка в </a:t>
            </a:r>
            <a:r>
              <a:rPr lang="ru-RU" sz="2800" i="1" dirty="0" err="1" smtClean="0"/>
              <a:t>країні</a:t>
            </a:r>
            <a:r>
              <a:rPr lang="ru-RU" sz="2800" i="1" dirty="0" smtClean="0"/>
              <a:t>.</a:t>
            </a:r>
            <a:endParaRPr lang="uk-UA" sz="2800" dirty="0" smtClean="0"/>
          </a:p>
          <a:p>
            <a:r>
              <a:rPr lang="ru-RU" sz="2800" i="1" dirty="0" smtClean="0"/>
              <a:t>3. </a:t>
            </a:r>
            <a:r>
              <a:rPr lang="ru-RU" sz="2800" i="1" dirty="0" err="1" smtClean="0"/>
              <a:t>Соціальні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небезпеки</a:t>
            </a:r>
            <a:r>
              <a:rPr lang="ru-RU" sz="2800" i="1" dirty="0" smtClean="0"/>
              <a:t>: </a:t>
            </a:r>
            <a:r>
              <a:rPr lang="ru-RU" sz="2800" i="1" dirty="0" err="1" smtClean="0"/>
              <a:t>алкоголізм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куріння</a:t>
            </a:r>
            <a:r>
              <a:rPr lang="ru-RU" sz="2800" dirty="0" smtClean="0"/>
              <a:t>.</a:t>
            </a:r>
            <a:endParaRPr lang="uk-UA" sz="2800" dirty="0" smtClean="0"/>
          </a:p>
          <a:p>
            <a:r>
              <a:rPr lang="ru-RU" sz="2800" i="1" dirty="0" smtClean="0"/>
              <a:t>4. </a:t>
            </a:r>
            <a:r>
              <a:rPr lang="ru-RU" sz="2800" i="1" dirty="0" err="1" smtClean="0"/>
              <a:t>Природно-соціальні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небезпеки</a:t>
            </a:r>
            <a:r>
              <a:rPr lang="ru-RU" sz="2800" i="1" dirty="0" smtClean="0"/>
              <a:t> - </a:t>
            </a:r>
            <a:r>
              <a:rPr lang="ru-RU" sz="2800" i="1" dirty="0" err="1" smtClean="0"/>
              <a:t>епідемії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соціальні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хвороби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наркоманія</a:t>
            </a:r>
            <a:r>
              <a:rPr lang="ru-RU" sz="2800" i="1" dirty="0" smtClean="0"/>
              <a:t>, СНІД.</a:t>
            </a:r>
            <a:endParaRPr lang="uk-UA" sz="2800" dirty="0" smtClean="0"/>
          </a:p>
          <a:p>
            <a:r>
              <a:rPr lang="ru-RU" sz="2800" i="1" dirty="0" smtClean="0"/>
              <a:t>5. </a:t>
            </a:r>
            <a:r>
              <a:rPr lang="ru-RU" sz="2800" i="1" dirty="0" err="1" smtClean="0"/>
              <a:t>Природно-техногенні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небезпеки</a:t>
            </a:r>
            <a:r>
              <a:rPr lang="ru-RU" sz="2800" i="1" dirty="0" smtClean="0"/>
              <a:t>: </a:t>
            </a:r>
            <a:r>
              <a:rPr lang="ru-RU" sz="2800" i="1" dirty="0" err="1" smtClean="0"/>
              <a:t>кислотні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дощі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пилові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бурі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зменшення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родючості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грунтів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виникнення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пустель</a:t>
            </a:r>
            <a:r>
              <a:rPr lang="ru-RU" sz="2800" i="1" dirty="0" smtClean="0"/>
              <a:t>.</a:t>
            </a:r>
            <a:endParaRPr lang="uk-UA" sz="2800" dirty="0" smtClean="0"/>
          </a:p>
          <a:p>
            <a:endParaRPr lang="uk-UA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/>
              <a:t>МЕДИКО-САНІТАРНІ НАСЛІДКИ ТЕХНОГЕННИХ КАТАСТРОФ</a:t>
            </a:r>
            <a:r>
              <a:rPr lang="uk-UA" sz="2800" dirty="0" smtClean="0"/>
              <a:t/>
            </a:r>
            <a:br>
              <a:rPr lang="uk-UA" sz="2800" dirty="0" smtClean="0"/>
            </a:b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err="1" smtClean="0"/>
              <a:t>Аналіз</a:t>
            </a:r>
            <a:r>
              <a:rPr lang="ru-RU" sz="2000" dirty="0" smtClean="0"/>
              <a:t> </a:t>
            </a:r>
            <a:r>
              <a:rPr lang="ru-RU" sz="2000" dirty="0" err="1" smtClean="0"/>
              <a:t>структури</a:t>
            </a:r>
            <a:r>
              <a:rPr lang="ru-RU" sz="2000" dirty="0" smtClean="0"/>
              <a:t> НС, </a:t>
            </a:r>
            <a:r>
              <a:rPr lang="ru-RU" sz="2000" dirty="0" err="1" smtClean="0"/>
              <a:t>пов’язаних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техногенними</a:t>
            </a:r>
            <a:r>
              <a:rPr lang="ru-RU" sz="2000" dirty="0" smtClean="0"/>
              <a:t> </a:t>
            </a:r>
            <a:r>
              <a:rPr lang="ru-RU" sz="2000" dirty="0" err="1" smtClean="0"/>
              <a:t>чинниками</a:t>
            </a:r>
            <a:r>
              <a:rPr lang="ru-RU" sz="2000" dirty="0" smtClean="0"/>
              <a:t>, </a:t>
            </a:r>
            <a:r>
              <a:rPr lang="ru-RU" sz="2000" dirty="0" err="1" smtClean="0"/>
              <a:t>свідчить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найбільш</a:t>
            </a:r>
            <a:r>
              <a:rPr lang="ru-RU" sz="2000" dirty="0" smtClean="0"/>
              <a:t> </a:t>
            </a:r>
            <a:r>
              <a:rPr lang="ru-RU" sz="2000" dirty="0" err="1" smtClean="0"/>
              <a:t>значущі</a:t>
            </a:r>
            <a:r>
              <a:rPr lang="ru-RU" sz="2000" dirty="0" smtClean="0"/>
              <a:t> </a:t>
            </a:r>
            <a:r>
              <a:rPr lang="ru-RU" sz="2000" dirty="0" err="1" smtClean="0"/>
              <a:t>серед</a:t>
            </a:r>
            <a:r>
              <a:rPr lang="ru-RU" sz="2000" dirty="0" smtClean="0"/>
              <a:t> них –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аварії</a:t>
            </a:r>
            <a:r>
              <a:rPr lang="ru-RU" sz="2000" i="1" dirty="0" smtClean="0"/>
              <a:t> на </a:t>
            </a:r>
            <a:r>
              <a:rPr lang="ru-RU" sz="2000" i="1" dirty="0" err="1" smtClean="0"/>
              <a:t>атомних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електростанціях</a:t>
            </a:r>
            <a:r>
              <a:rPr lang="ru-RU" sz="2000" i="1" dirty="0" smtClean="0"/>
              <a:t> (АЕС), </a:t>
            </a:r>
            <a:r>
              <a:rPr lang="ru-RU" sz="2000" i="1" dirty="0" err="1" smtClean="0"/>
              <a:t>хімічно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небезпечних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об’єктах</a:t>
            </a:r>
            <a:r>
              <a:rPr lang="ru-RU" sz="2000" i="1" dirty="0" smtClean="0"/>
              <a:t> (ХНО), шахтах </a:t>
            </a:r>
            <a:r>
              <a:rPr lang="ru-RU" sz="2000" i="1" dirty="0" err="1" smtClean="0"/>
              <a:t>і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вибухонебезпечних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об’єктах</a:t>
            </a:r>
            <a:r>
              <a:rPr lang="ru-RU" sz="2000" i="1" dirty="0" smtClean="0"/>
              <a:t> та </a:t>
            </a:r>
            <a:r>
              <a:rPr lang="ru-RU" sz="2000" i="1" dirty="0" err="1" smtClean="0"/>
              <a:t>транспортні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катастрофи</a:t>
            </a:r>
            <a:r>
              <a:rPr lang="ru-RU" sz="2000" i="1" dirty="0" smtClean="0"/>
              <a:t>.</a:t>
            </a:r>
            <a:endParaRPr lang="en-US" sz="2000" i="1" dirty="0" smtClean="0"/>
          </a:p>
          <a:p>
            <a:r>
              <a:rPr lang="ru-RU" sz="2000" b="1" dirty="0" err="1" smtClean="0"/>
              <a:t>Радіаційна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аварія</a:t>
            </a:r>
            <a:r>
              <a:rPr lang="ru-RU" sz="2000" b="1" dirty="0" smtClean="0"/>
              <a:t> –</a:t>
            </a:r>
            <a:r>
              <a:rPr lang="ru-RU" sz="2000" dirty="0" smtClean="0"/>
              <a:t> </a:t>
            </a:r>
            <a:r>
              <a:rPr lang="ru-RU" sz="2000" dirty="0" err="1" smtClean="0"/>
              <a:t>аварія</a:t>
            </a:r>
            <a:r>
              <a:rPr lang="ru-RU" sz="2000" dirty="0" smtClean="0"/>
              <a:t>, </a:t>
            </a:r>
            <a:r>
              <a:rPr lang="ru-RU" sz="2000" dirty="0" err="1" smtClean="0"/>
              <a:t>пов’язана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викидом</a:t>
            </a:r>
            <a:r>
              <a:rPr lang="ru-RU" sz="2000" dirty="0" smtClean="0"/>
              <a:t> </a:t>
            </a:r>
            <a:r>
              <a:rPr lang="ru-RU" sz="2000" dirty="0" err="1" smtClean="0"/>
              <a:t>радіоактивних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продуктів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(</a:t>
            </a:r>
            <a:r>
              <a:rPr lang="ru-RU" sz="2000" dirty="0" err="1" smtClean="0"/>
              <a:t>або</a:t>
            </a:r>
            <a:r>
              <a:rPr lang="ru-RU" sz="2000" dirty="0" smtClean="0"/>
              <a:t>) </a:t>
            </a:r>
            <a:r>
              <a:rPr lang="ru-RU" sz="2000" dirty="0" err="1" smtClean="0"/>
              <a:t>виходом</a:t>
            </a:r>
            <a:r>
              <a:rPr lang="ru-RU" sz="2000" dirty="0" smtClean="0"/>
              <a:t> </a:t>
            </a:r>
            <a:r>
              <a:rPr lang="ru-RU" sz="2000" dirty="0" err="1" smtClean="0"/>
              <a:t>іонізуючих</a:t>
            </a:r>
            <a:r>
              <a:rPr lang="ru-RU" sz="2000" dirty="0" smtClean="0"/>
              <a:t> </a:t>
            </a:r>
            <a:r>
              <a:rPr lang="ru-RU" sz="2000" dirty="0" err="1" smtClean="0"/>
              <a:t>випромінювань</a:t>
            </a:r>
            <a:r>
              <a:rPr lang="ru-RU" sz="2000" dirty="0" smtClean="0"/>
              <a:t> за </a:t>
            </a:r>
            <a:r>
              <a:rPr lang="ru-RU" sz="2000" dirty="0" err="1" smtClean="0"/>
              <a:t>передбачені</a:t>
            </a:r>
            <a:r>
              <a:rPr lang="ru-RU" sz="2000" dirty="0" smtClean="0"/>
              <a:t> проектом для </a:t>
            </a:r>
            <a:r>
              <a:rPr lang="ru-RU" sz="2000" dirty="0" err="1" smtClean="0"/>
              <a:t>нормальної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експлуатації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радіаційно</a:t>
            </a:r>
            <a:r>
              <a:rPr lang="ru-RU" sz="2000" dirty="0" smtClean="0"/>
              <a:t> </a:t>
            </a:r>
            <a:r>
              <a:rPr lang="ru-RU" sz="2000" dirty="0" err="1" smtClean="0"/>
              <a:t>небезпечного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об’єкта</a:t>
            </a:r>
            <a:r>
              <a:rPr lang="ru-RU" sz="2000" dirty="0" smtClean="0"/>
              <a:t> </a:t>
            </a:r>
            <a:r>
              <a:rPr lang="ru-RU" sz="2000" dirty="0" err="1" smtClean="0"/>
              <a:t>межі</a:t>
            </a:r>
            <a:r>
              <a:rPr lang="ru-RU" sz="2000" dirty="0" smtClean="0"/>
              <a:t> в </a:t>
            </a:r>
            <a:r>
              <a:rPr lang="ru-RU" sz="2000" dirty="0" err="1" smtClean="0"/>
              <a:t>кількостях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перевищують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встановлені</a:t>
            </a:r>
            <a:r>
              <a:rPr lang="ru-RU" sz="2000" dirty="0" smtClean="0"/>
              <a:t> </a:t>
            </a:r>
            <a:r>
              <a:rPr lang="ru-RU" sz="2000" dirty="0" err="1" smtClean="0"/>
              <a:t>межі</a:t>
            </a:r>
            <a:r>
              <a:rPr lang="ru-RU" sz="2000" dirty="0" smtClean="0"/>
              <a:t> </a:t>
            </a:r>
            <a:r>
              <a:rPr lang="ru-RU" sz="2000" dirty="0" err="1" smtClean="0"/>
              <a:t>безпеки</a:t>
            </a:r>
            <a:r>
              <a:rPr lang="ru-RU" sz="2000" dirty="0" smtClean="0"/>
              <a:t> </a:t>
            </a:r>
            <a:r>
              <a:rPr lang="ru-RU" sz="2000" dirty="0" err="1" smtClean="0"/>
              <a:t>експлуатації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об’єкта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dirty="0" smtClean="0"/>
              <a:t>В </a:t>
            </a:r>
            <a:r>
              <a:rPr lang="ru-RU" sz="2000" dirty="0" err="1" smtClean="0"/>
              <a:t>ході</a:t>
            </a:r>
            <a:r>
              <a:rPr lang="ru-RU" sz="2000" dirty="0" smtClean="0"/>
              <a:t> </a:t>
            </a:r>
            <a:r>
              <a:rPr lang="ru-RU" sz="2000" dirty="0" err="1" smtClean="0"/>
              <a:t>радіаційної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аварії</a:t>
            </a:r>
            <a:r>
              <a:rPr lang="ru-RU" sz="2000" dirty="0" smtClean="0"/>
              <a:t> </a:t>
            </a:r>
            <a:r>
              <a:rPr lang="ru-RU" sz="2000" dirty="0" err="1" smtClean="0"/>
              <a:t>виникають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зони</a:t>
            </a:r>
            <a:r>
              <a:rPr lang="ru-RU" sz="2000" dirty="0" smtClean="0"/>
              <a:t> </a:t>
            </a:r>
            <a:r>
              <a:rPr lang="ru-RU" sz="2000" dirty="0" err="1" smtClean="0"/>
              <a:t>радіоактивного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забруднення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навколишнього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середовища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dirty="0" err="1" smtClean="0"/>
              <a:t>Міжнародним</a:t>
            </a:r>
            <a:r>
              <a:rPr lang="ru-RU" sz="2000" dirty="0" smtClean="0"/>
              <a:t> агентством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використання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атомної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енергії</a:t>
            </a:r>
            <a:r>
              <a:rPr lang="ru-RU" sz="2000" dirty="0" smtClean="0"/>
              <a:t> (МАГАТЕ) </a:t>
            </a:r>
            <a:r>
              <a:rPr lang="ru-RU" sz="2000" dirty="0" err="1" smtClean="0"/>
              <a:t>прийнята</a:t>
            </a:r>
            <a:r>
              <a:rPr lang="ru-RU" sz="2000" dirty="0" smtClean="0"/>
              <a:t> шкала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оцінки</a:t>
            </a:r>
            <a:r>
              <a:rPr lang="ru-RU" sz="2000" dirty="0" smtClean="0"/>
              <a:t> </a:t>
            </a:r>
            <a:r>
              <a:rPr lang="ru-RU" sz="2000" dirty="0" err="1" smtClean="0"/>
              <a:t>небезпеки</a:t>
            </a:r>
            <a:r>
              <a:rPr lang="ru-RU" sz="2000" dirty="0" smtClean="0"/>
              <a:t> </a:t>
            </a:r>
            <a:r>
              <a:rPr lang="ru-RU" sz="2000" dirty="0" err="1" smtClean="0"/>
              <a:t>аварій</a:t>
            </a:r>
            <a:r>
              <a:rPr lang="ru-RU" sz="2000" dirty="0" smtClean="0"/>
              <a:t> на АЕС.</a:t>
            </a:r>
            <a:endParaRPr lang="uk-UA" sz="2000" dirty="0" smtClean="0"/>
          </a:p>
          <a:p>
            <a:pPr>
              <a:buNone/>
            </a:pPr>
            <a:endParaRPr lang="uk-UA" sz="2000" i="1" dirty="0" smtClean="0"/>
          </a:p>
          <a:p>
            <a:endParaRPr lang="uk-UA" sz="2000" i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/>
              <a:t>Радіаційна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аварія</a:t>
            </a: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000" dirty="0" smtClean="0"/>
              <a:t>У </a:t>
            </a:r>
            <a:r>
              <a:rPr lang="ru-RU" sz="2000" dirty="0" err="1" smtClean="0"/>
              <a:t>початковий</a:t>
            </a:r>
            <a:r>
              <a:rPr lang="ru-RU" sz="2000" dirty="0" smtClean="0"/>
              <a:t> </a:t>
            </a:r>
            <a:r>
              <a:rPr lang="ru-RU" sz="2000" dirty="0" err="1" smtClean="0"/>
              <a:t>період</a:t>
            </a:r>
            <a:r>
              <a:rPr lang="ru-RU" sz="2000" dirty="0" smtClean="0"/>
              <a:t> </a:t>
            </a:r>
            <a:r>
              <a:rPr lang="ru-RU" sz="2000" dirty="0" err="1" smtClean="0"/>
              <a:t>після</a:t>
            </a:r>
            <a:r>
              <a:rPr lang="ru-RU" sz="2000" dirty="0" smtClean="0"/>
              <a:t> </a:t>
            </a:r>
            <a:r>
              <a:rPr lang="ru-RU" sz="2000" dirty="0" err="1" smtClean="0"/>
              <a:t>аварії</a:t>
            </a:r>
            <a:r>
              <a:rPr lang="ru-RU" sz="2000" dirty="0" smtClean="0"/>
              <a:t> </a:t>
            </a:r>
            <a:r>
              <a:rPr lang="ru-RU" sz="2000" dirty="0" err="1" smtClean="0"/>
              <a:t>найбільший</a:t>
            </a:r>
            <a:r>
              <a:rPr lang="ru-RU" sz="2000" dirty="0" smtClean="0"/>
              <a:t> </a:t>
            </a:r>
            <a:r>
              <a:rPr lang="ru-RU" sz="2000" dirty="0" err="1" smtClean="0"/>
              <a:t>внесок</a:t>
            </a:r>
            <a:r>
              <a:rPr lang="ru-RU" sz="2000" dirty="0" smtClean="0"/>
              <a:t> </a:t>
            </a:r>
            <a:r>
              <a:rPr lang="ru-RU" sz="2000" dirty="0" err="1" smtClean="0"/>
              <a:t>у</a:t>
            </a:r>
            <a:r>
              <a:rPr lang="ru-RU" sz="2000" dirty="0" smtClean="0"/>
              <a:t> </a:t>
            </a:r>
            <a:r>
              <a:rPr lang="ru-RU" sz="2000" dirty="0" err="1" smtClean="0"/>
              <a:t>загальну</a:t>
            </a:r>
            <a:r>
              <a:rPr lang="ru-RU" sz="2000" dirty="0" smtClean="0"/>
              <a:t> </a:t>
            </a:r>
            <a:r>
              <a:rPr lang="ru-RU" sz="2000" dirty="0" err="1" smtClean="0"/>
              <a:t>радіоактивність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вносять</a:t>
            </a:r>
            <a:r>
              <a:rPr lang="ru-RU" sz="2000" dirty="0" smtClean="0"/>
              <a:t> </a:t>
            </a:r>
            <a:r>
              <a:rPr lang="ru-RU" sz="2000" dirty="0" err="1" smtClean="0"/>
              <a:t>радіонукліди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коротким </a:t>
            </a:r>
            <a:r>
              <a:rPr lang="ru-RU" sz="2000" dirty="0" err="1" smtClean="0"/>
              <a:t>періодом</a:t>
            </a:r>
            <a:r>
              <a:rPr lang="ru-RU" sz="2000" dirty="0" smtClean="0"/>
              <a:t> </a:t>
            </a:r>
            <a:r>
              <a:rPr lang="ru-RU" sz="2000" dirty="0" err="1" smtClean="0"/>
              <a:t>напіврозпаду</a:t>
            </a:r>
            <a:r>
              <a:rPr lang="ru-RU" sz="2000" dirty="0" smtClean="0"/>
              <a:t> (до 2-х </a:t>
            </a:r>
            <a:r>
              <a:rPr lang="ru-RU" sz="2000" dirty="0" err="1" smtClean="0"/>
              <a:t>місяців</a:t>
            </a:r>
            <a:r>
              <a:rPr lang="ru-RU" sz="2000" dirty="0" smtClean="0"/>
              <a:t>). </a:t>
            </a:r>
            <a:r>
              <a:rPr lang="ru-RU" sz="2000" dirty="0" err="1" smtClean="0"/>
              <a:t>Потім</a:t>
            </a:r>
            <a:r>
              <a:rPr lang="ru-RU" sz="2000" dirty="0" smtClean="0"/>
              <a:t> спад </a:t>
            </a:r>
            <a:r>
              <a:rPr lang="ru-RU" sz="2000" dirty="0" err="1" smtClean="0"/>
              <a:t>активності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визначається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нуклідами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великим </a:t>
            </a:r>
            <a:r>
              <a:rPr lang="ru-RU" sz="2000" dirty="0" err="1" smtClean="0"/>
              <a:t>періодом</a:t>
            </a:r>
            <a:r>
              <a:rPr lang="ru-RU" sz="2000" dirty="0" smtClean="0"/>
              <a:t> </a:t>
            </a:r>
            <a:r>
              <a:rPr lang="ru-RU" sz="2000" dirty="0" err="1" smtClean="0"/>
              <a:t>напіврозпаду</a:t>
            </a:r>
            <a:r>
              <a:rPr lang="ru-RU" sz="2000" dirty="0" smtClean="0"/>
              <a:t> –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кількох</a:t>
            </a:r>
            <a:r>
              <a:rPr lang="ru-RU" sz="2000" dirty="0" smtClean="0"/>
              <a:t> </a:t>
            </a:r>
            <a:r>
              <a:rPr lang="ru-RU" sz="2000" dirty="0" err="1" smtClean="0"/>
              <a:t>сотень</a:t>
            </a:r>
            <a:r>
              <a:rPr lang="ru-RU" sz="2000" dirty="0" smtClean="0"/>
              <a:t> </a:t>
            </a:r>
            <a:r>
              <a:rPr lang="ru-RU" sz="2000" dirty="0" err="1" smtClean="0"/>
              <a:t>діб</a:t>
            </a:r>
            <a:r>
              <a:rPr lang="ru-RU" sz="2000" dirty="0" smtClean="0"/>
              <a:t> до </a:t>
            </a:r>
            <a:r>
              <a:rPr lang="ru-RU" sz="2000" dirty="0" err="1" smtClean="0"/>
              <a:t>тисяч</a:t>
            </a:r>
            <a:r>
              <a:rPr lang="ru-RU" sz="2000" dirty="0" smtClean="0"/>
              <a:t> </a:t>
            </a:r>
            <a:r>
              <a:rPr lang="ru-RU" sz="2000" dirty="0" err="1" smtClean="0"/>
              <a:t>років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dirty="0" smtClean="0"/>
              <a:t>З них </a:t>
            </a:r>
            <a:r>
              <a:rPr lang="ru-RU" sz="2000" dirty="0" err="1" smtClean="0"/>
              <a:t>довгий</a:t>
            </a:r>
            <a:r>
              <a:rPr lang="ru-RU" sz="2000" dirty="0" smtClean="0"/>
              <a:t> час </a:t>
            </a:r>
            <a:r>
              <a:rPr lang="ru-RU" sz="2000" dirty="0" err="1" smtClean="0"/>
              <a:t>основну</a:t>
            </a:r>
            <a:r>
              <a:rPr lang="ru-RU" sz="2000" dirty="0" smtClean="0"/>
              <a:t> роль у </a:t>
            </a:r>
            <a:r>
              <a:rPr lang="ru-RU" sz="2000" dirty="0" err="1" smtClean="0"/>
              <a:t>динаміці</a:t>
            </a:r>
            <a:r>
              <a:rPr lang="ru-RU" sz="2000" dirty="0" smtClean="0"/>
              <a:t> </a:t>
            </a:r>
            <a:r>
              <a:rPr lang="ru-RU" sz="2000" dirty="0" err="1" smtClean="0"/>
              <a:t>радіаційної</a:t>
            </a:r>
            <a:r>
              <a:rPr lang="ru-RU" sz="2000" dirty="0" smtClean="0"/>
              <a:t> обстановки </a:t>
            </a:r>
            <a:r>
              <a:rPr lang="ru-RU" sz="2000" dirty="0" err="1" smtClean="0"/>
              <a:t>відіграють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біологічно</a:t>
            </a:r>
            <a:r>
              <a:rPr lang="ru-RU" sz="2000" dirty="0" smtClean="0"/>
              <a:t> </a:t>
            </a:r>
            <a:r>
              <a:rPr lang="ru-RU" sz="2000" dirty="0" err="1" smtClean="0"/>
              <a:t>небезпечні</a:t>
            </a:r>
            <a:r>
              <a:rPr lang="ru-RU" sz="2000" dirty="0" smtClean="0"/>
              <a:t> </a:t>
            </a:r>
            <a:r>
              <a:rPr lang="ru-RU" sz="2000" dirty="0" err="1" smtClean="0"/>
              <a:t>радіонукліди</a:t>
            </a:r>
            <a:r>
              <a:rPr lang="ru-RU" sz="2000" dirty="0" smtClean="0"/>
              <a:t>: цезій-137, стронцій-90, плутоній-239.</a:t>
            </a:r>
            <a:endParaRPr lang="uk-UA" sz="2000" dirty="0" smtClean="0"/>
          </a:p>
          <a:p>
            <a:r>
              <a:rPr lang="ru-RU" sz="2000" dirty="0" err="1" smtClean="0"/>
              <a:t>Радіаційному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впливу</a:t>
            </a:r>
            <a:r>
              <a:rPr lang="ru-RU" sz="2000" dirty="0" smtClean="0"/>
              <a:t> </a:t>
            </a:r>
            <a:r>
              <a:rPr lang="ru-RU" sz="2000" dirty="0" err="1" smtClean="0"/>
              <a:t>піддаються</a:t>
            </a:r>
            <a:r>
              <a:rPr lang="ru-RU" sz="2000" dirty="0" smtClean="0"/>
              <a:t> люди, </a:t>
            </a:r>
            <a:r>
              <a:rPr lang="ru-RU" sz="2000" dirty="0" err="1" smtClean="0"/>
              <a:t>тварини</a:t>
            </a:r>
            <a:r>
              <a:rPr lang="ru-RU" sz="2000" dirty="0" smtClean="0"/>
              <a:t>, </a:t>
            </a:r>
            <a:r>
              <a:rPr lang="ru-RU" sz="2000" dirty="0" err="1" smtClean="0"/>
              <a:t>рослини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прилади</a:t>
            </a:r>
            <a:r>
              <a:rPr lang="ru-RU" sz="2000" dirty="0" smtClean="0"/>
              <a:t>, </a:t>
            </a:r>
            <a:r>
              <a:rPr lang="ru-RU" sz="2000" dirty="0" err="1" smtClean="0"/>
              <a:t>чутливі</a:t>
            </a:r>
            <a:r>
              <a:rPr lang="ru-RU" sz="2000" dirty="0" smtClean="0"/>
              <a:t> до </a:t>
            </a:r>
            <a:r>
              <a:rPr lang="ru-RU" sz="2000" dirty="0" err="1" smtClean="0"/>
              <a:t>випромінювань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i="1" dirty="0" err="1" smtClean="0"/>
              <a:t>Санітарні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втрати</a:t>
            </a:r>
            <a:r>
              <a:rPr lang="ru-RU" sz="2000" i="1" dirty="0" smtClean="0"/>
              <a:t> при </a:t>
            </a:r>
            <a:r>
              <a:rPr lang="ru-RU" sz="2000" i="1" dirty="0" err="1" smtClean="0"/>
              <a:t>цьому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можуть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становити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від</a:t>
            </a:r>
            <a:r>
              <a:rPr lang="ru-RU" sz="2000" i="1" dirty="0" smtClean="0"/>
              <a:t> 22 до 33 % </a:t>
            </a:r>
            <a:r>
              <a:rPr lang="ru-RU" sz="2000" i="1" dirty="0" err="1" smtClean="0"/>
              <a:t>населення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зони</a:t>
            </a:r>
            <a:r>
              <a:rPr lang="ru-RU" sz="2000" i="1" dirty="0" smtClean="0"/>
              <a:t> в </a:t>
            </a:r>
            <a:r>
              <a:rPr lang="ru-RU" sz="2000" i="1" dirty="0" err="1" smtClean="0"/>
              <a:t>середньому</a:t>
            </a:r>
            <a:r>
              <a:rPr lang="ru-RU" sz="2000" i="1" dirty="0" smtClean="0"/>
              <a:t>. Структура </a:t>
            </a:r>
            <a:r>
              <a:rPr lang="ru-RU" sz="2000" i="1" dirty="0" err="1" smtClean="0"/>
              <a:t>їх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може</a:t>
            </a:r>
            <a:r>
              <a:rPr lang="ru-RU" sz="2000" i="1" dirty="0" smtClean="0"/>
              <a:t> бути </a:t>
            </a:r>
            <a:r>
              <a:rPr lang="ru-RU" sz="2000" i="1" dirty="0" err="1" smtClean="0"/>
              <a:t>наступною</a:t>
            </a:r>
            <a:r>
              <a:rPr lang="ru-RU" sz="2000" i="1" dirty="0" smtClean="0"/>
              <a:t>:</a:t>
            </a:r>
            <a:endParaRPr lang="uk-UA" sz="2000" dirty="0" smtClean="0"/>
          </a:p>
          <a:p>
            <a:r>
              <a:rPr lang="ru-RU" sz="2000" i="1" dirty="0" smtClean="0"/>
              <a:t>- тяжко </a:t>
            </a:r>
            <a:r>
              <a:rPr lang="ru-RU" sz="2000" i="1" dirty="0" err="1" smtClean="0"/>
              <a:t>ушкоджені</a:t>
            </a:r>
            <a:r>
              <a:rPr lang="ru-RU" sz="2000" i="1" dirty="0" smtClean="0"/>
              <a:t> – 44%</a:t>
            </a:r>
            <a:endParaRPr lang="uk-UA" sz="2000" dirty="0" smtClean="0"/>
          </a:p>
          <a:p>
            <a:r>
              <a:rPr lang="ru-RU" sz="2000" i="1" dirty="0" smtClean="0"/>
              <a:t>- </a:t>
            </a:r>
            <a:r>
              <a:rPr lang="ru-RU" sz="2000" i="1" dirty="0" err="1" smtClean="0"/>
              <a:t>середньої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тяжкості</a:t>
            </a:r>
            <a:r>
              <a:rPr lang="ru-RU" sz="2000" i="1" dirty="0" smtClean="0"/>
              <a:t> – 34%</a:t>
            </a:r>
            <a:endParaRPr lang="uk-UA" sz="2000" dirty="0" smtClean="0"/>
          </a:p>
          <a:p>
            <a:r>
              <a:rPr lang="ru-RU" sz="2000" i="1" dirty="0" smtClean="0"/>
              <a:t>- легко </a:t>
            </a:r>
            <a:r>
              <a:rPr lang="ru-RU" sz="2000" i="1" dirty="0" err="1" smtClean="0"/>
              <a:t>уражені</a:t>
            </a:r>
            <a:r>
              <a:rPr lang="ru-RU" sz="2000" i="1" dirty="0" smtClean="0"/>
              <a:t> – 22%</a:t>
            </a:r>
            <a:endParaRPr lang="uk-UA" sz="2000" dirty="0" smtClean="0"/>
          </a:p>
          <a:p>
            <a:pPr>
              <a:buNone/>
            </a:pPr>
            <a:endParaRPr lang="uk-UA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/>
              <a:t>Радіаційна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аварія</a:t>
            </a: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dirty="0" err="1" smtClean="0"/>
              <a:t>Радіоактивному</a:t>
            </a:r>
            <a:r>
              <a:rPr lang="ru-RU" sz="2800" dirty="0" smtClean="0"/>
              <a:t> </a:t>
            </a:r>
            <a:r>
              <a:rPr lang="ru-RU" sz="2800" dirty="0" err="1" smtClean="0"/>
              <a:t>забрудненню</a:t>
            </a:r>
            <a:r>
              <a:rPr lang="ru-RU" sz="2800" dirty="0" smtClean="0"/>
              <a:t> </a:t>
            </a:r>
            <a:r>
              <a:rPr lang="ru-RU" sz="2800" dirty="0" err="1" smtClean="0"/>
              <a:t>піддаються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спорудження</a:t>
            </a:r>
            <a:r>
              <a:rPr lang="ru-RU" sz="2800" dirty="0" smtClean="0"/>
              <a:t>, </a:t>
            </a:r>
            <a:r>
              <a:rPr lang="ru-RU" sz="2800" dirty="0" err="1" smtClean="0"/>
              <a:t>комунікації</a:t>
            </a:r>
            <a:r>
              <a:rPr lang="ru-RU" sz="2800" dirty="0" smtClean="0"/>
              <a:t>, </a:t>
            </a:r>
            <a:r>
              <a:rPr lang="ru-RU" sz="2800" dirty="0" err="1" smtClean="0"/>
              <a:t>технологічне</a:t>
            </a:r>
            <a:r>
              <a:rPr lang="ru-RU" sz="2800" dirty="0" smtClean="0"/>
              <a:t> </a:t>
            </a:r>
            <a:r>
              <a:rPr lang="ru-RU" sz="2800" dirty="0" err="1" smtClean="0"/>
              <a:t>устаткування</a:t>
            </a:r>
            <a:r>
              <a:rPr lang="ru-RU" sz="2800" dirty="0" smtClean="0"/>
              <a:t>, </a:t>
            </a:r>
            <a:r>
              <a:rPr lang="ru-RU" sz="2800" dirty="0" err="1" smtClean="0"/>
              <a:t>транспортні</a:t>
            </a:r>
            <a:r>
              <a:rPr lang="ru-RU" sz="2800" dirty="0" smtClean="0"/>
              <a:t> </a:t>
            </a:r>
            <a:r>
              <a:rPr lang="ru-RU" sz="2800" dirty="0" err="1" smtClean="0"/>
              <a:t>засоби</a:t>
            </a:r>
            <a:r>
              <a:rPr lang="ru-RU" sz="2800" dirty="0" smtClean="0"/>
              <a:t>, </a:t>
            </a:r>
            <a:r>
              <a:rPr lang="ru-RU" sz="2800" dirty="0" err="1" smtClean="0"/>
              <a:t>майно</a:t>
            </a:r>
            <a:r>
              <a:rPr lang="ru-RU" sz="2800" dirty="0" smtClean="0"/>
              <a:t>, </a:t>
            </a:r>
            <a:r>
              <a:rPr lang="ru-RU" sz="2800" dirty="0" err="1" smtClean="0"/>
              <a:t>матеріали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продукти</a:t>
            </a:r>
            <a:r>
              <a:rPr lang="ru-RU" sz="2800" dirty="0" smtClean="0"/>
              <a:t>, </a:t>
            </a:r>
            <a:r>
              <a:rPr lang="ru-RU" sz="2800" dirty="0" err="1" smtClean="0"/>
              <a:t>сільськогосподарські</a:t>
            </a:r>
            <a:r>
              <a:rPr lang="ru-RU" sz="2800" dirty="0" smtClean="0"/>
              <a:t> </a:t>
            </a:r>
            <a:r>
              <a:rPr lang="ru-RU" sz="2800" dirty="0" err="1" smtClean="0"/>
              <a:t>угіддя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природне</a:t>
            </a:r>
            <a:r>
              <a:rPr lang="ru-RU" sz="2800" dirty="0" smtClean="0"/>
              <a:t> </a:t>
            </a:r>
            <a:r>
              <a:rPr lang="ru-RU" sz="2800" dirty="0" err="1" smtClean="0"/>
              <a:t>середовище</a:t>
            </a:r>
            <a:r>
              <a:rPr lang="ru-RU" sz="2800" dirty="0" smtClean="0"/>
              <a:t>.</a:t>
            </a:r>
            <a:endParaRPr lang="uk-UA" sz="2800" dirty="0" smtClean="0"/>
          </a:p>
          <a:p>
            <a:r>
              <a:rPr lang="ru-RU" sz="2800" dirty="0" smtClean="0"/>
              <a:t>При </a:t>
            </a:r>
            <a:r>
              <a:rPr lang="ru-RU" sz="2800" dirty="0" err="1" smtClean="0"/>
              <a:t>виникненні</a:t>
            </a:r>
            <a:r>
              <a:rPr lang="ru-RU" sz="2800" dirty="0" smtClean="0"/>
              <a:t> </a:t>
            </a:r>
            <a:r>
              <a:rPr lang="ru-RU" sz="2800" dirty="0" err="1" smtClean="0"/>
              <a:t>аварії</a:t>
            </a:r>
            <a:r>
              <a:rPr lang="ru-RU" sz="2800" dirty="0" smtClean="0"/>
              <a:t> на РНО </a:t>
            </a:r>
            <a:r>
              <a:rPr lang="ru-RU" sz="2800" dirty="0" err="1" smtClean="0"/>
              <a:t>реалізуються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наступні</a:t>
            </a:r>
            <a:r>
              <a:rPr lang="ru-RU" sz="2800" dirty="0" smtClean="0"/>
              <a:t> </a:t>
            </a:r>
            <a:r>
              <a:rPr lang="ru-RU" sz="2800" i="1" dirty="0" err="1" smtClean="0"/>
              <a:t>захисні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заходи:</a:t>
            </a:r>
            <a:r>
              <a:rPr lang="ru-RU" sz="2800" dirty="0" err="1" smtClean="0"/>
              <a:t>оповіщення</a:t>
            </a:r>
            <a:r>
              <a:rPr lang="ru-RU" sz="2800" dirty="0" smtClean="0"/>
              <a:t> та </a:t>
            </a:r>
            <a:r>
              <a:rPr lang="ru-RU" sz="2800" dirty="0" err="1" smtClean="0"/>
              <a:t>укриття</a:t>
            </a:r>
            <a:r>
              <a:rPr lang="ru-RU" sz="2800" dirty="0" smtClean="0"/>
              <a:t> людей;  </a:t>
            </a:r>
            <a:r>
              <a:rPr lang="ru-RU" sz="2800" dirty="0" err="1" smtClean="0"/>
              <a:t>проведення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йодної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профілактики</a:t>
            </a:r>
            <a:r>
              <a:rPr lang="ru-RU" sz="2800" dirty="0" smtClean="0"/>
              <a:t>; </a:t>
            </a:r>
            <a:r>
              <a:rPr lang="ru-RU" sz="2800" dirty="0" err="1" smtClean="0"/>
              <a:t>використання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засобів</a:t>
            </a:r>
            <a:r>
              <a:rPr lang="ru-RU" sz="2800" dirty="0" smtClean="0"/>
              <a:t> </a:t>
            </a:r>
            <a:r>
              <a:rPr lang="ru-RU" sz="2800" dirty="0" err="1" smtClean="0"/>
              <a:t>індивідуального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захисту</a:t>
            </a:r>
            <a:r>
              <a:rPr lang="ru-RU" sz="2800" dirty="0" smtClean="0"/>
              <a:t>; </a:t>
            </a:r>
            <a:r>
              <a:rPr lang="ru-RU" sz="2800" dirty="0" err="1" smtClean="0"/>
              <a:t>надання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медичної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допомоги</a:t>
            </a:r>
            <a:r>
              <a:rPr lang="ru-RU" sz="2800" dirty="0" smtClean="0"/>
              <a:t>; </a:t>
            </a:r>
            <a:r>
              <a:rPr lang="ru-RU" sz="2800" dirty="0" err="1" smtClean="0"/>
              <a:t>зонування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забрудненої</a:t>
            </a:r>
            <a:r>
              <a:rPr lang="ru-RU" sz="2800" dirty="0" smtClean="0"/>
              <a:t> </a:t>
            </a:r>
            <a:r>
              <a:rPr lang="ru-RU" sz="2800" dirty="0" err="1" smtClean="0"/>
              <a:t>території</a:t>
            </a:r>
            <a:r>
              <a:rPr lang="ru-RU" sz="2800" dirty="0" smtClean="0"/>
              <a:t>.</a:t>
            </a:r>
            <a:endParaRPr lang="uk-UA" sz="2800" dirty="0" smtClean="0"/>
          </a:p>
          <a:p>
            <a:endParaRPr lang="uk-UA" sz="2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 </a:t>
            </a:r>
            <a:r>
              <a:rPr lang="ru-RU" sz="2800" b="1" dirty="0" err="1" smtClean="0"/>
              <a:t>Аварії</a:t>
            </a:r>
            <a:r>
              <a:rPr lang="ru-RU" sz="2800" b="1" dirty="0" smtClean="0"/>
              <a:t> на </a:t>
            </a:r>
            <a:r>
              <a:rPr lang="ru-RU" sz="2800" b="1" dirty="0" err="1" smtClean="0"/>
              <a:t>хімічно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небезпечних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об’єктах</a:t>
            </a:r>
            <a:r>
              <a:rPr lang="ru-RU" sz="2800" b="1" dirty="0" smtClean="0"/>
              <a:t>.</a:t>
            </a:r>
            <a:r>
              <a:rPr lang="uk-UA" sz="2800" dirty="0" smtClean="0"/>
              <a:t/>
            </a:r>
            <a:br>
              <a:rPr lang="uk-UA" sz="2800" dirty="0" smtClean="0"/>
            </a:b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i="1" dirty="0" smtClean="0"/>
              <a:t>До </a:t>
            </a:r>
            <a:r>
              <a:rPr lang="ru-RU" sz="2400" b="1" i="1" dirty="0" err="1" smtClean="0"/>
              <a:t>хімічно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небезпечних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об’єктів</a:t>
            </a:r>
            <a:r>
              <a:rPr lang="ru-RU" sz="2400" b="1" i="1" dirty="0" smtClean="0"/>
              <a:t> належать:</a:t>
            </a:r>
            <a:endParaRPr lang="uk-UA" sz="2400" b="1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підприємства</a:t>
            </a:r>
            <a:r>
              <a:rPr lang="ru-RU" sz="2400" dirty="0" smtClean="0"/>
              <a:t> </a:t>
            </a:r>
            <a:r>
              <a:rPr lang="ru-RU" sz="2400" dirty="0" err="1" smtClean="0"/>
              <a:t>хімічної</a:t>
            </a:r>
            <a:r>
              <a:rPr lang="ru-RU" sz="2400" dirty="0" smtClean="0"/>
              <a:t>, </a:t>
            </a:r>
            <a:r>
              <a:rPr lang="ru-RU" sz="2400" dirty="0" err="1" smtClean="0"/>
              <a:t>нафтохімічної</a:t>
            </a:r>
            <a:r>
              <a:rPr lang="ru-RU" sz="2400" dirty="0" smtClean="0"/>
              <a:t> та </a:t>
            </a:r>
            <a:r>
              <a:rPr lang="ru-RU" sz="2400" dirty="0" err="1" smtClean="0"/>
              <a:t>нафтопереробної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промисловості</a:t>
            </a:r>
            <a:r>
              <a:rPr lang="ru-RU" sz="2400" dirty="0" smtClean="0"/>
              <a:t>;</a:t>
            </a:r>
            <a:endParaRPr lang="uk-UA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підприємства</a:t>
            </a:r>
            <a:r>
              <a:rPr lang="ru-RU" sz="2400" dirty="0" smtClean="0"/>
              <a:t>, </a:t>
            </a:r>
            <a:r>
              <a:rPr lang="ru-RU" sz="2400" dirty="0" err="1" smtClean="0"/>
              <a:t>обладнані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промисловими</a:t>
            </a:r>
            <a:r>
              <a:rPr lang="ru-RU" sz="2400" dirty="0" smtClean="0"/>
              <a:t> </a:t>
            </a:r>
            <a:r>
              <a:rPr lang="ru-RU" sz="2400" dirty="0" err="1" smtClean="0"/>
              <a:t>холодильними</a:t>
            </a:r>
            <a:r>
              <a:rPr lang="ru-RU" sz="2400" dirty="0" smtClean="0"/>
              <a:t> установками, </a:t>
            </a:r>
            <a:r>
              <a:rPr lang="ru-RU" sz="2400" dirty="0" err="1" smtClean="0"/>
              <a:t>очисні</a:t>
            </a:r>
            <a:r>
              <a:rPr lang="ru-RU" sz="2400" dirty="0" smtClean="0"/>
              <a:t> </a:t>
            </a:r>
            <a:r>
              <a:rPr lang="ru-RU" sz="2400" dirty="0" err="1" smtClean="0"/>
              <a:t>споруди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водопровідні</a:t>
            </a:r>
            <a:r>
              <a:rPr lang="ru-RU" sz="2400" dirty="0" smtClean="0"/>
              <a:t> </a:t>
            </a:r>
            <a:r>
              <a:rPr lang="ru-RU" sz="2400" dirty="0" err="1" smtClean="0"/>
              <a:t>станції</a:t>
            </a:r>
            <a:r>
              <a:rPr lang="ru-RU" sz="2400" dirty="0" smtClean="0"/>
              <a:t>, на </a:t>
            </a:r>
            <a:r>
              <a:rPr lang="ru-RU" sz="2400" dirty="0" err="1" smtClean="0"/>
              <a:t>яких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використовують</a:t>
            </a:r>
            <a:r>
              <a:rPr lang="ru-RU" sz="2400" dirty="0" smtClean="0"/>
              <a:t> хлор для </a:t>
            </a:r>
            <a:r>
              <a:rPr lang="ru-RU" sz="2400" dirty="0" err="1" smtClean="0"/>
              <a:t>знезараження</a:t>
            </a:r>
            <a:r>
              <a:rPr lang="ru-RU" sz="2400" dirty="0" smtClean="0"/>
              <a:t> води;</a:t>
            </a:r>
            <a:endParaRPr lang="uk-UA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склади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бази</a:t>
            </a:r>
            <a:r>
              <a:rPr lang="ru-RU" sz="2400" dirty="0" smtClean="0"/>
              <a:t> </a:t>
            </a:r>
            <a:r>
              <a:rPr lang="ru-RU" sz="2400" dirty="0" err="1" smtClean="0"/>
              <a:t>із</a:t>
            </a:r>
            <a:r>
              <a:rPr lang="ru-RU" sz="2400" dirty="0" smtClean="0"/>
              <a:t> запасами СДОР</a:t>
            </a:r>
            <a:r>
              <a:rPr lang="uk-UA" sz="2400" dirty="0" smtClean="0"/>
              <a:t>, трубопроводи,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використовуються</a:t>
            </a:r>
            <a:r>
              <a:rPr lang="ru-RU" sz="2400" dirty="0" smtClean="0"/>
              <a:t> для </a:t>
            </a:r>
            <a:r>
              <a:rPr lang="ru-RU" sz="2400" dirty="0" err="1" smtClean="0"/>
              <a:t>транспортування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хімічно</a:t>
            </a:r>
            <a:r>
              <a:rPr lang="ru-RU" sz="2400" dirty="0" smtClean="0"/>
              <a:t> </a:t>
            </a:r>
            <a:r>
              <a:rPr lang="ru-RU" sz="2400" dirty="0" err="1" smtClean="0"/>
              <a:t>небезпечних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речовин</a:t>
            </a:r>
            <a:r>
              <a:rPr lang="ru-RU" sz="2400" dirty="0" smtClean="0"/>
              <a:t>;</a:t>
            </a:r>
            <a:endParaRPr lang="uk-UA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залізничні</a:t>
            </a:r>
            <a:r>
              <a:rPr lang="ru-RU" sz="2400" dirty="0" smtClean="0"/>
              <a:t> </a:t>
            </a:r>
            <a:r>
              <a:rPr lang="ru-RU" sz="2400" dirty="0" err="1" smtClean="0"/>
              <a:t>станції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рухомим</a:t>
            </a:r>
            <a:r>
              <a:rPr lang="ru-RU" sz="2400" dirty="0" smtClean="0"/>
              <a:t> складом </a:t>
            </a:r>
            <a:r>
              <a:rPr lang="ru-RU" sz="2400" dirty="0" err="1" smtClean="0"/>
              <a:t>хімічно</a:t>
            </a:r>
            <a:r>
              <a:rPr lang="ru-RU" sz="2400" dirty="0" smtClean="0"/>
              <a:t> </a:t>
            </a:r>
            <a:r>
              <a:rPr lang="ru-RU" sz="2400" dirty="0" err="1" smtClean="0"/>
              <a:t>небезпечних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речовин</a:t>
            </a:r>
            <a:r>
              <a:rPr lang="ru-RU" sz="2400" dirty="0" smtClean="0"/>
              <a:t>.</a:t>
            </a:r>
            <a:endParaRPr lang="uk-UA" sz="2400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err="1" smtClean="0"/>
              <a:t>Аварії</a:t>
            </a:r>
            <a:r>
              <a:rPr lang="ru-RU" sz="2800" b="1" dirty="0" smtClean="0"/>
              <a:t> на </a:t>
            </a:r>
            <a:r>
              <a:rPr lang="ru-RU" sz="2800" b="1" dirty="0" err="1" smtClean="0"/>
              <a:t>пожежо</a:t>
            </a:r>
            <a:r>
              <a:rPr lang="ru-RU" sz="2800" b="1" dirty="0" smtClean="0"/>
              <a:t>-  та </a:t>
            </a:r>
            <a:r>
              <a:rPr lang="ru-RU" sz="2800" b="1" dirty="0" err="1" smtClean="0"/>
              <a:t>вибухонебезпечних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об’єктах</a:t>
            </a:r>
            <a:r>
              <a:rPr lang="ru-RU" sz="2800" b="1" dirty="0" smtClean="0"/>
              <a:t>.</a:t>
            </a:r>
            <a:r>
              <a:rPr lang="uk-UA" sz="2800" dirty="0" smtClean="0"/>
              <a:t/>
            </a:r>
            <a:br>
              <a:rPr lang="uk-UA" sz="2800" dirty="0" smtClean="0"/>
            </a:b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i="1" dirty="0" err="1" smtClean="0"/>
              <a:t>Медико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санітарні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наслідки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аварій</a:t>
            </a:r>
            <a:r>
              <a:rPr lang="ru-RU" sz="2400" b="1" i="1" dirty="0" smtClean="0"/>
              <a:t> на </a:t>
            </a:r>
            <a:r>
              <a:rPr lang="ru-RU" sz="2400" b="1" i="1" dirty="0" err="1" smtClean="0"/>
              <a:t>вибухо</a:t>
            </a:r>
            <a:r>
              <a:rPr lang="ru-RU" sz="2400" b="1" i="1" dirty="0" smtClean="0"/>
              <a:t>– та </a:t>
            </a:r>
            <a:r>
              <a:rPr lang="ru-RU" sz="2400" b="1" i="1" dirty="0" err="1" smtClean="0"/>
              <a:t>пожежонебезпечних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об’єктах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можуть</a:t>
            </a:r>
            <a:r>
              <a:rPr lang="ru-RU" sz="2400" b="1" i="1" dirty="0" smtClean="0"/>
              <a:t> бути </a:t>
            </a:r>
            <a:r>
              <a:rPr lang="ru-RU" sz="2400" b="1" i="1" dirty="0" err="1" smtClean="0"/>
              <a:t>наступні</a:t>
            </a:r>
            <a:r>
              <a:rPr lang="ru-RU" sz="2400" b="1" i="1" dirty="0" smtClean="0"/>
              <a:t>:</a:t>
            </a:r>
            <a:endParaRPr lang="uk-UA" sz="2400" b="1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термічні</a:t>
            </a:r>
            <a:r>
              <a:rPr lang="ru-RU" sz="2400" dirty="0" smtClean="0"/>
              <a:t> </a:t>
            </a:r>
            <a:r>
              <a:rPr lang="ru-RU" sz="2400" dirty="0" err="1" smtClean="0"/>
              <a:t>опіки</a:t>
            </a:r>
            <a:r>
              <a:rPr lang="ru-RU" sz="2400" dirty="0" smtClean="0"/>
              <a:t>;</a:t>
            </a:r>
            <a:endParaRPr lang="uk-UA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механічні</a:t>
            </a:r>
            <a:r>
              <a:rPr lang="ru-RU" sz="2400" dirty="0" smtClean="0"/>
              <a:t> </a:t>
            </a:r>
            <a:r>
              <a:rPr lang="ru-RU" sz="2400" dirty="0" err="1" smtClean="0"/>
              <a:t>травми</a:t>
            </a:r>
            <a:r>
              <a:rPr lang="ru-RU" sz="2400" dirty="0" smtClean="0"/>
              <a:t>;</a:t>
            </a:r>
            <a:endParaRPr lang="uk-UA" sz="2400" dirty="0" smtClean="0"/>
          </a:p>
          <a:p>
            <a:r>
              <a:rPr lang="ru-RU" sz="2400" dirty="0" smtClean="0"/>
              <a:t>- баротравма </a:t>
            </a:r>
            <a:r>
              <a:rPr lang="ru-RU" sz="2400" dirty="0" err="1" smtClean="0"/>
              <a:t>органів</a:t>
            </a:r>
            <a:r>
              <a:rPr lang="ru-RU" sz="2400" dirty="0" smtClean="0"/>
              <a:t> </a:t>
            </a:r>
            <a:r>
              <a:rPr lang="ru-RU" sz="2400" dirty="0" err="1" smtClean="0"/>
              <a:t>дихання</a:t>
            </a:r>
            <a:r>
              <a:rPr lang="ru-RU" sz="2400" dirty="0" smtClean="0"/>
              <a:t>;</a:t>
            </a:r>
            <a:endParaRPr lang="uk-UA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розрив</a:t>
            </a:r>
            <a:r>
              <a:rPr lang="ru-RU" sz="2400" dirty="0" smtClean="0"/>
              <a:t> </a:t>
            </a:r>
            <a:r>
              <a:rPr lang="ru-RU" sz="2400" dirty="0" err="1" smtClean="0"/>
              <a:t>барабанної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перетинки</a:t>
            </a:r>
            <a:r>
              <a:rPr lang="ru-RU" sz="2400" dirty="0" smtClean="0"/>
              <a:t>;</a:t>
            </a:r>
            <a:endParaRPr lang="uk-UA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черепномозкова</a:t>
            </a:r>
            <a:r>
              <a:rPr lang="ru-RU" sz="2400" dirty="0" smtClean="0"/>
              <a:t> травма;</a:t>
            </a:r>
            <a:endParaRPr lang="uk-UA" sz="2400" dirty="0" smtClean="0"/>
          </a:p>
          <a:p>
            <a:r>
              <a:rPr lang="ru-RU" sz="2400" dirty="0" smtClean="0"/>
              <a:t>- баротравма </a:t>
            </a:r>
            <a:r>
              <a:rPr lang="ru-RU" sz="2400" dirty="0" err="1" smtClean="0"/>
              <a:t>органів</a:t>
            </a:r>
            <a:r>
              <a:rPr lang="ru-RU" sz="2400" dirty="0" smtClean="0"/>
              <a:t> </a:t>
            </a:r>
            <a:r>
              <a:rPr lang="ru-RU" sz="2400" dirty="0" err="1" smtClean="0"/>
              <a:t>шлунково</a:t>
            </a:r>
            <a:r>
              <a:rPr lang="ru-RU" sz="2400" dirty="0" smtClean="0"/>
              <a:t> – </a:t>
            </a:r>
            <a:r>
              <a:rPr lang="ru-RU" sz="2400" dirty="0" err="1" smtClean="0"/>
              <a:t>кишкового</a:t>
            </a:r>
            <a:r>
              <a:rPr lang="ru-RU" sz="2400" dirty="0" smtClean="0"/>
              <a:t> тракту.</a:t>
            </a:r>
            <a:endParaRPr lang="uk-UA" sz="2400" dirty="0" smtClean="0"/>
          </a:p>
          <a:p>
            <a:endParaRPr lang="uk-UA" sz="2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Аварії на шахтах</a:t>
            </a:r>
            <a:endParaRPr lang="uk-UA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800" dirty="0" smtClean="0"/>
              <a:t>При </a:t>
            </a:r>
            <a:r>
              <a:rPr lang="ru-RU" sz="2800" dirty="0" err="1" smtClean="0"/>
              <a:t>аваріях</a:t>
            </a:r>
            <a:r>
              <a:rPr lang="ru-RU" sz="2800" dirty="0" smtClean="0"/>
              <a:t>, </a:t>
            </a:r>
            <a:r>
              <a:rPr lang="ru-RU" sz="2800" dirty="0" err="1" smtClean="0"/>
              <a:t>пов’язаних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вибухами</a:t>
            </a:r>
            <a:r>
              <a:rPr lang="ru-RU" sz="2800" dirty="0" smtClean="0"/>
              <a:t> метану, структура </a:t>
            </a:r>
            <a:r>
              <a:rPr lang="ru-RU" sz="2800" dirty="0" err="1" smtClean="0"/>
              <a:t>санітарних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втрат</a:t>
            </a:r>
            <a:r>
              <a:rPr lang="ru-RU" sz="2800" dirty="0" smtClean="0"/>
              <a:t> </a:t>
            </a:r>
            <a:r>
              <a:rPr lang="ru-RU" sz="2800" dirty="0" err="1" smtClean="0"/>
              <a:t>може</a:t>
            </a:r>
            <a:r>
              <a:rPr lang="ru-RU" sz="2800" dirty="0" smtClean="0"/>
              <a:t> бути </a:t>
            </a:r>
            <a:r>
              <a:rPr lang="ru-RU" sz="2800" dirty="0" err="1" smtClean="0"/>
              <a:t>наступною</a:t>
            </a:r>
            <a:r>
              <a:rPr lang="ru-RU" sz="2800" dirty="0" smtClean="0"/>
              <a:t>:</a:t>
            </a:r>
            <a:endParaRPr lang="uk-UA" sz="2800" dirty="0" smtClean="0"/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механічні</a:t>
            </a:r>
            <a:r>
              <a:rPr lang="ru-RU" sz="2800" dirty="0" smtClean="0"/>
              <a:t> </a:t>
            </a:r>
            <a:r>
              <a:rPr lang="ru-RU" sz="2800" dirty="0" err="1" smtClean="0"/>
              <a:t>травми</a:t>
            </a:r>
            <a:r>
              <a:rPr lang="ru-RU" sz="2800" dirty="0" smtClean="0"/>
              <a:t> – 2 –3%;</a:t>
            </a:r>
            <a:endParaRPr lang="uk-UA" sz="2800" dirty="0" smtClean="0"/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отруєння</a:t>
            </a:r>
            <a:r>
              <a:rPr lang="ru-RU" sz="2800" dirty="0" smtClean="0"/>
              <a:t> оксидом </a:t>
            </a:r>
            <a:r>
              <a:rPr lang="ru-RU" sz="2800" dirty="0" err="1" smtClean="0"/>
              <a:t>вуглецю</a:t>
            </a:r>
            <a:r>
              <a:rPr lang="ru-RU" sz="2800" dirty="0" smtClean="0"/>
              <a:t> (</a:t>
            </a:r>
            <a:r>
              <a:rPr lang="ru-RU" sz="2800" dirty="0" err="1" smtClean="0"/>
              <a:t>чадним</a:t>
            </a:r>
            <a:r>
              <a:rPr lang="ru-RU" sz="2800" dirty="0" smtClean="0"/>
              <a:t> газом) – 40%;</a:t>
            </a:r>
            <a:endParaRPr lang="uk-UA" sz="2800" dirty="0" smtClean="0"/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механічні</a:t>
            </a:r>
            <a:r>
              <a:rPr lang="ru-RU" sz="2800" dirty="0" smtClean="0"/>
              <a:t> </a:t>
            </a:r>
            <a:r>
              <a:rPr lang="ru-RU" sz="2800" dirty="0" err="1" smtClean="0"/>
              <a:t>травми</a:t>
            </a:r>
            <a:r>
              <a:rPr lang="ru-RU" sz="2800" dirty="0" smtClean="0"/>
              <a:t> + </a:t>
            </a:r>
            <a:r>
              <a:rPr lang="ru-RU" sz="2800" dirty="0" err="1" smtClean="0"/>
              <a:t>отруєння</a:t>
            </a:r>
            <a:r>
              <a:rPr lang="ru-RU" sz="2800" dirty="0" smtClean="0"/>
              <a:t> оксидом </a:t>
            </a:r>
            <a:r>
              <a:rPr lang="ru-RU" sz="2800" dirty="0" err="1" smtClean="0"/>
              <a:t>вуглецю</a:t>
            </a:r>
            <a:r>
              <a:rPr lang="ru-RU" sz="2800" dirty="0" smtClean="0"/>
              <a:t> – 15%;</a:t>
            </a:r>
            <a:endParaRPr lang="uk-UA" sz="2800" dirty="0" smtClean="0"/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термічні</a:t>
            </a:r>
            <a:r>
              <a:rPr lang="ru-RU" sz="2800" dirty="0" smtClean="0"/>
              <a:t> </a:t>
            </a:r>
            <a:r>
              <a:rPr lang="ru-RU" sz="2800" dirty="0" err="1" smtClean="0"/>
              <a:t>опіки</a:t>
            </a:r>
            <a:r>
              <a:rPr lang="ru-RU" sz="2800" dirty="0" smtClean="0"/>
              <a:t> (10-60% </a:t>
            </a:r>
            <a:r>
              <a:rPr lang="ru-RU" sz="2800" dirty="0" err="1" smtClean="0"/>
              <a:t>тіла</a:t>
            </a:r>
            <a:r>
              <a:rPr lang="ru-RU" sz="2800" dirty="0" smtClean="0"/>
              <a:t> ІІ-ІІІ Б </a:t>
            </a:r>
            <a:r>
              <a:rPr lang="ru-RU" sz="2800" dirty="0" err="1" smtClean="0"/>
              <a:t>ступеня</a:t>
            </a:r>
            <a:r>
              <a:rPr lang="ru-RU" sz="2800" dirty="0" smtClean="0"/>
              <a:t>) + </a:t>
            </a:r>
            <a:r>
              <a:rPr lang="ru-RU" sz="2800" dirty="0" err="1" smtClean="0"/>
              <a:t>механічні</a:t>
            </a:r>
            <a:r>
              <a:rPr lang="ru-RU" sz="2800" dirty="0" smtClean="0"/>
              <a:t> </a:t>
            </a:r>
            <a:r>
              <a:rPr lang="ru-RU" sz="2800" dirty="0" err="1" smtClean="0"/>
              <a:t>травми</a:t>
            </a:r>
            <a:r>
              <a:rPr lang="ru-RU" sz="2800" dirty="0" smtClean="0"/>
              <a:t> + </a:t>
            </a:r>
            <a:r>
              <a:rPr lang="ru-RU" sz="2800" dirty="0" err="1" smtClean="0"/>
              <a:t>отруєння</a:t>
            </a:r>
            <a:r>
              <a:rPr lang="ru-RU" sz="2800" dirty="0" smtClean="0"/>
              <a:t> оксидом </a:t>
            </a:r>
            <a:r>
              <a:rPr lang="ru-RU" sz="2800" dirty="0" err="1" smtClean="0"/>
              <a:t>вуглецю</a:t>
            </a:r>
            <a:r>
              <a:rPr lang="ru-RU" sz="2800" dirty="0" smtClean="0"/>
              <a:t> – 10 – 12%;</a:t>
            </a:r>
            <a:endParaRPr lang="uk-UA" sz="2800" dirty="0" smtClean="0"/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опіки</a:t>
            </a:r>
            <a:r>
              <a:rPr lang="ru-RU" sz="2800" dirty="0" smtClean="0"/>
              <a:t> </a:t>
            </a:r>
            <a:r>
              <a:rPr lang="ru-RU" sz="2800" dirty="0" err="1" smtClean="0"/>
              <a:t>верхніх</a:t>
            </a:r>
            <a:r>
              <a:rPr lang="ru-RU" sz="2800" dirty="0" smtClean="0"/>
              <a:t> </a:t>
            </a:r>
            <a:r>
              <a:rPr lang="ru-RU" sz="2800" dirty="0" err="1" smtClean="0"/>
              <a:t>дихальних</a:t>
            </a:r>
            <a:r>
              <a:rPr lang="ru-RU" sz="2800" dirty="0" smtClean="0"/>
              <a:t> </a:t>
            </a:r>
            <a:r>
              <a:rPr lang="ru-RU" sz="2800" dirty="0" err="1" smtClean="0"/>
              <a:t>шляхів</a:t>
            </a:r>
            <a:r>
              <a:rPr lang="ru-RU" sz="2800" dirty="0" smtClean="0"/>
              <a:t> 50-60%.</a:t>
            </a:r>
            <a:endParaRPr lang="uk-UA" sz="2800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 </a:t>
            </a:r>
            <a:r>
              <a:rPr lang="ru-RU" sz="2800" b="1" dirty="0" err="1" smtClean="0"/>
              <a:t>Аварії</a:t>
            </a:r>
            <a:r>
              <a:rPr lang="ru-RU" sz="2800" b="1" dirty="0" smtClean="0"/>
              <a:t> на </a:t>
            </a:r>
            <a:r>
              <a:rPr lang="ru-RU" sz="2800" b="1" dirty="0" err="1" smtClean="0"/>
              <a:t>біологічно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небезпечних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об’єктах</a:t>
            </a:r>
            <a:r>
              <a:rPr lang="ru-RU" sz="2800" b="1" dirty="0" smtClean="0"/>
              <a:t>.</a:t>
            </a: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b="1" dirty="0" smtClean="0"/>
              <a:t>До </a:t>
            </a:r>
            <a:r>
              <a:rPr lang="ru-RU" sz="2000" b="1" dirty="0" err="1" smtClean="0"/>
              <a:t>біологічно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небезпечних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об’єктів</a:t>
            </a:r>
            <a:r>
              <a:rPr lang="ru-RU" sz="2000" b="1" dirty="0" smtClean="0"/>
              <a:t> </a:t>
            </a:r>
            <a:r>
              <a:rPr lang="ru-RU" sz="2000" dirty="0" smtClean="0"/>
              <a:t>належать в основному </a:t>
            </a:r>
            <a:r>
              <a:rPr lang="ru-RU" sz="2000" dirty="0" err="1" smtClean="0"/>
              <a:t>об’єкти</a:t>
            </a:r>
            <a:r>
              <a:rPr lang="ru-RU" sz="2000" dirty="0" smtClean="0"/>
              <a:t>, на </a:t>
            </a:r>
            <a:r>
              <a:rPr lang="ru-RU" sz="2000" dirty="0" err="1" smtClean="0"/>
              <a:t>яких</a:t>
            </a:r>
            <a:r>
              <a:rPr lang="ru-RU" sz="2000" dirty="0" smtClean="0"/>
              <a:t> </a:t>
            </a:r>
            <a:r>
              <a:rPr lang="ru-RU" sz="2000" dirty="0" err="1" smtClean="0"/>
              <a:t>виготовляються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зберігаються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біологічно</a:t>
            </a:r>
            <a:r>
              <a:rPr lang="ru-RU" sz="2000" dirty="0" smtClean="0"/>
              <a:t> </a:t>
            </a:r>
            <a:r>
              <a:rPr lang="ru-RU" sz="2000" dirty="0" err="1" smtClean="0"/>
              <a:t>активні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препарати</a:t>
            </a:r>
            <a:r>
              <a:rPr lang="ru-RU" sz="2000" dirty="0" smtClean="0"/>
              <a:t>. </a:t>
            </a:r>
            <a:r>
              <a:rPr lang="ru-RU" sz="2000" dirty="0" err="1" smtClean="0"/>
              <a:t>Такі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препарати</a:t>
            </a:r>
            <a:r>
              <a:rPr lang="ru-RU" sz="2000" dirty="0" smtClean="0"/>
              <a:t> </a:t>
            </a:r>
            <a:r>
              <a:rPr lang="ru-RU" sz="2000" dirty="0" err="1" smtClean="0"/>
              <a:t>можуть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використовуватись</a:t>
            </a:r>
            <a:r>
              <a:rPr lang="ru-RU" sz="2000" dirty="0" smtClean="0"/>
              <a:t> у </a:t>
            </a:r>
            <a:r>
              <a:rPr lang="ru-RU" sz="2000" dirty="0" err="1" smtClean="0"/>
              <a:t>медицині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сільському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господарстві</a:t>
            </a:r>
            <a:r>
              <a:rPr lang="ru-RU" sz="2000" dirty="0" smtClean="0"/>
              <a:t> (</a:t>
            </a:r>
            <a:r>
              <a:rPr lang="ru-RU" sz="2000" dirty="0" err="1" smtClean="0"/>
              <a:t>вакцини</a:t>
            </a:r>
            <a:r>
              <a:rPr lang="ru-RU" sz="2000" dirty="0" smtClean="0"/>
              <a:t>, </a:t>
            </a:r>
            <a:r>
              <a:rPr lang="ru-RU" sz="2000" dirty="0" err="1" smtClean="0"/>
              <a:t>діагностикуми</a:t>
            </a:r>
            <a:r>
              <a:rPr lang="ru-RU" sz="2000" dirty="0" smtClean="0"/>
              <a:t>, </a:t>
            </a:r>
            <a:r>
              <a:rPr lang="ru-RU" sz="2000" dirty="0" err="1" smtClean="0"/>
              <a:t>біодобавки</a:t>
            </a:r>
            <a:r>
              <a:rPr lang="ru-RU" sz="2000" dirty="0" smtClean="0"/>
              <a:t> </a:t>
            </a:r>
            <a:r>
              <a:rPr lang="ru-RU" sz="2000" dirty="0" err="1" smtClean="0"/>
              <a:t>тощо</a:t>
            </a:r>
            <a:r>
              <a:rPr lang="ru-RU" sz="2000" dirty="0" smtClean="0"/>
              <a:t>). </a:t>
            </a:r>
            <a:r>
              <a:rPr lang="ru-RU" sz="2000" dirty="0" err="1" smtClean="0"/>
              <a:t>Аварії</a:t>
            </a:r>
            <a:r>
              <a:rPr lang="ru-RU" sz="2000" dirty="0" smtClean="0"/>
              <a:t> на таких </a:t>
            </a:r>
            <a:r>
              <a:rPr lang="ru-RU" sz="2000" dirty="0" err="1" smtClean="0"/>
              <a:t>об’єктах</a:t>
            </a:r>
            <a:r>
              <a:rPr lang="ru-RU" sz="2000" dirty="0" smtClean="0"/>
              <a:t> </a:t>
            </a:r>
            <a:r>
              <a:rPr lang="ru-RU" sz="2000" dirty="0" err="1" smtClean="0"/>
              <a:t>можуть</a:t>
            </a:r>
            <a:r>
              <a:rPr lang="ru-RU" sz="2000" dirty="0" smtClean="0"/>
              <a:t> </a:t>
            </a:r>
            <a:r>
              <a:rPr lang="ru-RU" sz="2000" dirty="0" err="1" smtClean="0"/>
              <a:t>супроводжуватись</a:t>
            </a:r>
            <a:r>
              <a:rPr lang="ru-RU" sz="2000" dirty="0" smtClean="0"/>
              <a:t> </a:t>
            </a:r>
            <a:r>
              <a:rPr lang="ru-RU" sz="2000" dirty="0" err="1" smtClean="0"/>
              <a:t>поширенням</a:t>
            </a:r>
            <a:r>
              <a:rPr lang="ru-RU" sz="2000" dirty="0" smtClean="0"/>
              <a:t> </a:t>
            </a:r>
            <a:r>
              <a:rPr lang="ru-RU" sz="2000" dirty="0" err="1" smtClean="0"/>
              <a:t>біологічних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агентів</a:t>
            </a:r>
            <a:r>
              <a:rPr lang="ru-RU" sz="2000" dirty="0" smtClean="0"/>
              <a:t> (</a:t>
            </a:r>
            <a:r>
              <a:rPr lang="ru-RU" sz="2000" dirty="0" err="1" smtClean="0"/>
              <a:t>речовин</a:t>
            </a:r>
            <a:r>
              <a:rPr lang="ru-RU" sz="2000" dirty="0" smtClean="0"/>
              <a:t>, </a:t>
            </a:r>
            <a:r>
              <a:rPr lang="ru-RU" sz="2000" dirty="0" err="1" smtClean="0"/>
              <a:t>засобів</a:t>
            </a:r>
            <a:r>
              <a:rPr lang="ru-RU" sz="2000" dirty="0" smtClean="0"/>
              <a:t> </a:t>
            </a:r>
            <a:r>
              <a:rPr lang="ru-RU" sz="2000" dirty="0" err="1" smtClean="0"/>
              <a:t>тощо</a:t>
            </a:r>
            <a:r>
              <a:rPr lang="ru-RU" sz="2000" dirty="0" smtClean="0"/>
              <a:t>) у </a:t>
            </a:r>
            <a:r>
              <a:rPr lang="ru-RU" sz="2000" dirty="0" err="1" smtClean="0"/>
              <a:t>кількостях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створюють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загрозу</a:t>
            </a:r>
            <a:r>
              <a:rPr lang="ru-RU" sz="2000" dirty="0" smtClean="0"/>
              <a:t> </a:t>
            </a:r>
            <a:r>
              <a:rPr lang="ru-RU" sz="2000" dirty="0" err="1" smtClean="0"/>
              <a:t>життю</a:t>
            </a:r>
            <a:r>
              <a:rPr lang="ru-RU" sz="2000" dirty="0" smtClean="0"/>
              <a:t> </a:t>
            </a:r>
            <a:r>
              <a:rPr lang="ru-RU" sz="2000" dirty="0" err="1" smtClean="0"/>
              <a:t>чи</a:t>
            </a:r>
            <a:r>
              <a:rPr lang="ru-RU" sz="2000" dirty="0" smtClean="0"/>
              <a:t> </a:t>
            </a:r>
            <a:r>
              <a:rPr lang="ru-RU" sz="2000" dirty="0" err="1" smtClean="0"/>
              <a:t>здоров’ю</a:t>
            </a:r>
            <a:r>
              <a:rPr lang="ru-RU" sz="2000" dirty="0" smtClean="0"/>
              <a:t> людей, </a:t>
            </a:r>
            <a:r>
              <a:rPr lang="ru-RU" sz="2000" dirty="0" err="1" smtClean="0"/>
              <a:t>сільськогосподарських</a:t>
            </a:r>
            <a:r>
              <a:rPr lang="ru-RU" sz="2000" dirty="0" smtClean="0"/>
              <a:t> </a:t>
            </a:r>
            <a:r>
              <a:rPr lang="ru-RU" sz="2000" dirty="0" err="1" smtClean="0"/>
              <a:t>тварин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рослин</a:t>
            </a:r>
            <a:r>
              <a:rPr lang="ru-RU" sz="2000" dirty="0" smtClean="0"/>
              <a:t>, </a:t>
            </a:r>
            <a:r>
              <a:rPr lang="ru-RU" sz="2000" dirty="0" err="1" smtClean="0"/>
              <a:t>завдають</a:t>
            </a:r>
            <a:r>
              <a:rPr lang="ru-RU" sz="2000" dirty="0" smtClean="0"/>
              <a:t> </a:t>
            </a:r>
            <a:r>
              <a:rPr lang="ru-RU" sz="2000" dirty="0" err="1" smtClean="0"/>
              <a:t>шкоди</a:t>
            </a:r>
            <a:r>
              <a:rPr lang="ru-RU" sz="2000" dirty="0" smtClean="0"/>
              <a:t> </a:t>
            </a:r>
            <a:r>
              <a:rPr lang="ru-RU" sz="2000" dirty="0" err="1" smtClean="0"/>
              <a:t>здоров’ю</a:t>
            </a:r>
            <a:r>
              <a:rPr lang="ru-RU" sz="2000" dirty="0" smtClean="0"/>
              <a:t> людей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довкіллю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dirty="0" err="1" smtClean="0"/>
              <a:t>Унаслідок</a:t>
            </a:r>
            <a:r>
              <a:rPr lang="ru-RU" sz="2000" dirty="0" smtClean="0"/>
              <a:t> </a:t>
            </a:r>
            <a:r>
              <a:rPr lang="ru-RU" sz="2000" dirty="0" err="1" smtClean="0"/>
              <a:t>такої</a:t>
            </a:r>
            <a:r>
              <a:rPr lang="ru-RU" sz="2000" dirty="0" smtClean="0"/>
              <a:t> </a:t>
            </a:r>
            <a:r>
              <a:rPr lang="ru-RU" sz="2000" dirty="0" err="1" smtClean="0"/>
              <a:t>аварії</a:t>
            </a:r>
            <a:r>
              <a:rPr lang="ru-RU" sz="2000" dirty="0" smtClean="0"/>
              <a:t> </a:t>
            </a:r>
            <a:r>
              <a:rPr lang="ru-RU" sz="2000" dirty="0" err="1" smtClean="0"/>
              <a:t>може</a:t>
            </a:r>
            <a:r>
              <a:rPr lang="ru-RU" sz="2000" dirty="0" smtClean="0"/>
              <a:t> </a:t>
            </a:r>
            <a:r>
              <a:rPr lang="ru-RU" sz="2000" dirty="0" err="1" smtClean="0"/>
              <a:t>розвиватися</a:t>
            </a:r>
            <a:r>
              <a:rPr lang="ru-RU" sz="2000" dirty="0" smtClean="0"/>
              <a:t> </a:t>
            </a:r>
            <a:r>
              <a:rPr lang="ru-RU" sz="2000" dirty="0" err="1" smtClean="0"/>
              <a:t>надзвичайна</a:t>
            </a:r>
            <a:r>
              <a:rPr lang="ru-RU" sz="2000" dirty="0" smtClean="0"/>
              <a:t> </a:t>
            </a:r>
            <a:r>
              <a:rPr lang="ru-RU" sz="2000" dirty="0" err="1" smtClean="0"/>
              <a:t>епідемічна</a:t>
            </a:r>
            <a:r>
              <a:rPr lang="ru-RU" sz="2000" dirty="0" smtClean="0"/>
              <a:t> </a:t>
            </a:r>
            <a:r>
              <a:rPr lang="ru-RU" sz="2000" dirty="0" err="1" smtClean="0"/>
              <a:t>ситуація,що</a:t>
            </a:r>
            <a:r>
              <a:rPr lang="ru-RU" sz="2000" dirty="0" smtClean="0"/>
              <a:t> </a:t>
            </a:r>
            <a:r>
              <a:rPr lang="ru-RU" sz="2000" dirty="0" err="1" smtClean="0"/>
              <a:t>виявляється</a:t>
            </a:r>
            <a:r>
              <a:rPr lang="ru-RU" sz="2000" dirty="0" smtClean="0"/>
              <a:t> у </a:t>
            </a:r>
            <a:r>
              <a:rPr lang="ru-RU" sz="2000" dirty="0" err="1" smtClean="0"/>
              <a:t>виникненні</a:t>
            </a:r>
            <a:r>
              <a:rPr lang="ru-RU" sz="2000" dirty="0" smtClean="0"/>
              <a:t> </a:t>
            </a:r>
            <a:r>
              <a:rPr lang="ru-RU" sz="2000" dirty="0" err="1" smtClean="0"/>
              <a:t>вогнища</a:t>
            </a:r>
            <a:r>
              <a:rPr lang="ru-RU" sz="2000" dirty="0" smtClean="0"/>
              <a:t> </a:t>
            </a:r>
            <a:r>
              <a:rPr lang="ru-RU" sz="2000" dirty="0" err="1" smtClean="0"/>
              <a:t>масових</a:t>
            </a:r>
            <a:r>
              <a:rPr lang="ru-RU" sz="2000" dirty="0" smtClean="0"/>
              <a:t> </a:t>
            </a:r>
            <a:r>
              <a:rPr lang="ru-RU" sz="2000" dirty="0" err="1" smtClean="0"/>
              <a:t>інфекційних</a:t>
            </a:r>
            <a:r>
              <a:rPr lang="ru-RU" sz="2000" dirty="0" smtClean="0"/>
              <a:t> хвороб, </a:t>
            </a:r>
            <a:r>
              <a:rPr lang="ru-RU" sz="2000" dirty="0" err="1" smtClean="0"/>
              <a:t>можливому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винесені</a:t>
            </a:r>
            <a:r>
              <a:rPr lang="ru-RU" sz="2000" dirty="0" smtClean="0"/>
              <a:t> </a:t>
            </a:r>
            <a:r>
              <a:rPr lang="ru-RU" sz="2000" dirty="0" err="1" smtClean="0"/>
              <a:t>збудників</a:t>
            </a:r>
            <a:r>
              <a:rPr lang="ru-RU" sz="2000" dirty="0" smtClean="0"/>
              <a:t> за </a:t>
            </a:r>
            <a:r>
              <a:rPr lang="ru-RU" sz="2000" dirty="0" err="1" smtClean="0"/>
              <a:t>його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межі</a:t>
            </a:r>
            <a:r>
              <a:rPr lang="ru-RU" sz="2000" dirty="0" smtClean="0"/>
              <a:t>, </a:t>
            </a:r>
            <a:r>
              <a:rPr lang="ru-RU" sz="2000" dirty="0" err="1" smtClean="0"/>
              <a:t>обтяженні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перебігу</a:t>
            </a:r>
            <a:r>
              <a:rPr lang="ru-RU" sz="2000" dirty="0" smtClean="0"/>
              <a:t> хвороб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збільшенні</a:t>
            </a:r>
            <a:r>
              <a:rPr lang="ru-RU" sz="2000" dirty="0" smtClean="0"/>
              <a:t> </a:t>
            </a:r>
            <a:r>
              <a:rPr lang="ru-RU" sz="2000" dirty="0" err="1" smtClean="0"/>
              <a:t>кількості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негативних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наслідків</a:t>
            </a:r>
            <a:r>
              <a:rPr lang="ru-RU" sz="2000" dirty="0" smtClean="0"/>
              <a:t>.</a:t>
            </a:r>
            <a:endParaRPr lang="uk-UA" sz="2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 Автомобільні аварії</a:t>
            </a: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sz="2400" dirty="0" smtClean="0"/>
              <a:t>Найбільш небезпечним, через масовість розповсюдження і</a:t>
            </a:r>
            <a:r>
              <a:rPr lang="ru-RU" sz="2400" dirty="0" smtClean="0"/>
              <a:t> </a:t>
            </a:r>
            <a:r>
              <a:rPr lang="uk-UA" sz="2400" dirty="0" smtClean="0"/>
              <a:t>використання, є автомобільний транспорт.</a:t>
            </a:r>
          </a:p>
          <a:p>
            <a:r>
              <a:rPr lang="ru-RU" sz="2400" dirty="0" smtClean="0"/>
              <a:t>За </a:t>
            </a:r>
            <a:r>
              <a:rPr lang="ru-RU" sz="2400" dirty="0" err="1" smtClean="0"/>
              <a:t>даними</a:t>
            </a:r>
            <a:r>
              <a:rPr lang="ru-RU" sz="2400" dirty="0" smtClean="0"/>
              <a:t> ВООЗ у </a:t>
            </a:r>
            <a:r>
              <a:rPr lang="ru-RU" sz="2400" dirty="0" err="1" smtClean="0"/>
              <a:t>світі</a:t>
            </a:r>
            <a:r>
              <a:rPr lang="ru-RU" sz="2400" dirty="0" smtClean="0"/>
              <a:t> </a:t>
            </a:r>
            <a:r>
              <a:rPr lang="ru-RU" sz="2400" dirty="0" err="1" smtClean="0"/>
              <a:t>внаслідок</a:t>
            </a:r>
            <a:r>
              <a:rPr lang="ru-RU" sz="2400" dirty="0" smtClean="0"/>
              <a:t> ДТП </a:t>
            </a:r>
            <a:r>
              <a:rPr lang="ru-RU" sz="2400" dirty="0" err="1" smtClean="0"/>
              <a:t>щорічно</a:t>
            </a:r>
            <a:r>
              <a:rPr lang="ru-RU" sz="2400" dirty="0" smtClean="0"/>
              <a:t> </a:t>
            </a:r>
            <a:r>
              <a:rPr lang="ru-RU" sz="2400" dirty="0" err="1" smtClean="0"/>
              <a:t>гине</a:t>
            </a:r>
            <a:r>
              <a:rPr lang="ru-RU" sz="2400" dirty="0" smtClean="0"/>
              <a:t> </a:t>
            </a:r>
            <a:r>
              <a:rPr lang="ru-RU" sz="2400" dirty="0" err="1" smtClean="0"/>
              <a:t>близько</a:t>
            </a:r>
            <a:r>
              <a:rPr lang="ru-RU" sz="2400" dirty="0" smtClean="0"/>
              <a:t> 250 тис. людей.</a:t>
            </a:r>
            <a:endParaRPr lang="uk-UA" sz="2400" dirty="0" smtClean="0"/>
          </a:p>
          <a:p>
            <a:r>
              <a:rPr lang="ru-RU" sz="2400" dirty="0" err="1" smtClean="0"/>
              <a:t>Рівень</a:t>
            </a:r>
            <a:r>
              <a:rPr lang="ru-RU" sz="2400" dirty="0" smtClean="0"/>
              <a:t> транспортного травматизму </a:t>
            </a:r>
            <a:r>
              <a:rPr lang="ru-RU" sz="2400" dirty="0" err="1" smtClean="0"/>
              <a:t>значною</a:t>
            </a:r>
            <a:r>
              <a:rPr lang="ru-RU" sz="2400" dirty="0" smtClean="0"/>
              <a:t> </a:t>
            </a:r>
            <a:r>
              <a:rPr lang="ru-RU" sz="2400" dirty="0" err="1" smtClean="0"/>
              <a:t>мірою</a:t>
            </a:r>
            <a:r>
              <a:rPr lang="ru-RU" sz="2400" dirty="0" smtClean="0"/>
              <a:t> </a:t>
            </a:r>
            <a:r>
              <a:rPr lang="ru-RU" sz="2400" dirty="0" err="1" smtClean="0"/>
              <a:t>залежить</a:t>
            </a:r>
            <a:r>
              <a:rPr lang="ru-RU" sz="2400" dirty="0" smtClean="0"/>
              <a:t> </a:t>
            </a:r>
            <a:r>
              <a:rPr lang="ru-RU" sz="2400" dirty="0" err="1" smtClean="0"/>
              <a:t>від</a:t>
            </a:r>
            <a:r>
              <a:rPr lang="ru-RU" sz="2400" dirty="0" smtClean="0"/>
              <a:t> </a:t>
            </a:r>
            <a:r>
              <a:rPr lang="ru-RU" sz="2400" dirty="0" err="1" smtClean="0"/>
              <a:t>погодних</a:t>
            </a:r>
            <a:r>
              <a:rPr lang="ru-RU" sz="2400" dirty="0" smtClean="0"/>
              <a:t> умов та </a:t>
            </a:r>
            <a:r>
              <a:rPr lang="ru-RU" sz="2400" dirty="0" err="1" smtClean="0"/>
              <a:t>видимості</a:t>
            </a:r>
            <a:r>
              <a:rPr lang="ru-RU" sz="2400" dirty="0" smtClean="0"/>
              <a:t> на шляхах. Але до </a:t>
            </a:r>
            <a:r>
              <a:rPr lang="ru-RU" sz="2400" dirty="0" err="1" smtClean="0"/>
              <a:t>основних</a:t>
            </a:r>
            <a:r>
              <a:rPr lang="ru-RU" sz="2400" dirty="0" smtClean="0"/>
              <a:t> причин транспортного травматизму належать: </a:t>
            </a:r>
            <a:r>
              <a:rPr lang="ru-RU" sz="2400" dirty="0" err="1" smtClean="0"/>
              <a:t>погана</a:t>
            </a:r>
            <a:r>
              <a:rPr lang="ru-RU" sz="2400" dirty="0" smtClean="0"/>
              <a:t> </a:t>
            </a:r>
            <a:r>
              <a:rPr lang="ru-RU" sz="2400" dirty="0" err="1" smtClean="0"/>
              <a:t>організація</a:t>
            </a:r>
            <a:r>
              <a:rPr lang="ru-RU" sz="2400" dirty="0" smtClean="0"/>
              <a:t> </a:t>
            </a:r>
            <a:r>
              <a:rPr lang="ru-RU" sz="2400" dirty="0" err="1" smtClean="0"/>
              <a:t>дорожнього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руху</a:t>
            </a:r>
            <a:r>
              <a:rPr lang="ru-RU" sz="2400" dirty="0" smtClean="0"/>
              <a:t>, </a:t>
            </a:r>
            <a:r>
              <a:rPr lang="ru-RU" sz="2400" dirty="0" err="1" smtClean="0"/>
              <a:t>несправність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або</a:t>
            </a:r>
            <a:r>
              <a:rPr lang="ru-RU" sz="2400" dirty="0" smtClean="0"/>
              <a:t> </a:t>
            </a:r>
            <a:r>
              <a:rPr lang="ru-RU" sz="2400" dirty="0" err="1" smtClean="0"/>
              <a:t>конструктивні</a:t>
            </a:r>
            <a:r>
              <a:rPr lang="ru-RU" sz="2400" dirty="0" smtClean="0"/>
              <a:t> </a:t>
            </a:r>
            <a:r>
              <a:rPr lang="ru-RU" sz="2400" dirty="0" err="1" smtClean="0"/>
              <a:t>недоліки</a:t>
            </a:r>
            <a:r>
              <a:rPr lang="ru-RU" sz="2400" dirty="0" smtClean="0"/>
              <a:t> </a:t>
            </a:r>
            <a:r>
              <a:rPr lang="ru-RU" sz="2400" dirty="0" err="1" smtClean="0"/>
              <a:t>транспортних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засобів</a:t>
            </a:r>
            <a:r>
              <a:rPr lang="ru-RU" sz="2400" dirty="0" smtClean="0"/>
              <a:t>, </a:t>
            </a:r>
            <a:r>
              <a:rPr lang="ru-RU" sz="2400" dirty="0" err="1" smtClean="0"/>
              <a:t>низька</a:t>
            </a:r>
            <a:r>
              <a:rPr lang="ru-RU" sz="2400" dirty="0" smtClean="0"/>
              <a:t> </a:t>
            </a:r>
            <a:r>
              <a:rPr lang="ru-RU" sz="2400" dirty="0" err="1" smtClean="0"/>
              <a:t>дисципліна</a:t>
            </a:r>
            <a:r>
              <a:rPr lang="ru-RU" sz="2400" dirty="0" smtClean="0"/>
              <a:t> </a:t>
            </a:r>
            <a:r>
              <a:rPr lang="ru-RU" sz="2400" dirty="0" err="1" smtClean="0"/>
              <a:t>учасників</a:t>
            </a:r>
            <a:r>
              <a:rPr lang="ru-RU" sz="2400" dirty="0" smtClean="0"/>
              <a:t> </a:t>
            </a:r>
            <a:r>
              <a:rPr lang="ru-RU" sz="2400" dirty="0" err="1" smtClean="0"/>
              <a:t>дорожнього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руху</a:t>
            </a:r>
            <a:r>
              <a:rPr lang="ru-RU" sz="2400" dirty="0" smtClean="0"/>
              <a:t>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є</a:t>
            </a:r>
            <a:r>
              <a:rPr lang="ru-RU" sz="2400" dirty="0" smtClean="0"/>
              <a:t> </a:t>
            </a:r>
            <a:r>
              <a:rPr lang="ru-RU" sz="2400" dirty="0" err="1" smtClean="0"/>
              <a:t>наслідком</a:t>
            </a:r>
            <a:r>
              <a:rPr lang="ru-RU" sz="2400" dirty="0" smtClean="0"/>
              <a:t> </a:t>
            </a:r>
            <a:r>
              <a:rPr lang="ru-RU" sz="2400" dirty="0" err="1" smtClean="0"/>
              <a:t>незадовільної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профілактичної</a:t>
            </a:r>
            <a:r>
              <a:rPr lang="ru-RU" sz="2400" dirty="0" smtClean="0"/>
              <a:t> </a:t>
            </a:r>
            <a:r>
              <a:rPr lang="ru-RU" sz="2400" dirty="0" err="1" smtClean="0"/>
              <a:t>роботи</a:t>
            </a:r>
            <a:r>
              <a:rPr lang="ru-RU" sz="2400" dirty="0" smtClean="0"/>
              <a:t> в </a:t>
            </a:r>
            <a:r>
              <a:rPr lang="ru-RU" sz="2400" dirty="0" err="1" smtClean="0"/>
              <a:t>цілому</a:t>
            </a:r>
            <a:r>
              <a:rPr lang="ru-RU" sz="2400" dirty="0" smtClean="0"/>
              <a:t> </a:t>
            </a:r>
            <a:r>
              <a:rPr lang="ru-RU" sz="2400" dirty="0" err="1" smtClean="0"/>
              <a:t>серед</a:t>
            </a:r>
            <a:r>
              <a:rPr lang="ru-RU" sz="2400" dirty="0" smtClean="0"/>
              <a:t> </a:t>
            </a:r>
            <a:r>
              <a:rPr lang="ru-RU" sz="2400" dirty="0" err="1" smtClean="0"/>
              <a:t>населення</a:t>
            </a:r>
            <a:r>
              <a:rPr lang="ru-RU" sz="2400" dirty="0" smtClean="0"/>
              <a:t>, а </a:t>
            </a:r>
            <a:r>
              <a:rPr lang="ru-RU" sz="2400" dirty="0" err="1" smtClean="0"/>
              <a:t>також</a:t>
            </a:r>
            <a:r>
              <a:rPr lang="ru-RU" sz="2400" dirty="0" smtClean="0"/>
              <a:t> </a:t>
            </a:r>
            <a:r>
              <a:rPr lang="ru-RU" sz="2400" dirty="0" err="1" smtClean="0"/>
              <a:t>безпосередньо</a:t>
            </a:r>
            <a:r>
              <a:rPr lang="ru-RU" sz="2400" dirty="0" smtClean="0"/>
              <a:t> в </a:t>
            </a:r>
            <a:r>
              <a:rPr lang="ru-RU" sz="2400" dirty="0" err="1" smtClean="0"/>
              <a:t>трудових</a:t>
            </a:r>
            <a:r>
              <a:rPr lang="ru-RU" sz="2400" dirty="0" smtClean="0"/>
              <a:t> </a:t>
            </a:r>
            <a:r>
              <a:rPr lang="ru-RU" sz="2400" dirty="0" err="1" smtClean="0"/>
              <a:t>колективах</a:t>
            </a:r>
            <a:r>
              <a:rPr lang="ru-RU" sz="2400" dirty="0" smtClean="0"/>
              <a:t> </a:t>
            </a:r>
            <a:r>
              <a:rPr lang="ru-RU" sz="2400" dirty="0" err="1" smtClean="0"/>
              <a:t>автопідприємств</a:t>
            </a:r>
            <a:r>
              <a:rPr lang="ru-RU" sz="2400" dirty="0" smtClean="0"/>
              <a:t>.</a:t>
            </a:r>
            <a:endParaRPr lang="uk-UA" sz="2400" dirty="0" smtClean="0"/>
          </a:p>
          <a:p>
            <a:pPr>
              <a:buNone/>
            </a:pPr>
            <a:endParaRPr lang="uk-UA" sz="2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 </a:t>
            </a:r>
            <a:r>
              <a:rPr lang="ru-RU" sz="2800" b="1" dirty="0" err="1" smtClean="0"/>
              <a:t>Катастрофи</a:t>
            </a:r>
            <a:r>
              <a:rPr lang="ru-RU" sz="2800" b="1" dirty="0" smtClean="0"/>
              <a:t> на </a:t>
            </a:r>
            <a:r>
              <a:rPr lang="ru-RU" sz="2800" b="1" dirty="0" err="1" smtClean="0"/>
              <a:t>морському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річковому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транспорті</a:t>
            </a: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400" dirty="0" smtClean="0"/>
              <a:t>При катастрофах на водному </a:t>
            </a:r>
            <a:r>
              <a:rPr lang="ru-RU" sz="2400" dirty="0" err="1" smtClean="0"/>
              <a:t>транспорті</a:t>
            </a:r>
            <a:r>
              <a:rPr lang="ru-RU" sz="2400" dirty="0" smtClean="0"/>
              <a:t> величина </a:t>
            </a:r>
            <a:r>
              <a:rPr lang="ru-RU" sz="2400" dirty="0" err="1" smtClean="0"/>
              <a:t>і</a:t>
            </a:r>
            <a:r>
              <a:rPr lang="ru-RU" sz="2400" dirty="0" smtClean="0"/>
              <a:t> структура </a:t>
            </a:r>
            <a:r>
              <a:rPr lang="ru-RU" sz="2400" dirty="0" err="1" smtClean="0"/>
              <a:t>санітарних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втрат</a:t>
            </a:r>
            <a:r>
              <a:rPr lang="ru-RU" sz="2400" dirty="0" smtClean="0"/>
              <a:t> буде </a:t>
            </a:r>
            <a:r>
              <a:rPr lang="ru-RU" sz="2400" dirty="0" err="1" smtClean="0"/>
              <a:t>залежати</a:t>
            </a:r>
            <a:r>
              <a:rPr lang="ru-RU" sz="2400" dirty="0" smtClean="0"/>
              <a:t> </a:t>
            </a:r>
            <a:r>
              <a:rPr lang="ru-RU" sz="2400" dirty="0" err="1" smtClean="0"/>
              <a:t>від</a:t>
            </a:r>
            <a:r>
              <a:rPr lang="ru-RU" sz="2400" dirty="0" smtClean="0"/>
              <a:t> характеру </a:t>
            </a:r>
            <a:r>
              <a:rPr lang="ru-RU" sz="2400" dirty="0" err="1" smtClean="0"/>
              <a:t>розвитку</a:t>
            </a:r>
            <a:r>
              <a:rPr lang="ru-RU" sz="2400" dirty="0" smtClean="0"/>
              <a:t> </a:t>
            </a:r>
            <a:r>
              <a:rPr lang="ru-RU" sz="2400" dirty="0" err="1" smtClean="0"/>
              <a:t>події</a:t>
            </a:r>
            <a:r>
              <a:rPr lang="ru-RU" sz="2400" dirty="0" smtClean="0"/>
              <a:t> та </a:t>
            </a:r>
            <a:r>
              <a:rPr lang="ru-RU" sz="2400" dirty="0" err="1" smtClean="0"/>
              <a:t>кількості</a:t>
            </a:r>
            <a:r>
              <a:rPr lang="ru-RU" sz="2400" dirty="0" smtClean="0"/>
              <a:t> </a:t>
            </a:r>
            <a:r>
              <a:rPr lang="ru-RU" sz="2400" dirty="0" err="1" smtClean="0"/>
              <a:t>пасажирів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членів</a:t>
            </a:r>
            <a:r>
              <a:rPr lang="ru-RU" sz="2400" dirty="0" smtClean="0"/>
              <a:t> </a:t>
            </a:r>
            <a:r>
              <a:rPr lang="ru-RU" sz="2400" dirty="0" err="1" smtClean="0"/>
              <a:t>екіпажу</a:t>
            </a:r>
            <a:r>
              <a:rPr lang="ru-RU" sz="2400" dirty="0" smtClean="0"/>
              <a:t> на </a:t>
            </a:r>
            <a:r>
              <a:rPr lang="ru-RU" sz="2400" dirty="0" err="1" smtClean="0"/>
              <a:t>судні</a:t>
            </a:r>
            <a:r>
              <a:rPr lang="ru-RU" sz="2400" dirty="0" smtClean="0"/>
              <a:t>.</a:t>
            </a:r>
          </a:p>
          <a:p>
            <a:r>
              <a:rPr lang="ru-RU" sz="2400" b="1" dirty="0" err="1" smtClean="0"/>
              <a:t>Медико-санітарні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наслідки</a:t>
            </a:r>
            <a:r>
              <a:rPr lang="ru-RU" sz="2400" b="1" dirty="0" smtClean="0"/>
              <a:t> катастроф на </a:t>
            </a:r>
            <a:r>
              <a:rPr lang="ru-RU" sz="2400" b="1" dirty="0" err="1" smtClean="0"/>
              <a:t>воді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можуть</a:t>
            </a:r>
            <a:r>
              <a:rPr lang="ru-RU" sz="2400" b="1" dirty="0" smtClean="0"/>
              <a:t> бути </a:t>
            </a:r>
            <a:r>
              <a:rPr lang="ru-RU" sz="2400" b="1" dirty="0" err="1" smtClean="0"/>
              <a:t>наступні</a:t>
            </a:r>
            <a:r>
              <a:rPr lang="ru-RU" sz="2400" b="1" dirty="0" smtClean="0"/>
              <a:t>:</a:t>
            </a:r>
            <a:endParaRPr lang="uk-UA" sz="2400" b="1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механічні</a:t>
            </a:r>
            <a:r>
              <a:rPr lang="ru-RU" sz="2400" dirty="0" smtClean="0"/>
              <a:t> </a:t>
            </a:r>
            <a:r>
              <a:rPr lang="ru-RU" sz="2400" dirty="0" err="1" smtClean="0"/>
              <a:t>травми</a:t>
            </a:r>
            <a:r>
              <a:rPr lang="ru-RU" sz="2400" dirty="0" smtClean="0"/>
              <a:t>;</a:t>
            </a:r>
            <a:endParaRPr lang="uk-UA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термічні</a:t>
            </a:r>
            <a:r>
              <a:rPr lang="ru-RU" sz="2400" dirty="0" smtClean="0"/>
              <a:t> </a:t>
            </a:r>
            <a:r>
              <a:rPr lang="ru-RU" sz="2400" dirty="0" err="1" smtClean="0"/>
              <a:t>опіки</a:t>
            </a:r>
            <a:r>
              <a:rPr lang="ru-RU" sz="2400" dirty="0" smtClean="0"/>
              <a:t>;</a:t>
            </a:r>
            <a:endParaRPr lang="uk-UA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гострі</a:t>
            </a:r>
            <a:r>
              <a:rPr lang="ru-RU" sz="2400" dirty="0" smtClean="0"/>
              <a:t> </a:t>
            </a:r>
            <a:r>
              <a:rPr lang="ru-RU" sz="2400" dirty="0" err="1" smtClean="0"/>
              <a:t>хімічні</a:t>
            </a:r>
            <a:r>
              <a:rPr lang="ru-RU" sz="2400" dirty="0" smtClean="0"/>
              <a:t> </a:t>
            </a:r>
            <a:r>
              <a:rPr lang="ru-RU" sz="2400" dirty="0" err="1" smtClean="0"/>
              <a:t>отруєння</a:t>
            </a:r>
            <a:r>
              <a:rPr lang="ru-RU" sz="2400" dirty="0" smtClean="0"/>
              <a:t>;</a:t>
            </a:r>
            <a:endParaRPr lang="uk-UA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нервово-психічний</a:t>
            </a:r>
            <a:r>
              <a:rPr lang="ru-RU" sz="2400" dirty="0" smtClean="0"/>
              <a:t> </a:t>
            </a:r>
            <a:r>
              <a:rPr lang="ru-RU" sz="2400" dirty="0" err="1" smtClean="0"/>
              <a:t>стрес</a:t>
            </a:r>
            <a:r>
              <a:rPr lang="ru-RU" sz="2400" dirty="0" smtClean="0"/>
              <a:t>;</a:t>
            </a:r>
            <a:endParaRPr lang="uk-UA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переохолодження</a:t>
            </a:r>
            <a:r>
              <a:rPr lang="ru-RU" sz="2400" dirty="0" smtClean="0"/>
              <a:t>;</a:t>
            </a:r>
            <a:endParaRPr lang="uk-UA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втоплення</a:t>
            </a:r>
            <a:r>
              <a:rPr lang="ru-RU" sz="2400" dirty="0" smtClean="0"/>
              <a:t>;</a:t>
            </a:r>
            <a:endParaRPr lang="uk-UA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вторинні</a:t>
            </a:r>
            <a:r>
              <a:rPr lang="ru-RU" sz="2400" dirty="0" smtClean="0"/>
              <a:t> </a:t>
            </a:r>
            <a:r>
              <a:rPr lang="ru-RU" sz="2400" dirty="0" err="1" smtClean="0"/>
              <a:t>ураження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внаслідок</a:t>
            </a:r>
            <a:r>
              <a:rPr lang="ru-RU" sz="2400" dirty="0" smtClean="0"/>
              <a:t> розливу </a:t>
            </a:r>
            <a:r>
              <a:rPr lang="ru-RU" sz="2400" dirty="0" err="1" smtClean="0"/>
              <a:t>нафтопродуктів</a:t>
            </a:r>
            <a:r>
              <a:rPr lang="ru-RU" sz="2400" dirty="0" smtClean="0"/>
              <a:t>, </a:t>
            </a:r>
            <a:r>
              <a:rPr lang="ru-RU" sz="2400" dirty="0" err="1" smtClean="0"/>
              <a:t>тощо</a:t>
            </a:r>
            <a:r>
              <a:rPr lang="ru-RU" sz="2400" dirty="0" smtClean="0"/>
              <a:t>.</a:t>
            </a:r>
            <a:endParaRPr lang="uk-UA" sz="2400" dirty="0" smtClean="0"/>
          </a:p>
          <a:p>
            <a:endParaRPr lang="uk-UA" sz="2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 </a:t>
            </a:r>
            <a:r>
              <a:rPr lang="ru-RU" sz="2800" b="1" dirty="0" err="1" smtClean="0"/>
              <a:t>Катастрофи</a:t>
            </a:r>
            <a:r>
              <a:rPr lang="ru-RU" sz="2800" b="1" dirty="0" smtClean="0"/>
              <a:t> на </a:t>
            </a:r>
            <a:r>
              <a:rPr lang="ru-RU" sz="2800" b="1" dirty="0" err="1" smtClean="0"/>
              <a:t>залізницях</a:t>
            </a: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sz="2000" dirty="0" smtClean="0"/>
              <a:t> </a:t>
            </a:r>
            <a:r>
              <a:rPr lang="ru-RU" sz="2000" dirty="0" err="1" smtClean="0"/>
              <a:t>Залежно</a:t>
            </a:r>
            <a:r>
              <a:rPr lang="ru-RU" sz="2000" dirty="0" smtClean="0"/>
              <a:t>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чисельності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потерпілих</a:t>
            </a:r>
            <a:r>
              <a:rPr lang="ru-RU" sz="2000" dirty="0" smtClean="0"/>
              <a:t> </a:t>
            </a:r>
            <a:r>
              <a:rPr lang="ru-RU" sz="2000" dirty="0" err="1" smtClean="0"/>
              <a:t>катастрофи</a:t>
            </a:r>
            <a:r>
              <a:rPr lang="ru-RU" sz="2000" dirty="0" smtClean="0"/>
              <a:t> на </a:t>
            </a:r>
            <a:r>
              <a:rPr lang="ru-RU" sz="2000" dirty="0" err="1" smtClean="0"/>
              <a:t>залізничному</a:t>
            </a:r>
            <a:r>
              <a:rPr lang="ru-RU" sz="2000" dirty="0" smtClean="0"/>
              <a:t> </a:t>
            </a:r>
            <a:r>
              <a:rPr lang="ru-RU" sz="2000" dirty="0" err="1" smtClean="0"/>
              <a:t>транспорті</a:t>
            </a:r>
            <a:r>
              <a:rPr lang="ru-RU" sz="2000" dirty="0" smtClean="0"/>
              <a:t> </a:t>
            </a:r>
            <a:r>
              <a:rPr lang="ru-RU" sz="2000" dirty="0" err="1" smtClean="0"/>
              <a:t>поділяють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на</a:t>
            </a:r>
            <a:r>
              <a:rPr lang="ru-RU" sz="2000" dirty="0" smtClean="0"/>
              <a:t> 5 </a:t>
            </a:r>
            <a:r>
              <a:rPr lang="ru-RU" sz="2000" dirty="0" err="1" smtClean="0"/>
              <a:t>категорій</a:t>
            </a:r>
            <a:r>
              <a:rPr lang="ru-RU" sz="2000" dirty="0" smtClean="0"/>
              <a:t>: 1 – до 5 </a:t>
            </a:r>
            <a:r>
              <a:rPr lang="ru-RU" sz="2000" dirty="0" err="1" smtClean="0"/>
              <a:t>чол</a:t>
            </a:r>
            <a:r>
              <a:rPr lang="ru-RU" sz="2000" dirty="0" smtClean="0"/>
              <a:t>; 2 –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6-15 </a:t>
            </a:r>
            <a:r>
              <a:rPr lang="ru-RU" sz="2000" dirty="0" err="1" smtClean="0"/>
              <a:t>чол</a:t>
            </a:r>
            <a:r>
              <a:rPr lang="ru-RU" sz="2000" dirty="0" smtClean="0"/>
              <a:t>; 3 – 16-30 </a:t>
            </a:r>
            <a:r>
              <a:rPr lang="ru-RU" sz="2000" dirty="0" err="1" smtClean="0"/>
              <a:t>чол</a:t>
            </a:r>
            <a:r>
              <a:rPr lang="ru-RU" sz="2000" dirty="0" smtClean="0"/>
              <a:t>; 4 – 31-50 </a:t>
            </a:r>
            <a:r>
              <a:rPr lang="ru-RU" sz="2000" dirty="0" err="1" smtClean="0"/>
              <a:t>чол</a:t>
            </a:r>
            <a:r>
              <a:rPr lang="ru-RU" sz="2000" dirty="0" smtClean="0"/>
              <a:t>; 5 – </a:t>
            </a:r>
            <a:r>
              <a:rPr lang="ru-RU" sz="2000" dirty="0" err="1" smtClean="0"/>
              <a:t>більше</a:t>
            </a:r>
            <a:r>
              <a:rPr lang="ru-RU" sz="2000" dirty="0" smtClean="0"/>
              <a:t> 50 </a:t>
            </a:r>
            <a:r>
              <a:rPr lang="ru-RU" sz="2000" dirty="0" err="1" smtClean="0"/>
              <a:t>чол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b="1" dirty="0" err="1" smtClean="0"/>
              <a:t>Види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уражень</a:t>
            </a:r>
            <a:r>
              <a:rPr lang="ru-RU" sz="2000" b="1" dirty="0" smtClean="0"/>
              <a:t> при </a:t>
            </a:r>
            <a:r>
              <a:rPr lang="ru-RU" sz="2000" b="1" dirty="0" err="1" smtClean="0"/>
              <a:t>залізничних</a:t>
            </a:r>
            <a:r>
              <a:rPr lang="ru-RU" sz="2000" b="1" dirty="0" smtClean="0"/>
              <a:t> катастрофах </a:t>
            </a:r>
            <a:r>
              <a:rPr lang="ru-RU" sz="2000" b="1" dirty="0" err="1" smtClean="0"/>
              <a:t>можуть</a:t>
            </a:r>
            <a:r>
              <a:rPr lang="ru-RU" sz="2000" b="1" dirty="0" smtClean="0"/>
              <a:t> бути </a:t>
            </a:r>
            <a:r>
              <a:rPr lang="ru-RU" sz="2000" b="1" dirty="0" err="1" smtClean="0"/>
              <a:t>наступні</a:t>
            </a:r>
            <a:r>
              <a:rPr lang="ru-RU" sz="2000" b="1" dirty="0" smtClean="0"/>
              <a:t>:</a:t>
            </a:r>
            <a:r>
              <a:rPr lang="ru-RU" sz="2000" i="1" dirty="0" smtClean="0"/>
              <a:t> </a:t>
            </a:r>
            <a:r>
              <a:rPr lang="ru-RU" sz="2000" dirty="0" err="1" smtClean="0"/>
              <a:t>механічні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травми</a:t>
            </a:r>
            <a:r>
              <a:rPr lang="ru-RU" sz="2000" dirty="0" smtClean="0"/>
              <a:t> – 90%; </a:t>
            </a:r>
            <a:r>
              <a:rPr lang="ru-RU" sz="2000" dirty="0" err="1" smtClean="0"/>
              <a:t>механічні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травми</a:t>
            </a:r>
            <a:r>
              <a:rPr lang="ru-RU" sz="2000" dirty="0" smtClean="0"/>
              <a:t> + </a:t>
            </a:r>
            <a:r>
              <a:rPr lang="ru-RU" sz="2000" dirty="0" err="1" smtClean="0"/>
              <a:t>термічні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опіки</a:t>
            </a:r>
            <a:r>
              <a:rPr lang="ru-RU" sz="2000" dirty="0" smtClean="0"/>
              <a:t> – 10%; </a:t>
            </a:r>
            <a:r>
              <a:rPr lang="ru-RU" sz="2000" dirty="0" err="1" smtClean="0"/>
              <a:t>гострі</a:t>
            </a:r>
            <a:r>
              <a:rPr lang="ru-RU" sz="2000" dirty="0" smtClean="0"/>
              <a:t> </a:t>
            </a:r>
            <a:r>
              <a:rPr lang="ru-RU" sz="2000" dirty="0" err="1" smtClean="0"/>
              <a:t>отруєння</a:t>
            </a:r>
            <a:r>
              <a:rPr lang="ru-RU" sz="2000" dirty="0" smtClean="0"/>
              <a:t> + </a:t>
            </a:r>
            <a:r>
              <a:rPr lang="ru-RU" sz="2000" dirty="0" err="1" smtClean="0"/>
              <a:t>хімічні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опіки</a:t>
            </a:r>
            <a:r>
              <a:rPr lang="ru-RU" sz="2000" dirty="0" smtClean="0"/>
              <a:t>; </a:t>
            </a:r>
            <a:r>
              <a:rPr lang="ru-RU" sz="2000" dirty="0" err="1" smtClean="0"/>
              <a:t>радіаційні</a:t>
            </a:r>
            <a:r>
              <a:rPr lang="ru-RU" sz="2000" dirty="0" smtClean="0"/>
              <a:t> </a:t>
            </a:r>
            <a:r>
              <a:rPr lang="ru-RU" sz="2000" dirty="0" err="1" smtClean="0"/>
              <a:t>ураження</a:t>
            </a:r>
            <a:r>
              <a:rPr lang="ru-RU" sz="2000" dirty="0" smtClean="0"/>
              <a:t>; </a:t>
            </a:r>
            <a:r>
              <a:rPr lang="ru-RU" sz="2000" dirty="0" err="1" smtClean="0"/>
              <a:t>комбіновані</a:t>
            </a:r>
            <a:r>
              <a:rPr lang="ru-RU" sz="2000" dirty="0" smtClean="0"/>
              <a:t> та </a:t>
            </a:r>
            <a:r>
              <a:rPr lang="ru-RU" sz="2000" dirty="0" err="1" smtClean="0"/>
              <a:t>поєднанні</a:t>
            </a:r>
            <a:r>
              <a:rPr lang="ru-RU" sz="2000" dirty="0" smtClean="0"/>
              <a:t> </a:t>
            </a:r>
            <a:r>
              <a:rPr lang="ru-RU" sz="2000" dirty="0" err="1" smtClean="0"/>
              <a:t>ураження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b="1" dirty="0" smtClean="0"/>
              <a:t>Структура </a:t>
            </a:r>
            <a:r>
              <a:rPr lang="ru-RU" sz="2000" b="1" dirty="0" err="1" smtClean="0"/>
              <a:t>санітарних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втрат</a:t>
            </a:r>
            <a:r>
              <a:rPr lang="ru-RU" sz="2000" b="1" dirty="0" smtClean="0"/>
              <a:t> за </a:t>
            </a:r>
            <a:r>
              <a:rPr lang="ru-RU" sz="2000" b="1" dirty="0" err="1" smtClean="0"/>
              <a:t>ступенем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тяжкості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ушкоджень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може</a:t>
            </a:r>
            <a:r>
              <a:rPr lang="ru-RU" sz="2000" b="1" dirty="0" smtClean="0"/>
              <a:t> бути </a:t>
            </a:r>
            <a:r>
              <a:rPr lang="ru-RU" sz="2000" b="1" dirty="0" err="1" smtClean="0"/>
              <a:t>наступною:</a:t>
            </a:r>
            <a:r>
              <a:rPr lang="ru-RU" sz="2000" dirty="0" err="1" smtClean="0"/>
              <a:t>легко</a:t>
            </a:r>
            <a:r>
              <a:rPr lang="ru-RU" sz="2000" dirty="0" smtClean="0"/>
              <a:t> </a:t>
            </a:r>
            <a:r>
              <a:rPr lang="ru-RU" sz="2000" dirty="0" err="1" smtClean="0"/>
              <a:t>уражені</a:t>
            </a:r>
            <a:r>
              <a:rPr lang="ru-RU" sz="2000" dirty="0" smtClean="0"/>
              <a:t> – 35-40%;</a:t>
            </a:r>
            <a:r>
              <a:rPr lang="uk-UA" sz="2000" dirty="0" smtClean="0"/>
              <a:t> </a:t>
            </a:r>
            <a:r>
              <a:rPr lang="ru-RU" sz="2000" dirty="0" err="1" smtClean="0"/>
              <a:t>уражені</a:t>
            </a:r>
            <a:r>
              <a:rPr lang="ru-RU" sz="2000" dirty="0" smtClean="0"/>
              <a:t> </a:t>
            </a:r>
            <a:r>
              <a:rPr lang="ru-RU" sz="2000" dirty="0" err="1" smtClean="0"/>
              <a:t>середнього</a:t>
            </a:r>
            <a:r>
              <a:rPr lang="ru-RU" sz="2000" dirty="0" smtClean="0"/>
              <a:t> та тяжкого </a:t>
            </a:r>
            <a:r>
              <a:rPr lang="ru-RU" sz="2000" dirty="0" err="1" smtClean="0"/>
              <a:t>ступеня</a:t>
            </a:r>
            <a:r>
              <a:rPr lang="ru-RU" sz="2000" dirty="0" smtClean="0"/>
              <a:t> – 20-25%;</a:t>
            </a:r>
            <a:r>
              <a:rPr lang="uk-UA" sz="2000" dirty="0" smtClean="0"/>
              <a:t> </a:t>
            </a:r>
            <a:r>
              <a:rPr lang="ru-RU" sz="2000" dirty="0" smtClean="0"/>
              <a:t> </a:t>
            </a:r>
            <a:r>
              <a:rPr lang="ru-RU" sz="2000" dirty="0" err="1" smtClean="0"/>
              <a:t>дуже</a:t>
            </a:r>
            <a:r>
              <a:rPr lang="ru-RU" sz="2000" dirty="0" smtClean="0"/>
              <a:t> тяжко </a:t>
            </a:r>
            <a:r>
              <a:rPr lang="ru-RU" sz="2000" dirty="0" err="1" smtClean="0"/>
              <a:t>уражені</a:t>
            </a:r>
            <a:r>
              <a:rPr lang="ru-RU" sz="2000" dirty="0" smtClean="0"/>
              <a:t> – 20%;в </a:t>
            </a:r>
            <a:r>
              <a:rPr lang="ru-RU" sz="2000" dirty="0" err="1" smtClean="0"/>
              <a:t>термінальному</a:t>
            </a:r>
            <a:r>
              <a:rPr lang="ru-RU" sz="2000" dirty="0" smtClean="0"/>
              <a:t> </a:t>
            </a:r>
            <a:r>
              <a:rPr lang="ru-RU" sz="2000" dirty="0" err="1" smtClean="0"/>
              <a:t>стані</a:t>
            </a:r>
            <a:r>
              <a:rPr lang="ru-RU" sz="2000" dirty="0" smtClean="0"/>
              <a:t> – 20%.</a:t>
            </a:r>
            <a:endParaRPr lang="uk-UA" sz="2000" dirty="0" smtClean="0"/>
          </a:p>
          <a:p>
            <a:r>
              <a:rPr lang="ru-RU" sz="2000" b="1" dirty="0" smtClean="0"/>
              <a:t>За </a:t>
            </a:r>
            <a:r>
              <a:rPr lang="ru-RU" sz="2000" b="1" dirty="0" err="1" smtClean="0"/>
              <a:t>локалізацією</a:t>
            </a:r>
            <a:r>
              <a:rPr lang="ru-RU" sz="2000" b="1" dirty="0" smtClean="0"/>
              <a:t> при </a:t>
            </a:r>
            <a:r>
              <a:rPr lang="ru-RU" sz="2000" b="1" dirty="0" err="1" smtClean="0"/>
              <a:t>залізничних</a:t>
            </a:r>
            <a:r>
              <a:rPr lang="ru-RU" sz="2000" b="1" dirty="0" smtClean="0"/>
              <a:t> катастрофах </a:t>
            </a:r>
            <a:r>
              <a:rPr lang="ru-RU" sz="2000" b="1" dirty="0" err="1" smtClean="0"/>
              <a:t>ушкодження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розподіляються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наступним</a:t>
            </a:r>
            <a:r>
              <a:rPr lang="ru-RU" sz="2000" b="1" dirty="0" smtClean="0"/>
              <a:t> чином:</a:t>
            </a:r>
            <a:r>
              <a:rPr lang="ru-RU" sz="2000" dirty="0" smtClean="0"/>
              <a:t> голова – 60%, </a:t>
            </a:r>
            <a:r>
              <a:rPr lang="ru-RU" sz="2000" dirty="0" err="1" smtClean="0"/>
              <a:t>кінцівки</a:t>
            </a:r>
            <a:r>
              <a:rPr lang="ru-RU" sz="2000" dirty="0" smtClean="0"/>
              <a:t> до 35%, груди, </a:t>
            </a:r>
            <a:r>
              <a:rPr lang="ru-RU" sz="2000" dirty="0" err="1" smtClean="0"/>
              <a:t>живіт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розривом</a:t>
            </a:r>
            <a:r>
              <a:rPr lang="ru-RU" sz="2000" dirty="0" smtClean="0"/>
              <a:t> </a:t>
            </a:r>
            <a:r>
              <a:rPr lang="ru-RU" sz="2000" dirty="0" err="1" smtClean="0"/>
              <a:t>внутрішніх</a:t>
            </a:r>
            <a:r>
              <a:rPr lang="ru-RU" sz="2000" dirty="0" smtClean="0"/>
              <a:t> </a:t>
            </a:r>
            <a:r>
              <a:rPr lang="ru-RU" sz="2000" dirty="0" err="1" smtClean="0"/>
              <a:t>органів</a:t>
            </a:r>
            <a:r>
              <a:rPr lang="ru-RU" sz="2000" dirty="0" smtClean="0"/>
              <a:t> – </a:t>
            </a:r>
            <a:r>
              <a:rPr lang="ru-RU" sz="2000" dirty="0" err="1" smtClean="0"/>
              <a:t>більше</a:t>
            </a:r>
            <a:r>
              <a:rPr lang="ru-RU" sz="2000" dirty="0" smtClean="0"/>
              <a:t> 20%, стегно та </a:t>
            </a:r>
            <a:r>
              <a:rPr lang="ru-RU" sz="2000" dirty="0" err="1" smtClean="0"/>
              <a:t>крупні</a:t>
            </a:r>
            <a:r>
              <a:rPr lang="ru-RU" sz="2000" dirty="0" smtClean="0"/>
              <a:t> </a:t>
            </a:r>
            <a:r>
              <a:rPr lang="ru-RU" sz="2000" dirty="0" err="1" smtClean="0"/>
              <a:t>суглоби</a:t>
            </a:r>
            <a:r>
              <a:rPr lang="ru-RU" sz="2000" dirty="0" smtClean="0"/>
              <a:t> – до 10 –12%</a:t>
            </a:r>
            <a:endParaRPr lang="uk-UA" sz="2000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 Авіаційні катастрофи</a:t>
            </a:r>
            <a:endParaRPr lang="uk-UA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400" i="1" dirty="0" smtClean="0"/>
              <a:t>Під</a:t>
            </a:r>
            <a:r>
              <a:rPr lang="ru-RU" sz="2400" i="1" dirty="0" smtClean="0"/>
              <a:t> </a:t>
            </a:r>
            <a:r>
              <a:rPr lang="uk-UA" sz="2400" i="1" dirty="0" smtClean="0"/>
              <a:t>авіаційною катастрофою</a:t>
            </a:r>
            <a:r>
              <a:rPr lang="ru-RU" sz="2400" dirty="0" smtClean="0"/>
              <a:t> </a:t>
            </a:r>
            <a:r>
              <a:rPr lang="uk-UA" sz="2400" dirty="0" smtClean="0"/>
              <a:t>розуміють авіаційну подію, що призвела до загибелі хоча б одного з членів екіпажу або пасажира, повного або часткового руйнування повітряного судна або його безслідного зникнення.</a:t>
            </a:r>
          </a:p>
          <a:p>
            <a:r>
              <a:rPr lang="ru-RU" sz="2400" dirty="0" smtClean="0"/>
              <a:t>При </a:t>
            </a:r>
            <a:r>
              <a:rPr lang="ru-RU" sz="2400" dirty="0" err="1" smtClean="0"/>
              <a:t>авіакатастрофах</a:t>
            </a:r>
            <a:r>
              <a:rPr lang="ru-RU" sz="2400" dirty="0" smtClean="0"/>
              <a:t> </a:t>
            </a:r>
            <a:r>
              <a:rPr lang="ru-RU" sz="2400" dirty="0" err="1" smtClean="0"/>
              <a:t>розмір</a:t>
            </a:r>
            <a:r>
              <a:rPr lang="ru-RU" sz="2400" dirty="0" smtClean="0"/>
              <a:t> </a:t>
            </a:r>
            <a:r>
              <a:rPr lang="ru-RU" sz="2400" dirty="0" err="1" smtClean="0"/>
              <a:t>загальних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втрат</a:t>
            </a:r>
            <a:r>
              <a:rPr lang="ru-RU" sz="2400" dirty="0" smtClean="0"/>
              <a:t> </a:t>
            </a:r>
            <a:r>
              <a:rPr lang="ru-RU" sz="2400" dirty="0" err="1" smtClean="0"/>
              <a:t>може</a:t>
            </a:r>
            <a:r>
              <a:rPr lang="ru-RU" sz="2400" dirty="0" smtClean="0"/>
              <a:t> </a:t>
            </a:r>
            <a:r>
              <a:rPr lang="ru-RU" sz="2400" dirty="0" err="1" smtClean="0"/>
              <a:t>досягнути</a:t>
            </a:r>
            <a:r>
              <a:rPr lang="ru-RU" sz="2400" dirty="0" smtClean="0"/>
              <a:t> 80-90% </a:t>
            </a:r>
            <a:r>
              <a:rPr lang="ru-RU" sz="2400" dirty="0" err="1" smtClean="0"/>
              <a:t>від</a:t>
            </a:r>
            <a:r>
              <a:rPr lang="ru-RU" sz="2400" dirty="0" smtClean="0"/>
              <a:t> </a:t>
            </a:r>
            <a:r>
              <a:rPr lang="ru-RU" sz="2400" dirty="0" err="1" smtClean="0"/>
              <a:t>загальної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кількості</a:t>
            </a:r>
            <a:r>
              <a:rPr lang="ru-RU" sz="2400" dirty="0" smtClean="0"/>
              <a:t> людей, </a:t>
            </a:r>
            <a:r>
              <a:rPr lang="ru-RU" sz="2400" dirty="0" err="1" smtClean="0"/>
              <a:t>які</a:t>
            </a:r>
            <a:r>
              <a:rPr lang="ru-RU" sz="2400" dirty="0" smtClean="0"/>
              <a:t> </a:t>
            </a:r>
            <a:r>
              <a:rPr lang="ru-RU" sz="2400" dirty="0" err="1" smtClean="0"/>
              <a:t>перебувають</a:t>
            </a:r>
            <a:r>
              <a:rPr lang="ru-RU" sz="2400" dirty="0" smtClean="0"/>
              <a:t> на </a:t>
            </a:r>
            <a:r>
              <a:rPr lang="ru-RU" sz="2400" dirty="0" err="1" smtClean="0"/>
              <a:t>повітряному</a:t>
            </a:r>
            <a:r>
              <a:rPr lang="ru-RU" sz="2400" dirty="0" smtClean="0"/>
              <a:t> </a:t>
            </a:r>
            <a:r>
              <a:rPr lang="ru-RU" sz="2400" dirty="0" err="1" smtClean="0"/>
              <a:t>судні</a:t>
            </a:r>
            <a:r>
              <a:rPr lang="ru-RU" sz="2400" dirty="0" smtClean="0"/>
              <a:t>. </a:t>
            </a:r>
            <a:r>
              <a:rPr lang="ru-RU" sz="2400" dirty="0" err="1" smtClean="0"/>
              <a:t>Серед</a:t>
            </a:r>
            <a:r>
              <a:rPr lang="ru-RU" sz="2400" dirty="0" smtClean="0"/>
              <a:t> </a:t>
            </a:r>
            <a:r>
              <a:rPr lang="ru-RU" sz="2400" dirty="0" err="1" smtClean="0"/>
              <a:t>потерпілих</a:t>
            </a:r>
            <a:r>
              <a:rPr lang="ru-RU" sz="2400" dirty="0" smtClean="0"/>
              <a:t> особи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механічними</a:t>
            </a:r>
            <a:r>
              <a:rPr lang="ru-RU" sz="2400" dirty="0" smtClean="0"/>
              <a:t> </a:t>
            </a:r>
            <a:r>
              <a:rPr lang="ru-RU" sz="2400" dirty="0" err="1" smtClean="0"/>
              <a:t>пошкодженнями</a:t>
            </a:r>
            <a:r>
              <a:rPr lang="ru-RU" sz="2400" dirty="0" smtClean="0"/>
              <a:t> </a:t>
            </a:r>
            <a:r>
              <a:rPr lang="ru-RU" sz="2400" dirty="0" err="1" smtClean="0"/>
              <a:t>можуть</a:t>
            </a:r>
            <a:r>
              <a:rPr lang="ru-RU" sz="2400" dirty="0" smtClean="0"/>
              <a:t> </a:t>
            </a:r>
            <a:r>
              <a:rPr lang="ru-RU" sz="2400" dirty="0" err="1" smtClean="0"/>
              <a:t>становити</a:t>
            </a:r>
            <a:r>
              <a:rPr lang="ru-RU" sz="2400" dirty="0" smtClean="0"/>
              <a:t> 90% , у тому </a:t>
            </a:r>
            <a:r>
              <a:rPr lang="ru-RU" sz="2400" dirty="0" err="1" smtClean="0"/>
              <a:t>числі</a:t>
            </a:r>
            <a:r>
              <a:rPr lang="ru-RU" sz="2400" dirty="0" smtClean="0"/>
              <a:t> в </a:t>
            </a:r>
            <a:r>
              <a:rPr lang="ru-RU" sz="2400" dirty="0" err="1" smtClean="0"/>
              <a:t>стані</a:t>
            </a:r>
            <a:r>
              <a:rPr lang="ru-RU" sz="2400" dirty="0" smtClean="0"/>
              <a:t> шоку – 10% ,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черепно-мозковою</a:t>
            </a:r>
            <a:r>
              <a:rPr lang="ru-RU" sz="2400" dirty="0" smtClean="0"/>
              <a:t> травмою – 40-60%, у 10-20% </a:t>
            </a:r>
            <a:r>
              <a:rPr lang="ru-RU" sz="2400" dirty="0" err="1" smtClean="0"/>
              <a:t>можуть</a:t>
            </a:r>
            <a:r>
              <a:rPr lang="ru-RU" sz="2400" dirty="0" smtClean="0"/>
              <a:t> бути </a:t>
            </a:r>
            <a:r>
              <a:rPr lang="ru-RU" sz="2400" dirty="0" err="1" smtClean="0"/>
              <a:t>сполучені</a:t>
            </a:r>
            <a:r>
              <a:rPr lang="ru-RU" sz="2400" dirty="0" smtClean="0"/>
              <a:t> </a:t>
            </a:r>
            <a:r>
              <a:rPr lang="ru-RU" sz="2400" dirty="0" err="1" smtClean="0"/>
              <a:t>травми</a:t>
            </a:r>
            <a:r>
              <a:rPr lang="ru-RU" sz="2400" dirty="0" smtClean="0"/>
              <a:t> та </a:t>
            </a:r>
            <a:r>
              <a:rPr lang="ru-RU" sz="2400" dirty="0" err="1" smtClean="0"/>
              <a:t>опіки</a:t>
            </a:r>
            <a:r>
              <a:rPr lang="ru-RU" sz="2400" dirty="0" smtClean="0"/>
              <a:t>.</a:t>
            </a:r>
            <a:endParaRPr lang="uk-UA" sz="2400" dirty="0" smtClean="0"/>
          </a:p>
          <a:p>
            <a:pPr>
              <a:buNone/>
            </a:pPr>
            <a:endParaRPr lang="uk-UA" sz="2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1109</TotalTime>
  <Words>2017</Words>
  <Application>Microsoft Office PowerPoint</Application>
  <PresentationFormat>Экран (4:3)</PresentationFormat>
  <Paragraphs>207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4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 </vt:lpstr>
      <vt:lpstr>Нормативно- правові засади цивільного захисту в Україні. Захист        населення і територій від надзвичайних ситуацій </vt:lpstr>
      <vt:lpstr>Нормативно-правові засади цивільного захисту в Україні</vt:lpstr>
      <vt:lpstr>Нормативно-правові засади цивільного захисту в Україні</vt:lpstr>
      <vt:lpstr>ЧИННЕ ЗАКОНОДАВСТВО З ПИТАНЬ НАДЗВИЧАЙНИХ СИТУАЦІЙ ТА ЦИВІЛЬНОГО ЗАХИСТУ НАСЕЛЕННЯ </vt:lpstr>
      <vt:lpstr>Вирішення проблем природно-техногенної безпеки України забезпечується проведенням на державному рівні таких заходів: </vt:lpstr>
      <vt:lpstr>Цивільний захист здійснюється за такими принципами : </vt:lpstr>
      <vt:lpstr> Єдина державна система цивільного захисту населення і територій (ЄС ЦЗ) </vt:lpstr>
      <vt:lpstr>Структура ЄС ЦЗ </vt:lpstr>
      <vt:lpstr> Органи управління  та сили  цивільного захисту</vt:lpstr>
      <vt:lpstr>Сили і засоби цивільного захисту</vt:lpstr>
      <vt:lpstr>Сили і засоби цивільного захисту</vt:lpstr>
      <vt:lpstr>Регіональні та місцеві органи управління та сили цивільного захисту </vt:lpstr>
      <vt:lpstr>Координацію діяльності центральних та місцевих органів виконавчої владиу сфері цивільного захисту здійснюють:</vt:lpstr>
      <vt:lpstr>ОСНОВНІ ПОЛОЖЕННЯ МІЖНАРОДНОГО ПРАВА З ПИТАНЬ ЗАХИСТУ ЛЮДЕЙ </vt:lpstr>
      <vt:lpstr>ОСНОВНІ ПОЛОЖЕННЯ МІЖНАРОДНОГО ПРАВА З ПИТАНЬ ЗАХИСТУ ЛЮДЕЙ </vt:lpstr>
      <vt:lpstr>Завдання та діяльність цивільної оборони згідно з Женевською Конвенцією та Додатковими протоколами. </vt:lpstr>
      <vt:lpstr>КЛАСИФІКАЦІЯ НАДЗВИЧАЙНИХ СИТУАЦІЙ  ТА  КАТАСТРОФ </vt:lpstr>
      <vt:lpstr>КЛАСИФІКАЦІЯ НАДЗВИЧАЙНИХ СИТУАЦІЙ  ТА  КАТАСТРОФ </vt:lpstr>
      <vt:lpstr>КЛАСИФІКАЦІЯ НАДЗВИЧАЙНИХ СИТУАЦІЙ  ТА  КАТАСТРОФ </vt:lpstr>
      <vt:lpstr>КЛАСИФІКАЦІЯ НАДЗВИЧАЙНИХ СИТУАЦІЙ  ТА  КАТАСТРОФ </vt:lpstr>
      <vt:lpstr>КЛАСИФІКАЦІЯ НАДЗВИЧАЙНИХ СИТУАЦІЙ  ТА  КАТАСТРОФ </vt:lpstr>
      <vt:lpstr>КЛАСИФІКАЦІЯ НАДЗВИЧАЙНИХ СИТУАЦІЙ  ТА  КАТАСТРОФ </vt:lpstr>
      <vt:lpstr>МЕДИКО-САНІТАРНІ НАСЛІДКИ СТИХІЙНИХ ЛИХ</vt:lpstr>
      <vt:lpstr>НАДЗВИЧАЙНІ СИТУАЦІЇ СОЦІАЛЬНО-ПОЛІТИЧНОГО ХАРАКТЕРУ</vt:lpstr>
      <vt:lpstr>МЕДИКО-САНІТАРНІ НАСЛІДКИ ТЕХНОГЕННИХ КАТАСТРОФ </vt:lpstr>
      <vt:lpstr>Радіаційна аварія</vt:lpstr>
      <vt:lpstr>Радіаційна аварія</vt:lpstr>
      <vt:lpstr> Аварії на хімічно небезпечних об’єктах. </vt:lpstr>
      <vt:lpstr>Аварії на пожежо-  та вибухонебезпечних об’єктах. </vt:lpstr>
      <vt:lpstr>Аварії на шахтах</vt:lpstr>
      <vt:lpstr> Аварії на біологічно небезпечних об’єктах.</vt:lpstr>
      <vt:lpstr> Автомобільні аварії</vt:lpstr>
      <vt:lpstr> Катастрофи на морському і річковому транспорті</vt:lpstr>
      <vt:lpstr> Катастрофи на залізницях</vt:lpstr>
      <vt:lpstr> Авіаційні катастрофи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e060248lps</dc:creator>
  <cp:lastModifiedBy>Цілько Станіслав Віталійович</cp:lastModifiedBy>
  <cp:revision>27</cp:revision>
  <dcterms:created xsi:type="dcterms:W3CDTF">2018-08-28T07:17:06Z</dcterms:created>
  <dcterms:modified xsi:type="dcterms:W3CDTF">2023-02-01T11:53:57Z</dcterms:modified>
</cp:coreProperties>
</file>