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9" r:id="rId1"/>
  </p:sldMasterIdLst>
  <p:notesMasterIdLst>
    <p:notesMasterId r:id="rId31"/>
  </p:notesMasterIdLst>
  <p:handoutMasterIdLst>
    <p:handoutMasterId r:id="rId32"/>
  </p:handoutMasterIdLst>
  <p:sldIdLst>
    <p:sldId id="272" r:id="rId2"/>
    <p:sldId id="489" r:id="rId3"/>
    <p:sldId id="469" r:id="rId4"/>
    <p:sldId id="470" r:id="rId5"/>
    <p:sldId id="477" r:id="rId6"/>
    <p:sldId id="471" r:id="rId7"/>
    <p:sldId id="472" r:id="rId8"/>
    <p:sldId id="474" r:id="rId9"/>
    <p:sldId id="480" r:id="rId10"/>
    <p:sldId id="479" r:id="rId11"/>
    <p:sldId id="484" r:id="rId12"/>
    <p:sldId id="483" r:id="rId13"/>
    <p:sldId id="482" r:id="rId14"/>
    <p:sldId id="481" r:id="rId15"/>
    <p:sldId id="485" r:id="rId16"/>
    <p:sldId id="488" r:id="rId17"/>
    <p:sldId id="478" r:id="rId18"/>
    <p:sldId id="486" r:id="rId19"/>
    <p:sldId id="476" r:id="rId20"/>
    <p:sldId id="490" r:id="rId21"/>
    <p:sldId id="487" r:id="rId22"/>
    <p:sldId id="491" r:id="rId23"/>
    <p:sldId id="475" r:id="rId24"/>
    <p:sldId id="494" r:id="rId25"/>
    <p:sldId id="493" r:id="rId26"/>
    <p:sldId id="495" r:id="rId27"/>
    <p:sldId id="496" r:id="rId28"/>
    <p:sldId id="497" r:id="rId29"/>
    <p:sldId id="468" r:id="rId30"/>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3B"/>
    <a:srgbClr val="A50021"/>
    <a:srgbClr val="FF5757"/>
    <a:srgbClr val="FF0000"/>
    <a:srgbClr val="5EFB33"/>
    <a:srgbClr val="000099"/>
    <a:srgbClr val="AC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79" d="100"/>
          <a:sy n="79" d="100"/>
        </p:scale>
        <p:origin x="163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29.12.2022</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29</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179388" y="5373688"/>
            <a:ext cx="8748712" cy="246062"/>
          </a:xfrm>
          <a:prstGeom prst="rect">
            <a:avLst/>
          </a:prstGeom>
          <a:noFill/>
          <a:ln w="9525">
            <a:noFill/>
            <a:miter lim="800000"/>
            <a:headEnd/>
            <a:tailEnd/>
          </a:ln>
        </p:spPr>
        <p:txBody>
          <a:bodyPr lIns="0" tIns="0" rIns="0" bIns="0">
            <a:spAutoFit/>
          </a:bodyPr>
          <a:lstStyle/>
          <a:p>
            <a:pPr marL="514350" indent="-514350" algn="ctr" eaLnBrk="1" hangingPunct="1"/>
            <a:r>
              <a:rPr lang="uk-UA" sz="1600" b="1" dirty="0">
                <a:solidFill>
                  <a:srgbClr val="000000"/>
                </a:solidFill>
                <a:latin typeface="Times New Roman" pitchFamily="18" charset="0"/>
                <a:cs typeface="Times New Roman" pitchFamily="18" charset="0"/>
              </a:rPr>
              <a:t>Асистент кафедри медицини катастроф та військової медицини Станіслав Цілько</a:t>
            </a:r>
            <a:endParaRPr lang="ru-RU" altLang="ru-RU" sz="1600" b="1" dirty="0">
              <a:solidFill>
                <a:srgbClr val="000000"/>
              </a:solidFill>
              <a:latin typeface="Times New Roman" pitchFamily="18" charset="0"/>
              <a:cs typeface="Times New Roman" pitchFamily="18" charset="0"/>
            </a:endParaRPr>
          </a:p>
        </p:txBody>
      </p:sp>
      <p:sp>
        <p:nvSpPr>
          <p:cNvPr id="2051" name="TextBox 8"/>
          <p:cNvSpPr txBox="1">
            <a:spLocks noChangeArrowheads="1"/>
          </p:cNvSpPr>
          <p:nvPr/>
        </p:nvSpPr>
        <p:spPr bwMode="auto">
          <a:xfrm>
            <a:off x="1187450" y="620713"/>
            <a:ext cx="7723188" cy="1016000"/>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282700"/>
            <a:ext cx="914400" cy="1066800"/>
          </a:xfrm>
          <a:prstGeom prst="rect">
            <a:avLst/>
          </a:prstGeom>
          <a:noFill/>
          <a:ln w="9525">
            <a:noFill/>
            <a:miter lim="800000"/>
            <a:headEnd/>
            <a:tailEnd/>
          </a:ln>
        </p:spPr>
      </p:pic>
      <p:sp>
        <p:nvSpPr>
          <p:cNvPr id="2053" name="Rectangle 7"/>
          <p:cNvSpPr>
            <a:spLocks noChangeArrowheads="1"/>
          </p:cNvSpPr>
          <p:nvPr/>
        </p:nvSpPr>
        <p:spPr bwMode="auto">
          <a:xfrm>
            <a:off x="323850" y="2419350"/>
            <a:ext cx="8604250" cy="2524125"/>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indent="457200" algn="ct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p>
          <a:p>
            <a:pPr indent="457200" algn="ctr"/>
            <a:endParaRPr lang="uk-UA" altLang="ru-RU" sz="24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2400" dirty="0">
                <a:solidFill>
                  <a:schemeClr val="bg1"/>
                </a:solidFill>
                <a:latin typeface="Times New Roman" pitchFamily="18" charset="0"/>
                <a:cs typeface="Times New Roman" pitchFamily="18" charset="0"/>
              </a:rPr>
              <a:t>Лекція</a:t>
            </a:r>
            <a:r>
              <a:rPr lang="uk-UA" altLang="ru-RU" sz="2400" b="1" dirty="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a:t>
            </a:r>
            <a:r>
              <a:rPr lang="ru-RU" sz="2400" b="1" dirty="0" err="1">
                <a:solidFill>
                  <a:schemeClr val="bg1"/>
                </a:solidFill>
                <a:latin typeface="Times New Roman" pitchFamily="18" charset="0"/>
                <a:cs typeface="Times New Roman" pitchFamily="18" charset="0"/>
              </a:rPr>
              <a:t>Медичне</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сортування</a:t>
            </a:r>
            <a:r>
              <a:rPr lang="ru-RU" sz="2400" b="1" dirty="0">
                <a:solidFill>
                  <a:schemeClr val="bg1"/>
                </a:solidFill>
                <a:latin typeface="Times New Roman" pitchFamily="18" charset="0"/>
                <a:cs typeface="Times New Roman" pitchFamily="18" charset="0"/>
              </a:rPr>
              <a:t> при </a:t>
            </a:r>
            <a:r>
              <a:rPr lang="ru-RU" sz="2400" b="1" dirty="0" err="1">
                <a:solidFill>
                  <a:schemeClr val="bg1"/>
                </a:solidFill>
                <a:latin typeface="Times New Roman" pitchFamily="18" charset="0"/>
                <a:cs typeface="Times New Roman" pitchFamily="18" charset="0"/>
              </a:rPr>
              <a:t>виникненні</a:t>
            </a:r>
            <a:r>
              <a:rPr lang="ru-RU" sz="2400" b="1" dirty="0">
                <a:solidFill>
                  <a:schemeClr val="bg1"/>
                </a:solidFill>
                <a:latin typeface="Times New Roman" pitchFamily="18" charset="0"/>
                <a:cs typeface="Times New Roman" pitchFamily="18" charset="0"/>
              </a:rPr>
              <a:t> </a:t>
            </a:r>
            <a:endParaRPr 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ru-RU" sz="2400" b="1" dirty="0" err="1" smtClean="0">
                <a:solidFill>
                  <a:schemeClr val="bg1"/>
                </a:solidFill>
                <a:latin typeface="Times New Roman" pitchFamily="18" charset="0"/>
                <a:cs typeface="Times New Roman" pitchFamily="18" charset="0"/>
              </a:rPr>
              <a:t>масових</a:t>
            </a:r>
            <a:r>
              <a:rPr lang="ru-RU" sz="2400" b="1" dirty="0" smtClean="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санітарних</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втрат</a:t>
            </a:r>
            <a:r>
              <a:rPr lang="ru-RU" sz="2400" b="1" dirty="0">
                <a:solidFill>
                  <a:schemeClr val="bg1"/>
                </a:solidFill>
                <a:latin typeface="Times New Roman" pitchFamily="18" charset="0"/>
                <a:cs typeface="Times New Roman" pitchFamily="18" charset="0"/>
              </a:rPr>
              <a:t>. </a:t>
            </a:r>
            <a:endParaRPr 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ru-RU" sz="2400" b="1" dirty="0" err="1" smtClean="0">
                <a:solidFill>
                  <a:schemeClr val="bg1"/>
                </a:solidFill>
                <a:latin typeface="Times New Roman" pitchFamily="18" charset="0"/>
                <a:cs typeface="Times New Roman" pitchFamily="18" charset="0"/>
              </a:rPr>
              <a:t>Організація</a:t>
            </a:r>
            <a:r>
              <a:rPr lang="ru-RU" sz="2400" b="1" dirty="0" smtClean="0">
                <a:solidFill>
                  <a:schemeClr val="bg1"/>
                </a:solidFill>
                <a:latin typeface="Times New Roman" pitchFamily="18" charset="0"/>
                <a:cs typeface="Times New Roman" pitchFamily="18" charset="0"/>
              </a:rPr>
              <a:t> </a:t>
            </a:r>
            <a:r>
              <a:rPr lang="ru-RU" sz="2400" b="1" dirty="0">
                <a:solidFill>
                  <a:schemeClr val="bg1"/>
                </a:solidFill>
                <a:latin typeface="Times New Roman" pitchFamily="18" charset="0"/>
                <a:cs typeface="Times New Roman" pitchFamily="18" charset="0"/>
              </a:rPr>
              <a:t>та </a:t>
            </a:r>
            <a:r>
              <a:rPr lang="ru-RU" sz="2400" b="1" dirty="0" err="1">
                <a:solidFill>
                  <a:schemeClr val="bg1"/>
                </a:solidFill>
                <a:latin typeface="Times New Roman" pitchFamily="18" charset="0"/>
                <a:cs typeface="Times New Roman" pitchFamily="18" charset="0"/>
              </a:rPr>
              <a:t>проведення</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евакуації</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пораненого</a:t>
            </a:r>
            <a:r>
              <a:rPr lang="uk-UA" sz="2400" b="1" dirty="0" smtClean="0">
                <a:solidFill>
                  <a:schemeClr val="bg1"/>
                </a:solidFill>
                <a:latin typeface="Times New Roman" pitchFamily="18" charset="0"/>
                <a:cs typeface="Times New Roman" pitchFamily="18" charset="0"/>
              </a:rPr>
              <a:t>»</a:t>
            </a:r>
            <a:endParaRPr lang="uk-UA" altLang="ru-RU" sz="120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155575" y="-2605088"/>
            <a:ext cx="3933825" cy="5429251"/>
          </a:xfrm>
          <a:prstGeom prst="rect">
            <a:avLst/>
          </a:prstGeom>
          <a:noFill/>
          <a:ln w="9525">
            <a:noFill/>
            <a:miter lim="800000"/>
            <a:headEnd/>
            <a:tailEnd/>
          </a:ln>
        </p:spPr>
        <p:txBody>
          <a:bodyPr/>
          <a:lstStyle/>
          <a:p>
            <a:endParaRPr lang="uk-UA"/>
          </a:p>
        </p:txBody>
      </p:sp>
      <p:sp>
        <p:nvSpPr>
          <p:cNvPr id="2" name="Номер слайда 1"/>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solidFill>
                  <a:srgbClr val="FFFF3B"/>
                </a:solidFill>
              </a:rPr>
              <a:t>План </a:t>
            </a:r>
            <a:r>
              <a:rPr lang="ru-RU" sz="4000" dirty="0" err="1" smtClean="0">
                <a:solidFill>
                  <a:srgbClr val="FFFF3B"/>
                </a:solidFill>
              </a:rPr>
              <a:t>лекц</a:t>
            </a:r>
            <a:r>
              <a:rPr lang="uk-UA" sz="4000" dirty="0" err="1" smtClean="0">
                <a:solidFill>
                  <a:srgbClr val="FFFF3B"/>
                </a:solidFill>
              </a:rPr>
              <a:t>ії</a:t>
            </a:r>
            <a:r>
              <a:rPr lang="uk-UA" sz="4000" dirty="0" smtClean="0">
                <a:solidFill>
                  <a:srgbClr val="FFFF3B"/>
                </a:solidFill>
              </a:rPr>
              <a:t>:</a:t>
            </a:r>
            <a:endParaRPr lang="uk-UA" sz="4000" dirty="0">
              <a:solidFill>
                <a:srgbClr val="FFFF3B"/>
              </a:solidFill>
            </a:endParaRPr>
          </a:p>
        </p:txBody>
      </p:sp>
      <p:sp>
        <p:nvSpPr>
          <p:cNvPr id="3" name="Номер слайда 2"/>
          <p:cNvSpPr>
            <a:spLocks noGrp="1"/>
          </p:cNvSpPr>
          <p:nvPr>
            <p:ph type="sldNum" sz="quarter" idx="12"/>
          </p:nvPr>
        </p:nvSpPr>
        <p:spPr>
          <a:xfrm>
            <a:off x="7956376" y="6309320"/>
            <a:ext cx="762000" cy="365125"/>
          </a:xfrm>
        </p:spPr>
        <p:txBody>
          <a:bodyPr anchor="ctr"/>
          <a:lstStyle/>
          <a:p>
            <a:pPr algn="ctr">
              <a:defRPr/>
            </a:pPr>
            <a:r>
              <a:rPr lang="ru-RU" altLang="uk-UA" sz="1800" dirty="0" smtClean="0"/>
              <a:t>2</a:t>
            </a:r>
            <a:r>
              <a:rPr lang="ru-RU" altLang="uk-UA" sz="1800" dirty="0" smtClean="0">
                <a:solidFill>
                  <a:schemeClr val="bg1"/>
                </a:solidFill>
              </a:rPr>
              <a:t>2</a:t>
            </a:r>
            <a:endParaRPr lang="ru-RU" altLang="uk-UA" sz="1800" dirty="0"/>
          </a:p>
        </p:txBody>
      </p:sp>
      <p:sp>
        <p:nvSpPr>
          <p:cNvPr id="1025" name="Rectangle 1"/>
          <p:cNvSpPr>
            <a:spLocks noChangeArrowheads="1"/>
          </p:cNvSpPr>
          <p:nvPr/>
        </p:nvSpPr>
        <p:spPr bwMode="auto">
          <a:xfrm>
            <a:off x="611560" y="2780928"/>
            <a:ext cx="777686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та проведення медичного сортування при виникненні масових санітарних втрат.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Алгоритм проведення медичного сортування.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Медична інформаційна картка: призначення, правила заповнення.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Підготовка поранених (уражених) до евакуації.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Медична евакуація.</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надання допомоги під час транспортування в бойових (сектор укриття та евакуації) і не бойових умовах.</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p:txBody>
      </p:sp>
      <p:pic>
        <p:nvPicPr>
          <p:cNvPr id="5" name="Рисунок 4"/>
          <p:cNvPicPr/>
          <p:nvPr/>
        </p:nvPicPr>
        <p:blipFill>
          <a:blip r:embed="rId2" cstate="print"/>
          <a:srcRect/>
          <a:stretch>
            <a:fillRect/>
          </a:stretch>
        </p:blipFill>
        <p:spPr bwMode="auto">
          <a:xfrm>
            <a:off x="4283968" y="836712"/>
            <a:ext cx="2693035" cy="176293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2800" b="1" dirty="0">
                <a:solidFill>
                  <a:srgbClr val="FFFF3B"/>
                </a:solidFill>
              </a:rPr>
              <a:t>Організація та проведення медичного сортування при виникненні масових санітарних </a:t>
            </a:r>
            <a:r>
              <a:rPr lang="uk-UA" sz="2800" b="1" dirty="0" smtClean="0">
                <a:solidFill>
                  <a:srgbClr val="FFFF3B"/>
                </a:solidFill>
              </a:rPr>
              <a:t>втрат</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3</a:t>
            </a:r>
            <a:endParaRPr lang="ru-RU" altLang="uk-UA" sz="1600" dirty="0">
              <a:solidFill>
                <a:schemeClr val="bg1"/>
              </a:solidFill>
            </a:endParaRPr>
          </a:p>
        </p:txBody>
      </p:sp>
      <p:sp>
        <p:nvSpPr>
          <p:cNvPr id="4" name="Прямоугольник 3"/>
          <p:cNvSpPr/>
          <p:nvPr/>
        </p:nvSpPr>
        <p:spPr>
          <a:xfrm>
            <a:off x="395536" y="2463175"/>
            <a:ext cx="8229599" cy="3158813"/>
          </a:xfrm>
          <a:prstGeom prst="rect">
            <a:avLst/>
          </a:prstGeom>
        </p:spPr>
        <p:txBody>
          <a:bodyPr wrap="square">
            <a:spAutoFit/>
          </a:bodyPr>
          <a:lstStyle/>
          <a:p>
            <a:pPr indent="450215">
              <a:lnSpc>
                <a:spcPct val="107000"/>
              </a:lnSpc>
              <a:spcAft>
                <a:spcPts val="80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Сучасне збільшення вогневих і маневрених можливостей військ (сил) призводить до суттєвого підвищення інтенсивності і напруженості бойових дій в ході операцій. Ворогуючі сторони несуть втрати не лише на лінії зіткнення, але й у період зближення, проведення маневру і навіть перебуваючи в тилу. При зростанні інтенсивності бойових дій відповідно зростає і кількість санітарних втрат.</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Асиметричні бойові дії можуть ускладнити ситуацію з великою кількістю потерпілих, включивши до поранених медичний персонал, санітарних інструкторів та громадян інших країн.</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0683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4827" y="692696"/>
            <a:ext cx="8229600" cy="1143000"/>
          </a:xfrm>
        </p:spPr>
        <p:txBody>
          <a:bodyPr/>
          <a:lstStyle/>
          <a:p>
            <a:pPr algn="ctr"/>
            <a:r>
              <a:rPr lang="ru-RU" sz="3200" dirty="0" err="1">
                <a:solidFill>
                  <a:srgbClr val="FFFF3B"/>
                </a:solidFill>
              </a:rPr>
              <a:t>Організація</a:t>
            </a:r>
            <a:r>
              <a:rPr lang="ru-RU" sz="3200" dirty="0">
                <a:solidFill>
                  <a:srgbClr val="FFFF3B"/>
                </a:solidFill>
              </a:rPr>
              <a:t> та </a:t>
            </a:r>
            <a:r>
              <a:rPr lang="ru-RU" sz="3200" dirty="0" err="1">
                <a:solidFill>
                  <a:srgbClr val="FFFF3B"/>
                </a:solidFill>
              </a:rPr>
              <a:t>проведення</a:t>
            </a:r>
            <a:r>
              <a:rPr lang="ru-RU" sz="3200" dirty="0">
                <a:solidFill>
                  <a:srgbClr val="FFFF3B"/>
                </a:solidFill>
              </a:rPr>
              <a:t> </a:t>
            </a:r>
            <a:r>
              <a:rPr lang="ru-RU" sz="3200" dirty="0" err="1">
                <a:solidFill>
                  <a:srgbClr val="FFFF3B"/>
                </a:solidFill>
              </a:rPr>
              <a:t>медичного</a:t>
            </a:r>
            <a:r>
              <a:rPr lang="ru-RU" sz="3200" dirty="0">
                <a:solidFill>
                  <a:srgbClr val="FFFF3B"/>
                </a:solidFill>
              </a:rPr>
              <a:t> </a:t>
            </a:r>
            <a:r>
              <a:rPr lang="ru-RU" sz="3200" dirty="0" err="1">
                <a:solidFill>
                  <a:srgbClr val="FFFF3B"/>
                </a:solidFill>
              </a:rPr>
              <a:t>сортування</a:t>
            </a:r>
            <a:r>
              <a:rPr lang="ru-RU" sz="3200" dirty="0">
                <a:solidFill>
                  <a:srgbClr val="FFFF3B"/>
                </a:solidFill>
              </a:rPr>
              <a:t> при </a:t>
            </a:r>
            <a:r>
              <a:rPr lang="ru-RU" sz="3200" dirty="0" err="1">
                <a:solidFill>
                  <a:srgbClr val="FFFF3B"/>
                </a:solidFill>
              </a:rPr>
              <a:t>виникненні</a:t>
            </a:r>
            <a:r>
              <a:rPr lang="ru-RU" sz="3200" dirty="0">
                <a:solidFill>
                  <a:srgbClr val="FFFF3B"/>
                </a:solidFill>
              </a:rPr>
              <a:t> </a:t>
            </a:r>
            <a:r>
              <a:rPr lang="ru-RU" sz="3200" dirty="0" err="1">
                <a:solidFill>
                  <a:srgbClr val="FFFF3B"/>
                </a:solidFill>
              </a:rPr>
              <a:t>масових</a:t>
            </a:r>
            <a:r>
              <a:rPr lang="ru-RU" sz="3200" dirty="0">
                <a:solidFill>
                  <a:srgbClr val="FFFF3B"/>
                </a:solidFill>
              </a:rPr>
              <a:t> </a:t>
            </a:r>
            <a:r>
              <a:rPr lang="ru-RU" sz="3200" dirty="0" err="1">
                <a:solidFill>
                  <a:srgbClr val="FFFF3B"/>
                </a:solidFill>
              </a:rPr>
              <a:t>санітарних</a:t>
            </a:r>
            <a:r>
              <a:rPr lang="ru-RU" sz="3200" dirty="0">
                <a:solidFill>
                  <a:srgbClr val="FFFF3B"/>
                </a:solidFill>
              </a:rPr>
              <a:t> </a:t>
            </a:r>
            <a:r>
              <a:rPr lang="ru-RU" sz="3200" dirty="0" err="1">
                <a:solidFill>
                  <a:srgbClr val="FFFF3B"/>
                </a:solidFill>
              </a:rPr>
              <a:t>втрат</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4</a:t>
            </a:r>
            <a:endParaRPr lang="ru-RU" altLang="uk-UA" sz="1600" dirty="0">
              <a:solidFill>
                <a:schemeClr val="bg1"/>
              </a:solidFill>
            </a:endParaRPr>
          </a:p>
        </p:txBody>
      </p:sp>
      <p:sp>
        <p:nvSpPr>
          <p:cNvPr id="4" name="Прямоугольник 3"/>
          <p:cNvSpPr/>
          <p:nvPr/>
        </p:nvSpPr>
        <p:spPr>
          <a:xfrm>
            <a:off x="683568" y="2492896"/>
            <a:ext cx="7776864" cy="3645485"/>
          </a:xfrm>
          <a:prstGeom prst="rect">
            <a:avLst/>
          </a:prstGeom>
        </p:spPr>
        <p:txBody>
          <a:bodyPr wrap="square">
            <a:spAutoFit/>
          </a:bodyPr>
          <a:lstStyle/>
          <a:p>
            <a:pPr indent="45021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Випадки з великою кількістю поранених вимагають швидкого переходу від звичайної роботи до роботи у нештатній медичній ситуації, спричиненого швидким визначенням такої загрози у конфлікті.</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Цей перехід буде простіше зробити за наявності плану реагування на великі кількості постраждалих, який слід розробити, відпрацьовувати та оцінювати, щоб він відповідав місцю та можливостям евакуації.</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4767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Для дотримання плану медичного забезпечення необхідна чітка координація роботи всіх представників медичної служби починаючі від поля бою і до найвищих її рівнів. </a:t>
            </a:r>
            <a:endPar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7675">
              <a:lnSpc>
                <a:spcPct val="107000"/>
              </a:lnSpc>
              <a:spcAft>
                <a:spcPts val="800"/>
              </a:spcAf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Координація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роботи досягається за рахунок багатьох складових, основною з яких є медичне сортування.</a:t>
            </a:r>
            <a:endParaRPr lang="uk-UA"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371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dirty="0">
                <a:solidFill>
                  <a:srgbClr val="FFFF3B"/>
                </a:solidFill>
              </a:rPr>
              <a:t>Медичне сортування</a:t>
            </a: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5</a:t>
            </a:r>
            <a:endParaRPr lang="ru-RU" altLang="uk-UA" sz="1600" dirty="0">
              <a:solidFill>
                <a:schemeClr val="bg1"/>
              </a:solidFill>
            </a:endParaRPr>
          </a:p>
        </p:txBody>
      </p:sp>
      <p:sp>
        <p:nvSpPr>
          <p:cNvPr id="4" name="Прямоугольник 3"/>
          <p:cNvSpPr/>
          <p:nvPr/>
        </p:nvSpPr>
        <p:spPr>
          <a:xfrm>
            <a:off x="827584" y="2197381"/>
            <a:ext cx="7488832" cy="3319498"/>
          </a:xfrm>
          <a:prstGeom prst="rect">
            <a:avLst/>
          </a:prstGeom>
        </p:spPr>
        <p:txBody>
          <a:bodyPr wrap="square">
            <a:spAutoFit/>
          </a:bodyPr>
          <a:lstStyle/>
          <a:p>
            <a:pPr indent="450215">
              <a:lnSpc>
                <a:spcPct val="107000"/>
              </a:lnSpc>
              <a:spcAft>
                <a:spcPts val="800"/>
              </a:spcAft>
            </a:pPr>
            <a:r>
              <a:rPr lang="uk-UA" sz="28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a:t>
            </a:r>
            <a:r>
              <a:rPr lang="uk-UA"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це розподіл поранених і хворих на групи за ознаками потреби в однорідних лікувально-евакуаційних і профілактичних заходах. Зміст цих заходів визначається відповідно до медичних показань, обсягу наданої медичної допомоги і прийнятого порядку евакуації.</a:t>
            </a:r>
            <a:endParaRPr lang="uk-UA"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814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3B"/>
                </a:solidFill>
              </a:rPr>
              <a:t>Алгоритм проведення медичного сортування. </a:t>
            </a:r>
            <a:r>
              <a:rPr lang="uk-UA" sz="2400" dirty="0">
                <a:latin typeface="Calibri" panose="020F0502020204030204" pitchFamily="34" charset="0"/>
                <a:ea typeface="Calibri" panose="020F0502020204030204" pitchFamily="34" charset="0"/>
                <a:cs typeface="Times New Roman" panose="02020603050405020304" pitchFamily="18" charset="0"/>
              </a:rPr>
              <a:t/>
            </a:r>
            <a:br>
              <a:rPr lang="uk-UA" sz="2400" dirty="0">
                <a:latin typeface="Calibri" panose="020F0502020204030204" pitchFamily="34" charset="0"/>
                <a:ea typeface="Calibri" panose="020F0502020204030204" pitchFamily="34" charset="0"/>
                <a:cs typeface="Times New Roman" panose="02020603050405020304" pitchFamily="18" charset="0"/>
              </a:rPr>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6</a:t>
            </a:r>
            <a:endParaRPr lang="ru-RU" altLang="uk-UA" sz="1600" dirty="0">
              <a:solidFill>
                <a:schemeClr val="bg1"/>
              </a:solidFill>
            </a:endParaRPr>
          </a:p>
        </p:txBody>
      </p:sp>
      <p:sp>
        <p:nvSpPr>
          <p:cNvPr id="4" name="Прямоугольник 3"/>
          <p:cNvSpPr/>
          <p:nvPr/>
        </p:nvSpPr>
        <p:spPr>
          <a:xfrm>
            <a:off x="2699792" y="3429000"/>
            <a:ext cx="4572000" cy="2710614"/>
          </a:xfrm>
          <a:prstGeom prst="rect">
            <a:avLst/>
          </a:prstGeom>
        </p:spPr>
        <p:txBody>
          <a:bodyPr>
            <a:spAutoFit/>
          </a:bodyPr>
          <a:lstStyle/>
          <a:p>
            <a:pPr indent="450215" algn="just">
              <a:lnSpc>
                <a:spcPct val="107000"/>
              </a:lnSpc>
              <a:spcAft>
                <a:spcPts val="80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Основними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завданнями медичного сортування є визначення характеру поранення, встановлення необхідності, черговості і місця (функціональний підрозділ) надання домедичної допомоги або лікування, визначення порядку, способу та черговості подальшої евакуації постраждалих.</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4511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err="1">
                <a:solidFill>
                  <a:srgbClr val="FFFF3B"/>
                </a:solidFill>
              </a:rPr>
              <a:t>Вимоги</a:t>
            </a:r>
            <a:r>
              <a:rPr lang="ru-RU" sz="3200" dirty="0">
                <a:solidFill>
                  <a:srgbClr val="FFFF3B"/>
                </a:solidFill>
              </a:rPr>
              <a:t> до </a:t>
            </a:r>
            <a:r>
              <a:rPr lang="ru-RU" sz="3200" dirty="0" err="1">
                <a:solidFill>
                  <a:srgbClr val="FFFF3B"/>
                </a:solidFill>
              </a:rPr>
              <a:t>сучасного</a:t>
            </a:r>
            <a:r>
              <a:rPr lang="ru-RU" sz="3200" dirty="0">
                <a:solidFill>
                  <a:srgbClr val="FFFF3B"/>
                </a:solidFill>
              </a:rPr>
              <a:t> </a:t>
            </a:r>
            <a:r>
              <a:rPr lang="ru-RU" sz="3200" dirty="0" err="1">
                <a:solidFill>
                  <a:srgbClr val="FFFF3B"/>
                </a:solidFill>
              </a:rPr>
              <a:t>медичного</a:t>
            </a:r>
            <a:r>
              <a:rPr lang="ru-RU" sz="3200" dirty="0">
                <a:solidFill>
                  <a:srgbClr val="FFFF3B"/>
                </a:solidFill>
              </a:rPr>
              <a:t> </a:t>
            </a:r>
            <a:r>
              <a:rPr lang="ru-RU" sz="3200" dirty="0" err="1">
                <a:solidFill>
                  <a:srgbClr val="FFFF3B"/>
                </a:solidFill>
              </a:rPr>
              <a:t>сортування</a:t>
            </a:r>
            <a:r>
              <a:rPr lang="ru-RU" sz="3200" dirty="0">
                <a:solidFill>
                  <a:srgbClr val="FFFF3B"/>
                </a:solidFill>
              </a:rPr>
              <a:t> </a:t>
            </a:r>
            <a:r>
              <a:rPr lang="ru-RU" sz="3200" dirty="0" err="1">
                <a:solidFill>
                  <a:srgbClr val="FFFF3B"/>
                </a:solidFill>
              </a:rPr>
              <a:t>базуються</a:t>
            </a:r>
            <a:r>
              <a:rPr lang="ru-RU" sz="3200" dirty="0">
                <a:solidFill>
                  <a:srgbClr val="FFFF3B"/>
                </a:solidFill>
              </a:rPr>
              <a:t> на </a:t>
            </a:r>
            <a:r>
              <a:rPr lang="ru-RU" sz="3200" dirty="0" err="1">
                <a:solidFill>
                  <a:srgbClr val="FFFF3B"/>
                </a:solidFill>
              </a:rPr>
              <a:t>наступних</a:t>
            </a:r>
            <a:r>
              <a:rPr lang="ru-RU" sz="3200" dirty="0">
                <a:solidFill>
                  <a:srgbClr val="FFFF3B"/>
                </a:solidFill>
              </a:rPr>
              <a:t> принципах:</a:t>
            </a:r>
            <a:br>
              <a:rPr lang="ru-RU" sz="3200" dirty="0">
                <a:solidFill>
                  <a:srgbClr val="FFFF3B"/>
                </a:solidFill>
              </a:rPr>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7</a:t>
            </a:r>
            <a:endParaRPr lang="ru-RU" altLang="uk-UA" sz="1600" dirty="0">
              <a:solidFill>
                <a:schemeClr val="bg1"/>
              </a:solidFill>
            </a:endParaRPr>
          </a:p>
        </p:txBody>
      </p:sp>
      <p:sp>
        <p:nvSpPr>
          <p:cNvPr id="4" name="Прямоугольник 3"/>
          <p:cNvSpPr/>
          <p:nvPr/>
        </p:nvSpPr>
        <p:spPr>
          <a:xfrm>
            <a:off x="323528" y="1665997"/>
            <a:ext cx="8496944" cy="4571316"/>
          </a:xfrm>
          <a:prstGeom prst="rect">
            <a:avLst/>
          </a:prstGeom>
        </p:spPr>
        <p:txBody>
          <a:bodyPr wrap="square">
            <a:spAutoFit/>
          </a:bodyPr>
          <a:lstStyle/>
          <a:p>
            <a:pPr marL="342900" lvl="0" indent="-342900" algn="just">
              <a:lnSpc>
                <a:spcPct val="107000"/>
              </a:lnSpc>
              <a:spcAft>
                <a:spcPts val="0"/>
              </a:spcAft>
              <a:buFont typeface="Times New Roman" panose="02020603050405020304" pitchFamily="18" charset="0"/>
              <a:buChar char="-"/>
              <a:tabLst>
                <a:tab pos="630555" algn="l"/>
              </a:tabLst>
            </a:pPr>
            <a:r>
              <a:rPr lang="uk-UA" sz="16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сортування слід розпочати від сектору укриття і продовжувати на всіх етапах медичної евакуації;</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пораненого (хворого) це комплексний процес, який включає послідовні і спадкоємні заходи його проведення на всіх рівнях з метою створення єдиного евакуаційного висновку в кожному окремому випадку;</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 разі потреби, постраждалого неодноразово сортують на кожному із рівнів з метою вчасного виявлення змін у його стані, які можуть потребувати переведення його до іншої категорії;</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повинно проводитись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найкваліфікованішою</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особою з метою зменшення ризику помилки;</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що проводять медичне сортування, повинні керуватись єдиними правилами та вимогами до методики його проведення та оцінки результатів;</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результати медичного сортування фіксуються загально визначеними позначеннями в визначених зразках медичної документації; </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a:t>
            </a:r>
            <a:endParaRPr lang="uk-UA"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864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24744"/>
            <a:ext cx="8229600" cy="1143000"/>
          </a:xfrm>
        </p:spPr>
        <p:txBody>
          <a:bodyPr/>
          <a:lstStyle/>
          <a:p>
            <a:r>
              <a:rPr lang="uk-UA" sz="2400" dirty="0" smtClean="0">
                <a:solidFill>
                  <a:srgbClr val="FFFF3B"/>
                </a:solidFill>
                <a:latin typeface="Arial" pitchFamily="34" charset="0"/>
                <a:ea typeface="Times New Roman" panose="02020603050405020304" pitchFamily="18" charset="0"/>
                <a:cs typeface="Arial" pitchFamily="34" charset="0"/>
              </a:rPr>
              <a:t>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a:t>
            </a:r>
            <a:endParaRPr lang="uk-UA" sz="2400" dirty="0">
              <a:solidFill>
                <a:srgbClr val="FFFF3B"/>
              </a:solidFill>
              <a:latin typeface="Arial" pitchFamily="34" charset="0"/>
              <a:cs typeface="Arial" pitchFamily="34" charset="0"/>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8</a:t>
            </a:r>
            <a:endParaRPr lang="ru-RU" altLang="uk-UA" sz="1600" dirty="0">
              <a:solidFill>
                <a:schemeClr val="bg1"/>
              </a:solidFill>
            </a:endParaRPr>
          </a:p>
        </p:txBody>
      </p:sp>
      <p:sp>
        <p:nvSpPr>
          <p:cNvPr id="5" name="Прямоугольник 4"/>
          <p:cNvSpPr/>
          <p:nvPr/>
        </p:nvSpPr>
        <p:spPr>
          <a:xfrm>
            <a:off x="827584" y="2636912"/>
            <a:ext cx="7632848" cy="3055965"/>
          </a:xfrm>
          <a:prstGeom prst="rect">
            <a:avLst/>
          </a:prstGeom>
        </p:spPr>
        <p:txBody>
          <a:bodyPr wrap="square">
            <a:spAutoFit/>
          </a:bodyPr>
          <a:lstStyle/>
          <a:p>
            <a:pPr indent="450215" algn="just">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Ряд експертів заперечують правомірність останнього принципу. На їхню думку, він прирікає на смерть багатьох бійців з умовно смертельними пораненнями. У зв’язку з цим, одним з першочергових завдань стає об’єктивізація медичного сортування, у тому числі визначення критеріїв зарахування поранених і хворих до групи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“безнадійних”, а також перегляд тактики надання їм домедичної допомоги. Правомірною є відмова від їх надання допомоги не взагалі, а лише на даному рівні, лише в разі надмірного перевантаження. Досвід роботи медичних служб ряду країн НАТО свідчить, що такий підхід дає змогу скоротити чисельність категорії “безнадійних” до 3-5%.</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0298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b="1" i="1"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Сортування</a:t>
            </a:r>
            <a:r>
              <a:rPr lang="uk-UA" sz="320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3200" spc="1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3200" b="1" spc="1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320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це постійний і динамічний процес, який триває під час переміщення постраждалих по системі допомоги</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9</a:t>
            </a:r>
            <a:endParaRPr lang="ru-RU" altLang="uk-UA" sz="1600" dirty="0">
              <a:solidFill>
                <a:schemeClr val="bg1"/>
              </a:solidFill>
            </a:endParaRPr>
          </a:p>
        </p:txBody>
      </p:sp>
      <p:sp>
        <p:nvSpPr>
          <p:cNvPr id="5" name="Прямоугольник 4"/>
          <p:cNvSpPr/>
          <p:nvPr/>
        </p:nvSpPr>
        <p:spPr>
          <a:xfrm>
            <a:off x="683568" y="2060848"/>
            <a:ext cx="7560840" cy="4640373"/>
          </a:xfrm>
          <a:prstGeom prst="rect">
            <a:avLst/>
          </a:prstGeom>
        </p:spPr>
        <p:txBody>
          <a:bodyPr wrap="square">
            <a:spAutoFit/>
          </a:bodyPr>
          <a:lstStyle/>
          <a:p>
            <a:pPr indent="450215" algn="just">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 результаті медичного сортування на всіх рівнях повинні бути виділені наступні основні групи поранених і хворих:</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небезпечні для оточуючих (інфекційні хворі, заражені отруйними речовинами, бактеріальними засобами, які мають забруднення шкірного покрову та обмундирування радіоактивними речовинами з небезпечними для оточуючих дозами опромінення та особи у стані психомоторного збудження), що підлягають ізоляції або спеціальній обробці;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потребують надання домедичної допомоги на цьому рівні;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підлягають подальшій евакуації без надання їм медичної допомоги;</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отримали поранення несумісне з життям і потребують тільки догляду та симптоматичного лікування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„безнадійні”);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підлягають поверненню у свої підрозділи після отримання відповідної домедичної допомоги. </a:t>
            </a:r>
            <a:endParaRPr lang="uk-UA"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9080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10</a:t>
            </a:r>
            <a:endParaRPr lang="ru-RU" altLang="uk-UA" sz="1600" dirty="0">
              <a:solidFill>
                <a:schemeClr val="bg1"/>
              </a:solidFill>
            </a:endParaRPr>
          </a:p>
        </p:txBody>
      </p:sp>
      <p:sp>
        <p:nvSpPr>
          <p:cNvPr id="11265" name="Rectangle 1"/>
          <p:cNvSpPr>
            <a:spLocks noChangeArrowheads="1"/>
          </p:cNvSpPr>
          <p:nvPr/>
        </p:nvSpPr>
        <p:spPr bwMode="auto">
          <a:xfrm>
            <a:off x="395536" y="1916832"/>
            <a:ext cx="799288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Термінові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постраждалих вимагає уваги у період від хвилин до 2 годин по прибутті, щоб уникнути смерті або серйозної втрати працездатності. Процедури у цій категорії повинні зосередитися на пацієнтах з високими шансами на виживання при негайному втручанні.</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До термінових відносяться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порушення прохідності дихальних шляхів або загроза виникнення порушення;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напружений пневмоторакс;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незупинена</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кровотеча;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торсу, шиї або тазу з ознаками шоку;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травми голови, що вимагають негайної декомпресії;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загроза втрати кінцівки; очна гематома;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численні ампутації кінцівок.</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11</a:t>
            </a:r>
            <a:endParaRPr lang="ru-RU" altLang="uk-UA" sz="1600" dirty="0">
              <a:solidFill>
                <a:schemeClr val="bg1"/>
              </a:solidFill>
            </a:endParaRPr>
          </a:p>
        </p:txBody>
      </p:sp>
      <p:sp>
        <p:nvSpPr>
          <p:cNvPr id="1025" name="Rectangle 1"/>
          <p:cNvSpPr>
            <a:spLocks noChangeArrowheads="1"/>
          </p:cNvSpPr>
          <p:nvPr/>
        </p:nvSpPr>
        <p:spPr bwMode="auto">
          <a:xfrm>
            <a:off x="827584" y="2072025"/>
            <a:ext cx="791986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Відкладені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категорія</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потребує хірургічного втручання, проте загальний стан дозволяє відкласти допомогу, не піддаючи зайвому ризику життя, кінцівки або зір. Необхідна допомога полягає в проведенні направленої рідинної реанімації, стабілізації переломів, катетеризації сечового міхура, шлункової декомпресії і знеболювання.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Відкладеними </a:t>
            </a:r>
            <a:r>
              <a:rPr kumimoji="0" lang="uk-UA" sz="200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a:t>
            </a:r>
            <a:r>
              <a:rPr kumimoji="0" lang="uk-UA" sz="20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ожуть бути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тупі або проникаючі травми торсу без ознак шоку;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переломи;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м’яких тканин без значної кровотечі;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лицьові переломи без порушення прохідності дихальних шляхів;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травми навколо ока; опіки, при яких можна вижити.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12</a:t>
            </a:r>
            <a:endParaRPr lang="ru-RU" altLang="uk-UA" sz="1600" dirty="0">
              <a:solidFill>
                <a:schemeClr val="bg1"/>
              </a:solidFill>
            </a:endParaRPr>
          </a:p>
        </p:txBody>
      </p:sp>
      <p:sp>
        <p:nvSpPr>
          <p:cNvPr id="2049" name="Rectangle 1"/>
          <p:cNvSpPr>
            <a:spLocks noChangeArrowheads="1"/>
          </p:cNvSpPr>
          <p:nvPr/>
        </p:nvSpPr>
        <p:spPr bwMode="auto">
          <a:xfrm>
            <a:off x="323528" y="2112041"/>
            <a:ext cx="835292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Мінімальні.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має відносно легкі ушкодження: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порізи, подряпини;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переломи малих кісток;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незначні опіки.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Ці постраждалі можуть також допомагати при роботі з пораненими.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13</a:t>
            </a:r>
            <a:endParaRPr lang="ru-RU" altLang="uk-UA" sz="1600" dirty="0">
              <a:solidFill>
                <a:schemeClr val="bg1"/>
              </a:solidFill>
            </a:endParaRPr>
          </a:p>
        </p:txBody>
      </p:sp>
      <p:sp>
        <p:nvSpPr>
          <p:cNvPr id="3073" name="Rectangle 1"/>
          <p:cNvSpPr>
            <a:spLocks noChangeArrowheads="1"/>
          </p:cNvSpPr>
          <p:nvPr/>
        </p:nvSpPr>
        <p:spPr bwMode="auto">
          <a:xfrm>
            <a:off x="539552" y="1916832"/>
            <a:ext cx="81369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Безнадійні.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має поранення, що перевантажують наявні медичні ресурси за рахунок лікування пацієнтів, які можуть вижити. </a:t>
            </a: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“Безнадійних”</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поранених не слід покидати, проте слід забрати з поля зору інших постраждалих та періодично оглядати. Цим постраждалим необхідний персонал, що може стежити за їхнім станом та підтримувати і заспокоювати їх.</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Можуть бути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усі постраждалі, що прибувають без життєвих показників або ознак життя, незалежно від механізму ушкодження;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кульові поранення крізь голову з ознаками коми;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відкриті ушкодження тазу з </a:t>
            </a: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незупиненою</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кровотечею та шоком IV ступеня;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опіки без розумних шансів вижити або одужати;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верхнього відділу хребта.</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400" b="1" dirty="0" smtClean="0">
                <a:solidFill>
                  <a:srgbClr val="FFFF3B"/>
                </a:solidFill>
              </a:rPr>
              <a:t>Медична інформаційна картка: </a:t>
            </a:r>
            <a:br>
              <a:rPr lang="uk-UA" sz="2400" b="1" dirty="0" smtClean="0">
                <a:solidFill>
                  <a:srgbClr val="FFFF3B"/>
                </a:solidFill>
              </a:rPr>
            </a:br>
            <a:r>
              <a:rPr lang="uk-UA" sz="2400" b="1" dirty="0" smtClean="0">
                <a:solidFill>
                  <a:srgbClr val="FFFF3B"/>
                </a:solidFill>
              </a:rPr>
              <a:t>призначення, правила заповнення. </a:t>
            </a:r>
            <a:br>
              <a:rPr lang="uk-UA" sz="2400" b="1" dirty="0" smtClean="0">
                <a:solidFill>
                  <a:srgbClr val="FFFF3B"/>
                </a:solidFill>
              </a:rPr>
            </a:br>
            <a:endParaRPr lang="uk-UA" sz="24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14</a:t>
            </a:r>
            <a:endParaRPr lang="ru-RU" altLang="uk-UA" sz="1600" dirty="0">
              <a:solidFill>
                <a:schemeClr val="bg1"/>
              </a:solidFill>
            </a:endParaRPr>
          </a:p>
        </p:txBody>
      </p:sp>
      <p:sp>
        <p:nvSpPr>
          <p:cNvPr id="4097" name="Rectangle 1"/>
          <p:cNvSpPr>
            <a:spLocks noChangeArrowheads="1"/>
          </p:cNvSpPr>
          <p:nvPr/>
        </p:nvSpPr>
        <p:spPr bwMode="auto">
          <a:xfrm>
            <a:off x="395536" y="1700808"/>
            <a:ext cx="820891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інформаційна картка призначена для реєстрації бойової патології і моніторингу основних життєвих показників постраждалого. Медична інформаційна картка не є документом, що має юридичну силу і впроваджується тільки з метою допомоги військовому лікарю правильно оцінити бойову травму постраждалого, скоригувати лікування і спланувати його евакуацію. Також заповнена картка може використовуватись для статистичного аналізу.</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інформаційна картка має розміри 18,5 </a:t>
            </a:r>
            <a:r>
              <a:rPr kumimoji="0" lang="uk-UA"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Х</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13 см і зберігається в індивідуальній аптечці військовослужбовця.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Паспортна частина та графа щодо наявних алергічних реакцій заповнюється заздалегідь власником картки. Решта інформації заповнюється безпосередньо після поранення в зручний час іншим військовослужбовцем, навіть тим, що не має медичної освіти. Відповідальність за незаповнений документ несе старший у визначеному військовому підрозділі.</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400" b="1" dirty="0" smtClean="0">
                <a:solidFill>
                  <a:srgbClr val="FFFF3B"/>
                </a:solidFill>
              </a:rPr>
              <a:t>Медична інформаційна картка: </a:t>
            </a:r>
            <a:br>
              <a:rPr lang="uk-UA" sz="2400" b="1" dirty="0" smtClean="0">
                <a:solidFill>
                  <a:srgbClr val="FFFF3B"/>
                </a:solidFill>
              </a:rPr>
            </a:br>
            <a:r>
              <a:rPr lang="uk-UA" sz="2400" b="1" dirty="0" smtClean="0">
                <a:solidFill>
                  <a:srgbClr val="FFFF3B"/>
                </a:solidFill>
              </a:rPr>
              <a:t>призначення, правила заповнення. </a:t>
            </a:r>
            <a:br>
              <a:rPr lang="uk-UA" sz="2400" b="1" dirty="0" smtClean="0">
                <a:solidFill>
                  <a:srgbClr val="FFFF3B"/>
                </a:solidFill>
              </a:rPr>
            </a:br>
            <a:endParaRPr lang="uk-UA" sz="24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15</a:t>
            </a:r>
            <a:endParaRPr lang="ru-RU" altLang="uk-UA" sz="1600" dirty="0">
              <a:solidFill>
                <a:schemeClr val="bg1"/>
              </a:solidFill>
            </a:endParaRPr>
          </a:p>
        </p:txBody>
      </p:sp>
      <p:sp>
        <p:nvSpPr>
          <p:cNvPr id="4097" name="Rectangle 1"/>
          <p:cNvSpPr>
            <a:spLocks noChangeArrowheads="1"/>
          </p:cNvSpPr>
          <p:nvPr/>
        </p:nvSpPr>
        <p:spPr bwMode="auto">
          <a:xfrm>
            <a:off x="611560" y="1844824"/>
            <a:ext cx="612068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Заповнена медична інформаційна картка передається представнику медичної служби разом з постраждалим. За необхідністю картка тактичної бойової допомоги пораненому може бути доповнена ще одним примірником.</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 разі втрати або при необхідності поновлення картки, чисті бланки повинні знаходитись у санітарного інструктора.</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16</a:t>
            </a:r>
            <a:endParaRPr lang="ru-RU" altLang="uk-UA" sz="1600" dirty="0">
              <a:solidFill>
                <a:schemeClr val="bg1"/>
              </a:solidFill>
            </a:endParaRPr>
          </a:p>
        </p:txBody>
      </p:sp>
      <p:sp>
        <p:nvSpPr>
          <p:cNvPr id="10241" name="Rectangle 1"/>
          <p:cNvSpPr>
            <a:spLocks noChangeArrowheads="1"/>
          </p:cNvSpPr>
          <p:nvPr/>
        </p:nvSpPr>
        <p:spPr bwMode="auto">
          <a:xfrm>
            <a:off x="251520" y="1762945"/>
            <a:ext cx="856895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       На лицьовій частині знаходиться інформація про прізвище та ім’я пораненого, його бойовий підрозділ. Вказуються дані про наявні алергічні реакції. Позначається дата і час отримання бойового ушкодження з позначенням його причини. Далі відмічається проведення огляду постраждалого за протоколом </a:t>
            </a:r>
            <a:r>
              <a:rPr lang="uk-UA" sz="2000" dirty="0" err="1" smtClean="0">
                <a:solidFill>
                  <a:schemeClr val="bg1"/>
                </a:solidFill>
                <a:latin typeface="Times New Roman" pitchFamily="18" charset="0"/>
                <a:cs typeface="Times New Roman" pitchFamily="18" charset="0"/>
              </a:rPr>
              <a:t>САВС</a:t>
            </a:r>
            <a:r>
              <a:rPr lang="uk-UA" sz="2000" dirty="0" smtClean="0">
                <a:solidFill>
                  <a:schemeClr val="bg1"/>
                </a:solidFill>
                <a:latin typeface="Times New Roman" pitchFamily="18" charset="0"/>
                <a:cs typeface="Times New Roman" pitchFamily="18" charset="0"/>
              </a:rPr>
              <a:t>. </a:t>
            </a:r>
          </a:p>
          <a:p>
            <a:r>
              <a:rPr lang="uk-UA" sz="2000" dirty="0" smtClean="0">
                <a:solidFill>
                  <a:schemeClr val="bg1"/>
                </a:solidFill>
                <a:latin typeface="Times New Roman" pitchFamily="18" charset="0"/>
                <a:cs typeface="Times New Roman" pitchFamily="18" charset="0"/>
              </a:rPr>
              <a:t>        В центральній частині картки намальовані два силуети людини на яких слід відмічати виявлені бойові ушкодження. Для визначення площі опіку на силуетах позначено відсоткове значення тієї чи іншої ділянки тіла. Також в центральній частині картки позначається інформація про накладений джгут, проведення </a:t>
            </a:r>
            <a:r>
              <a:rPr lang="uk-UA" sz="2000" dirty="0" err="1" smtClean="0">
                <a:solidFill>
                  <a:schemeClr val="bg1"/>
                </a:solidFill>
                <a:latin typeface="Times New Roman" pitchFamily="18" charset="0"/>
                <a:cs typeface="Times New Roman" pitchFamily="18" charset="0"/>
              </a:rPr>
              <a:t>реперфузії</a:t>
            </a:r>
            <a:r>
              <a:rPr lang="uk-UA" sz="2000" dirty="0" smtClean="0">
                <a:solidFill>
                  <a:schemeClr val="bg1"/>
                </a:solidFill>
                <a:latin typeface="Times New Roman" pitchFamily="18" charset="0"/>
                <a:cs typeface="Times New Roman" pitchFamily="18" charset="0"/>
              </a:rPr>
              <a:t> та введення </a:t>
            </a:r>
            <a:r>
              <a:rPr lang="uk-UA" sz="2000" dirty="0" err="1" smtClean="0">
                <a:solidFill>
                  <a:schemeClr val="bg1"/>
                </a:solidFill>
                <a:latin typeface="Times New Roman" pitchFamily="18" charset="0"/>
                <a:cs typeface="Times New Roman" pitchFamily="18" charset="0"/>
              </a:rPr>
              <a:t>транексамової</a:t>
            </a:r>
            <a:r>
              <a:rPr lang="uk-UA" sz="2000" dirty="0" smtClean="0">
                <a:solidFill>
                  <a:schemeClr val="bg1"/>
                </a:solidFill>
                <a:latin typeface="Times New Roman" pitchFamily="18" charset="0"/>
                <a:cs typeface="Times New Roman" pitchFamily="18" charset="0"/>
              </a:rPr>
              <a:t> кислоти.</a:t>
            </a:r>
          </a:p>
          <a:p>
            <a:r>
              <a:rPr lang="uk-UA" sz="2000" dirty="0" smtClean="0">
                <a:solidFill>
                  <a:schemeClr val="bg1"/>
                </a:solidFill>
                <a:latin typeface="Times New Roman" pitchFamily="18" charset="0"/>
                <a:cs typeface="Times New Roman" pitchFamily="18" charset="0"/>
              </a:rPr>
              <a:t>Права половина центральної частини картки відведена для короткого опису поранення. </a:t>
            </a:r>
          </a:p>
          <a:p>
            <a:r>
              <a:rPr lang="uk-UA" sz="2000" dirty="0" smtClean="0">
                <a:solidFill>
                  <a:schemeClr val="bg1"/>
                </a:solidFill>
                <a:latin typeface="Times New Roman" pitchFamily="18" charset="0"/>
                <a:cs typeface="Times New Roman" pitchFamily="18" charset="0"/>
              </a:rPr>
              <a:t>         Нижня частина лицьової сторони картки містить інформацію про наявність свідомості у пораненого, наявність </a:t>
            </a:r>
            <a:r>
              <a:rPr lang="uk-UA" sz="2000" dirty="0" err="1" smtClean="0">
                <a:solidFill>
                  <a:schemeClr val="bg1"/>
                </a:solidFill>
                <a:latin typeface="Times New Roman" pitchFamily="18" charset="0"/>
                <a:cs typeface="Times New Roman" pitchFamily="18" charset="0"/>
              </a:rPr>
              <a:t>оклюзійної</a:t>
            </a:r>
            <a:r>
              <a:rPr lang="uk-UA" sz="2000" dirty="0" smtClean="0">
                <a:solidFill>
                  <a:schemeClr val="bg1"/>
                </a:solidFill>
                <a:latin typeface="Times New Roman" pitchFamily="18" charset="0"/>
                <a:cs typeface="Times New Roman" pitchFamily="18" charset="0"/>
              </a:rPr>
              <a:t> пов’язки, дренажної трубки, декомпресійної пункції. </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17</a:t>
            </a:r>
            <a:endParaRPr lang="ru-RU" altLang="uk-UA" sz="1600" dirty="0">
              <a:solidFill>
                <a:schemeClr val="bg1"/>
              </a:solidFill>
            </a:endParaRPr>
          </a:p>
        </p:txBody>
      </p:sp>
      <p:sp>
        <p:nvSpPr>
          <p:cNvPr id="10241" name="Rectangle 1"/>
          <p:cNvSpPr>
            <a:spLocks noChangeArrowheads="1"/>
          </p:cNvSpPr>
          <p:nvPr/>
        </p:nvSpPr>
        <p:spPr bwMode="auto">
          <a:xfrm>
            <a:off x="467544" y="2224609"/>
            <a:ext cx="820891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         У вигляді таблиць представлені розділи «Медикаменти» та «Рідини». </a:t>
            </a:r>
          </a:p>
          <a:p>
            <a:r>
              <a:rPr lang="uk-UA" sz="2000" dirty="0" smtClean="0">
                <a:solidFill>
                  <a:schemeClr val="bg1"/>
                </a:solidFill>
                <a:latin typeface="Times New Roman" pitchFamily="18" charset="0"/>
                <a:cs typeface="Times New Roman" pitchFamily="18" charset="0"/>
              </a:rPr>
              <a:t>         В розділ «Медикаменти» вноситься інформація про знеболення, застосування антибіотиків та інших медикаментів. В розділ рідини вноситься інформація про назву препарату, який застосували, час, об’єм і місце введення, а також інформацію про наявність внутрішньовенного катетеру.</a:t>
            </a:r>
          </a:p>
          <a:p>
            <a:r>
              <a:rPr lang="uk-UA" sz="2000" dirty="0" smtClean="0">
                <a:solidFill>
                  <a:schemeClr val="bg1"/>
                </a:solidFill>
                <a:latin typeface="Times New Roman" pitchFamily="18" charset="0"/>
                <a:cs typeface="Times New Roman" pitchFamily="18" charset="0"/>
              </a:rPr>
              <a:t>          Зворотна частина медичної інформаційної картки для зручності моніторингу у вигляді таблиці надає інформацію про час, коли проводилось визначення основних показників життєдіяльності постраждалого. Відмічаються показники частоти пульсу, частоти дихання, сатурація, показник за шкалою болю і температура тіла. </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18</a:t>
            </a:r>
            <a:endParaRPr lang="ru-RU" altLang="uk-UA" sz="1600" dirty="0">
              <a:solidFill>
                <a:schemeClr val="bg1"/>
              </a:solidFill>
            </a:endParaRPr>
          </a:p>
        </p:txBody>
      </p:sp>
      <p:sp>
        <p:nvSpPr>
          <p:cNvPr id="10241" name="Rectangle 1"/>
          <p:cNvSpPr>
            <a:spLocks noChangeArrowheads="1"/>
          </p:cNvSpPr>
          <p:nvPr/>
        </p:nvSpPr>
        <p:spPr bwMode="auto">
          <a:xfrm>
            <a:off x="467544" y="2686274"/>
            <a:ext cx="820891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eaLnBrk="1" hangingPunct="1"/>
            <a:r>
              <a:rPr lang="uk-UA" sz="2000" dirty="0" smtClean="0">
                <a:solidFill>
                  <a:schemeClr val="bg1"/>
                </a:solidFill>
                <a:latin typeface="Times New Roman" pitchFamily="18" charset="0"/>
                <a:cs typeface="Times New Roman" pitchFamily="18" charset="0"/>
              </a:rPr>
              <a:t>Центральна частина зворотного боку картки представлена розділом «Надана допомога». В цьому розділі стисло описуються проведені заходи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a:t>
            </a:r>
          </a:p>
          <a:p>
            <a:pPr lvl="0" indent="450850" eaLnBrk="1" hangingPunct="1"/>
            <a:r>
              <a:rPr lang="uk-UA" sz="2000" dirty="0" smtClean="0">
                <a:solidFill>
                  <a:schemeClr val="bg1"/>
                </a:solidFill>
                <a:latin typeface="Times New Roman" pitchFamily="18" charset="0"/>
                <a:cs typeface="Times New Roman" pitchFamily="18" charset="0"/>
              </a:rPr>
              <a:t>Нижня частина представлена розділом «Інше», де слід вносити інформацію, що не ввійшла в основні розділи картки але, на думку заповнювача картки, може бути корисною. </a:t>
            </a:r>
          </a:p>
          <a:p>
            <a:pPr lvl="0" indent="450850" eaLnBrk="1" hangingPunct="1"/>
            <a:r>
              <a:rPr lang="uk-UA" sz="2000" dirty="0" smtClean="0">
                <a:solidFill>
                  <a:schemeClr val="bg1"/>
                </a:solidFill>
                <a:latin typeface="Times New Roman" pitchFamily="18" charset="0"/>
                <a:cs typeface="Times New Roman" pitchFamily="18" charset="0"/>
              </a:rPr>
              <a:t>Закінчується картка розділом «Перша відповідальна особа», в якому той, хто заповнював картку, вказує своє прізвище і завіряє власним підписом.</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r>
              <a:rPr lang="uk-UA" sz="3200" dirty="0" smtClean="0"/>
              <a:t/>
            </a:r>
            <a:br>
              <a:rPr lang="uk-UA" sz="3200" dirty="0" smtClean="0"/>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19</a:t>
            </a:r>
            <a:endParaRPr lang="ru-RU" altLang="uk-UA" sz="1600" dirty="0">
              <a:solidFill>
                <a:schemeClr val="bg1"/>
              </a:solidFill>
            </a:endParaRPr>
          </a:p>
        </p:txBody>
      </p:sp>
      <p:sp>
        <p:nvSpPr>
          <p:cNvPr id="7170" name="Rectangle 2"/>
          <p:cNvSpPr>
            <a:spLocks noChangeArrowheads="1"/>
          </p:cNvSpPr>
          <p:nvPr/>
        </p:nvSpPr>
        <p:spPr bwMode="auto">
          <a:xfrm>
            <a:off x="539552" y="1844824"/>
            <a:ext cx="7956375"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Сучасні бойові дії характеризуються швидкоплинністю, мінливістю бойової обстановки, відсутністю чіткої лінії фронту, широким застосуванням сучасних засобів ураження на всю оперативну глибину. </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Найскладнішою є евакуація поранених з поля бою, що здійснюється шляхом ручного виносу та за допомогою різних транспортних засобів. Виніс поранених здійснюється особовим складом підрозділів збору й евакуації, а також військовослужбовцями, які призначаються для цієї мети розпорядженням командирів (начальників). В бойових умовах можливість швидкої евакуації поранених не завжди можлива. На полі бою пораненими використовується</a:t>
            </a: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Індивідуальна техніка пересування</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 це специфічна техніка для </a:t>
            </a:r>
            <a:r>
              <a:rPr kumimoji="0" lang="uk-UA" sz="2000" b="0" i="0" u="sng"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самопересування</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в укриття.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r>
              <a:rPr lang="uk-UA" sz="3200" dirty="0" smtClean="0"/>
              <a:t/>
            </a:r>
            <a:br>
              <a:rPr lang="uk-UA" sz="3200" dirty="0" smtClean="0"/>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20</a:t>
            </a:r>
            <a:endParaRPr lang="ru-RU" altLang="uk-UA" sz="1600" dirty="0">
              <a:solidFill>
                <a:schemeClr val="bg1"/>
              </a:solidFill>
            </a:endParaRPr>
          </a:p>
        </p:txBody>
      </p:sp>
      <p:sp>
        <p:nvSpPr>
          <p:cNvPr id="7170" name="Rectangle 2"/>
          <p:cNvSpPr>
            <a:spLocks noChangeArrowheads="1"/>
          </p:cNvSpPr>
          <p:nvPr/>
        </p:nvSpPr>
        <p:spPr bwMode="auto">
          <a:xfrm>
            <a:off x="539552" y="1844824"/>
            <a:ext cx="7956375"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Поранені та хворі, які евакуюються санітарним транспортом або транспортом загального призначення, супроводжуються медичним персоналом, особливо в тих випадках, коли евакуація здійснюється на великі відстані. Медичний персонал, який супроводжує поранених, здійснює нагляд за їх станом і, у випадку необхідності, надає </a:t>
            </a:r>
            <a:r>
              <a:rPr lang="uk-UA" sz="2000" dirty="0" err="1" smtClean="0">
                <a:solidFill>
                  <a:schemeClr val="bg1"/>
                </a:solidFill>
                <a:latin typeface="Times New Roman" pitchFamily="18" charset="0"/>
                <a:cs typeface="Times New Roman" pitchFamily="18" charset="0"/>
              </a:rPr>
              <a:t>домедичну</a:t>
            </a:r>
            <a:r>
              <a:rPr lang="uk-UA" sz="2000" dirty="0" smtClean="0">
                <a:solidFill>
                  <a:schemeClr val="bg1"/>
                </a:solidFill>
                <a:latin typeface="Times New Roman" pitchFamily="18" charset="0"/>
                <a:cs typeface="Times New Roman" pitchFamily="18" charset="0"/>
              </a:rPr>
              <a:t> допомогу.</a:t>
            </a:r>
          </a:p>
          <a:p>
            <a:r>
              <a:rPr lang="uk-UA" sz="2000" dirty="0" smtClean="0">
                <a:solidFill>
                  <a:schemeClr val="bg1"/>
                </a:solidFill>
                <a:latin typeface="Times New Roman" pitchFamily="18" charset="0"/>
                <a:cs typeface="Times New Roman" pitchFamily="18" charset="0"/>
              </a:rPr>
              <a:t>Водії автомобілів та супроводжуючий медичний персонал повинні добре знати маршрут (шляхи) евакуації, розташування медичних пунктів, медичних рот, військових польових пересувних госпіталів, лікувальних закладів госпітальних баз.</a:t>
            </a:r>
          </a:p>
          <a:p>
            <a:r>
              <a:rPr lang="uk-UA" sz="2000" dirty="0" smtClean="0">
                <a:solidFill>
                  <a:schemeClr val="bg1"/>
                </a:solidFill>
                <a:latin typeface="Times New Roman" pitchFamily="18" charset="0"/>
                <a:cs typeface="Times New Roman" pitchFamily="18" charset="0"/>
              </a:rPr>
              <a:t>Для охорони транспортних засобів з пораненими та хворими в необхідних випадках розпорядженням командира бригади (підрозділу) призначається особовий склад.</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143000"/>
          </a:xfrm>
        </p:spPr>
        <p:txBody>
          <a:bodyPr/>
          <a:lstStyle/>
          <a:p>
            <a:pPr lvl="0"/>
            <a:r>
              <a:rPr lang="uk-UA" sz="2800" b="1" dirty="0" smtClean="0">
                <a:solidFill>
                  <a:srgbClr val="FFFF3B"/>
                </a:solidFill>
              </a:rPr>
              <a:t>Підготовка поранених (уражених) до евакуації. </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21</a:t>
            </a:r>
            <a:endParaRPr lang="ru-RU" altLang="uk-UA" sz="1600" dirty="0">
              <a:solidFill>
                <a:schemeClr val="bg1"/>
              </a:solidFill>
            </a:endParaRPr>
          </a:p>
        </p:txBody>
      </p:sp>
      <p:sp>
        <p:nvSpPr>
          <p:cNvPr id="6145" name="Rectangle 1"/>
          <p:cNvSpPr>
            <a:spLocks noChangeArrowheads="1"/>
          </p:cNvSpPr>
          <p:nvPr/>
        </p:nvSpPr>
        <p:spPr bwMode="auto">
          <a:xfrm>
            <a:off x="467544" y="1911893"/>
            <a:ext cx="813690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a:t>
            </a:r>
            <a:r>
              <a:rPr kumimoji="0" lang="uk-UA" b="0" i="0" u="none" strike="noStrike" cap="none" normalizeH="0" baseline="0" dirty="0" smtClean="0" bmk="">
                <a:ln>
                  <a:noFill/>
                </a:ln>
                <a:solidFill>
                  <a:schemeClr val="bg1"/>
                </a:solidFill>
                <a:effectLst/>
                <a:latin typeface="Times New Roman" pitchFamily="18" charset="0"/>
                <a:ea typeface="Times New Roman" pitchFamily="18" charset="0"/>
                <a:cs typeface="Times New Roman" pitchFamily="18" charset="0"/>
              </a:rPr>
              <a:t> умовах, коли немає можливості для евакуації санітарний інструктор повинен доглядати за пораненими. </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bmk="_Toc412212386">
                <a:ln>
                  <a:noFill/>
                </a:ln>
                <a:solidFill>
                  <a:schemeClr val="bg1"/>
                </a:solidFill>
                <a:effectLst/>
                <a:latin typeface="Times New Roman" pitchFamily="18" charset="0"/>
                <a:ea typeface="Times New Roman" pitchFamily="18" charset="0"/>
                <a:cs typeface="Times New Roman" pitchFamily="18" charset="0"/>
              </a:rPr>
              <a:t>В таких умовах проводяться наступні</a:t>
            </a:r>
            <a:r>
              <a:rPr kumimoji="0" lang="uk-UA" b="1" i="0" u="none" strike="noStrike" cap="none" normalizeH="0" baseline="0" dirty="0" smtClean="0" bmk="_Toc412212386">
                <a:ln>
                  <a:noFill/>
                </a:ln>
                <a:solidFill>
                  <a:schemeClr val="bg1"/>
                </a:solidFill>
                <a:effectLst/>
                <a:latin typeface="Times New Roman" pitchFamily="18" charset="0"/>
                <a:ea typeface="Times New Roman" pitchFamily="18" charset="0"/>
                <a:cs typeface="Times New Roman" pitchFamily="18" charset="0"/>
              </a:rPr>
              <a:t> заходи догляду за пораненим</a:t>
            </a:r>
            <a:r>
              <a:rPr kumimoji="0" lang="uk-UA"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Захистіть пацієнта від погодних умов.</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Залиште одяг і спорядження на пацієнті, якщо це можливо.</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Знімайте одяг та захисне спорядження пацієнта тільки при потребі (значні ушкодження) і на мінімальний час.</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Якнайшвидше замініть мокрий одяг сухим. Пацієнт має бути в теплі.</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Часто витирайте і висушуйте пацієнта від усіх рідин (напр. крові, розчину з крапельниць, поту, дощу).</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Загорніть пацієнта у </a:t>
            </a:r>
            <a:r>
              <a:rPr kumimoji="0" lang="uk-UA"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термоковдру</a:t>
            </a: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(при наявності).</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Надягніть на голову пацієнта шапку, щоб запобігти переохолодженню.</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Для рідинної реанімації використовуйте засоби для зігрівання рідини або уже нагріту рідину, якщо наявна.</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143000"/>
          </a:xfrm>
        </p:spPr>
        <p:txBody>
          <a:bodyPr/>
          <a:lstStyle/>
          <a:p>
            <a:pPr lvl="0"/>
            <a:r>
              <a:rPr lang="uk-UA" sz="2800" b="1" dirty="0" smtClean="0">
                <a:solidFill>
                  <a:srgbClr val="FFFF3B"/>
                </a:solidFill>
              </a:rPr>
              <a:t>Підготовка поранених (уражених) до евакуації. </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22</a:t>
            </a:r>
            <a:endParaRPr lang="ru-RU" altLang="uk-UA" sz="1600" dirty="0">
              <a:solidFill>
                <a:schemeClr val="bg1"/>
              </a:solidFill>
            </a:endParaRPr>
          </a:p>
        </p:txBody>
      </p:sp>
      <p:sp>
        <p:nvSpPr>
          <p:cNvPr id="6145" name="Rectangle 1"/>
          <p:cNvSpPr>
            <a:spLocks noChangeArrowheads="1"/>
          </p:cNvSpPr>
          <p:nvPr/>
        </p:nvSpPr>
        <p:spPr bwMode="auto">
          <a:xfrm>
            <a:off x="467544" y="1542562"/>
            <a:ext cx="8136904"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Якщо температура тіла опускається нижче за нормальну температуру тіла пацієнта, прийміть заходи для того, щоб знову зігріти його.</a:t>
            </a:r>
          </a:p>
          <a:p>
            <a:r>
              <a:rPr lang="uk-UA" sz="2000" dirty="0" smtClean="0">
                <a:solidFill>
                  <a:schemeClr val="bg1"/>
                </a:solidFill>
                <a:latin typeface="Times New Roman" pitchFamily="18" charset="0"/>
                <a:cs typeface="Times New Roman" pitchFamily="18" charset="0"/>
              </a:rPr>
              <a:t>Загорніть пацієнта у велику кількість ковдр, покладіть зігріваючі предмети біля шиї, під пахвами, між ногами та біля долонь. Завжди кладіть між шкірою та зігріваючим предметом тканину або інший матеріал, тому що переохолоджену шкіру можна легко обпекти при низькій температурі. </a:t>
            </a:r>
          </a:p>
          <a:p>
            <a:r>
              <a:rPr lang="uk-UA" sz="2000" dirty="0" smtClean="0">
                <a:solidFill>
                  <a:schemeClr val="bg1"/>
                </a:solidFill>
                <a:latin typeface="Times New Roman" pitchFamily="18" charset="0"/>
                <a:cs typeface="Times New Roman" pitchFamily="18" charset="0"/>
              </a:rPr>
              <a:t>Закріплення пацієнта перед евакуацією є дуже важливим, щоб не завдати йому ще більше ушкоджень. Так само важливо закріпити будь-яке медичне спорядження, яке везтимуть разом з пацієнтом. Крапельниці (пакети та системи) легко висмикуються з тіла пацієнта під час перевезення. Інше спорядження, наприклад балони з киснем, може стати небезпечним, якщо його не закріпити. Особливо важливо це при завантаженні у «жовтій зоні» або коли евакуацію проводять під обстрілом.</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800" b="1" dirty="0" smtClean="0">
                <a:solidFill>
                  <a:srgbClr val="FFFF3B"/>
                </a:solidFill>
              </a:rPr>
              <a:t>Медична евакуація.</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23</a:t>
            </a:r>
            <a:endParaRPr lang="ru-RU" altLang="uk-UA" sz="1600" dirty="0">
              <a:solidFill>
                <a:schemeClr val="bg1"/>
              </a:solidFill>
            </a:endParaRPr>
          </a:p>
        </p:txBody>
      </p:sp>
      <p:sp>
        <p:nvSpPr>
          <p:cNvPr id="5121" name="Rectangle 1"/>
          <p:cNvSpPr>
            <a:spLocks noChangeArrowheads="1"/>
          </p:cNvSpPr>
          <p:nvPr/>
        </p:nvSpPr>
        <p:spPr bwMode="auto">
          <a:xfrm>
            <a:off x="467544" y="1628800"/>
            <a:ext cx="792088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4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евакуація</a:t>
            </a:r>
            <a:r>
              <a:rPr kumimoji="0" lang="uk-UA"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 це сукупність заходів щодо транспортування поранених i хворих на етапи медичної евакуації з метою своєчасного i повного надання їм медичної допомоги i лікування. Крім того, медична евакуація забезпечує звільнення етапів медичної евакуації від поранених і хворих, створюючи умови для їх переміщення у відповідності з бойовою та медичною обстановкою.</a:t>
            </a:r>
            <a:endParaRPr kumimoji="0" lang="uk-UA"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800" b="1" dirty="0" smtClean="0">
                <a:solidFill>
                  <a:srgbClr val="FFFF3B"/>
                </a:solidFill>
              </a:rPr>
              <a:t>Вимоги до проведення медичної евакуації:</a:t>
            </a: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24</a:t>
            </a:r>
            <a:endParaRPr lang="ru-RU" altLang="uk-UA" sz="1600" dirty="0">
              <a:solidFill>
                <a:schemeClr val="bg1"/>
              </a:solidFill>
            </a:endParaRPr>
          </a:p>
        </p:txBody>
      </p:sp>
      <p:sp>
        <p:nvSpPr>
          <p:cNvPr id="5121" name="Rectangle 1"/>
          <p:cNvSpPr>
            <a:spLocks noChangeArrowheads="1"/>
          </p:cNvSpPr>
          <p:nvPr/>
        </p:nvSpPr>
        <p:spPr bwMode="auto">
          <a:xfrm>
            <a:off x="467544" y="1894617"/>
            <a:ext cx="8280921"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uk-UA" sz="2000" dirty="0" smtClean="0">
                <a:solidFill>
                  <a:schemeClr val="bg1"/>
                </a:solidFill>
                <a:latin typeface="Times New Roman" pitchFamily="18" charset="0"/>
                <a:cs typeface="Times New Roman" pitchFamily="18" charset="0"/>
              </a:rPr>
              <a:t>- медична евакуація є складовою частиною лікувально-евакуаційного забезпечення військ, оскільки вона передбачає не лише транспортування постраждалих до лікувального закладу, а й надання їм необхідної медичної допомоги в дорозі;</a:t>
            </a:r>
          </a:p>
          <a:p>
            <a:pPr lvl="0"/>
            <a:r>
              <a:rPr lang="uk-UA" sz="2000" dirty="0" smtClean="0">
                <a:solidFill>
                  <a:schemeClr val="bg1"/>
                </a:solidFill>
                <a:latin typeface="Times New Roman" pitchFamily="18" charset="0"/>
                <a:cs typeface="Times New Roman" pitchFamily="18" charset="0"/>
              </a:rPr>
              <a:t>- медична евакуація як вид діяльності командування та медичної служби під час бойових дій за своєю важливістю поступається лише пріоритету виконання бойових (оперативних) завдань;</a:t>
            </a:r>
          </a:p>
          <a:p>
            <a:pPr lvl="0"/>
            <a:r>
              <a:rPr lang="uk-UA" sz="2000" dirty="0" smtClean="0">
                <a:solidFill>
                  <a:schemeClr val="bg1"/>
                </a:solidFill>
                <a:latin typeface="Times New Roman" pitchFamily="18" charset="0"/>
                <a:cs typeface="Times New Roman" pitchFamily="18" charset="0"/>
              </a:rPr>
              <a:t>- медична евакуація тісно пов’язана з медичним сортуванням, що розподіляє поранених і хворих на категорії залежно від того, в який лікувальний заклад, яким видом транспорту, в якому положенні і як швидко має бути евакуйований кожен поранений чи хворий.</a:t>
            </a:r>
          </a:p>
          <a:p>
            <a:pPr lvl="0"/>
            <a:r>
              <a:rPr lang="uk-UA" sz="2000" dirty="0" smtClean="0">
                <a:solidFill>
                  <a:schemeClr val="bg1"/>
                </a:solidFill>
                <a:latin typeface="Times New Roman" pitchFamily="18" charset="0"/>
                <a:cs typeface="Times New Roman" pitchFamily="18" charset="0"/>
              </a:rPr>
              <a:t>- у сучасних війнах різко зросла роль </a:t>
            </a:r>
            <a:r>
              <a:rPr lang="uk-UA" sz="2000" dirty="0" err="1" smtClean="0">
                <a:solidFill>
                  <a:schemeClr val="bg1"/>
                </a:solidFill>
                <a:latin typeface="Times New Roman" pitchFamily="18" charset="0"/>
                <a:cs typeface="Times New Roman" pitchFamily="18" charset="0"/>
              </a:rPr>
              <a:t>аеромедичної</a:t>
            </a:r>
            <a:r>
              <a:rPr lang="uk-UA" sz="2000" dirty="0" smtClean="0">
                <a:solidFill>
                  <a:schemeClr val="bg1"/>
                </a:solidFill>
                <a:latin typeface="Times New Roman" pitchFamily="18" charset="0"/>
                <a:cs typeface="Times New Roman" pitchFamily="18" charset="0"/>
              </a:rPr>
              <a:t> евакуації як найшвидшого способу транспортування поранених і хворих у лікувальні заклади з використанням спеціально обладнаних вертольотів і літаків.</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25</a:t>
            </a:r>
            <a:endParaRPr lang="ru-RU" altLang="uk-UA" sz="1600" dirty="0">
              <a:solidFill>
                <a:schemeClr val="bg1"/>
              </a:solidFill>
            </a:endParaRPr>
          </a:p>
        </p:txBody>
      </p:sp>
      <p:sp>
        <p:nvSpPr>
          <p:cNvPr id="41985" name="Rectangle 1"/>
          <p:cNvSpPr>
            <a:spLocks noChangeArrowheads="1"/>
          </p:cNvSpPr>
          <p:nvPr/>
        </p:nvSpPr>
        <p:spPr bwMode="auto">
          <a:xfrm>
            <a:off x="467544" y="2230559"/>
            <a:ext cx="828092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 усі види санітарного транспорту наноситься знак Червоного Хреста. На санітарних автомобілях знак Червоного Хреста наноситься на передню, задню і бокові стінки, а у воєнний час – і на дах. З метою маскування при проведенні антитерористичної операції символіка медичної служби не наноситься.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Особливих вимог необхідно дотримуватися при евакуації інфекційних хворих. Інфекційні хворі, як правило, повинні знаходитись  у інфекційному госпіталі до повного одужання, тільки особливі умови можуть змусити провести їх евакуацію. Інфекційних хворих перевозять на санітарному чи пристосованому з для цієї мети транспорті. На одній машині не дозволяється перевозити хворих з різними інфекціями чи разом з пораненими і соматичними хворими. </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26</a:t>
            </a:r>
            <a:endParaRPr lang="ru-RU" altLang="uk-UA" sz="1600" dirty="0">
              <a:solidFill>
                <a:schemeClr val="bg1"/>
              </a:solidFill>
            </a:endParaRPr>
          </a:p>
        </p:txBody>
      </p:sp>
      <p:sp>
        <p:nvSpPr>
          <p:cNvPr id="41985" name="Rectangle 1"/>
          <p:cNvSpPr>
            <a:spLocks noChangeArrowheads="1"/>
          </p:cNvSpPr>
          <p:nvPr/>
        </p:nvSpPr>
        <p:spPr bwMode="auto">
          <a:xfrm>
            <a:off x="467544" y="2692224"/>
            <a:ext cx="82809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Медичні працівники, які супроводжують інфекційних хворих, повинні мати при собі необхідні медикаменти для надання невідкладної допомоги, підкладні судна і дезінфікуючі засоби. На шляху пересування хворим категорично забороняється виходити з машини, спілкуватися з населенням і особовим складом підрозділів.</a:t>
            </a:r>
          </a:p>
          <a:p>
            <a:r>
              <a:rPr lang="uk-UA" sz="2000" dirty="0" smtClean="0">
                <a:solidFill>
                  <a:schemeClr val="bg1"/>
                </a:solidFill>
                <a:latin typeface="Times New Roman" pitchFamily="18" charset="0"/>
                <a:cs typeface="Times New Roman" pitchFamily="18" charset="0"/>
              </a:rPr>
              <a:t>Передача (перевантаження) поранених i хворих із одного транспортного засобу на інший, а також вивантаження на етапах медичної евакуації здійснюється без зняття їх з нош. Санітарні транспортні засоби укомплектовуються ношами з обмінного фонду.</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27</a:t>
            </a:r>
            <a:endParaRPr lang="ru-RU" altLang="uk-UA" sz="1600" dirty="0">
              <a:solidFill>
                <a:schemeClr val="bg1"/>
              </a:solidFill>
            </a:endParaRPr>
          </a:p>
        </p:txBody>
      </p:sp>
      <p:sp>
        <p:nvSpPr>
          <p:cNvPr id="41985" name="Rectangle 1"/>
          <p:cNvSpPr>
            <a:spLocks noChangeArrowheads="1"/>
          </p:cNvSpPr>
          <p:nvPr/>
        </p:nvSpPr>
        <p:spPr bwMode="auto">
          <a:xfrm>
            <a:off x="467544" y="2692224"/>
            <a:ext cx="82809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У військовому польовому пересувному госпіталі на кожний транспортний засіб (автомашину, вертоліт, літак), що здійснює евакуацію поранених i хворих, у трьох екземплярах складається евакуаційна відомість (один екземпляр з підписом начальника колони, супроводжуючого або водія транспортного засобу залишається у військовому польовому пересувному госпіталі, другий – передається у лікувальний заклад, у який </a:t>
            </a:r>
            <a:r>
              <a:rPr lang="uk-UA" sz="2000" dirty="0" err="1" smtClean="0">
                <a:solidFill>
                  <a:schemeClr val="bg1"/>
                </a:solidFill>
                <a:latin typeface="Times New Roman" pitchFamily="18" charset="0"/>
                <a:cs typeface="Times New Roman" pitchFamily="18" charset="0"/>
              </a:rPr>
              <a:t>евакуйовано</a:t>
            </a:r>
            <a:r>
              <a:rPr lang="uk-UA" sz="2000" dirty="0" smtClean="0">
                <a:solidFill>
                  <a:schemeClr val="bg1"/>
                </a:solidFill>
                <a:latin typeface="Times New Roman" pitchFamily="18" charset="0"/>
                <a:cs typeface="Times New Roman" pitchFamily="18" charset="0"/>
              </a:rPr>
              <a:t> поранених i хворих, третій – з розписом начальника закладу, який прийняв поранених i хворих, залишається на транспортному засобі для складання звіту).</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28</a:t>
            </a:r>
            <a:endParaRPr lang="ru-RU" altLang="uk-UA" sz="1600" dirty="0">
              <a:solidFill>
                <a:schemeClr val="bg1"/>
              </a:solidFill>
            </a:endParaRPr>
          </a:p>
        </p:txBody>
      </p:sp>
      <p:sp>
        <p:nvSpPr>
          <p:cNvPr id="41985" name="Rectangle 1"/>
          <p:cNvSpPr>
            <a:spLocks noChangeArrowheads="1"/>
          </p:cNvSpPr>
          <p:nvPr/>
        </p:nvSpPr>
        <p:spPr bwMode="auto">
          <a:xfrm>
            <a:off x="467544" y="1922782"/>
            <a:ext cx="828092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Евакуація поранених і хворих організується старшим начальником медичної служби і здійснюється підпорядкованими йому транспортними засобами. Наприклад, старший начальник медичної служби направляє санітарний транспорт медичної бригади корпусу на медичні роти бригад для евакуації поранених і хворих до військового польового пересувного госпіталю. Такий порядок евакуації отримав найменування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на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Не виключена, однак, можливість або необхідність евакуації в тил своїми транспортними засобами, тобто </a:t>
            </a:r>
            <a:r>
              <a:rPr lang="uk-UA" sz="2000" dirty="0" err="1" smtClean="0">
                <a:solidFill>
                  <a:schemeClr val="bg1"/>
                </a:solidFill>
                <a:latin typeface="Times New Roman" pitchFamily="18" charset="0"/>
                <a:cs typeface="Times New Roman" pitchFamily="18" charset="0"/>
              </a:rPr>
              <a:t>“від</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Існує також можливість евакуації поранених за принципами: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на </a:t>
            </a:r>
            <a:r>
              <a:rPr lang="uk-UA" sz="2000" dirty="0" err="1" smtClean="0">
                <a:solidFill>
                  <a:schemeClr val="bg1"/>
                </a:solidFill>
                <a:latin typeface="Times New Roman" pitchFamily="18" charset="0"/>
                <a:cs typeface="Times New Roman" pitchFamily="18" charset="0"/>
              </a:rPr>
              <a:t>сусіда”</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за </a:t>
            </a:r>
            <a:r>
              <a:rPr lang="uk-UA" sz="2000" dirty="0" err="1" smtClean="0">
                <a:solidFill>
                  <a:schemeClr val="bg1"/>
                </a:solidFill>
                <a:latin typeface="Times New Roman" pitchFamily="18" charset="0"/>
                <a:cs typeface="Times New Roman" pitchFamily="18" charset="0"/>
              </a:rPr>
              <a:t>собою”</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через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Перевага евакуації </a:t>
            </a:r>
            <a:r>
              <a:rPr lang="uk-UA" sz="2000" dirty="0" err="1" smtClean="0">
                <a:solidFill>
                  <a:schemeClr val="bg1"/>
                </a:solidFill>
                <a:latin typeface="Times New Roman" pitchFamily="18" charset="0"/>
                <a:cs typeface="Times New Roman" pitchFamily="18" charset="0"/>
              </a:rPr>
              <a:t>“на</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перед іншими порядками її організації полягає в тому, що старший начальник медичної служби, який направляє транспорт вперед, має можливість використовувати його ефективніше відповідно до обстановки, а також краще ним маневрувати.</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8196" name="Rectangle 7"/>
          <p:cNvSpPr>
            <a:spLocks noChangeArrowheads="1"/>
          </p:cNvSpPr>
          <p:nvPr/>
        </p:nvSpPr>
        <p:spPr bwMode="auto">
          <a:xfrm>
            <a:off x="1259632" y="4509120"/>
            <a:ext cx="7709743" cy="923330"/>
          </a:xfrm>
          <a:prstGeom prst="rect">
            <a:avLst/>
          </a:prstGeom>
          <a:noFill/>
          <a:ln w="9525">
            <a:noFill/>
            <a:miter lim="800000"/>
            <a:headEnd/>
            <a:tailEnd/>
          </a:ln>
        </p:spPr>
        <p:txBody>
          <a:bodyPr wrap="square" lIns="0" tIns="0" rIns="0" bIns="0">
            <a:spAutoFit/>
          </a:bodyPr>
          <a:lstStyle/>
          <a:p>
            <a:pPr indent="457200" algn="ctr"/>
            <a:endParaRPr lang="uk-UA" sz="2000" dirty="0">
              <a:solidFill>
                <a:schemeClr val="bg1"/>
              </a:solidFill>
              <a:latin typeface="Times New Roman" pitchFamily="18" charset="0"/>
              <a:cs typeface="Times New Roman" pitchFamily="18" charset="0"/>
            </a:endParaRPr>
          </a:p>
          <a:p>
            <a:pPr marL="514350" indent="-514350" eaLnBrk="1" hangingPunct="1"/>
            <a:r>
              <a:rPr lang="uk-UA" sz="2000" b="1" dirty="0" smtClean="0">
                <a:solidFill>
                  <a:srgbClr val="000000"/>
                </a:solidFill>
                <a:latin typeface="Times New Roman" pitchFamily="18" charset="0"/>
                <a:cs typeface="Times New Roman" pitchFamily="18" charset="0"/>
              </a:rPr>
              <a:t>Асистент кафедри медицини катастроф та військової медицини </a:t>
            </a:r>
          </a:p>
          <a:p>
            <a:pPr marL="514350" indent="-514350" eaLnBrk="1" hangingPunct="1"/>
            <a:r>
              <a:rPr lang="uk-UA" sz="2000" b="1" dirty="0" smtClean="0">
                <a:solidFill>
                  <a:srgbClr val="000000"/>
                </a:solidFill>
                <a:latin typeface="Times New Roman" pitchFamily="18" charset="0"/>
                <a:cs typeface="Times New Roman" pitchFamily="18" charset="0"/>
              </a:rPr>
              <a:t>Станіслав Цілько</a:t>
            </a:r>
            <a:endParaRPr lang="ru-RU" altLang="ru-RU" sz="2000" b="1" dirty="0">
              <a:solidFill>
                <a:srgbClr val="000000"/>
              </a:solidFill>
              <a:latin typeface="Times New Roman" pitchFamily="18" charset="0"/>
              <a:cs typeface="Times New Roman" pitchFamily="18" charset="0"/>
            </a:endParaRPr>
          </a:p>
        </p:txBody>
      </p:sp>
      <p:sp>
        <p:nvSpPr>
          <p:cNvPr id="6" name="Заголовок 1"/>
          <p:cNvSpPr txBox="1">
            <a:spLocks/>
          </p:cNvSpPr>
          <p:nvPr/>
        </p:nvSpPr>
        <p:spPr>
          <a:xfrm>
            <a:off x="1475656" y="1988840"/>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altLang="uk-UA" dirty="0" smtClean="0"/>
              <a:t>29</a:t>
            </a:r>
            <a:endParaRPr lang="ru-RU" altLang="uk-UA" dirty="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10189</TotalTime>
  <Words>2953</Words>
  <Application>Microsoft Office PowerPoint</Application>
  <PresentationFormat>Экран (4:3)</PresentationFormat>
  <Paragraphs>178</Paragraphs>
  <Slides>29</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Constantia</vt:lpstr>
      <vt:lpstr>Times New Roman</vt:lpstr>
      <vt:lpstr>Wingdings 2</vt:lpstr>
      <vt:lpstr>1_Поток</vt:lpstr>
      <vt:lpstr>Презентация PowerPoint</vt:lpstr>
      <vt:lpstr>План лекції:</vt:lpstr>
      <vt:lpstr>Організація та проведення медичного сортування при виникненні масових санітарних втрат</vt:lpstr>
      <vt:lpstr>Організація та проведення медичного сортування при виникненні масових санітарних втрат</vt:lpstr>
      <vt:lpstr>Медичне сортування</vt:lpstr>
      <vt:lpstr>Алгоритм проведення медичного сортування.  </vt:lpstr>
      <vt:lpstr>Вимоги до сучасного медичного сортування базуються на наступних принципах: </vt:lpstr>
      <vt:lpstr>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vt:lpstr>
      <vt:lpstr>Сортування – це постійний і динамічний процес, який триває під час переміщення постраждалих по системі допомоги</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Медична інформаційна картка:  призначення, правила заповнення.  </vt:lpstr>
      <vt:lpstr>Медична інформаційна картка:  призначення, правила заповнення.  </vt:lpstr>
      <vt:lpstr>Медична інформаційна картка складається з лицьової та зворотної частин.</vt:lpstr>
      <vt:lpstr>Медична інформаційна картка складається з лицьової та зворотної частин.</vt:lpstr>
      <vt:lpstr>Медична інформаційна картка складається з лицьової та зворотної частин.</vt:lpstr>
      <vt:lpstr>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 </vt:lpstr>
      <vt:lpstr>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 </vt:lpstr>
      <vt:lpstr>Підготовка поранених (уражених) до евакуації.  </vt:lpstr>
      <vt:lpstr>Підготовка поранених (уражених) до евакуації.  </vt:lpstr>
      <vt:lpstr>Медична евакуація. </vt:lpstr>
      <vt:lpstr>Вимоги до проведення медичної евакуації:</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Презентация PowerPoint</vt:lpstr>
    </vt:vector>
  </TitlesOfParts>
  <Company>MoBIL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Цілько Станіслав Віталійович</cp:lastModifiedBy>
  <cp:revision>713</cp:revision>
  <dcterms:created xsi:type="dcterms:W3CDTF">2010-07-29T15:26:50Z</dcterms:created>
  <dcterms:modified xsi:type="dcterms:W3CDTF">2022-12-29T11:23:30Z</dcterms:modified>
</cp:coreProperties>
</file>