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56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244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34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03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622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3308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80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3021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1993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6789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5061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8103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7409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481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614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017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120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049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543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08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05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606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583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657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0255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92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96218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321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6045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0431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641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0479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8B4BF-DD9A-4A75-90AE-9F1C6C16E401}" type="datetimeFigureOut">
              <a:rPr lang="uk-UA" smtClean="0"/>
              <a:t>13.01.2023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B88C4E-9130-4168-BF3A-5C21FEBB0C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661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4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9A5B0-D0D5-C68C-CA4E-013E69B11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579120"/>
            <a:ext cx="7766936" cy="3471716"/>
          </a:xfrm>
        </p:spPr>
        <p:txBody>
          <a:bodyPr/>
          <a:lstStyle/>
          <a:p>
            <a:pPr algn="ctr"/>
            <a:r>
              <a:rPr lang="en-US" dirty="0"/>
              <a:t>Acute complications of type 2 diabetes, their treatment, and prevention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9F0550-8B26-99F5-2597-0D731F11BE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851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3E04E-4D94-2F1F-DEF5-8D36A2C8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complications of diabetes</a:t>
            </a:r>
            <a:br>
              <a:rPr lang="en-US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7363E-1C89-82EC-4E24-4FF659261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important acute complications are </a:t>
            </a:r>
            <a:r>
              <a:rPr lang="en-US" dirty="0" err="1"/>
              <a:t>hypoglycaemia</a:t>
            </a:r>
            <a:r>
              <a:rPr lang="en-US" dirty="0"/>
              <a:t> and </a:t>
            </a:r>
            <a:r>
              <a:rPr lang="en-US" dirty="0" err="1"/>
              <a:t>hyperglycaemic</a:t>
            </a:r>
            <a:r>
              <a:rPr lang="en-US" dirty="0"/>
              <a:t> emergencies.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4395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1CA8-B912-0474-C663-1400B789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Hypoglycaemia</a:t>
            </a:r>
            <a:br>
              <a:rPr lang="en-US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1AB32-FB5E-6D68-CE48-F1FDF9EE9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Hypoglycaemia</a:t>
            </a:r>
            <a:r>
              <a:rPr lang="en-US" dirty="0"/>
              <a:t> (abnormally low blood glucose) is a frequent iatrogenic complication in diabetic patients, occurring particularly in patients receiving sulfonylurea or insulin. It can cause loss of consciousness and coma and is potentially life-threatening. Severe </a:t>
            </a:r>
            <a:r>
              <a:rPr lang="en-US" dirty="0" err="1"/>
              <a:t>hypoglycaemia</a:t>
            </a:r>
            <a:r>
              <a:rPr lang="en-US" dirty="0"/>
              <a:t> is defined as </a:t>
            </a:r>
            <a:r>
              <a:rPr lang="en-US" dirty="0" err="1"/>
              <a:t>hypoglycaemia</a:t>
            </a:r>
            <a:r>
              <a:rPr lang="en-US" dirty="0"/>
              <a:t>, during which the patient is unable to self-treat by ingestion of </a:t>
            </a:r>
            <a:r>
              <a:rPr lang="en-US" dirty="0" err="1"/>
              <a:t>carbohydrates.There</a:t>
            </a:r>
            <a:r>
              <a:rPr lang="en-US" dirty="0"/>
              <a:t> is no universally agreed plasma glucose cut-off point for </a:t>
            </a:r>
            <a:r>
              <a:rPr lang="en-US" dirty="0" err="1"/>
              <a:t>hypoglycaemia</a:t>
            </a:r>
            <a:r>
              <a:rPr lang="en-US" dirty="0"/>
              <a:t>, as symptoms and signs can occur at different thresholds. It is most frequently defined at plasma glucose of ≤3.9 mmol/L (70 mg/dL), when it should be managed even if there are no symptoms and signs.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1855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5365D-E775-ABAC-0A8A-03DA6295C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 and signs of </a:t>
            </a:r>
            <a:r>
              <a:rPr lang="en-US" dirty="0" err="1"/>
              <a:t>hypoglycaemia</a:t>
            </a:r>
            <a:endParaRPr lang="uk-UA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515D262-037E-07D2-4B2A-6A264B6B9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121674"/>
              </p:ext>
            </p:extLst>
          </p:nvPr>
        </p:nvGraphicFramePr>
        <p:xfrm>
          <a:off x="1493520" y="1432560"/>
          <a:ext cx="81280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133638030"/>
                    </a:ext>
                  </a:extLst>
                </a:gridCol>
              </a:tblGrid>
              <a:tr h="37761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Symptoms of </a:t>
                      </a:r>
                      <a:r>
                        <a:rPr lang="en-US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hypoglycaemia</a:t>
                      </a:r>
                      <a:endParaRPr lang="uk-U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132507"/>
                  </a:ext>
                </a:extLst>
              </a:tr>
              <a:tr h="950384">
                <a:tc>
                  <a:txBody>
                    <a:bodyPr/>
                    <a:lstStyle/>
                    <a:p>
                      <a:r>
                        <a:rPr lang="en-US" dirty="0"/>
                        <a:t>••headache</a:t>
                      </a:r>
                    </a:p>
                    <a:p>
                      <a:r>
                        <a:rPr lang="en-US" dirty="0"/>
                        <a:t>••hunger</a:t>
                      </a:r>
                    </a:p>
                    <a:p>
                      <a:r>
                        <a:rPr lang="en-US" dirty="0"/>
                        <a:t>••irritability, anxiety</a:t>
                      </a:r>
                    </a:p>
                    <a:p>
                      <a:r>
                        <a:rPr lang="en-US" dirty="0"/>
                        <a:t>••</a:t>
                      </a:r>
                      <a:r>
                        <a:rPr lang="en-US" dirty="0" err="1"/>
                        <a:t>paraesthesias</a:t>
                      </a:r>
                      <a:endParaRPr lang="en-US" dirty="0"/>
                    </a:p>
                    <a:p>
                      <a:r>
                        <a:rPr lang="en-US" dirty="0"/>
                        <a:t>••palpitations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550519"/>
                  </a:ext>
                </a:extLst>
              </a:tr>
              <a:tr h="41486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Signs of </a:t>
                      </a:r>
                      <a:r>
                        <a:rPr lang="en-US" dirty="0" err="1"/>
                        <a:t>hypoglycaemia</a:t>
                      </a:r>
                      <a:endParaRPr lang="uk-U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629497"/>
                  </a:ext>
                </a:extLst>
              </a:tr>
              <a:tr h="950384">
                <a:tc>
                  <a:txBody>
                    <a:bodyPr/>
                    <a:lstStyle/>
                    <a:p>
                      <a:r>
                        <a:rPr lang="en-US" dirty="0"/>
                        <a:t>••sweating</a:t>
                      </a:r>
                    </a:p>
                    <a:p>
                      <a:r>
                        <a:rPr lang="en-US" dirty="0"/>
                        <a:t>••trembling</a:t>
                      </a:r>
                    </a:p>
                    <a:p>
                      <a:r>
                        <a:rPr lang="en-US" dirty="0"/>
                        <a:t>••difficulty in speaking</a:t>
                      </a:r>
                    </a:p>
                    <a:p>
                      <a:r>
                        <a:rPr lang="en-US" dirty="0"/>
                        <a:t>••confusion</a:t>
                      </a:r>
                    </a:p>
                    <a:p>
                      <a:r>
                        <a:rPr lang="en-US" dirty="0"/>
                        <a:t>••ataxia</a:t>
                      </a:r>
                    </a:p>
                    <a:p>
                      <a:r>
                        <a:rPr lang="en-US" dirty="0"/>
                        <a:t>••stupor</a:t>
                      </a:r>
                    </a:p>
                    <a:p>
                      <a:r>
                        <a:rPr lang="en-US" dirty="0"/>
                        <a:t>••pallor</a:t>
                      </a:r>
                    </a:p>
                    <a:p>
                      <a:r>
                        <a:rPr lang="en-US" dirty="0"/>
                        <a:t>••seizures</a:t>
                      </a:r>
                    </a:p>
                    <a:p>
                      <a:r>
                        <a:rPr lang="en-US" dirty="0"/>
                        <a:t>••coma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144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47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1EF89-3C97-ECA8-5940-B33383089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of </a:t>
            </a:r>
            <a:r>
              <a:rPr lang="en-US" dirty="0" err="1"/>
              <a:t>hypoglycaemia</a:t>
            </a:r>
            <a:br>
              <a:rPr lang="en-US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991E8-744F-2C42-1A35-7F42EFC2F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Hypoglycaemia</a:t>
            </a:r>
            <a:r>
              <a:rPr lang="en-US" dirty="0"/>
              <a:t> is managed by ingestion of carbohydrate if the patient is able to swallow, or by </a:t>
            </a:r>
            <a:r>
              <a:rPr lang="en-US" dirty="0" err="1"/>
              <a:t>i.v.</a:t>
            </a:r>
            <a:r>
              <a:rPr lang="en-US" dirty="0"/>
              <a:t> administration of hypertonic glucose.1</a:t>
            </a:r>
          </a:p>
          <a:p>
            <a:r>
              <a:rPr lang="en-US" dirty="0"/>
              <a:t>If the patient is able to ingest food or drink, they should ingest 15–20 g of glucose. If glucose is not available, give oral carbohydrate that contains 15–20 g of rapidly absorbing forms of glucose (e.g. sugar-sweetened soft drink, 1–2 teaspoons of sugar, 5–6 hard candies, cup of milk). Plasma glucose levels typically increase by 2.8 mmol/l (50 mg/dL) within ~15 minutes; repeat the treatment if </a:t>
            </a:r>
            <a:r>
              <a:rPr lang="en-US" dirty="0" err="1"/>
              <a:t>hypoglycaemia</a:t>
            </a:r>
            <a:r>
              <a:rPr lang="en-US" dirty="0"/>
              <a:t> persists.</a:t>
            </a:r>
          </a:p>
          <a:p>
            <a:r>
              <a:rPr lang="en-US" dirty="0"/>
              <a:t>If rapidly absorbing glucose is not available, it can be substituted by any foods containing carbohydrate (e.g. bread, rice, potato).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84713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A99ED-246B-D3B9-A469-F0DC39E04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05841"/>
            <a:ext cx="8596668" cy="5035522"/>
          </a:xfrm>
        </p:spPr>
        <p:txBody>
          <a:bodyPr>
            <a:normAutofit/>
          </a:bodyPr>
          <a:lstStyle/>
          <a:p>
            <a:r>
              <a:rPr lang="en-US" dirty="0"/>
              <a:t>Follow by a small meal with complex carbohydrate.</a:t>
            </a:r>
          </a:p>
          <a:p>
            <a:r>
              <a:rPr lang="en-US" dirty="0"/>
              <a:t>Unconscious patients, those with plasma glucose ≤2.8 mmol/L (50 mg/dL) and those unable to </a:t>
            </a:r>
            <a:r>
              <a:rPr lang="en-US" dirty="0" err="1"/>
              <a:t>to</a:t>
            </a:r>
            <a:r>
              <a:rPr lang="en-US" dirty="0"/>
              <a:t> ingest drink should be given hypertonic glucose (dextrose) intravenously (20–50 mL of 50% glucose over 1–3 minutes). If this concentration is not available, substitute with any hypertonic glucose solution.</a:t>
            </a:r>
          </a:p>
          <a:p>
            <a:r>
              <a:rPr lang="en-US" dirty="0"/>
              <a:t>Food should be provided as soon as the patient is able to ingest food safely.</a:t>
            </a:r>
          </a:p>
          <a:p>
            <a:r>
              <a:rPr lang="en-US" dirty="0"/>
              <a:t>Discuss </a:t>
            </a:r>
            <a:r>
              <a:rPr lang="en-US" dirty="0" err="1"/>
              <a:t>hypoglycaemia</a:t>
            </a:r>
            <a:r>
              <a:rPr lang="en-US" dirty="0"/>
              <a:t> risk factors with the patient (skipping meals, physical activity more intense than usual, alcohol ingestion) and adjust medication if necessary.</a:t>
            </a:r>
          </a:p>
        </p:txBody>
      </p:sp>
    </p:spTree>
    <p:extLst>
      <p:ext uri="{BB962C8B-B14F-4D97-AF65-F5344CB8AC3E}">
        <p14:creationId xmlns:p14="http://schemas.microsoft.com/office/powerpoint/2010/main" val="321366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825BA-9EBA-3D14-D6C9-0C50F993B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Hyperglycaemic</a:t>
            </a:r>
            <a:r>
              <a:rPr lang="en-US" dirty="0"/>
              <a:t> emergencies</a:t>
            </a:r>
            <a:br>
              <a:rPr lang="en-US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04EF7-A7CB-C965-6CEB-CA844FE3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Diabetic ketoacidosis (DKA) and hyperosmolar </a:t>
            </a:r>
            <a:r>
              <a:rPr lang="en-US" dirty="0" err="1"/>
              <a:t>hyperglycaemic</a:t>
            </a:r>
            <a:r>
              <a:rPr lang="en-US" dirty="0"/>
              <a:t> state (HHS) are life-threatening conditions with somewhat different biochemical features. Although uncommon, DKA can occur in people with type 2 diabetes.</a:t>
            </a:r>
          </a:p>
          <a:p>
            <a:r>
              <a:rPr lang="en-US" dirty="0"/>
              <a:t>Symptoms and signs of DKA and HHS:</a:t>
            </a:r>
          </a:p>
          <a:p>
            <a:r>
              <a:rPr lang="en-US" dirty="0"/>
              <a:t>Frequent symptoms and signs of DKA are nausea, vomiting and abdominal pain.</a:t>
            </a:r>
          </a:p>
          <a:p>
            <a:r>
              <a:rPr lang="en-US" dirty="0"/>
              <a:t>Severe cases of DKA can present with </a:t>
            </a:r>
            <a:r>
              <a:rPr lang="en-US" dirty="0" err="1"/>
              <a:t>Kussmaul’s</a:t>
            </a:r>
            <a:r>
              <a:rPr lang="en-US" dirty="0"/>
              <a:t> breathing.</a:t>
            </a:r>
          </a:p>
          <a:p>
            <a:r>
              <a:rPr lang="en-US" dirty="0"/>
              <a:t>Changes in sensorium in DKA range from alertness to stupor or coma, depending on the severity.</a:t>
            </a:r>
          </a:p>
          <a:p>
            <a:r>
              <a:rPr lang="en-US" dirty="0"/>
              <a:t>Patients with HHS typically present with altered consciousness (stupor or coma).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466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EE5B0-2D81-55C2-6782-A8328999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Biochemical characteristics of DKA and HHS measurable in primary care facilities</a:t>
            </a:r>
            <a:endParaRPr lang="uk-UA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20E0BE4-6018-1954-B7B7-C5109F225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876974"/>
              </p:ext>
            </p:extLst>
          </p:nvPr>
        </p:nvGraphicFramePr>
        <p:xfrm>
          <a:off x="565574" y="2338210"/>
          <a:ext cx="9147387" cy="230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129">
                  <a:extLst>
                    <a:ext uri="{9D8B030D-6E8A-4147-A177-3AD203B41FA5}">
                      <a16:colId xmlns:a16="http://schemas.microsoft.com/office/drawing/2014/main" val="1956149806"/>
                    </a:ext>
                  </a:extLst>
                </a:gridCol>
                <a:gridCol w="3049129">
                  <a:extLst>
                    <a:ext uri="{9D8B030D-6E8A-4147-A177-3AD203B41FA5}">
                      <a16:colId xmlns:a16="http://schemas.microsoft.com/office/drawing/2014/main" val="1605110849"/>
                    </a:ext>
                  </a:extLst>
                </a:gridCol>
                <a:gridCol w="3049129">
                  <a:extLst>
                    <a:ext uri="{9D8B030D-6E8A-4147-A177-3AD203B41FA5}">
                      <a16:colId xmlns:a16="http://schemas.microsoft.com/office/drawing/2014/main" val="3071093876"/>
                    </a:ext>
                  </a:extLst>
                </a:gridCol>
              </a:tblGrid>
              <a:tr h="694831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DKA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HHS</a:t>
                      </a:r>
                      <a:endParaRPr lang="uk-U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ctr"/>
                      <a:endParaRPr lang="uk-U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754281"/>
                  </a:ext>
                </a:extLst>
              </a:tr>
              <a:tr h="694831">
                <a:tc>
                  <a:txBody>
                    <a:bodyPr/>
                    <a:lstStyle/>
                    <a:p>
                      <a:r>
                        <a:rPr lang="en-US" dirty="0"/>
                        <a:t>Plasma glucose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≥13.9 mmol/L (250 mg/dL), occasionally lower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≥33.3 mmol/L (600 mg/dL)</a:t>
                      </a:r>
                      <a:endParaRPr lang="uk-UA" dirty="0"/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61275"/>
                  </a:ext>
                </a:extLst>
              </a:tr>
              <a:tr h="694831">
                <a:tc>
                  <a:txBody>
                    <a:bodyPr/>
                    <a:lstStyle/>
                    <a:p>
                      <a:r>
                        <a:rPr lang="en-US" dirty="0"/>
                        <a:t>Urine ketones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Positive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Negative (or weakly positive)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532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53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EF99F-8A7C-E0E5-8B22-0BC7D5B5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Management of </a:t>
            </a:r>
            <a:r>
              <a:rPr lang="en-US" dirty="0" err="1"/>
              <a:t>hyperglycaemic</a:t>
            </a:r>
            <a:r>
              <a:rPr lang="en-US" dirty="0"/>
              <a:t> emergencies</a:t>
            </a:r>
            <a:br>
              <a:rPr lang="en-US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201AB-41A7-ED3E-ECB7-8E18C3D67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Hyperglycaemic</a:t>
            </a:r>
            <a:r>
              <a:rPr lang="en-US" dirty="0"/>
              <a:t> emergencies should be managed in hospital by correction of dehydration and electrolyte disbalance and administration of insulin.</a:t>
            </a:r>
          </a:p>
          <a:p>
            <a:r>
              <a:rPr lang="en-US" dirty="0"/>
              <a:t>Refer to hospital all patients with suspected DKA or HHS. (DKA or HHS should be suspected in every ill patient with </a:t>
            </a:r>
            <a:r>
              <a:rPr lang="en-US" dirty="0" err="1"/>
              <a:t>hyperglycaemia</a:t>
            </a:r>
            <a:r>
              <a:rPr lang="en-US" dirty="0"/>
              <a:t>.)</a:t>
            </a:r>
          </a:p>
          <a:p>
            <a:r>
              <a:rPr lang="en-US" dirty="0"/>
              <a:t>Correction of dehydration is the critical first step for transport. </a:t>
            </a:r>
            <a:r>
              <a:rPr lang="en-US" dirty="0" err="1"/>
              <a:t>Hyperglycaemia</a:t>
            </a:r>
            <a:r>
              <a:rPr lang="en-US" dirty="0"/>
              <a:t> slows gastric emptying, and oral rehydration might not be effective even in patients who are not vomiting.</a:t>
            </a:r>
          </a:p>
          <a:p>
            <a:r>
              <a:rPr lang="en-US" dirty="0"/>
              <a:t>Infuse isotonic saline (0.9% NaCl) at a rate of 1000 mL in the first 2 hours. Continue with 1000 mL every 4 hours until reaching a hospital.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445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304A4B-8D9E-1D5A-EDCC-7994C2C01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0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val="16216177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709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Аспект</vt:lpstr>
      <vt:lpstr>Acute complications of type 2 diabetes, their treatment, and prevention</vt:lpstr>
      <vt:lpstr>Acute complications of diabetes </vt:lpstr>
      <vt:lpstr>Hypoglycaemia </vt:lpstr>
      <vt:lpstr>Symptoms and signs of hypoglycaemia</vt:lpstr>
      <vt:lpstr>Management of hypoglycaemia </vt:lpstr>
      <vt:lpstr>PowerPoint Presentation</vt:lpstr>
      <vt:lpstr>Hyperglycaemic emergencies </vt:lpstr>
      <vt:lpstr>Biochemical characteristics of DKA and HHS measurable in primary care facilities</vt:lpstr>
      <vt:lpstr>Management of hyperglycaemic emergencies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complications of type 2 diabetes, their treatment, and prevention</dc:title>
  <dc:creator>Елизавета Тулянцева</dc:creator>
  <cp:lastModifiedBy>Елизавета Тулянцева</cp:lastModifiedBy>
  <cp:revision>2</cp:revision>
  <dcterms:created xsi:type="dcterms:W3CDTF">2023-01-13T20:00:13Z</dcterms:created>
  <dcterms:modified xsi:type="dcterms:W3CDTF">2023-01-13T20:14:38Z</dcterms:modified>
</cp:coreProperties>
</file>