
<file path=[Content_Types].xml><?xml version="1.0" encoding="utf-8"?>
<Types xmlns="http://schemas.openxmlformats.org/package/2006/content-types">
  <Default Extension="emf" ContentType="image/x-emf"/>
  <Default Extension="jpeg" ContentType="image/jpeg"/>
  <Default Extension="jpg" ContentType="image/gif"/>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0.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90" r:id="rId2"/>
    <p:sldId id="256" r:id="rId3"/>
    <p:sldId id="277" r:id="rId4"/>
    <p:sldId id="280" r:id="rId5"/>
    <p:sldId id="278" r:id="rId6"/>
    <p:sldId id="279" r:id="rId7"/>
    <p:sldId id="275" r:id="rId8"/>
    <p:sldId id="517" r:id="rId9"/>
    <p:sldId id="261" r:id="rId10"/>
    <p:sldId id="272" r:id="rId11"/>
    <p:sldId id="257" r:id="rId12"/>
    <p:sldId id="282" r:id="rId13"/>
    <p:sldId id="283" r:id="rId14"/>
    <p:sldId id="258" r:id="rId15"/>
    <p:sldId id="262" r:id="rId16"/>
    <p:sldId id="259" r:id="rId17"/>
    <p:sldId id="281" r:id="rId18"/>
    <p:sldId id="284" r:id="rId19"/>
    <p:sldId id="260" r:id="rId20"/>
    <p:sldId id="263" r:id="rId21"/>
    <p:sldId id="264" r:id="rId22"/>
    <p:sldId id="285" r:id="rId23"/>
    <p:sldId id="265" r:id="rId24"/>
    <p:sldId id="267" r:id="rId25"/>
    <p:sldId id="266" r:id="rId26"/>
    <p:sldId id="268" r:id="rId27"/>
    <p:sldId id="269" r:id="rId28"/>
    <p:sldId id="286" r:id="rId29"/>
    <p:sldId id="270" r:id="rId30"/>
    <p:sldId id="288" r:id="rId31"/>
    <p:sldId id="287" r:id="rId32"/>
    <p:sldId id="274" r:id="rId33"/>
    <p:sldId id="271" r:id="rId34"/>
    <p:sldId id="289" r:id="rId35"/>
    <p:sldId id="291" r:id="rId36"/>
    <p:sldId id="292" r:id="rId37"/>
    <p:sldId id="293" r:id="rId38"/>
    <p:sldId id="294" r:id="rId39"/>
    <p:sldId id="295" r:id="rId40"/>
    <p:sldId id="296" r:id="rId41"/>
    <p:sldId id="297"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BFF"/>
    <a:srgbClr val="FFC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FBE5AC0A-83BB-4667-981B-251BDDD88E36}" type="datetimeFigureOut">
              <a:rPr lang="ru-RU" smtClean="0"/>
              <a:t>10.11.2022</a:t>
            </a:fld>
            <a:endParaRPr lang="ru-RU"/>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ru-RU"/>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2C000DD-DF42-42DA-B724-E66AE9A69CF1}" type="slidenum">
              <a:rPr lang="ru-RU" smtClean="0"/>
              <a:t>‹#›</a:t>
            </a:fld>
            <a:endParaRPr lang="ru-RU"/>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8612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BE5AC0A-83BB-4667-981B-251BDDD88E36}"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C000DD-DF42-42DA-B724-E66AE9A69CF1}" type="slidenum">
              <a:rPr lang="ru-RU" smtClean="0"/>
              <a:t>‹#›</a:t>
            </a:fld>
            <a:endParaRPr lang="ru-RU"/>
          </a:p>
        </p:txBody>
      </p:sp>
    </p:spTree>
    <p:extLst>
      <p:ext uri="{BB962C8B-B14F-4D97-AF65-F5344CB8AC3E}">
        <p14:creationId xmlns:p14="http://schemas.microsoft.com/office/powerpoint/2010/main" val="3972076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BE5AC0A-83BB-4667-981B-251BDDD88E36}"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C000DD-DF42-42DA-B724-E66AE9A69CF1}" type="slidenum">
              <a:rPr lang="ru-RU" smtClean="0"/>
              <a:t>‹#›</a:t>
            </a:fld>
            <a:endParaRPr lang="ru-RU"/>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9432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FBE5AC0A-83BB-4667-981B-251BDDD88E36}"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C000DD-DF42-42DA-B724-E66AE9A69CF1}" type="slidenum">
              <a:rPr lang="ru-RU" smtClean="0"/>
              <a:t>‹#›</a:t>
            </a:fld>
            <a:endParaRPr lang="ru-RU"/>
          </a:p>
        </p:txBody>
      </p:sp>
    </p:spTree>
    <p:extLst>
      <p:ext uri="{BB962C8B-B14F-4D97-AF65-F5344CB8AC3E}">
        <p14:creationId xmlns:p14="http://schemas.microsoft.com/office/powerpoint/2010/main" val="3099528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BE5AC0A-83BB-4667-981B-251BDDD88E36}" type="datetimeFigureOut">
              <a:rPr lang="ru-RU" smtClean="0"/>
              <a:t>10.11.2022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2C000DD-DF42-42DA-B724-E66AE9A69CF1}" type="slidenum">
              <a:rPr lang="ru-RU" smtClean="0"/>
              <a:t>‹#›</a:t>
            </a:fld>
            <a:endParaRPr lang="ru-RU"/>
          </a:p>
        </p:txBody>
      </p:sp>
    </p:spTree>
    <p:extLst>
      <p:ext uri="{BB962C8B-B14F-4D97-AF65-F5344CB8AC3E}">
        <p14:creationId xmlns:p14="http://schemas.microsoft.com/office/powerpoint/2010/main" val="3929964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FBE5AC0A-83BB-4667-981B-251BDDD88E36}" type="datetimeFigureOut">
              <a:rPr lang="ru-RU" smtClean="0"/>
              <a:t>10.11.2022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2C000DD-DF42-42DA-B724-E66AE9A69CF1}" type="slidenum">
              <a:rPr lang="ru-RU" smtClean="0"/>
              <a:t>‹#›</a:t>
            </a:fld>
            <a:endParaRPr lang="ru-RU"/>
          </a:p>
        </p:txBody>
      </p:sp>
    </p:spTree>
    <p:extLst>
      <p:ext uri="{BB962C8B-B14F-4D97-AF65-F5344CB8AC3E}">
        <p14:creationId xmlns:p14="http://schemas.microsoft.com/office/powerpoint/2010/main" val="1370866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E5AC0A-83BB-4667-981B-251BDDD88E36}" type="datetimeFigureOut">
              <a:rPr lang="ru-RU" smtClean="0"/>
              <a:t>10.11.2022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2C000DD-DF42-42DA-B724-E66AE9A69CF1}" type="slidenum">
              <a:rPr lang="ru-RU" smtClean="0"/>
              <a:t>‹#›</a:t>
            </a:fld>
            <a:endParaRPr lang="ru-RU"/>
          </a:p>
        </p:txBody>
      </p:sp>
    </p:spTree>
    <p:extLst>
      <p:ext uri="{BB962C8B-B14F-4D97-AF65-F5344CB8AC3E}">
        <p14:creationId xmlns:p14="http://schemas.microsoft.com/office/powerpoint/2010/main" val="175798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FBE5AC0A-83BB-4667-981B-251BDDD88E36}"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C000DD-DF42-42DA-B724-E66AE9A69CF1}" type="slidenum">
              <a:rPr lang="ru-RU" smtClean="0"/>
              <a:t>‹#›</a:t>
            </a:fld>
            <a:endParaRPr lang="ru-RU"/>
          </a:p>
        </p:txBody>
      </p:sp>
    </p:spTree>
    <p:extLst>
      <p:ext uri="{BB962C8B-B14F-4D97-AF65-F5344CB8AC3E}">
        <p14:creationId xmlns:p14="http://schemas.microsoft.com/office/powerpoint/2010/main" val="2456874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FBE5AC0A-83BB-4667-981B-251BDDD88E36}"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C000DD-DF42-42DA-B724-E66AE9A69CF1}" type="slidenum">
              <a:rPr lang="ru-RU" smtClean="0"/>
              <a:t>‹#›</a:t>
            </a:fld>
            <a:endParaRPr lang="ru-RU"/>
          </a:p>
        </p:txBody>
      </p:sp>
    </p:spTree>
    <p:extLst>
      <p:ext uri="{BB962C8B-B14F-4D97-AF65-F5344CB8AC3E}">
        <p14:creationId xmlns:p14="http://schemas.microsoft.com/office/powerpoint/2010/main" val="1429117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BE5AC0A-83BB-4667-981B-251BDDD88E36}"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C000DD-DF42-42DA-B724-E66AE9A69CF1}" type="slidenum">
              <a:rPr lang="ru-RU" smtClean="0"/>
              <a:t>‹#›</a:t>
            </a:fld>
            <a:endParaRPr lang="ru-RU"/>
          </a:p>
        </p:txBody>
      </p:sp>
    </p:spTree>
    <p:extLst>
      <p:ext uri="{BB962C8B-B14F-4D97-AF65-F5344CB8AC3E}">
        <p14:creationId xmlns:p14="http://schemas.microsoft.com/office/powerpoint/2010/main" val="2073408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BE5AC0A-83BB-4667-981B-251BDDD88E36}"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C000DD-DF42-42DA-B724-E66AE9A69CF1}" type="slidenum">
              <a:rPr lang="ru-RU" smtClean="0"/>
              <a:t>‹#›</a:t>
            </a:fld>
            <a:endParaRPr lang="ru-RU"/>
          </a:p>
        </p:txBody>
      </p:sp>
    </p:spTree>
    <p:extLst>
      <p:ext uri="{BB962C8B-B14F-4D97-AF65-F5344CB8AC3E}">
        <p14:creationId xmlns:p14="http://schemas.microsoft.com/office/powerpoint/2010/main" val="2488162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18383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FBE5AC0A-83BB-4667-981B-251BDDD88E36}" type="datetimeFigureOut">
              <a:rPr lang="ru-RU" smtClean="0"/>
              <a:t>10.11.2022</a:t>
            </a:fld>
            <a:endParaRPr lang="ru-RU"/>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F2C000DD-DF42-42DA-B724-E66AE9A69CF1}" type="slidenum">
              <a:rPr lang="ru-RU" smtClean="0"/>
              <a:t>‹#›</a:t>
            </a:fld>
            <a:endParaRPr lang="ru-RU"/>
          </a:p>
        </p:txBody>
      </p:sp>
    </p:spTree>
    <p:extLst>
      <p:ext uri="{BB962C8B-B14F-4D97-AF65-F5344CB8AC3E}">
        <p14:creationId xmlns:p14="http://schemas.microsoft.com/office/powerpoint/2010/main" val="30060013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litfl.com/sinus-bradycardia-ecg-library/" TargetMode="External"/><Relationship Id="rId2" Type="http://schemas.openxmlformats.org/officeDocument/2006/relationships/hyperlink" Target="https://litfl.com/sinus-tachycardia-ecg-library/" TargetMode="External"/><Relationship Id="rId1" Type="http://schemas.openxmlformats.org/officeDocument/2006/relationships/slideLayout" Target="../slideLayouts/slideLayout2.xml"/><Relationship Id="rId4" Type="http://schemas.openxmlformats.org/officeDocument/2006/relationships/hyperlink" Target="https://litfl.com/sinus-arrhythmia-ecg-library/"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946799" y="4814547"/>
            <a:ext cx="4065494" cy="358130"/>
          </a:xfrm>
          <a:prstGeom prst="rect">
            <a:avLst/>
          </a:prstGeom>
        </p:spPr>
        <p:txBody>
          <a:bodyPr vert="horz" wrap="square" lIns="0" tIns="11766" rIns="0" bIns="0" rtlCol="0">
            <a:spAutoFit/>
          </a:bodyPr>
          <a:lstStyle/>
          <a:p>
            <a:pPr marL="11206">
              <a:spcBef>
                <a:spcPts val="93"/>
              </a:spcBef>
            </a:pPr>
            <a:endParaRPr sz="2250" dirty="0">
              <a:latin typeface="Arial"/>
              <a:cs typeface="Arial"/>
            </a:endParaRPr>
          </a:p>
        </p:txBody>
      </p:sp>
      <p:sp>
        <p:nvSpPr>
          <p:cNvPr id="8" name="object 8"/>
          <p:cNvSpPr/>
          <p:nvPr/>
        </p:nvSpPr>
        <p:spPr>
          <a:xfrm>
            <a:off x="1939637" y="1214211"/>
            <a:ext cx="8534398" cy="4429578"/>
          </a:xfrm>
          <a:custGeom>
            <a:avLst/>
            <a:gdLst/>
            <a:ahLst/>
            <a:cxnLst/>
            <a:rect l="l" t="t" r="r" b="b"/>
            <a:pathLst>
              <a:path w="4397375" h="3517900">
                <a:moveTo>
                  <a:pt x="0" y="0"/>
                </a:moveTo>
                <a:lnTo>
                  <a:pt x="4396942" y="0"/>
                </a:lnTo>
                <a:lnTo>
                  <a:pt x="4396942" y="3517553"/>
                </a:lnTo>
                <a:lnTo>
                  <a:pt x="0" y="3517553"/>
                </a:lnTo>
                <a:lnTo>
                  <a:pt x="0" y="0"/>
                </a:lnTo>
                <a:close/>
              </a:path>
            </a:pathLst>
          </a:custGeom>
          <a:ln w="35966">
            <a:solidFill>
              <a:srgbClr val="000000"/>
            </a:solidFill>
          </a:ln>
        </p:spPr>
        <p:txBody>
          <a:bodyPr wrap="square" lIns="0" tIns="0" rIns="0" bIns="0" rtlCol="0"/>
          <a:lstStyle/>
          <a:p>
            <a:endParaRPr sz="1588"/>
          </a:p>
        </p:txBody>
      </p:sp>
      <p:sp>
        <p:nvSpPr>
          <p:cNvPr id="2" name="Прямоугольник 1">
            <a:extLst>
              <a:ext uri="{FF2B5EF4-FFF2-40B4-BE49-F238E27FC236}">
                <a16:creationId xmlns:a16="http://schemas.microsoft.com/office/drawing/2014/main" id="{0F203B58-965E-4A2B-AAEC-E7319D49238A}"/>
              </a:ext>
            </a:extLst>
          </p:cNvPr>
          <p:cNvSpPr/>
          <p:nvPr/>
        </p:nvSpPr>
        <p:spPr>
          <a:xfrm>
            <a:off x="1939636" y="2437297"/>
            <a:ext cx="8534399" cy="2808461"/>
          </a:xfrm>
          <a:prstGeom prst="rect">
            <a:avLst/>
          </a:prstGeom>
        </p:spPr>
        <p:txBody>
          <a:bodyPr wrap="square">
            <a:spAutoFit/>
          </a:bodyPr>
          <a:lstStyle/>
          <a:p>
            <a:pPr algn="ctr"/>
            <a:r>
              <a:rPr lang="en-US" sz="3530" b="1" dirty="0">
                <a:ea typeface="Calibri" panose="020F0502020204030204" pitchFamily="34" charset="0"/>
              </a:rPr>
              <a:t>Elective course “ECG in General Practice”</a:t>
            </a:r>
          </a:p>
          <a:p>
            <a:pPr algn="ctr"/>
            <a:endParaRPr lang="en-US" sz="3530" b="1" dirty="0">
              <a:ea typeface="Calibri" panose="020F0502020204030204" pitchFamily="34" charset="0"/>
            </a:endParaRPr>
          </a:p>
          <a:p>
            <a:pPr algn="ctr"/>
            <a:r>
              <a:rPr lang="en-US" sz="3530" b="1" dirty="0">
                <a:ea typeface="Calibri" panose="020F0502020204030204" pitchFamily="34" charset="0"/>
              </a:rPr>
              <a:t>Content module</a:t>
            </a:r>
            <a:r>
              <a:rPr lang="en-US" sz="3530" dirty="0">
                <a:ea typeface="Calibri" panose="020F0502020204030204" pitchFamily="34" charset="0"/>
              </a:rPr>
              <a:t> </a:t>
            </a:r>
            <a:r>
              <a:rPr lang="en-US" sz="3530" b="1" dirty="0">
                <a:ea typeface="Calibri" panose="020F0502020204030204" pitchFamily="34" charset="0"/>
              </a:rPr>
              <a:t>2</a:t>
            </a:r>
            <a:endParaRPr lang="ru-RU" sz="3530" dirty="0">
              <a:ea typeface="Calibri" panose="020F0502020204030204" pitchFamily="34" charset="0"/>
            </a:endParaRPr>
          </a:p>
          <a:p>
            <a:pPr algn="ctr"/>
            <a:r>
              <a:rPr lang="en-US" sz="3530" b="1" dirty="0">
                <a:ea typeface="Calibri" panose="020F0502020204030204" pitchFamily="34" charset="0"/>
              </a:rPr>
              <a:t>Changes on the ECG in the case of heart rhythm and conduction disorders</a:t>
            </a:r>
            <a:endParaRPr lang="ru-RU" sz="3530" dirty="0">
              <a:ea typeface="Calibri" panose="020F0502020204030204" pitchFamily="34" charset="0"/>
            </a:endParaRPr>
          </a:p>
        </p:txBody>
      </p:sp>
      <p:sp>
        <p:nvSpPr>
          <p:cNvPr id="6" name="TextBox 5">
            <a:extLst>
              <a:ext uri="{FF2B5EF4-FFF2-40B4-BE49-F238E27FC236}">
                <a16:creationId xmlns:a16="http://schemas.microsoft.com/office/drawing/2014/main" id="{B9083055-681A-4F5B-93B2-AE3AA9A64005}"/>
              </a:ext>
            </a:extLst>
          </p:cNvPr>
          <p:cNvSpPr txBox="1"/>
          <p:nvPr/>
        </p:nvSpPr>
        <p:spPr>
          <a:xfrm>
            <a:off x="2946799" y="1331380"/>
            <a:ext cx="5942781" cy="707886"/>
          </a:xfrm>
          <a:prstGeom prst="rect">
            <a:avLst/>
          </a:prstGeom>
          <a:noFill/>
        </p:spPr>
        <p:txBody>
          <a:bodyPr wrap="none" rtlCol="0">
            <a:spAutoFit/>
          </a:bodyPr>
          <a:lstStyle/>
          <a:p>
            <a:pPr algn="ctr"/>
            <a:r>
              <a:rPr lang="en-US" sz="2000" dirty="0">
                <a:solidFill>
                  <a:schemeClr val="accent1"/>
                </a:solidFill>
              </a:rPr>
              <a:t>Odesa National Medical University</a:t>
            </a:r>
          </a:p>
          <a:p>
            <a:pPr algn="ctr"/>
            <a:r>
              <a:rPr lang="en-US" sz="2000" dirty="0">
                <a:solidFill>
                  <a:schemeClr val="accent1"/>
                </a:solidFill>
              </a:rPr>
              <a:t>Department of Family Medicine and Polyclinic Therapy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FA5B404-B2F9-47F4-AB62-681D90A9E21F}"/>
              </a:ext>
            </a:extLst>
          </p:cNvPr>
          <p:cNvSpPr>
            <a:spLocks noGrp="1"/>
          </p:cNvSpPr>
          <p:nvPr>
            <p:ph type="ctrTitle"/>
          </p:nvPr>
        </p:nvSpPr>
        <p:spPr>
          <a:xfrm>
            <a:off x="1109980" y="882375"/>
            <a:ext cx="9966960" cy="4465479"/>
          </a:xfrm>
        </p:spPr>
        <p:txBody>
          <a:bodyPr>
            <a:normAutofit fontScale="90000"/>
          </a:bodyPr>
          <a:lstStyle/>
          <a:p>
            <a:br>
              <a:rPr lang="en-US" dirty="0"/>
            </a:br>
            <a:br>
              <a:rPr lang="en-US" dirty="0"/>
            </a:br>
            <a:br>
              <a:rPr lang="en-US" dirty="0"/>
            </a:br>
            <a:br>
              <a:rPr lang="en-US" sz="4900" dirty="0"/>
            </a:br>
            <a:br>
              <a:rPr lang="en-US" sz="4900" dirty="0"/>
            </a:br>
            <a:br>
              <a:rPr lang="en-US" sz="4900" dirty="0"/>
            </a:br>
            <a:br>
              <a:rPr lang="en-US" sz="4900" dirty="0"/>
            </a:br>
            <a:r>
              <a:rPr lang="en-US" sz="4900" dirty="0"/>
              <a:t>Theme 3</a:t>
            </a:r>
            <a:br>
              <a:rPr lang="en-US" sz="4900" dirty="0"/>
            </a:br>
            <a:br>
              <a:rPr lang="en-US" sz="4900" dirty="0"/>
            </a:br>
            <a:r>
              <a:rPr lang="en-US" sz="4900" dirty="0"/>
              <a:t>Heart arrhythmias</a:t>
            </a:r>
            <a:br>
              <a:rPr lang="en-US" sz="4900" dirty="0"/>
            </a:br>
            <a:br>
              <a:rPr lang="en-US" sz="4900" dirty="0"/>
            </a:br>
            <a:r>
              <a:rPr lang="en-US" sz="4900" dirty="0"/>
              <a:t>ECG signs in ectopic heart rhythm disorders</a:t>
            </a:r>
            <a:endParaRPr lang="ru-RU" dirty="0"/>
          </a:p>
        </p:txBody>
      </p:sp>
    </p:spTree>
    <p:extLst>
      <p:ext uri="{BB962C8B-B14F-4D97-AF65-F5344CB8AC3E}">
        <p14:creationId xmlns:p14="http://schemas.microsoft.com/office/powerpoint/2010/main" val="4033849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BAFF04-7EDD-40BB-BF13-8CC3A231B2FF}"/>
              </a:ext>
            </a:extLst>
          </p:cNvPr>
          <p:cNvSpPr>
            <a:spLocks noGrp="1"/>
          </p:cNvSpPr>
          <p:nvPr>
            <p:ph type="title"/>
          </p:nvPr>
        </p:nvSpPr>
        <p:spPr>
          <a:xfrm>
            <a:off x="1143000" y="609600"/>
            <a:ext cx="9875520" cy="886691"/>
          </a:xfrm>
        </p:spPr>
        <p:txBody>
          <a:bodyPr/>
          <a:lstStyle/>
          <a:p>
            <a:r>
              <a:rPr lang="en-US" b="1" dirty="0"/>
              <a:t>Introduction</a:t>
            </a:r>
            <a:endParaRPr lang="ru-RU" dirty="0"/>
          </a:p>
        </p:txBody>
      </p:sp>
      <p:sp>
        <p:nvSpPr>
          <p:cNvPr id="3" name="Объект 2">
            <a:extLst>
              <a:ext uri="{FF2B5EF4-FFF2-40B4-BE49-F238E27FC236}">
                <a16:creationId xmlns:a16="http://schemas.microsoft.com/office/drawing/2014/main" id="{3A9A59F4-54D1-4707-BCB0-25D3B9A7E071}"/>
              </a:ext>
            </a:extLst>
          </p:cNvPr>
          <p:cNvSpPr>
            <a:spLocks noGrp="1"/>
          </p:cNvSpPr>
          <p:nvPr>
            <p:ph idx="1"/>
          </p:nvPr>
        </p:nvSpPr>
        <p:spPr>
          <a:xfrm>
            <a:off x="1143000" y="1711037"/>
            <a:ext cx="9872871" cy="4038600"/>
          </a:xfrm>
        </p:spPr>
        <p:txBody>
          <a:bodyPr>
            <a:normAutofit lnSpcReduction="10000"/>
          </a:bodyPr>
          <a:lstStyle/>
          <a:p>
            <a:r>
              <a:rPr lang="en-US" dirty="0"/>
              <a:t>Arrhythmia is an abnormal rhythm of the heart. </a:t>
            </a:r>
          </a:p>
          <a:p>
            <a:r>
              <a:rPr lang="en-US" dirty="0"/>
              <a:t>The only normal rhythm of the heart is a normal sinus rhythm. In this rhythm, an impulse is generated in the sinoatrial (SA) node, which is conducted through and slowed down while passing through the atrioventricular node (AV). It is then conducted through the bundle of His, to the left and right bundle branches, and eventually into the Purkinje fibers. Any deviation from this conduction pathway results in arrhythmia. </a:t>
            </a:r>
          </a:p>
          <a:p>
            <a:r>
              <a:rPr lang="en-US" dirty="0"/>
              <a:t>Arrhythmias can be classified based on various criteria. </a:t>
            </a:r>
          </a:p>
          <a:p>
            <a:r>
              <a:rPr lang="en-US" dirty="0"/>
              <a:t>The most common way to categorize them is based on the rate of conduction as bradyarrhythmia with a heart rate of fewer than 60 beats per minute (bpm) and tachyarrhythmia with a heart rate higher than 100 bpm. They are further divided according to the origin, means of transmission, and syndromes associated with it.</a:t>
            </a:r>
            <a:endParaRPr lang="ru-RU" dirty="0"/>
          </a:p>
        </p:txBody>
      </p:sp>
    </p:spTree>
    <p:extLst>
      <p:ext uri="{BB962C8B-B14F-4D97-AF65-F5344CB8AC3E}">
        <p14:creationId xmlns:p14="http://schemas.microsoft.com/office/powerpoint/2010/main" val="3329235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8B71C74-33C2-4F33-92B1-F818CF70E1B2}"/>
              </a:ext>
            </a:extLst>
          </p:cNvPr>
          <p:cNvSpPr>
            <a:spLocks noGrp="1"/>
          </p:cNvSpPr>
          <p:nvPr>
            <p:ph idx="1"/>
          </p:nvPr>
        </p:nvSpPr>
        <p:spPr>
          <a:xfrm>
            <a:off x="976746" y="699655"/>
            <a:ext cx="9872871" cy="5105400"/>
          </a:xfrm>
        </p:spPr>
        <p:txBody>
          <a:bodyPr>
            <a:normAutofit fontScale="92500" lnSpcReduction="10000"/>
          </a:bodyPr>
          <a:lstStyle/>
          <a:p>
            <a:pPr marL="45720" indent="0">
              <a:buNone/>
            </a:pPr>
            <a:r>
              <a:rPr lang="en-US" b="1" dirty="0"/>
              <a:t>Some examples of various arrhythmias include:</a:t>
            </a:r>
          </a:p>
          <a:p>
            <a:endParaRPr lang="en-US" dirty="0"/>
          </a:p>
          <a:p>
            <a:pPr marL="45720" indent="0">
              <a:buNone/>
            </a:pPr>
            <a:r>
              <a:rPr lang="en-US" b="1" u="sng" dirty="0"/>
              <a:t>Supraventricular arrhythmias</a:t>
            </a:r>
          </a:p>
          <a:p>
            <a:r>
              <a:rPr lang="en-US" dirty="0"/>
              <a:t>Atrial fibrillation</a:t>
            </a:r>
          </a:p>
          <a:p>
            <a:r>
              <a:rPr lang="en-US" dirty="0"/>
              <a:t>Atrial flutter</a:t>
            </a:r>
          </a:p>
          <a:p>
            <a:r>
              <a:rPr lang="en-US" dirty="0"/>
              <a:t>Supraventricular tachycardia (SVT).</a:t>
            </a:r>
          </a:p>
          <a:p>
            <a:r>
              <a:rPr lang="en-US" b="1" dirty="0"/>
              <a:t>Premature atrial contractions (PACs)</a:t>
            </a:r>
          </a:p>
          <a:p>
            <a:endParaRPr lang="en-US" dirty="0"/>
          </a:p>
          <a:p>
            <a:pPr marL="45720" indent="0">
              <a:buNone/>
            </a:pPr>
            <a:r>
              <a:rPr lang="en-US" b="1" u="sng" dirty="0"/>
              <a:t>Ventricular arrhythmias</a:t>
            </a:r>
          </a:p>
          <a:p>
            <a:r>
              <a:rPr lang="en-US" dirty="0"/>
              <a:t>Ventricular fibrillation (</a:t>
            </a:r>
            <a:r>
              <a:rPr lang="en-US" dirty="0" err="1"/>
              <a:t>VFib</a:t>
            </a:r>
            <a:r>
              <a:rPr lang="en-US" dirty="0"/>
              <a:t>)</a:t>
            </a:r>
          </a:p>
          <a:p>
            <a:r>
              <a:rPr lang="en-US" dirty="0"/>
              <a:t>Ventricular tachycardia (VT) </a:t>
            </a:r>
          </a:p>
          <a:p>
            <a:r>
              <a:rPr lang="en-US" b="1" dirty="0"/>
              <a:t>Premature ventricular contractions (PVCs)</a:t>
            </a:r>
            <a:endParaRPr lang="ru-RU" b="1" dirty="0"/>
          </a:p>
        </p:txBody>
      </p:sp>
    </p:spTree>
    <p:extLst>
      <p:ext uri="{BB962C8B-B14F-4D97-AF65-F5344CB8AC3E}">
        <p14:creationId xmlns:p14="http://schemas.microsoft.com/office/powerpoint/2010/main" val="3189259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9D0745-2AF2-435D-BF59-0693D5617B44}"/>
              </a:ext>
            </a:extLst>
          </p:cNvPr>
          <p:cNvSpPr>
            <a:spLocks noGrp="1"/>
          </p:cNvSpPr>
          <p:nvPr>
            <p:ph type="title"/>
          </p:nvPr>
        </p:nvSpPr>
        <p:spPr/>
        <p:txBody>
          <a:bodyPr/>
          <a:lstStyle/>
          <a:p>
            <a:r>
              <a:rPr lang="en-US" b="1" dirty="0"/>
              <a:t>Clinical Significance</a:t>
            </a:r>
            <a:endParaRPr lang="ru-RU" b="1" dirty="0"/>
          </a:p>
        </p:txBody>
      </p:sp>
      <p:sp>
        <p:nvSpPr>
          <p:cNvPr id="3" name="Объект 2">
            <a:extLst>
              <a:ext uri="{FF2B5EF4-FFF2-40B4-BE49-F238E27FC236}">
                <a16:creationId xmlns:a16="http://schemas.microsoft.com/office/drawing/2014/main" id="{D0629C37-732B-4BEF-B450-0AB1368BCE82}"/>
              </a:ext>
            </a:extLst>
          </p:cNvPr>
          <p:cNvSpPr>
            <a:spLocks noGrp="1"/>
          </p:cNvSpPr>
          <p:nvPr>
            <p:ph idx="1"/>
          </p:nvPr>
        </p:nvSpPr>
        <p:spPr/>
        <p:txBody>
          <a:bodyPr/>
          <a:lstStyle/>
          <a:p>
            <a:r>
              <a:rPr lang="en-US" dirty="0"/>
              <a:t>The prevalence of arrhythmias is expected to be 1.5% to 5% in the general population, with atrial fibrillation being the most common.</a:t>
            </a:r>
          </a:p>
          <a:p>
            <a:r>
              <a:rPr lang="en-US" dirty="0"/>
              <a:t>Patients with an arrhythmia may exhibit a broad spectrum of clinical presentation from being entirely asymptomatic to sudden cardiac arrest.  Arrhythmias  can be paroxysmal, leading to difficulty in estimating true prevalence. </a:t>
            </a:r>
          </a:p>
          <a:p>
            <a:r>
              <a:rPr lang="en-US" dirty="0"/>
              <a:t>The overall presence of arrhythmia is associated with higher morbidity and mortality. </a:t>
            </a:r>
            <a:endParaRPr lang="ru-RU" dirty="0"/>
          </a:p>
        </p:txBody>
      </p:sp>
    </p:spTree>
    <p:extLst>
      <p:ext uri="{BB962C8B-B14F-4D97-AF65-F5344CB8AC3E}">
        <p14:creationId xmlns:p14="http://schemas.microsoft.com/office/powerpoint/2010/main" val="599101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43A64DC-C9C1-4686-A15A-FC0D8BCA4E03}"/>
              </a:ext>
            </a:extLst>
          </p:cNvPr>
          <p:cNvSpPr>
            <a:spLocks noGrp="1"/>
          </p:cNvSpPr>
          <p:nvPr>
            <p:ph idx="1"/>
          </p:nvPr>
        </p:nvSpPr>
        <p:spPr>
          <a:xfrm>
            <a:off x="1143000" y="1149927"/>
            <a:ext cx="9872871" cy="4946073"/>
          </a:xfrm>
        </p:spPr>
        <p:txBody>
          <a:bodyPr>
            <a:normAutofit fontScale="92500"/>
          </a:bodyPr>
          <a:lstStyle/>
          <a:p>
            <a:pPr marL="45720" indent="0">
              <a:buNone/>
            </a:pPr>
            <a:r>
              <a:rPr lang="en-US" b="1" dirty="0"/>
              <a:t>Evaluation of Arrhythmia</a:t>
            </a:r>
          </a:p>
          <a:p>
            <a:endParaRPr lang="en-US" dirty="0"/>
          </a:p>
          <a:p>
            <a:pPr marL="45720" indent="0">
              <a:buNone/>
            </a:pPr>
            <a:r>
              <a:rPr lang="en-US" dirty="0"/>
              <a:t>In patients suspected of arrhythmias, an electrocardiogram (EKG) is the first step and will usually give the diagnosis. However, at times, the patient may suffer from paroxysmal arrhythmia. The following modalities can be used for diagnosing based on the frequency of the symptoms a patient has secondary to a suspected arrhythmia.</a:t>
            </a:r>
          </a:p>
          <a:p>
            <a:endParaRPr lang="en-US" dirty="0"/>
          </a:p>
          <a:p>
            <a:pPr marL="539750" indent="-182563"/>
            <a:r>
              <a:rPr lang="en-US" dirty="0"/>
              <a:t>Ambulatory EKG monitoring for patients with frequent symptoms</a:t>
            </a:r>
          </a:p>
          <a:p>
            <a:pPr marL="539750" indent="-182563"/>
            <a:r>
              <a:rPr lang="en-US" dirty="0"/>
              <a:t>The event recorder needs to be triggered by the patient to record and will not a viable choice for patients with syncope.</a:t>
            </a:r>
          </a:p>
          <a:p>
            <a:pPr marL="539750" indent="-182563"/>
            <a:r>
              <a:rPr lang="en-US" dirty="0"/>
              <a:t>Loop event recorder records up to 2 minutes before the trigger. It is good for patients with syncope.</a:t>
            </a:r>
          </a:p>
          <a:p>
            <a:pPr marL="539750" indent="-182563"/>
            <a:r>
              <a:rPr lang="en-US" dirty="0"/>
              <a:t>Implantable loop recorder for patients with less frequent symptoms. </a:t>
            </a:r>
            <a:endParaRPr lang="ru-RU" dirty="0"/>
          </a:p>
        </p:txBody>
      </p:sp>
    </p:spTree>
    <p:extLst>
      <p:ext uri="{BB962C8B-B14F-4D97-AF65-F5344CB8AC3E}">
        <p14:creationId xmlns:p14="http://schemas.microsoft.com/office/powerpoint/2010/main" val="3457083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1FC0F6-E641-4C5C-843D-4BF100775070}"/>
              </a:ext>
            </a:extLst>
          </p:cNvPr>
          <p:cNvSpPr>
            <a:spLocks noGrp="1"/>
          </p:cNvSpPr>
          <p:nvPr>
            <p:ph type="title"/>
          </p:nvPr>
        </p:nvSpPr>
        <p:spPr>
          <a:xfrm>
            <a:off x="581891" y="9005"/>
            <a:ext cx="9875520" cy="1356360"/>
          </a:xfrm>
        </p:spPr>
        <p:txBody>
          <a:bodyPr>
            <a:normAutofit/>
          </a:bodyPr>
          <a:lstStyle/>
          <a:p>
            <a:r>
              <a:rPr lang="en-US" sz="3200" b="1" dirty="0"/>
              <a:t>ECG features of normal sinus rhythm</a:t>
            </a:r>
            <a:endParaRPr lang="ru-RU" sz="3600" b="1" dirty="0"/>
          </a:p>
        </p:txBody>
      </p:sp>
      <p:sp>
        <p:nvSpPr>
          <p:cNvPr id="3" name="Объект 2">
            <a:extLst>
              <a:ext uri="{FF2B5EF4-FFF2-40B4-BE49-F238E27FC236}">
                <a16:creationId xmlns:a16="http://schemas.microsoft.com/office/drawing/2014/main" id="{CE79FAAB-8FB8-4F32-B943-DD7FFAEDF4C9}"/>
              </a:ext>
            </a:extLst>
          </p:cNvPr>
          <p:cNvSpPr>
            <a:spLocks noGrp="1"/>
          </p:cNvSpPr>
          <p:nvPr>
            <p:ph idx="1"/>
          </p:nvPr>
        </p:nvSpPr>
        <p:spPr>
          <a:xfrm>
            <a:off x="2770910" y="1303020"/>
            <a:ext cx="9254836" cy="4038600"/>
          </a:xfrm>
        </p:spPr>
        <p:txBody>
          <a:bodyPr/>
          <a:lstStyle/>
          <a:p>
            <a:r>
              <a:rPr lang="en-US" b="1" dirty="0"/>
              <a:t>Regular rhythm </a:t>
            </a:r>
            <a:r>
              <a:rPr lang="en-US" dirty="0"/>
              <a:t>with &lt;10% variation in the shortest and longest durations between successive P waves</a:t>
            </a:r>
          </a:p>
          <a:p>
            <a:r>
              <a:rPr lang="en-US" b="1" dirty="0"/>
              <a:t>Normal heart rate </a:t>
            </a:r>
            <a:r>
              <a:rPr lang="en-US" dirty="0"/>
              <a:t>of 60-100 bpm (or age-appropriate rate in children)</a:t>
            </a:r>
          </a:p>
          <a:p>
            <a:r>
              <a:rPr lang="en-US" b="1" dirty="0"/>
              <a:t>Normal P wave </a:t>
            </a:r>
            <a:r>
              <a:rPr lang="en-US" dirty="0"/>
              <a:t>before each QRS complex: P waves have normal morphology, upright in leads I and II, inverted in </a:t>
            </a:r>
            <a:r>
              <a:rPr lang="en-US" dirty="0" err="1"/>
              <a:t>aVR</a:t>
            </a:r>
            <a:endParaRPr lang="en-US" dirty="0"/>
          </a:p>
          <a:p>
            <a:r>
              <a:rPr lang="en-US" b="1" dirty="0"/>
              <a:t>Normal PR interval, QRS complex and QT interval. </a:t>
            </a:r>
          </a:p>
          <a:p>
            <a:r>
              <a:rPr lang="en-US" b="1" dirty="0"/>
              <a:t>QRS complex positive</a:t>
            </a:r>
            <a:r>
              <a:rPr lang="en-US" dirty="0"/>
              <a:t> in leads I, II, </a:t>
            </a:r>
            <a:r>
              <a:rPr lang="en-US" dirty="0" err="1"/>
              <a:t>aVF</a:t>
            </a:r>
            <a:r>
              <a:rPr lang="en-US" dirty="0"/>
              <a:t> and V3–V6, and negative in lead </a:t>
            </a:r>
            <a:r>
              <a:rPr lang="en-US" dirty="0" err="1"/>
              <a:t>aVR</a:t>
            </a:r>
            <a:r>
              <a:rPr lang="en-US" dirty="0"/>
              <a:t>.</a:t>
            </a:r>
          </a:p>
        </p:txBody>
      </p:sp>
      <p:pic>
        <p:nvPicPr>
          <p:cNvPr id="4" name="Рисунок 3">
            <a:extLst>
              <a:ext uri="{FF2B5EF4-FFF2-40B4-BE49-F238E27FC236}">
                <a16:creationId xmlns:a16="http://schemas.microsoft.com/office/drawing/2014/main" id="{AB73F2F4-89BE-4DC2-A0CD-8E345F4DEB60}"/>
              </a:ext>
            </a:extLst>
          </p:cNvPr>
          <p:cNvPicPr>
            <a:picLocks noChangeAspect="1"/>
          </p:cNvPicPr>
          <p:nvPr/>
        </p:nvPicPr>
        <p:blipFill>
          <a:blip r:embed="rId2"/>
          <a:stretch>
            <a:fillRect/>
          </a:stretch>
        </p:blipFill>
        <p:spPr>
          <a:xfrm>
            <a:off x="2901735" y="4497185"/>
            <a:ext cx="7555676" cy="2115589"/>
          </a:xfrm>
          <a:prstGeom prst="rect">
            <a:avLst/>
          </a:prstGeom>
        </p:spPr>
      </p:pic>
      <p:pic>
        <p:nvPicPr>
          <p:cNvPr id="5" name="Рисунок 4">
            <a:extLst>
              <a:ext uri="{FF2B5EF4-FFF2-40B4-BE49-F238E27FC236}">
                <a16:creationId xmlns:a16="http://schemas.microsoft.com/office/drawing/2014/main" id="{51643643-6024-495D-9049-753616F31510}"/>
              </a:ext>
            </a:extLst>
          </p:cNvPr>
          <p:cNvPicPr>
            <a:picLocks noChangeAspect="1"/>
          </p:cNvPicPr>
          <p:nvPr/>
        </p:nvPicPr>
        <p:blipFill rotWithShape="1">
          <a:blip r:embed="rId3"/>
          <a:srcRect l="9970" r="5472"/>
          <a:stretch/>
        </p:blipFill>
        <p:spPr>
          <a:xfrm>
            <a:off x="252152" y="1365365"/>
            <a:ext cx="2064329" cy="4535979"/>
          </a:xfrm>
          <a:prstGeom prst="rect">
            <a:avLst/>
          </a:prstGeom>
        </p:spPr>
      </p:pic>
    </p:spTree>
    <p:extLst>
      <p:ext uri="{BB962C8B-B14F-4D97-AF65-F5344CB8AC3E}">
        <p14:creationId xmlns:p14="http://schemas.microsoft.com/office/powerpoint/2010/main" val="759203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0634469-8613-4C9C-9FBE-A98C0387C8D7}"/>
              </a:ext>
            </a:extLst>
          </p:cNvPr>
          <p:cNvSpPr>
            <a:spLocks noGrp="1"/>
          </p:cNvSpPr>
          <p:nvPr>
            <p:ph idx="1"/>
          </p:nvPr>
        </p:nvSpPr>
        <p:spPr/>
        <p:txBody>
          <a:bodyPr/>
          <a:lstStyle/>
          <a:p>
            <a:pPr marL="0" indent="0">
              <a:buNone/>
            </a:pPr>
            <a:r>
              <a:rPr lang="en-US" b="1" dirty="0"/>
              <a:t>Variations on sinus rhythm</a:t>
            </a:r>
          </a:p>
          <a:p>
            <a:r>
              <a:rPr lang="en-US" dirty="0">
                <a:hlinkClick r:id="rId2"/>
              </a:rPr>
              <a:t>Sinus tachycardia</a:t>
            </a:r>
            <a:r>
              <a:rPr lang="en-US" dirty="0"/>
              <a:t> = sinus rhythm with resting heart rate &gt; 100 bpm in adults, or above the normal range for age in children</a:t>
            </a:r>
          </a:p>
          <a:p>
            <a:r>
              <a:rPr lang="en-US" dirty="0">
                <a:hlinkClick r:id="rId3"/>
              </a:rPr>
              <a:t>Sinus bradycardia</a:t>
            </a:r>
            <a:r>
              <a:rPr lang="en-US" dirty="0"/>
              <a:t> = sinus rhythm with resting heart rate &lt; 60 bpm in adults, or below the normal range for age in children</a:t>
            </a:r>
          </a:p>
          <a:p>
            <a:r>
              <a:rPr lang="en-US" dirty="0">
                <a:hlinkClick r:id="rId4"/>
              </a:rPr>
              <a:t>Sinus arrhythmia</a:t>
            </a:r>
            <a:r>
              <a:rPr lang="en-US" dirty="0"/>
              <a:t> = sinus rhythm with a beat-to-beat variation in the P-P interval (the time between successive P waves), producing an irregular ventricular rate</a:t>
            </a:r>
          </a:p>
          <a:p>
            <a:endParaRPr lang="ru-RU" dirty="0"/>
          </a:p>
        </p:txBody>
      </p:sp>
    </p:spTree>
    <p:extLst>
      <p:ext uri="{BB962C8B-B14F-4D97-AF65-F5344CB8AC3E}">
        <p14:creationId xmlns:p14="http://schemas.microsoft.com/office/powerpoint/2010/main" val="3544767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C336F9-B9FE-415F-9924-71FB70491A6E}"/>
              </a:ext>
            </a:extLst>
          </p:cNvPr>
          <p:cNvSpPr>
            <a:spLocks noGrp="1"/>
          </p:cNvSpPr>
          <p:nvPr>
            <p:ph type="title"/>
          </p:nvPr>
        </p:nvSpPr>
        <p:spPr>
          <a:xfrm>
            <a:off x="1143000" y="609600"/>
            <a:ext cx="9875520" cy="762000"/>
          </a:xfrm>
        </p:spPr>
        <p:txBody>
          <a:bodyPr>
            <a:normAutofit/>
          </a:bodyPr>
          <a:lstStyle/>
          <a:p>
            <a:r>
              <a:rPr lang="en-US" b="1" dirty="0"/>
              <a:t>Origin of Ectopic Beats</a:t>
            </a:r>
            <a:endParaRPr lang="ru-RU" dirty="0"/>
          </a:p>
        </p:txBody>
      </p:sp>
      <p:sp>
        <p:nvSpPr>
          <p:cNvPr id="3" name="Объект 2">
            <a:extLst>
              <a:ext uri="{FF2B5EF4-FFF2-40B4-BE49-F238E27FC236}">
                <a16:creationId xmlns:a16="http://schemas.microsoft.com/office/drawing/2014/main" id="{3A99DBBE-2C65-4CDC-BFF9-3EB7A0FA5DA7}"/>
              </a:ext>
            </a:extLst>
          </p:cNvPr>
          <p:cNvSpPr>
            <a:spLocks noGrp="1"/>
          </p:cNvSpPr>
          <p:nvPr>
            <p:ph idx="1"/>
          </p:nvPr>
        </p:nvSpPr>
        <p:spPr>
          <a:xfrm>
            <a:off x="1140351" y="1821872"/>
            <a:ext cx="9872871" cy="4038600"/>
          </a:xfrm>
        </p:spPr>
        <p:txBody>
          <a:bodyPr>
            <a:normAutofit lnSpcReduction="10000"/>
          </a:bodyPr>
          <a:lstStyle/>
          <a:p>
            <a:r>
              <a:rPr lang="en-US" dirty="0"/>
              <a:t>Groups of pacemaker cells throughout the conducting system are capable of spontaneous </a:t>
            </a:r>
            <a:r>
              <a:rPr lang="en-US" dirty="0" err="1"/>
              <a:t>depolarisation</a:t>
            </a:r>
            <a:endParaRPr lang="en-US" dirty="0"/>
          </a:p>
          <a:p>
            <a:r>
              <a:rPr lang="en-US" dirty="0"/>
              <a:t>The rate of </a:t>
            </a:r>
            <a:r>
              <a:rPr lang="en-US" dirty="0" err="1"/>
              <a:t>depolarisation</a:t>
            </a:r>
            <a:r>
              <a:rPr lang="en-US" dirty="0"/>
              <a:t> decreases from top to bottom: fastest at the sinoatrial node; slowest within the ventricles</a:t>
            </a:r>
          </a:p>
          <a:p>
            <a:r>
              <a:rPr lang="en-US" dirty="0"/>
              <a:t>Ectopic impulses from subsidiary pacemakers are normally suppressed by more rapid impulses from above</a:t>
            </a:r>
          </a:p>
          <a:p>
            <a:r>
              <a:rPr lang="en-US" dirty="0"/>
              <a:t>However, if an ectopic focus </a:t>
            </a:r>
            <a:r>
              <a:rPr lang="en-US" dirty="0" err="1"/>
              <a:t>depolarises</a:t>
            </a:r>
            <a:r>
              <a:rPr lang="en-US" dirty="0"/>
              <a:t> early enough — before the arrival of the next sinus impulse — it may “capture” the ventricles, producing a premature contraction</a:t>
            </a:r>
          </a:p>
          <a:p>
            <a:r>
              <a:rPr lang="en-US" dirty="0"/>
              <a:t>Premature contractions (“</a:t>
            </a:r>
            <a:r>
              <a:rPr lang="en-US" dirty="0" err="1"/>
              <a:t>ectopics</a:t>
            </a:r>
            <a:r>
              <a:rPr lang="en-US" dirty="0"/>
              <a:t>”) are classified by their origin — atrial (PAC), junctional (PJC) or ventricular (PVC)</a:t>
            </a:r>
            <a:endParaRPr lang="ru-RU" dirty="0"/>
          </a:p>
        </p:txBody>
      </p:sp>
    </p:spTree>
    <p:extLst>
      <p:ext uri="{BB962C8B-B14F-4D97-AF65-F5344CB8AC3E}">
        <p14:creationId xmlns:p14="http://schemas.microsoft.com/office/powerpoint/2010/main" val="2563304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D1FDDCBE-2BE5-433A-B64B-FDEB2E0B2DA1}"/>
              </a:ext>
            </a:extLst>
          </p:cNvPr>
          <p:cNvPicPr>
            <a:picLocks noChangeAspect="1"/>
          </p:cNvPicPr>
          <p:nvPr/>
        </p:nvPicPr>
        <p:blipFill>
          <a:blip r:embed="rId2"/>
          <a:stretch>
            <a:fillRect/>
          </a:stretch>
        </p:blipFill>
        <p:spPr>
          <a:xfrm>
            <a:off x="2062162" y="1299296"/>
            <a:ext cx="8067675" cy="4924425"/>
          </a:xfrm>
          <a:prstGeom prst="rect">
            <a:avLst/>
          </a:prstGeom>
        </p:spPr>
      </p:pic>
    </p:spTree>
    <p:extLst>
      <p:ext uri="{BB962C8B-B14F-4D97-AF65-F5344CB8AC3E}">
        <p14:creationId xmlns:p14="http://schemas.microsoft.com/office/powerpoint/2010/main" val="1651632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8CE7CB-8849-4F22-B937-BB273C1B85D1}"/>
              </a:ext>
            </a:extLst>
          </p:cNvPr>
          <p:cNvSpPr>
            <a:spLocks noGrp="1"/>
          </p:cNvSpPr>
          <p:nvPr>
            <p:ph type="title"/>
          </p:nvPr>
        </p:nvSpPr>
        <p:spPr/>
        <p:txBody>
          <a:bodyPr>
            <a:normAutofit/>
          </a:bodyPr>
          <a:lstStyle/>
          <a:p>
            <a:r>
              <a:rPr lang="en-US" sz="4000" b="1" dirty="0"/>
              <a:t>Premature Atrial Complex (PAC)</a:t>
            </a:r>
            <a:endParaRPr lang="ru-RU" sz="4000" b="1" dirty="0"/>
          </a:p>
        </p:txBody>
      </p:sp>
      <p:sp>
        <p:nvSpPr>
          <p:cNvPr id="3" name="Объект 2">
            <a:extLst>
              <a:ext uri="{FF2B5EF4-FFF2-40B4-BE49-F238E27FC236}">
                <a16:creationId xmlns:a16="http://schemas.microsoft.com/office/drawing/2014/main" id="{80140E77-A4B9-41EF-9B30-0BC5B42139C9}"/>
              </a:ext>
            </a:extLst>
          </p:cNvPr>
          <p:cNvSpPr>
            <a:spLocks noGrp="1"/>
          </p:cNvSpPr>
          <p:nvPr>
            <p:ph idx="1"/>
          </p:nvPr>
        </p:nvSpPr>
        <p:spPr/>
        <p:txBody>
          <a:bodyPr/>
          <a:lstStyle/>
          <a:p>
            <a:pPr marL="45720" indent="0" algn="just">
              <a:buNone/>
            </a:pPr>
            <a:r>
              <a:rPr lang="en-US" sz="2800" dirty="0"/>
              <a:t>A </a:t>
            </a:r>
            <a:r>
              <a:rPr lang="en-US" sz="2800" b="1" dirty="0"/>
              <a:t>premature atrial complex (PAC) </a:t>
            </a:r>
            <a:r>
              <a:rPr lang="en-US" sz="2800" dirty="0"/>
              <a:t>is a premature beat arising from ectopic </a:t>
            </a:r>
            <a:r>
              <a:rPr lang="en-US" sz="2800" dirty="0" err="1"/>
              <a:t>pacemaking</a:t>
            </a:r>
            <a:r>
              <a:rPr lang="en-US" sz="2800" dirty="0"/>
              <a:t> tissue within the atria. There is an abnormal P wave, usually followed by a normal QRS complex. </a:t>
            </a:r>
          </a:p>
          <a:p>
            <a:endParaRPr lang="en-US" dirty="0"/>
          </a:p>
          <a:p>
            <a:pPr marL="3144838" indent="0" algn="r">
              <a:buNone/>
            </a:pPr>
            <a:r>
              <a:rPr lang="en-US" dirty="0"/>
              <a:t>AKA: </a:t>
            </a:r>
            <a:r>
              <a:rPr lang="en-US" b="1" dirty="0"/>
              <a:t>atrial </a:t>
            </a:r>
            <a:r>
              <a:rPr lang="en-US" b="1" dirty="0" err="1"/>
              <a:t>ectopics</a:t>
            </a:r>
            <a:r>
              <a:rPr lang="en-US" b="1" dirty="0"/>
              <a:t>, atrial extrasystoles, atrial premature beats, atrial premature </a:t>
            </a:r>
            <a:r>
              <a:rPr lang="en-US" b="1" dirty="0" err="1"/>
              <a:t>depolarisations</a:t>
            </a:r>
            <a:r>
              <a:rPr lang="en-US" dirty="0"/>
              <a:t>.</a:t>
            </a:r>
            <a:endParaRPr lang="ru-RU" dirty="0"/>
          </a:p>
        </p:txBody>
      </p:sp>
    </p:spTree>
    <p:extLst>
      <p:ext uri="{BB962C8B-B14F-4D97-AF65-F5344CB8AC3E}">
        <p14:creationId xmlns:p14="http://schemas.microsoft.com/office/powerpoint/2010/main" val="1420283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5E36254-115B-40C8-8C2F-B69D83A754E2}"/>
              </a:ext>
            </a:extLst>
          </p:cNvPr>
          <p:cNvSpPr>
            <a:spLocks noGrp="1"/>
          </p:cNvSpPr>
          <p:nvPr>
            <p:ph idx="1"/>
          </p:nvPr>
        </p:nvSpPr>
        <p:spPr>
          <a:xfrm>
            <a:off x="1059873" y="1409700"/>
            <a:ext cx="9872871" cy="4038600"/>
          </a:xfrm>
        </p:spPr>
        <p:txBody>
          <a:bodyPr/>
          <a:lstStyle/>
          <a:p>
            <a:pPr marL="45720" indent="0">
              <a:buNone/>
            </a:pPr>
            <a:r>
              <a:rPr lang="en-US" b="1" dirty="0"/>
              <a:t>Clinical significance of PACs</a:t>
            </a:r>
          </a:p>
          <a:p>
            <a:r>
              <a:rPr lang="en-US" dirty="0"/>
              <a:t>PACs are a normal electrophysiological phenomenon not usually requiring investigation or treatment</a:t>
            </a:r>
          </a:p>
          <a:p>
            <a:r>
              <a:rPr lang="en-US" dirty="0"/>
              <a:t>Frequent PACs may cause palpitations and a sense of the heart “skipping a beat”</a:t>
            </a:r>
          </a:p>
          <a:p>
            <a:r>
              <a:rPr lang="en-US" dirty="0"/>
              <a:t>In patients with underlying predispositions (e.g. left atrial enlargement, </a:t>
            </a:r>
            <a:r>
              <a:rPr lang="en-US" dirty="0" err="1"/>
              <a:t>ischaemic</a:t>
            </a:r>
            <a:r>
              <a:rPr lang="en-US" dirty="0"/>
              <a:t> heart disease, WPW), a PAC may be the trigger for the onset of a re-entry tachyarrhythmia — e.g. Atrial fibrillation, atrial flutter, AVNRT, AVRT</a:t>
            </a:r>
            <a:endParaRPr lang="ru-RU" dirty="0"/>
          </a:p>
        </p:txBody>
      </p:sp>
    </p:spTree>
    <p:extLst>
      <p:ext uri="{BB962C8B-B14F-4D97-AF65-F5344CB8AC3E}">
        <p14:creationId xmlns:p14="http://schemas.microsoft.com/office/powerpoint/2010/main" val="2469833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482ABAB-DC7D-4E62-B4FF-34780CEB5292}"/>
              </a:ext>
            </a:extLst>
          </p:cNvPr>
          <p:cNvSpPr>
            <a:spLocks noGrp="1"/>
          </p:cNvSpPr>
          <p:nvPr>
            <p:ph idx="1"/>
          </p:nvPr>
        </p:nvSpPr>
        <p:spPr>
          <a:xfrm>
            <a:off x="1143000" y="1108364"/>
            <a:ext cx="9872871" cy="4987636"/>
          </a:xfrm>
        </p:spPr>
        <p:txBody>
          <a:bodyPr>
            <a:normAutofit/>
          </a:bodyPr>
          <a:lstStyle/>
          <a:p>
            <a:pPr marL="45720" indent="0">
              <a:buNone/>
            </a:pPr>
            <a:r>
              <a:rPr lang="en-US" sz="2400" b="1" dirty="0"/>
              <a:t>Causes of PACs</a:t>
            </a:r>
          </a:p>
          <a:p>
            <a:pPr marL="45720" indent="0">
              <a:buNone/>
            </a:pPr>
            <a:r>
              <a:rPr lang="en-US" sz="2400" dirty="0"/>
              <a:t>Frequent or symptomatic PACs may occur due to:</a:t>
            </a:r>
          </a:p>
          <a:p>
            <a:endParaRPr lang="en-US" sz="1800" dirty="0"/>
          </a:p>
          <a:p>
            <a:endParaRPr lang="ru-RU" sz="1800" dirty="0"/>
          </a:p>
        </p:txBody>
      </p:sp>
      <p:graphicFrame>
        <p:nvGraphicFramePr>
          <p:cNvPr id="4" name="Таблица 4">
            <a:extLst>
              <a:ext uri="{FF2B5EF4-FFF2-40B4-BE49-F238E27FC236}">
                <a16:creationId xmlns:a16="http://schemas.microsoft.com/office/drawing/2014/main" id="{3D4D16CA-6297-4C63-B14E-3780130C3DCF}"/>
              </a:ext>
            </a:extLst>
          </p:cNvPr>
          <p:cNvGraphicFramePr>
            <a:graphicFrameLocks noGrp="1"/>
          </p:cNvGraphicFramePr>
          <p:nvPr>
            <p:extLst>
              <p:ext uri="{D42A27DB-BD31-4B8C-83A1-F6EECF244321}">
                <p14:modId xmlns:p14="http://schemas.microsoft.com/office/powerpoint/2010/main" val="2665399315"/>
              </p:ext>
            </p:extLst>
          </p:nvPr>
        </p:nvGraphicFramePr>
        <p:xfrm>
          <a:off x="1143000" y="2697479"/>
          <a:ext cx="8194964" cy="2567247"/>
        </p:xfrm>
        <a:graphic>
          <a:graphicData uri="http://schemas.openxmlformats.org/drawingml/2006/table">
            <a:tbl>
              <a:tblPr firstRow="1" bandRow="1">
                <a:tableStyleId>{2D5ABB26-0587-4C30-8999-92F81FD0307C}</a:tableStyleId>
              </a:tblPr>
              <a:tblGrid>
                <a:gridCol w="4097482">
                  <a:extLst>
                    <a:ext uri="{9D8B030D-6E8A-4147-A177-3AD203B41FA5}">
                      <a16:colId xmlns:a16="http://schemas.microsoft.com/office/drawing/2014/main" val="31044767"/>
                    </a:ext>
                  </a:extLst>
                </a:gridCol>
                <a:gridCol w="4097482">
                  <a:extLst>
                    <a:ext uri="{9D8B030D-6E8A-4147-A177-3AD203B41FA5}">
                      <a16:colId xmlns:a16="http://schemas.microsoft.com/office/drawing/2014/main" val="122898875"/>
                    </a:ext>
                  </a:extLst>
                </a:gridCol>
              </a:tblGrid>
              <a:tr h="2567247">
                <a:tc>
                  <a:txBody>
                    <a:bodyPr/>
                    <a:lstStyle/>
                    <a:p>
                      <a:pPr marL="285750" indent="-285750">
                        <a:buFont typeface="Arial" panose="020B0604020202020204" pitchFamily="34" charset="0"/>
                        <a:buChar char="•"/>
                      </a:pPr>
                      <a:r>
                        <a:rPr lang="en-US" sz="2400" dirty="0"/>
                        <a:t>Anxiety</a:t>
                      </a:r>
                    </a:p>
                    <a:p>
                      <a:pPr marL="285750" indent="-285750">
                        <a:buFont typeface="Arial" panose="020B0604020202020204" pitchFamily="34" charset="0"/>
                        <a:buChar char="•"/>
                      </a:pPr>
                      <a:r>
                        <a:rPr lang="en-US" sz="2400" dirty="0"/>
                        <a:t>Sympathomimetics</a:t>
                      </a:r>
                    </a:p>
                    <a:p>
                      <a:pPr marL="285750" indent="-285750">
                        <a:buFont typeface="Arial" panose="020B0604020202020204" pitchFamily="34" charset="0"/>
                        <a:buChar char="•"/>
                      </a:pPr>
                      <a:r>
                        <a:rPr lang="en-US" sz="2400" dirty="0"/>
                        <a:t>Beta-agonists</a:t>
                      </a:r>
                    </a:p>
                    <a:p>
                      <a:pPr marL="285750" indent="-285750">
                        <a:buFont typeface="Arial" panose="020B0604020202020204" pitchFamily="34" charset="0"/>
                        <a:buChar char="•"/>
                      </a:pPr>
                      <a:r>
                        <a:rPr lang="en-US" sz="2400" dirty="0"/>
                        <a:t>Excess caffeine</a:t>
                      </a:r>
                    </a:p>
                    <a:p>
                      <a:endParaRPr lang="ru-RU" dirty="0"/>
                    </a:p>
                  </a:txBody>
                  <a:tcPr/>
                </a:tc>
                <a:tc>
                  <a:txBody>
                    <a:bodyPr/>
                    <a:lstStyle/>
                    <a:p>
                      <a:pPr marL="285750" indent="-285750">
                        <a:buFont typeface="Arial" panose="020B0604020202020204" pitchFamily="34" charset="0"/>
                        <a:buChar char="•"/>
                      </a:pPr>
                      <a:r>
                        <a:rPr lang="en-US" sz="2400" dirty="0" err="1"/>
                        <a:t>Hypokalaemia</a:t>
                      </a:r>
                      <a:endParaRPr lang="en-US" sz="2400" dirty="0"/>
                    </a:p>
                    <a:p>
                      <a:pPr marL="285750" indent="-285750">
                        <a:buFont typeface="Arial" panose="020B0604020202020204" pitchFamily="34" charset="0"/>
                        <a:buChar char="•"/>
                      </a:pPr>
                      <a:r>
                        <a:rPr lang="en-US" sz="2400" dirty="0"/>
                        <a:t>Hypomagnesaemia</a:t>
                      </a:r>
                    </a:p>
                    <a:p>
                      <a:pPr marL="285750" indent="-285750">
                        <a:buFont typeface="Arial" panose="020B0604020202020204" pitchFamily="34" charset="0"/>
                        <a:buChar char="•"/>
                      </a:pPr>
                      <a:r>
                        <a:rPr lang="en-US" sz="2400" dirty="0"/>
                        <a:t>Digoxin toxicity</a:t>
                      </a:r>
                    </a:p>
                    <a:p>
                      <a:pPr marL="285750" indent="-285750">
                        <a:buFont typeface="Arial" panose="020B0604020202020204" pitchFamily="34" charset="0"/>
                        <a:buChar char="•"/>
                      </a:pPr>
                      <a:r>
                        <a:rPr lang="en-US" sz="2400" dirty="0"/>
                        <a:t>Myocardial </a:t>
                      </a:r>
                      <a:r>
                        <a:rPr lang="en-US" sz="2400" dirty="0" err="1"/>
                        <a:t>ischaemia</a:t>
                      </a:r>
                      <a:endParaRPr lang="ru-RU" sz="2400" dirty="0"/>
                    </a:p>
                  </a:txBody>
                  <a:tcPr/>
                </a:tc>
                <a:extLst>
                  <a:ext uri="{0D108BD9-81ED-4DB2-BD59-A6C34878D82A}">
                    <a16:rowId xmlns:a16="http://schemas.microsoft.com/office/drawing/2014/main" val="3864737454"/>
                  </a:ext>
                </a:extLst>
              </a:tr>
            </a:tbl>
          </a:graphicData>
        </a:graphic>
      </p:graphicFrame>
    </p:spTree>
    <p:extLst>
      <p:ext uri="{BB962C8B-B14F-4D97-AF65-F5344CB8AC3E}">
        <p14:creationId xmlns:p14="http://schemas.microsoft.com/office/powerpoint/2010/main" val="2216096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A31F88-359A-41C4-AFB8-291F53DFF515}"/>
              </a:ext>
            </a:extLst>
          </p:cNvPr>
          <p:cNvSpPr>
            <a:spLocks noGrp="1"/>
          </p:cNvSpPr>
          <p:nvPr>
            <p:ph type="title"/>
          </p:nvPr>
        </p:nvSpPr>
        <p:spPr>
          <a:xfrm>
            <a:off x="1071078" y="443346"/>
            <a:ext cx="9875520" cy="637309"/>
          </a:xfrm>
        </p:spPr>
        <p:txBody>
          <a:bodyPr/>
          <a:lstStyle/>
          <a:p>
            <a:r>
              <a:rPr lang="en-US" sz="3200" dirty="0"/>
              <a:t>ECG features of PACs</a:t>
            </a:r>
            <a:endParaRPr lang="ru-RU" dirty="0"/>
          </a:p>
        </p:txBody>
      </p:sp>
      <p:sp>
        <p:nvSpPr>
          <p:cNvPr id="3" name="Объект 2">
            <a:extLst>
              <a:ext uri="{FF2B5EF4-FFF2-40B4-BE49-F238E27FC236}">
                <a16:creationId xmlns:a16="http://schemas.microsoft.com/office/drawing/2014/main" id="{89ED677A-F4E7-44CD-9D3B-5B23CDDBE9FB}"/>
              </a:ext>
            </a:extLst>
          </p:cNvPr>
          <p:cNvSpPr>
            <a:spLocks noGrp="1"/>
          </p:cNvSpPr>
          <p:nvPr>
            <p:ph idx="1"/>
          </p:nvPr>
        </p:nvSpPr>
        <p:spPr>
          <a:xfrm>
            <a:off x="1071078" y="1257300"/>
            <a:ext cx="9872871" cy="2694709"/>
          </a:xfrm>
          <a:ln w="57150"/>
        </p:spPr>
        <p:style>
          <a:lnRef idx="2">
            <a:schemeClr val="accent1"/>
          </a:lnRef>
          <a:fillRef idx="1">
            <a:schemeClr val="lt1"/>
          </a:fillRef>
          <a:effectRef idx="0">
            <a:schemeClr val="accent1"/>
          </a:effectRef>
          <a:fontRef idx="minor">
            <a:schemeClr val="dk1"/>
          </a:fontRef>
        </p:style>
        <p:txBody>
          <a:bodyPr>
            <a:normAutofit lnSpcReduction="10000"/>
          </a:bodyPr>
          <a:lstStyle/>
          <a:p>
            <a:pPr algn="just"/>
            <a:r>
              <a:rPr lang="en-US" sz="2000" dirty="0"/>
              <a:t>Abnormal (non-sinus) P wave usually followed by a normal QRS complex (&lt; 120 </a:t>
            </a:r>
            <a:r>
              <a:rPr lang="en-US" sz="2000" dirty="0" err="1"/>
              <a:t>ms</a:t>
            </a:r>
            <a:r>
              <a:rPr lang="en-US" sz="2000" dirty="0"/>
              <a:t>)</a:t>
            </a:r>
          </a:p>
          <a:p>
            <a:pPr algn="just"/>
            <a:r>
              <a:rPr lang="en-US" sz="2000" dirty="0"/>
              <a:t>Post-</a:t>
            </a:r>
            <a:r>
              <a:rPr lang="en-US" sz="2000" dirty="0" err="1"/>
              <a:t>extrasystolic</a:t>
            </a:r>
            <a:r>
              <a:rPr lang="en-US" sz="2000" dirty="0"/>
              <a:t> pauses may be present — PACs that reach the SA node may </a:t>
            </a:r>
            <a:r>
              <a:rPr lang="en-US" sz="2000" dirty="0" err="1"/>
              <a:t>depolarise</a:t>
            </a:r>
            <a:r>
              <a:rPr lang="en-US" sz="2000" dirty="0"/>
              <a:t> it, causing the SA node to be “reset”, with a longer-than-normal interval before the next sinus beat arrives</a:t>
            </a:r>
          </a:p>
          <a:p>
            <a:pPr algn="just"/>
            <a:r>
              <a:rPr lang="en-US" sz="2000" dirty="0"/>
              <a:t>PACs may also be conducted aberrantly (usually RBBB morphology), or not conducted at all. P waves will still be visible in both cases</a:t>
            </a:r>
          </a:p>
          <a:p>
            <a:pPr algn="just"/>
            <a:r>
              <a:rPr lang="en-US" sz="2000" dirty="0"/>
              <a:t>Unlike with a premature ventricular </a:t>
            </a:r>
            <a:r>
              <a:rPr lang="en-US" sz="2000" dirty="0" err="1"/>
              <a:t>complexe</a:t>
            </a:r>
            <a:r>
              <a:rPr lang="en-US" sz="2000" dirty="0"/>
              <a:t> (PVC), the post-</a:t>
            </a:r>
            <a:r>
              <a:rPr lang="en-US" sz="2000" dirty="0" err="1"/>
              <a:t>extrasystolic</a:t>
            </a:r>
            <a:r>
              <a:rPr lang="en-US" sz="2000" dirty="0"/>
              <a:t> pause is not equal to double the preceding RR interval</a:t>
            </a:r>
            <a:endParaRPr lang="ru-RU" sz="2000" dirty="0"/>
          </a:p>
        </p:txBody>
      </p:sp>
      <p:pic>
        <p:nvPicPr>
          <p:cNvPr id="6" name="Рисунок 5">
            <a:extLst>
              <a:ext uri="{FF2B5EF4-FFF2-40B4-BE49-F238E27FC236}">
                <a16:creationId xmlns:a16="http://schemas.microsoft.com/office/drawing/2014/main" id="{DD9A7B8D-8844-4684-B80F-11AF017FACE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315" r="-315" b="54832"/>
          <a:stretch/>
        </p:blipFill>
        <p:spPr>
          <a:xfrm>
            <a:off x="667615" y="4566371"/>
            <a:ext cx="5354364" cy="1497157"/>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4">
            <a:extLst>
              <a:ext uri="{FF2B5EF4-FFF2-40B4-BE49-F238E27FC236}">
                <a16:creationId xmlns:a16="http://schemas.microsoft.com/office/drawing/2014/main" id="{B8E6DE8D-AD63-4A19-8C18-827F5FCFE9A4}"/>
              </a:ext>
            </a:extLst>
          </p:cNvPr>
          <p:cNvPicPr>
            <a:picLocks noChangeAspect="1" noChangeArrowheads="1"/>
          </p:cNvPicPr>
          <p:nvPr/>
        </p:nvPicPr>
        <p:blipFill rotWithShape="1">
          <a:blip r:embed="rId2">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54832"/>
          <a:stretch/>
        </p:blipFill>
        <p:spPr bwMode="auto">
          <a:xfrm>
            <a:off x="6209434" y="4566371"/>
            <a:ext cx="5544815" cy="155041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404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744AB15-C639-4791-8A98-B4C0AC7988F9}"/>
              </a:ext>
            </a:extLst>
          </p:cNvPr>
          <p:cNvSpPr>
            <a:spLocks noGrp="1"/>
          </p:cNvSpPr>
          <p:nvPr>
            <p:ph idx="1"/>
          </p:nvPr>
        </p:nvSpPr>
        <p:spPr>
          <a:xfrm>
            <a:off x="1143000" y="872836"/>
            <a:ext cx="9872871" cy="5223164"/>
          </a:xfrm>
        </p:spPr>
        <p:txBody>
          <a:bodyPr>
            <a:normAutofit/>
          </a:bodyPr>
          <a:lstStyle/>
          <a:p>
            <a:pPr marL="45720" indent="0">
              <a:buNone/>
            </a:pPr>
            <a:r>
              <a:rPr lang="en-US" b="1" dirty="0"/>
              <a:t>Classification of PACs</a:t>
            </a:r>
          </a:p>
          <a:p>
            <a:pPr marL="45720" indent="0">
              <a:buNone/>
            </a:pPr>
            <a:r>
              <a:rPr lang="en-US" dirty="0"/>
              <a:t>PACs may be either:</a:t>
            </a:r>
          </a:p>
          <a:p>
            <a:r>
              <a:rPr lang="en-US" b="1" dirty="0"/>
              <a:t>Unifocal </a:t>
            </a:r>
            <a:r>
              <a:rPr lang="en-US" dirty="0"/>
              <a:t>– arising from a single ectopic focus; each PAC is identical.</a:t>
            </a:r>
          </a:p>
          <a:p>
            <a:r>
              <a:rPr lang="en-US" b="1" dirty="0"/>
              <a:t>Multifocal</a:t>
            </a:r>
            <a:r>
              <a:rPr lang="en-US" dirty="0"/>
              <a:t> – arising from two or more ectopic foci; multiple P-wave morphologies.</a:t>
            </a:r>
          </a:p>
          <a:p>
            <a:pPr marL="45720" indent="0">
              <a:buNone/>
            </a:pPr>
            <a:endParaRPr lang="en-US" dirty="0"/>
          </a:p>
          <a:p>
            <a:pPr marL="45720" indent="0">
              <a:buNone/>
            </a:pPr>
            <a:r>
              <a:rPr lang="en-US" dirty="0"/>
              <a:t>PACs often occur in repeating patterns:</a:t>
            </a:r>
          </a:p>
          <a:p>
            <a:r>
              <a:rPr lang="en-US" b="1" dirty="0"/>
              <a:t>Bigeminy</a:t>
            </a:r>
            <a:r>
              <a:rPr lang="en-US" dirty="0"/>
              <a:t> — every other beat is a PAC</a:t>
            </a:r>
          </a:p>
          <a:p>
            <a:r>
              <a:rPr lang="en-US" b="1" dirty="0"/>
              <a:t>Trigeminy</a:t>
            </a:r>
            <a:r>
              <a:rPr lang="en-US" dirty="0"/>
              <a:t> — every third beat is a PAC</a:t>
            </a:r>
          </a:p>
          <a:p>
            <a:r>
              <a:rPr lang="en-US" b="1" dirty="0"/>
              <a:t>Quadrigeminy</a:t>
            </a:r>
            <a:r>
              <a:rPr lang="en-US" dirty="0"/>
              <a:t> — every fourth beat is a PAC</a:t>
            </a:r>
          </a:p>
          <a:p>
            <a:r>
              <a:rPr lang="en-US" b="1" dirty="0"/>
              <a:t>Couplet</a:t>
            </a:r>
            <a:r>
              <a:rPr lang="en-US" dirty="0"/>
              <a:t> – two consecutive PACs</a:t>
            </a:r>
          </a:p>
          <a:p>
            <a:r>
              <a:rPr lang="en-US" b="1" dirty="0"/>
              <a:t>Triplet</a:t>
            </a:r>
            <a:r>
              <a:rPr lang="en-US" dirty="0"/>
              <a:t> — three consecutive PACs</a:t>
            </a:r>
            <a:endParaRPr lang="ru-RU" dirty="0"/>
          </a:p>
        </p:txBody>
      </p:sp>
      <p:pic>
        <p:nvPicPr>
          <p:cNvPr id="4" name="Рисунок 3">
            <a:extLst>
              <a:ext uri="{FF2B5EF4-FFF2-40B4-BE49-F238E27FC236}">
                <a16:creationId xmlns:a16="http://schemas.microsoft.com/office/drawing/2014/main" id="{CE1BE61F-4594-4D1C-A71A-4F95CCE90B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1016" y="4129353"/>
            <a:ext cx="5119255" cy="1966647"/>
          </a:xfrm>
          <a:prstGeom prst="rect">
            <a:avLst/>
          </a:prstGeom>
        </p:spPr>
      </p:pic>
    </p:spTree>
    <p:extLst>
      <p:ext uri="{BB962C8B-B14F-4D97-AF65-F5344CB8AC3E}">
        <p14:creationId xmlns:p14="http://schemas.microsoft.com/office/powerpoint/2010/main" val="3323858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1B2AE3-330D-4C4B-B8A9-2F599FAFCEE7}"/>
              </a:ext>
            </a:extLst>
          </p:cNvPr>
          <p:cNvSpPr>
            <a:spLocks noGrp="1"/>
          </p:cNvSpPr>
          <p:nvPr>
            <p:ph type="title"/>
          </p:nvPr>
        </p:nvSpPr>
        <p:spPr>
          <a:xfrm>
            <a:off x="1143000" y="609600"/>
            <a:ext cx="9875520" cy="526473"/>
          </a:xfrm>
        </p:spPr>
        <p:txBody>
          <a:bodyPr/>
          <a:lstStyle/>
          <a:p>
            <a:r>
              <a:rPr lang="en-US" sz="2800" b="1" dirty="0"/>
              <a:t>P wave morphology</a:t>
            </a:r>
            <a:endParaRPr lang="ru-RU" b="1" dirty="0"/>
          </a:p>
        </p:txBody>
      </p:sp>
      <p:sp>
        <p:nvSpPr>
          <p:cNvPr id="3" name="Объект 2">
            <a:extLst>
              <a:ext uri="{FF2B5EF4-FFF2-40B4-BE49-F238E27FC236}">
                <a16:creationId xmlns:a16="http://schemas.microsoft.com/office/drawing/2014/main" id="{418D620D-4D6C-4A32-91FE-7DC9FC4F3A4F}"/>
              </a:ext>
            </a:extLst>
          </p:cNvPr>
          <p:cNvSpPr>
            <a:spLocks noGrp="1"/>
          </p:cNvSpPr>
          <p:nvPr>
            <p:ph idx="1"/>
          </p:nvPr>
        </p:nvSpPr>
        <p:spPr>
          <a:xfrm>
            <a:off x="1143000" y="1409700"/>
            <a:ext cx="9872871" cy="2829791"/>
          </a:xfrm>
        </p:spPr>
        <p:txBody>
          <a:bodyPr/>
          <a:lstStyle/>
          <a:p>
            <a:pPr algn="just"/>
            <a:r>
              <a:rPr lang="en-US" dirty="0"/>
              <a:t>The P wave typically has a different morphology and axis to the sinus P waves</a:t>
            </a:r>
          </a:p>
          <a:p>
            <a:pPr algn="just"/>
            <a:r>
              <a:rPr lang="en-US" dirty="0"/>
              <a:t>PACs arising close to the AV node (“low atrial” </a:t>
            </a:r>
            <a:r>
              <a:rPr lang="en-US" dirty="0" err="1"/>
              <a:t>ectopics</a:t>
            </a:r>
            <a:r>
              <a:rPr lang="en-US" dirty="0"/>
              <a:t>) cause retrograde activation of the atria, producing an inverted P wave with a relatively short PR interval ≥ 120 </a:t>
            </a:r>
            <a:r>
              <a:rPr lang="en-US" dirty="0" err="1"/>
              <a:t>ms</a:t>
            </a:r>
            <a:r>
              <a:rPr lang="en-US" dirty="0"/>
              <a:t> (PR interval &lt; 120 </a:t>
            </a:r>
            <a:r>
              <a:rPr lang="en-US" dirty="0" err="1"/>
              <a:t>ms</a:t>
            </a:r>
            <a:r>
              <a:rPr lang="en-US" dirty="0"/>
              <a:t> is classified as a PJC)</a:t>
            </a:r>
          </a:p>
          <a:p>
            <a:pPr algn="just"/>
            <a:r>
              <a:rPr lang="en-US" dirty="0"/>
              <a:t>The abnormal P wave may be hidden in the preceding T wave, producing a “peaked” or “camel hump” appearance — if this is not appreciated the PAC may be mistaken for a premature junctional complex (PJC)</a:t>
            </a:r>
            <a:endParaRPr lang="ru-RU" dirty="0"/>
          </a:p>
        </p:txBody>
      </p:sp>
      <p:pic>
        <p:nvPicPr>
          <p:cNvPr id="9" name="Рисунок 8">
            <a:extLst>
              <a:ext uri="{FF2B5EF4-FFF2-40B4-BE49-F238E27FC236}">
                <a16:creationId xmlns:a16="http://schemas.microsoft.com/office/drawing/2014/main" id="{749BE62A-CE70-4521-9CA9-51A36B029A06}"/>
              </a:ext>
            </a:extLst>
          </p:cNvPr>
          <p:cNvPicPr>
            <a:picLocks noChangeAspect="1"/>
          </p:cNvPicPr>
          <p:nvPr/>
        </p:nvPicPr>
        <p:blipFill>
          <a:blip r:embed="rId2"/>
          <a:stretch>
            <a:fillRect/>
          </a:stretch>
        </p:blipFill>
        <p:spPr>
          <a:xfrm>
            <a:off x="1192625" y="4128654"/>
            <a:ext cx="9629775" cy="242887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10" name="Прямоугольник 9">
            <a:extLst>
              <a:ext uri="{FF2B5EF4-FFF2-40B4-BE49-F238E27FC236}">
                <a16:creationId xmlns:a16="http://schemas.microsoft.com/office/drawing/2014/main" id="{53091812-4C0B-491D-8976-53D3B4EF4BD4}"/>
              </a:ext>
            </a:extLst>
          </p:cNvPr>
          <p:cNvSpPr/>
          <p:nvPr/>
        </p:nvSpPr>
        <p:spPr>
          <a:xfrm>
            <a:off x="1192625" y="6157419"/>
            <a:ext cx="9872871" cy="400110"/>
          </a:xfrm>
          <a:prstGeom prst="rect">
            <a:avLst/>
          </a:prstGeom>
        </p:spPr>
        <p:txBody>
          <a:bodyPr wrap="square">
            <a:spAutoFit/>
          </a:bodyPr>
          <a:lstStyle/>
          <a:p>
            <a:r>
              <a:rPr lang="en-US" sz="2000" b="1" dirty="0">
                <a:latin typeface="-apple-system"/>
              </a:rPr>
              <a:t>Frequent PACs (arrows):</a:t>
            </a:r>
            <a:r>
              <a:rPr lang="en-US" sz="2000" dirty="0">
                <a:latin typeface="-apple-system"/>
              </a:rPr>
              <a:t> Note differing P wave morphology and post-</a:t>
            </a:r>
            <a:r>
              <a:rPr lang="en-US" sz="2000" dirty="0" err="1">
                <a:latin typeface="-apple-system"/>
              </a:rPr>
              <a:t>extrasystolic</a:t>
            </a:r>
            <a:r>
              <a:rPr lang="en-US" sz="2000" dirty="0">
                <a:latin typeface="-apple-system"/>
              </a:rPr>
              <a:t> pauses</a:t>
            </a:r>
            <a:endParaRPr lang="ru-RU" sz="2000" dirty="0"/>
          </a:p>
        </p:txBody>
      </p:sp>
    </p:spTree>
    <p:extLst>
      <p:ext uri="{BB962C8B-B14F-4D97-AF65-F5344CB8AC3E}">
        <p14:creationId xmlns:p14="http://schemas.microsoft.com/office/powerpoint/2010/main" val="666445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568A3FC-2392-439F-A851-B853E26CC748}"/>
              </a:ext>
            </a:extLst>
          </p:cNvPr>
          <p:cNvSpPr>
            <a:spLocks noGrp="1"/>
          </p:cNvSpPr>
          <p:nvPr>
            <p:ph idx="1"/>
          </p:nvPr>
        </p:nvSpPr>
        <p:spPr>
          <a:xfrm>
            <a:off x="893618" y="578427"/>
            <a:ext cx="10404763" cy="4038600"/>
          </a:xfrm>
        </p:spPr>
        <p:txBody>
          <a:bodyPr>
            <a:normAutofit/>
          </a:bodyPr>
          <a:lstStyle/>
          <a:p>
            <a:pPr marL="45720" indent="0">
              <a:buNone/>
            </a:pPr>
            <a:r>
              <a:rPr lang="en-US" sz="2000" b="1" dirty="0"/>
              <a:t>Aberrancy and “blocked” PACs</a:t>
            </a:r>
          </a:p>
          <a:p>
            <a:r>
              <a:rPr lang="en-US" sz="2000" dirty="0"/>
              <a:t>PACs arriving early in the cycle may be conducted aberrantly, usually with a RBBB morphology (as the right bundle branch has a longer refractory period than the left). They can be differentiated from PVCs by the presence of a preceding P wave</a:t>
            </a:r>
          </a:p>
          <a:p>
            <a:r>
              <a:rPr lang="en-US" sz="2000" dirty="0"/>
              <a:t>Similarly, PACs arriving very early in the cycle may not be conducted to the ventricles at all. In this case, you will see an abnormal P wave that is not followed by a QRS complex (“blocked PAC”). It is usually followed by a compensatory pause as the sinus node resets</a:t>
            </a:r>
            <a:endParaRPr lang="ru-RU" sz="2000" dirty="0"/>
          </a:p>
        </p:txBody>
      </p:sp>
      <p:pic>
        <p:nvPicPr>
          <p:cNvPr id="4" name="Рисунок 3">
            <a:extLst>
              <a:ext uri="{FF2B5EF4-FFF2-40B4-BE49-F238E27FC236}">
                <a16:creationId xmlns:a16="http://schemas.microsoft.com/office/drawing/2014/main" id="{F56A5924-AD7E-434D-A44E-9334C989C3CA}"/>
              </a:ext>
            </a:extLst>
          </p:cNvPr>
          <p:cNvPicPr>
            <a:picLocks noChangeAspect="1"/>
          </p:cNvPicPr>
          <p:nvPr/>
        </p:nvPicPr>
        <p:blipFill>
          <a:blip r:embed="rId2"/>
          <a:stretch>
            <a:fillRect/>
          </a:stretch>
        </p:blipFill>
        <p:spPr>
          <a:xfrm>
            <a:off x="1167132" y="3655868"/>
            <a:ext cx="9690011" cy="1141268"/>
          </a:xfrm>
          <a:prstGeom prst="rect">
            <a:avLst/>
          </a:prstGeom>
        </p:spPr>
      </p:pic>
      <p:sp>
        <p:nvSpPr>
          <p:cNvPr id="5" name="Прямоугольник 4">
            <a:extLst>
              <a:ext uri="{FF2B5EF4-FFF2-40B4-BE49-F238E27FC236}">
                <a16:creationId xmlns:a16="http://schemas.microsoft.com/office/drawing/2014/main" id="{F64F2304-3D04-4504-8531-6485E829E5F3}"/>
              </a:ext>
            </a:extLst>
          </p:cNvPr>
          <p:cNvSpPr/>
          <p:nvPr/>
        </p:nvSpPr>
        <p:spPr>
          <a:xfrm>
            <a:off x="1167132" y="4977245"/>
            <a:ext cx="10131249" cy="1477328"/>
          </a:xfrm>
          <a:prstGeom prst="rect">
            <a:avLst/>
          </a:prstGeom>
        </p:spPr>
        <p:txBody>
          <a:bodyPr wrap="square">
            <a:spAutoFit/>
          </a:bodyPr>
          <a:lstStyle/>
          <a:p>
            <a:r>
              <a:rPr lang="en-US" dirty="0"/>
              <a:t>Blocked PAC:</a:t>
            </a:r>
          </a:p>
          <a:p>
            <a:pPr marL="285750" indent="-285750">
              <a:buFont typeface="Arial" panose="020B0604020202020204" pitchFamily="34" charset="0"/>
              <a:buChar char="•"/>
            </a:pPr>
            <a:r>
              <a:rPr lang="en-US" dirty="0"/>
              <a:t>This hidden PAC gives a peaked appearance to the T wave (circled)</a:t>
            </a:r>
          </a:p>
          <a:p>
            <a:pPr marL="285750" indent="-285750">
              <a:buFont typeface="Arial" panose="020B0604020202020204" pitchFamily="34" charset="0"/>
              <a:buChar char="•"/>
            </a:pPr>
            <a:r>
              <a:rPr lang="en-US" dirty="0"/>
              <a:t>The PAC is not </a:t>
            </a:r>
            <a:r>
              <a:rPr lang="en-US" dirty="0" err="1"/>
              <a:t>not</a:t>
            </a:r>
            <a:r>
              <a:rPr lang="en-US" dirty="0"/>
              <a:t> followed by a QRS complex, indicating that it has not been conducted to the ventricles (“blocked PAC”)</a:t>
            </a:r>
          </a:p>
          <a:p>
            <a:pPr marL="285750" indent="-285750">
              <a:buFont typeface="Arial" panose="020B0604020202020204" pitchFamily="34" charset="0"/>
              <a:buChar char="•"/>
            </a:pPr>
            <a:r>
              <a:rPr lang="en-US" dirty="0"/>
              <a:t>It is followed by a compensatory pause</a:t>
            </a:r>
            <a:endParaRPr lang="ru-RU" dirty="0"/>
          </a:p>
        </p:txBody>
      </p:sp>
    </p:spTree>
    <p:extLst>
      <p:ext uri="{BB962C8B-B14F-4D97-AF65-F5344CB8AC3E}">
        <p14:creationId xmlns:p14="http://schemas.microsoft.com/office/powerpoint/2010/main" val="3065516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CA8A3DB-5AC8-413B-BE03-F68808E1F405}"/>
              </a:ext>
            </a:extLst>
          </p:cNvPr>
          <p:cNvPicPr>
            <a:picLocks noChangeAspect="1"/>
          </p:cNvPicPr>
          <p:nvPr/>
        </p:nvPicPr>
        <p:blipFill>
          <a:blip r:embed="rId2"/>
          <a:stretch>
            <a:fillRect/>
          </a:stretch>
        </p:blipFill>
        <p:spPr>
          <a:xfrm>
            <a:off x="1143000" y="346365"/>
            <a:ext cx="9358745" cy="4697652"/>
          </a:xfrm>
          <a:prstGeom prst="rect">
            <a:avLst/>
          </a:prstGeom>
        </p:spPr>
      </p:pic>
      <p:sp>
        <p:nvSpPr>
          <p:cNvPr id="3" name="Объект 2">
            <a:extLst>
              <a:ext uri="{FF2B5EF4-FFF2-40B4-BE49-F238E27FC236}">
                <a16:creationId xmlns:a16="http://schemas.microsoft.com/office/drawing/2014/main" id="{9024268B-021B-4A7B-8578-FC13ED80E8E2}"/>
              </a:ext>
            </a:extLst>
          </p:cNvPr>
          <p:cNvSpPr>
            <a:spLocks noGrp="1"/>
          </p:cNvSpPr>
          <p:nvPr>
            <p:ph idx="1"/>
          </p:nvPr>
        </p:nvSpPr>
        <p:spPr>
          <a:xfrm>
            <a:off x="1143000" y="5195454"/>
            <a:ext cx="9872871" cy="1316181"/>
          </a:xfrm>
        </p:spPr>
        <p:txBody>
          <a:bodyPr>
            <a:normAutofit fontScale="77500" lnSpcReduction="20000"/>
          </a:bodyPr>
          <a:lstStyle/>
          <a:p>
            <a:pPr marL="45720" indent="0">
              <a:spcBef>
                <a:spcPts val="600"/>
              </a:spcBef>
              <a:buNone/>
            </a:pPr>
            <a:r>
              <a:rPr lang="en-US" dirty="0"/>
              <a:t>Normally and aberrantly-conducted PACs:</a:t>
            </a:r>
          </a:p>
          <a:p>
            <a:pPr marL="442913" indent="-182563">
              <a:spcBef>
                <a:spcPts val="600"/>
              </a:spcBef>
            </a:pPr>
            <a:r>
              <a:rPr lang="en-US" dirty="0"/>
              <a:t>There is an aberrantly conducted PAC, best seen in </a:t>
            </a:r>
            <a:r>
              <a:rPr lang="en-US" dirty="0" err="1"/>
              <a:t>aVL</a:t>
            </a:r>
            <a:r>
              <a:rPr lang="en-US" dirty="0"/>
              <a:t> and </a:t>
            </a:r>
            <a:r>
              <a:rPr lang="en-US" dirty="0" err="1"/>
              <a:t>aVF</a:t>
            </a:r>
            <a:r>
              <a:rPr lang="en-US" dirty="0"/>
              <a:t> (circled)</a:t>
            </a:r>
          </a:p>
          <a:p>
            <a:pPr marL="442913" indent="-182563">
              <a:spcBef>
                <a:spcPts val="600"/>
              </a:spcBef>
            </a:pPr>
            <a:r>
              <a:rPr lang="en-US" dirty="0"/>
              <a:t>This could be mistaken for a ventricular ectopic — however, it is clearly preceded by an abnormal P wave</a:t>
            </a:r>
          </a:p>
          <a:p>
            <a:pPr marL="442913" indent="-182563">
              <a:spcBef>
                <a:spcPts val="600"/>
              </a:spcBef>
            </a:pPr>
            <a:r>
              <a:rPr lang="en-US" dirty="0"/>
              <a:t>A normally-conducted PAC is also present on the rhythm strip (circled)</a:t>
            </a:r>
          </a:p>
          <a:p>
            <a:pPr marL="442913" indent="-182563">
              <a:spcBef>
                <a:spcPts val="600"/>
              </a:spcBef>
            </a:pPr>
            <a:r>
              <a:rPr lang="en-US" dirty="0"/>
              <a:t>NB: This rhythm strip is not recorded simultaneously</a:t>
            </a:r>
            <a:endParaRPr lang="ru-RU" dirty="0"/>
          </a:p>
        </p:txBody>
      </p:sp>
    </p:spTree>
    <p:extLst>
      <p:ext uri="{BB962C8B-B14F-4D97-AF65-F5344CB8AC3E}">
        <p14:creationId xmlns:p14="http://schemas.microsoft.com/office/powerpoint/2010/main" val="654084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33663C-1B25-421E-A89C-1AEC271ECC4A}"/>
              </a:ext>
            </a:extLst>
          </p:cNvPr>
          <p:cNvSpPr>
            <a:spLocks noGrp="1"/>
          </p:cNvSpPr>
          <p:nvPr>
            <p:ph type="title"/>
          </p:nvPr>
        </p:nvSpPr>
        <p:spPr>
          <a:xfrm>
            <a:off x="1143000" y="609600"/>
            <a:ext cx="9875520" cy="568036"/>
          </a:xfrm>
        </p:spPr>
        <p:txBody>
          <a:bodyPr>
            <a:normAutofit fontScale="90000"/>
          </a:bodyPr>
          <a:lstStyle/>
          <a:p>
            <a:r>
              <a:rPr lang="en-US" b="1" dirty="0"/>
              <a:t>Premature Junctional Complex (PJC)</a:t>
            </a:r>
            <a:endParaRPr lang="ru-RU" b="1" dirty="0"/>
          </a:p>
        </p:txBody>
      </p:sp>
      <p:sp>
        <p:nvSpPr>
          <p:cNvPr id="3" name="Объект 2">
            <a:extLst>
              <a:ext uri="{FF2B5EF4-FFF2-40B4-BE49-F238E27FC236}">
                <a16:creationId xmlns:a16="http://schemas.microsoft.com/office/drawing/2014/main" id="{E076704B-EF32-4525-B693-22E84F0D5A8B}"/>
              </a:ext>
            </a:extLst>
          </p:cNvPr>
          <p:cNvSpPr>
            <a:spLocks noGrp="1"/>
          </p:cNvSpPr>
          <p:nvPr>
            <p:ph idx="1"/>
          </p:nvPr>
        </p:nvSpPr>
        <p:spPr>
          <a:xfrm>
            <a:off x="1143000" y="1787236"/>
            <a:ext cx="9872871" cy="4308764"/>
          </a:xfrm>
        </p:spPr>
        <p:txBody>
          <a:bodyPr/>
          <a:lstStyle/>
          <a:p>
            <a:pPr marL="45720" indent="0">
              <a:buNone/>
            </a:pPr>
            <a:r>
              <a:rPr lang="en-US" dirty="0"/>
              <a:t>A premature beat arising from an ectopic focus within the </a:t>
            </a:r>
            <a:r>
              <a:rPr lang="en-US" b="1" dirty="0"/>
              <a:t>Atrioventricular (AV) junction.</a:t>
            </a:r>
          </a:p>
          <a:p>
            <a:pPr algn="r"/>
            <a:endParaRPr lang="en-US" dirty="0"/>
          </a:p>
          <a:p>
            <a:pPr marL="2147888" indent="0" algn="r">
              <a:buNone/>
            </a:pPr>
            <a:r>
              <a:rPr lang="en-US" dirty="0"/>
              <a:t>AKA: </a:t>
            </a:r>
            <a:r>
              <a:rPr lang="en-US" b="1" dirty="0"/>
              <a:t>Junctional </a:t>
            </a:r>
            <a:r>
              <a:rPr lang="en-US" b="1" dirty="0" err="1"/>
              <a:t>Ectopics</a:t>
            </a:r>
            <a:r>
              <a:rPr lang="en-US" b="1" dirty="0"/>
              <a:t>, Junctional Extrasystoles, Junctional Premature Beats, Junctional Premature </a:t>
            </a:r>
            <a:r>
              <a:rPr lang="en-US" b="1" dirty="0" err="1"/>
              <a:t>Depolarisations</a:t>
            </a:r>
            <a:endParaRPr lang="en-US" b="1" dirty="0"/>
          </a:p>
          <a:p>
            <a:pPr marL="2147888" indent="0" algn="r">
              <a:buNone/>
            </a:pPr>
            <a:endParaRPr lang="en-US" b="1" dirty="0"/>
          </a:p>
          <a:p>
            <a:pPr marL="45720" indent="0">
              <a:buNone/>
            </a:pPr>
            <a:r>
              <a:rPr lang="en-US" b="1" dirty="0"/>
              <a:t>Junctional </a:t>
            </a:r>
            <a:r>
              <a:rPr lang="en-US" b="1" dirty="0" err="1"/>
              <a:t>Ectopics</a:t>
            </a:r>
            <a:endParaRPr lang="en-US" b="1" dirty="0"/>
          </a:p>
          <a:p>
            <a:r>
              <a:rPr lang="en-US" dirty="0"/>
              <a:t>Junctional </a:t>
            </a:r>
            <a:r>
              <a:rPr lang="en-US" dirty="0" err="1"/>
              <a:t>ectopics</a:t>
            </a:r>
            <a:r>
              <a:rPr lang="en-US" dirty="0"/>
              <a:t> are much less common than PACs or PVCs.</a:t>
            </a:r>
          </a:p>
          <a:p>
            <a:r>
              <a:rPr lang="en-US" dirty="0"/>
              <a:t>These arise from the region of the AV node, so the ventricles are usually activated normally.</a:t>
            </a:r>
          </a:p>
          <a:p>
            <a:pPr marL="2147888" indent="0" algn="r">
              <a:buNone/>
            </a:pPr>
            <a:endParaRPr lang="ru-RU" b="1" dirty="0"/>
          </a:p>
        </p:txBody>
      </p:sp>
    </p:spTree>
    <p:extLst>
      <p:ext uri="{BB962C8B-B14F-4D97-AF65-F5344CB8AC3E}">
        <p14:creationId xmlns:p14="http://schemas.microsoft.com/office/powerpoint/2010/main" val="4027874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621C3A-DD5B-4C09-A577-EA01E6F3075A}"/>
              </a:ext>
            </a:extLst>
          </p:cNvPr>
          <p:cNvSpPr>
            <a:spLocks noGrp="1"/>
          </p:cNvSpPr>
          <p:nvPr>
            <p:ph type="title"/>
          </p:nvPr>
        </p:nvSpPr>
        <p:spPr>
          <a:xfrm>
            <a:off x="1140351" y="415636"/>
            <a:ext cx="9875520" cy="692727"/>
          </a:xfrm>
        </p:spPr>
        <p:txBody>
          <a:bodyPr>
            <a:normAutofit/>
          </a:bodyPr>
          <a:lstStyle/>
          <a:p>
            <a:r>
              <a:rPr lang="en-US" sz="3200" b="1" dirty="0"/>
              <a:t>Electrocardiographic Features of  PJCs</a:t>
            </a:r>
            <a:endParaRPr lang="ru-RU" b="1" dirty="0"/>
          </a:p>
        </p:txBody>
      </p:sp>
      <p:sp>
        <p:nvSpPr>
          <p:cNvPr id="3" name="Объект 2">
            <a:extLst>
              <a:ext uri="{FF2B5EF4-FFF2-40B4-BE49-F238E27FC236}">
                <a16:creationId xmlns:a16="http://schemas.microsoft.com/office/drawing/2014/main" id="{A4CCDEE4-BC53-4D37-B6A0-105E4D920AF7}"/>
              </a:ext>
            </a:extLst>
          </p:cNvPr>
          <p:cNvSpPr>
            <a:spLocks noGrp="1"/>
          </p:cNvSpPr>
          <p:nvPr>
            <p:ph idx="1"/>
          </p:nvPr>
        </p:nvSpPr>
        <p:spPr>
          <a:xfrm>
            <a:off x="1143000" y="1101436"/>
            <a:ext cx="10439400" cy="4655127"/>
          </a:xfrm>
        </p:spPr>
        <p:txBody>
          <a:bodyPr>
            <a:normAutofit/>
          </a:bodyPr>
          <a:lstStyle/>
          <a:p>
            <a:r>
              <a:rPr lang="en-US" dirty="0"/>
              <a:t>Narrow QRS complex, either (1) without a preceding P wave or (2) with a retrograde P wave which may appear before, during, or after the QRS complex. If before, there is a short PR interval of &lt; 120 </a:t>
            </a:r>
            <a:r>
              <a:rPr lang="en-US" dirty="0" err="1"/>
              <a:t>ms</a:t>
            </a:r>
            <a:r>
              <a:rPr lang="en-US" dirty="0"/>
              <a:t> and the  “retrograde” P waves are usually inverted in leads II, III and </a:t>
            </a:r>
            <a:r>
              <a:rPr lang="en-US" dirty="0" err="1"/>
              <a:t>aVF</a:t>
            </a:r>
            <a:r>
              <a:rPr lang="en-US" dirty="0"/>
              <a:t>.</a:t>
            </a:r>
          </a:p>
          <a:p>
            <a:r>
              <a:rPr lang="en-US" dirty="0"/>
              <a:t>Occurs sooner than would be expected for the next sinus impulse.</a:t>
            </a:r>
          </a:p>
          <a:p>
            <a:r>
              <a:rPr lang="en-US" dirty="0"/>
              <a:t>Followed by a compensatory pause.</a:t>
            </a:r>
          </a:p>
          <a:p>
            <a:r>
              <a:rPr lang="en-US" dirty="0"/>
              <a:t>PJCs that arrive early in the cycle may be conducted aberrantly, most commonly with a RBBB morphology.</a:t>
            </a:r>
            <a:endParaRPr lang="ru-RU" dirty="0"/>
          </a:p>
        </p:txBody>
      </p:sp>
      <p:pic>
        <p:nvPicPr>
          <p:cNvPr id="4" name="Рисунок 3">
            <a:extLst>
              <a:ext uri="{FF2B5EF4-FFF2-40B4-BE49-F238E27FC236}">
                <a16:creationId xmlns:a16="http://schemas.microsoft.com/office/drawing/2014/main" id="{07CAF5D5-68A4-4BB2-974F-FD3E4DAC39C0}"/>
              </a:ext>
            </a:extLst>
          </p:cNvPr>
          <p:cNvPicPr>
            <a:picLocks noChangeAspect="1"/>
          </p:cNvPicPr>
          <p:nvPr/>
        </p:nvPicPr>
        <p:blipFill>
          <a:blip r:embed="rId2"/>
          <a:stretch>
            <a:fillRect/>
          </a:stretch>
        </p:blipFill>
        <p:spPr>
          <a:xfrm>
            <a:off x="1579418" y="4211917"/>
            <a:ext cx="9525000" cy="131445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5" name="Прямоугольник 4">
            <a:extLst>
              <a:ext uri="{FF2B5EF4-FFF2-40B4-BE49-F238E27FC236}">
                <a16:creationId xmlns:a16="http://schemas.microsoft.com/office/drawing/2014/main" id="{32332B40-8D87-4FAB-81A2-34BC193BF5E5}"/>
              </a:ext>
            </a:extLst>
          </p:cNvPr>
          <p:cNvSpPr/>
          <p:nvPr/>
        </p:nvSpPr>
        <p:spPr>
          <a:xfrm>
            <a:off x="1524000" y="5687291"/>
            <a:ext cx="9635836" cy="923330"/>
          </a:xfrm>
          <a:prstGeom prst="rect">
            <a:avLst/>
          </a:prstGeom>
        </p:spPr>
        <p:txBody>
          <a:bodyPr wrap="square">
            <a:spAutoFit/>
          </a:bodyPr>
          <a:lstStyle/>
          <a:p>
            <a:r>
              <a:rPr lang="en-US" dirty="0"/>
              <a:t>Typical appearance of PJCs:</a:t>
            </a:r>
          </a:p>
          <a:p>
            <a:r>
              <a:rPr lang="en-US" dirty="0"/>
              <a:t>Premature QRS complexes without a preceding P wave.</a:t>
            </a:r>
          </a:p>
          <a:p>
            <a:r>
              <a:rPr lang="en-US" dirty="0"/>
              <a:t>The QRS morphology is very similar to the sinus complexes.</a:t>
            </a:r>
            <a:endParaRPr lang="ru-RU" dirty="0"/>
          </a:p>
        </p:txBody>
      </p:sp>
    </p:spTree>
    <p:extLst>
      <p:ext uri="{BB962C8B-B14F-4D97-AF65-F5344CB8AC3E}">
        <p14:creationId xmlns:p14="http://schemas.microsoft.com/office/powerpoint/2010/main" val="3605143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CAD8BA-ABD1-45C1-9589-65DACEF4B7C5}"/>
              </a:ext>
            </a:extLst>
          </p:cNvPr>
          <p:cNvSpPr>
            <a:spLocks noGrp="1"/>
          </p:cNvSpPr>
          <p:nvPr>
            <p:ph type="title"/>
          </p:nvPr>
        </p:nvSpPr>
        <p:spPr>
          <a:xfrm>
            <a:off x="1143000" y="457200"/>
            <a:ext cx="9875520" cy="609600"/>
          </a:xfrm>
        </p:spPr>
        <p:txBody>
          <a:bodyPr>
            <a:normAutofit fontScale="90000"/>
          </a:bodyPr>
          <a:lstStyle/>
          <a:p>
            <a:r>
              <a:rPr lang="en-US" sz="4000" b="1" dirty="0"/>
              <a:t>Premature Ventricular Complex (PVC)</a:t>
            </a:r>
            <a:endParaRPr lang="ru-RU" sz="4000" b="1" dirty="0"/>
          </a:p>
        </p:txBody>
      </p:sp>
      <p:sp>
        <p:nvSpPr>
          <p:cNvPr id="3" name="Объект 2">
            <a:extLst>
              <a:ext uri="{FF2B5EF4-FFF2-40B4-BE49-F238E27FC236}">
                <a16:creationId xmlns:a16="http://schemas.microsoft.com/office/drawing/2014/main" id="{DCA54270-EF86-4240-967D-F2276D1FFE76}"/>
              </a:ext>
            </a:extLst>
          </p:cNvPr>
          <p:cNvSpPr>
            <a:spLocks noGrp="1"/>
          </p:cNvSpPr>
          <p:nvPr>
            <p:ph idx="1"/>
          </p:nvPr>
        </p:nvSpPr>
        <p:spPr>
          <a:xfrm>
            <a:off x="1143000" y="1939636"/>
            <a:ext cx="9872871" cy="4156363"/>
          </a:xfrm>
        </p:spPr>
        <p:txBody>
          <a:bodyPr>
            <a:normAutofit fontScale="92500" lnSpcReduction="10000"/>
          </a:bodyPr>
          <a:lstStyle/>
          <a:p>
            <a:pPr marL="45720" indent="0">
              <a:buNone/>
            </a:pPr>
            <a:r>
              <a:rPr lang="en-US" dirty="0"/>
              <a:t>A premature ventricular complex (PVC) is a premature beat arising from an </a:t>
            </a:r>
            <a:r>
              <a:rPr lang="en-US" b="1" dirty="0"/>
              <a:t>ectopic focus within the ventricles. </a:t>
            </a:r>
          </a:p>
          <a:p>
            <a:pPr marL="1966913" indent="0" algn="r">
              <a:buNone/>
            </a:pPr>
            <a:r>
              <a:rPr lang="en-US" dirty="0"/>
              <a:t>AKA: </a:t>
            </a:r>
            <a:r>
              <a:rPr lang="en-US" b="1" dirty="0"/>
              <a:t>ventricular </a:t>
            </a:r>
            <a:r>
              <a:rPr lang="en-US" b="1" dirty="0" err="1"/>
              <a:t>ectopics</a:t>
            </a:r>
            <a:r>
              <a:rPr lang="en-US" b="1" dirty="0"/>
              <a:t>, ventricular extrasystoles, ventricular premature beats, ventricular premature </a:t>
            </a:r>
            <a:r>
              <a:rPr lang="en-US" b="1" dirty="0" err="1"/>
              <a:t>depolarisations</a:t>
            </a:r>
            <a:r>
              <a:rPr lang="en-US" b="1" dirty="0"/>
              <a:t>.</a:t>
            </a:r>
          </a:p>
          <a:p>
            <a:pPr marL="1966913" indent="0" algn="r">
              <a:buNone/>
            </a:pPr>
            <a:endParaRPr lang="en-US" b="1" dirty="0"/>
          </a:p>
          <a:p>
            <a:pPr marL="45720" indent="0">
              <a:buNone/>
            </a:pPr>
            <a:r>
              <a:rPr lang="en-US" b="1" dirty="0"/>
              <a:t>Electrophysiology of Ventricular </a:t>
            </a:r>
            <a:r>
              <a:rPr lang="en-US" b="1" dirty="0" err="1"/>
              <a:t>Ectopics</a:t>
            </a:r>
            <a:endParaRPr lang="en-US" b="1" dirty="0"/>
          </a:p>
          <a:p>
            <a:pPr algn="just"/>
            <a:r>
              <a:rPr lang="en-US" dirty="0"/>
              <a:t>Ectopic firing of a focus within the ventricles bypasses the His-Purkinje system and </a:t>
            </a:r>
            <a:r>
              <a:rPr lang="en-US" dirty="0" err="1"/>
              <a:t>depolarises</a:t>
            </a:r>
            <a:r>
              <a:rPr lang="en-US" dirty="0"/>
              <a:t> the ventricles directly</a:t>
            </a:r>
          </a:p>
          <a:p>
            <a:pPr algn="just"/>
            <a:r>
              <a:rPr lang="en-US" dirty="0"/>
              <a:t>This disrupts the normal sequence of cardiac activation, leading to asynchronous activation of the two ventricles</a:t>
            </a:r>
          </a:p>
          <a:p>
            <a:pPr algn="just"/>
            <a:r>
              <a:rPr lang="en-US" dirty="0"/>
              <a:t>The consequent interventricular conduction delay produces QRS complexes with prolonged duration and abnormal morphology</a:t>
            </a:r>
          </a:p>
          <a:p>
            <a:pPr marL="1966913" indent="0" algn="r">
              <a:buNone/>
            </a:pPr>
            <a:endParaRPr lang="ru-RU" b="1" dirty="0"/>
          </a:p>
        </p:txBody>
      </p:sp>
    </p:spTree>
    <p:extLst>
      <p:ext uri="{BB962C8B-B14F-4D97-AF65-F5344CB8AC3E}">
        <p14:creationId xmlns:p14="http://schemas.microsoft.com/office/powerpoint/2010/main" val="1502653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1A5A8DA-01FB-4467-9C7C-8471B778DE93}"/>
              </a:ext>
            </a:extLst>
          </p:cNvPr>
          <p:cNvSpPr>
            <a:spLocks noGrp="1"/>
          </p:cNvSpPr>
          <p:nvPr>
            <p:ph idx="1"/>
          </p:nvPr>
        </p:nvSpPr>
        <p:spPr>
          <a:xfrm>
            <a:off x="1143000" y="1233055"/>
            <a:ext cx="9872871" cy="4862945"/>
          </a:xfrm>
        </p:spPr>
        <p:txBody>
          <a:bodyPr/>
          <a:lstStyle/>
          <a:p>
            <a:pPr marL="45720" indent="0">
              <a:buNone/>
            </a:pPr>
            <a:r>
              <a:rPr lang="en-US" b="1" dirty="0"/>
              <a:t>Clinical Significance</a:t>
            </a:r>
          </a:p>
          <a:p>
            <a:r>
              <a:rPr lang="en-US" dirty="0"/>
              <a:t>PVCs are a normal electrophysiological phenomenon not usually requiring investigation or treatment</a:t>
            </a:r>
          </a:p>
          <a:p>
            <a:r>
              <a:rPr lang="en-US" dirty="0"/>
              <a:t>Frequent PVCs may cause palpitations and a sense of the heart “skipping a beat”</a:t>
            </a:r>
          </a:p>
          <a:p>
            <a:r>
              <a:rPr lang="en-US" dirty="0"/>
              <a:t>In patients with underlying predispositions (e.g. </a:t>
            </a:r>
            <a:r>
              <a:rPr lang="en-US" dirty="0" err="1"/>
              <a:t>ischaemic</a:t>
            </a:r>
            <a:r>
              <a:rPr lang="en-US" dirty="0"/>
              <a:t> heart disease, WPW), a PVC may trigger the onset of a re-entrant tachydysrhythmia — e.g. VT, AVNRT, AVRT</a:t>
            </a:r>
          </a:p>
          <a:p>
            <a:r>
              <a:rPr lang="en-US" dirty="0"/>
              <a:t>Frequent PVCs are usually benign, except in the context of an prolonged QTc, when they may predispose to malignant ventricular arrhythmias such as </a:t>
            </a:r>
            <a:r>
              <a:rPr lang="en-US" dirty="0" err="1"/>
              <a:t>Torsades</a:t>
            </a:r>
            <a:r>
              <a:rPr lang="en-US" dirty="0"/>
              <a:t> de Pointes by causing “R on T” phenomenon</a:t>
            </a:r>
            <a:endParaRPr lang="ru-RU" dirty="0"/>
          </a:p>
        </p:txBody>
      </p:sp>
    </p:spTree>
    <p:extLst>
      <p:ext uri="{BB962C8B-B14F-4D97-AF65-F5344CB8AC3E}">
        <p14:creationId xmlns:p14="http://schemas.microsoft.com/office/powerpoint/2010/main" val="1720533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D811BC-BA5A-4AC6-9F3D-5F01886D927A}"/>
              </a:ext>
            </a:extLst>
          </p:cNvPr>
          <p:cNvSpPr>
            <a:spLocks noGrp="1"/>
          </p:cNvSpPr>
          <p:nvPr>
            <p:ph type="title"/>
          </p:nvPr>
        </p:nvSpPr>
        <p:spPr>
          <a:xfrm>
            <a:off x="1143000" y="609600"/>
            <a:ext cx="9875520" cy="581891"/>
          </a:xfrm>
        </p:spPr>
        <p:txBody>
          <a:bodyPr>
            <a:normAutofit/>
          </a:bodyPr>
          <a:lstStyle/>
          <a:p>
            <a:r>
              <a:rPr lang="en-US" sz="3200" b="1" dirty="0"/>
              <a:t>ECG features of PVCs</a:t>
            </a:r>
            <a:endParaRPr lang="ru-RU" b="1" dirty="0"/>
          </a:p>
        </p:txBody>
      </p:sp>
      <p:sp>
        <p:nvSpPr>
          <p:cNvPr id="3" name="Объект 2">
            <a:extLst>
              <a:ext uri="{FF2B5EF4-FFF2-40B4-BE49-F238E27FC236}">
                <a16:creationId xmlns:a16="http://schemas.microsoft.com/office/drawing/2014/main" id="{3F02BC35-85D2-4C4A-84CC-9F281A74B536}"/>
              </a:ext>
            </a:extLst>
          </p:cNvPr>
          <p:cNvSpPr>
            <a:spLocks noGrp="1"/>
          </p:cNvSpPr>
          <p:nvPr>
            <p:ph idx="1"/>
          </p:nvPr>
        </p:nvSpPr>
        <p:spPr>
          <a:xfrm>
            <a:off x="1140351" y="1191491"/>
            <a:ext cx="9872871" cy="3456709"/>
          </a:xfrm>
        </p:spPr>
        <p:txBody>
          <a:bodyPr/>
          <a:lstStyle/>
          <a:p>
            <a:pPr>
              <a:spcBef>
                <a:spcPts val="600"/>
              </a:spcBef>
            </a:pPr>
            <a:r>
              <a:rPr lang="en-US" dirty="0"/>
              <a:t>Broad QRS complex (≥ 120 </a:t>
            </a:r>
            <a:r>
              <a:rPr lang="en-US" dirty="0" err="1"/>
              <a:t>ms</a:t>
            </a:r>
            <a:r>
              <a:rPr lang="en-US" dirty="0"/>
              <a:t>) with abnormal morphology</a:t>
            </a:r>
          </a:p>
          <a:p>
            <a:pPr>
              <a:spcBef>
                <a:spcPts val="600"/>
              </a:spcBef>
            </a:pPr>
            <a:r>
              <a:rPr lang="en-US" dirty="0"/>
              <a:t>Premature — i.e. occurs earlier than would be expected for the next sinus impulse</a:t>
            </a:r>
          </a:p>
          <a:p>
            <a:pPr>
              <a:spcBef>
                <a:spcPts val="600"/>
              </a:spcBef>
            </a:pPr>
            <a:r>
              <a:rPr lang="en-US" dirty="0"/>
              <a:t>Discordant ST segment and T wave changes.</a:t>
            </a:r>
          </a:p>
          <a:p>
            <a:pPr>
              <a:spcBef>
                <a:spcPts val="600"/>
              </a:spcBef>
            </a:pPr>
            <a:r>
              <a:rPr lang="en-US" dirty="0"/>
              <a:t>Usually followed by a full compensatory pause</a:t>
            </a:r>
          </a:p>
          <a:p>
            <a:pPr>
              <a:spcBef>
                <a:spcPts val="600"/>
              </a:spcBef>
            </a:pPr>
            <a:r>
              <a:rPr lang="en-US" dirty="0"/>
              <a:t>Retrograde capture of the atria may or may not occur</a:t>
            </a:r>
            <a:endParaRPr lang="ru-RU" dirty="0"/>
          </a:p>
        </p:txBody>
      </p:sp>
      <p:pic>
        <p:nvPicPr>
          <p:cNvPr id="2050" name="Picture 2" descr="ECG Multifocal Premature Ventricular Complex (PVC)">
            <a:extLst>
              <a:ext uri="{FF2B5EF4-FFF2-40B4-BE49-F238E27FC236}">
                <a16:creationId xmlns:a16="http://schemas.microsoft.com/office/drawing/2014/main" id="{DF0AE3D0-2A3F-4B6F-83F3-FE65CC87F5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256684"/>
            <a:ext cx="9601200" cy="240982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Прямоугольник 5">
            <a:extLst>
              <a:ext uri="{FF2B5EF4-FFF2-40B4-BE49-F238E27FC236}">
                <a16:creationId xmlns:a16="http://schemas.microsoft.com/office/drawing/2014/main" id="{F3DFFF2A-E9CD-4818-BB3D-F29C8D1E7101}"/>
              </a:ext>
            </a:extLst>
          </p:cNvPr>
          <p:cNvSpPr/>
          <p:nvPr/>
        </p:nvSpPr>
        <p:spPr>
          <a:xfrm>
            <a:off x="1140351" y="5786735"/>
            <a:ext cx="10598728" cy="923330"/>
          </a:xfrm>
          <a:prstGeom prst="rect">
            <a:avLst/>
          </a:prstGeom>
        </p:spPr>
        <p:txBody>
          <a:bodyPr wrap="square">
            <a:spAutoFit/>
          </a:bodyPr>
          <a:lstStyle/>
          <a:p>
            <a:r>
              <a:rPr lang="en-US" dirty="0"/>
              <a:t>Sinus rhythm with PVCs of two different morphologies (arrows)</a:t>
            </a:r>
          </a:p>
          <a:p>
            <a:r>
              <a:rPr lang="en-US" dirty="0"/>
              <a:t>Note the appropriately discordant ST segments / T waves</a:t>
            </a:r>
          </a:p>
          <a:p>
            <a:r>
              <a:rPr lang="en-US" dirty="0"/>
              <a:t>The pause surrounding the PVC is equal to double the preceding R-R interval (= a full compensatory pause)</a:t>
            </a:r>
            <a:endParaRPr lang="ru-RU" dirty="0"/>
          </a:p>
        </p:txBody>
      </p:sp>
    </p:spTree>
    <p:extLst>
      <p:ext uri="{BB962C8B-B14F-4D97-AF65-F5344CB8AC3E}">
        <p14:creationId xmlns:p14="http://schemas.microsoft.com/office/powerpoint/2010/main" val="2734849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1191946-E78A-4387-BF83-4078128EA220}"/>
              </a:ext>
            </a:extLst>
          </p:cNvPr>
          <p:cNvSpPr>
            <a:spLocks noGrp="1"/>
          </p:cNvSpPr>
          <p:nvPr>
            <p:ph idx="1"/>
          </p:nvPr>
        </p:nvSpPr>
        <p:spPr>
          <a:xfrm>
            <a:off x="1032164" y="755071"/>
            <a:ext cx="9872871" cy="5715001"/>
          </a:xfrm>
        </p:spPr>
        <p:txBody>
          <a:bodyPr>
            <a:normAutofit fontScale="92500" lnSpcReduction="10000"/>
          </a:bodyPr>
          <a:lstStyle/>
          <a:p>
            <a:pPr marL="45720" indent="0" algn="just">
              <a:buNone/>
            </a:pPr>
            <a:r>
              <a:rPr lang="en-US" b="1" dirty="0"/>
              <a:t>Discordance</a:t>
            </a:r>
          </a:p>
          <a:p>
            <a:pPr marL="45720" indent="0" algn="just">
              <a:buNone/>
            </a:pPr>
            <a:r>
              <a:rPr lang="en-US" b="1" dirty="0"/>
              <a:t>Appropriate discordance </a:t>
            </a:r>
            <a:r>
              <a:rPr lang="en-US" dirty="0"/>
              <a:t>describes a pattern of </a:t>
            </a:r>
            <a:r>
              <a:rPr lang="en-US" dirty="0" err="1"/>
              <a:t>repolarisation</a:t>
            </a:r>
            <a:r>
              <a:rPr lang="en-US" dirty="0"/>
              <a:t> abnormality (typically seen with left bundle branch block, paced rhythms, VT) in which the ST segment and T wave are directed opposite to the main vector of the QRS complex. Because there is abnormal </a:t>
            </a:r>
            <a:r>
              <a:rPr lang="en-US" dirty="0" err="1"/>
              <a:t>depolarisation</a:t>
            </a:r>
            <a:r>
              <a:rPr lang="en-US" dirty="0"/>
              <a:t>, there is subsequent abnormal </a:t>
            </a:r>
            <a:r>
              <a:rPr lang="en-US" dirty="0" err="1"/>
              <a:t>repolarisation</a:t>
            </a:r>
            <a:r>
              <a:rPr lang="en-US" dirty="0"/>
              <a:t> which is discordant:</a:t>
            </a:r>
          </a:p>
          <a:p>
            <a:pPr algn="just"/>
            <a:r>
              <a:rPr lang="en-US" dirty="0"/>
              <a:t>ST depression and T wave inversion in leads with a dominant R wave</a:t>
            </a:r>
          </a:p>
          <a:p>
            <a:pPr algn="just"/>
            <a:r>
              <a:rPr lang="en-US" dirty="0"/>
              <a:t>ST elevation with upright T waves in leads with a dominant S wave</a:t>
            </a:r>
            <a:endParaRPr lang="ru-RU" dirty="0"/>
          </a:p>
          <a:p>
            <a:pPr algn="just"/>
            <a:endParaRPr lang="en-US" dirty="0"/>
          </a:p>
          <a:p>
            <a:pPr marL="45720" indent="0">
              <a:buNone/>
            </a:pPr>
            <a:r>
              <a:rPr lang="en-US" dirty="0"/>
              <a:t>With a </a:t>
            </a:r>
            <a:r>
              <a:rPr lang="en-US" b="1" dirty="0"/>
              <a:t>full compensatory pause</a:t>
            </a:r>
            <a:r>
              <a:rPr lang="en-US" dirty="0"/>
              <a:t>, the next normal beat arrives after an interval that is equal to double the preceding R-R interval</a:t>
            </a:r>
          </a:p>
          <a:p>
            <a:pPr marL="45720" indent="0" algn="just">
              <a:buNone/>
            </a:pPr>
            <a:r>
              <a:rPr lang="en-US" b="1" dirty="0"/>
              <a:t>Retrograde capture</a:t>
            </a:r>
            <a:r>
              <a:rPr lang="en-US" dirty="0"/>
              <a:t> describes the process whereby the ectopic impulse is conducted retrogradely through the AV node, producing atrial </a:t>
            </a:r>
            <a:r>
              <a:rPr lang="en-US" dirty="0" err="1"/>
              <a:t>depolarisation</a:t>
            </a:r>
            <a:r>
              <a:rPr lang="en-US" dirty="0"/>
              <a:t>. This is visible on the ECG as an inverted P wave (“</a:t>
            </a:r>
            <a:r>
              <a:rPr lang="en-US" i="1" dirty="0"/>
              <a:t>retrograde P wave</a:t>
            </a:r>
            <a:r>
              <a:rPr lang="en-US" dirty="0"/>
              <a:t>“), usually occurring after the QRS complex.</a:t>
            </a:r>
          </a:p>
          <a:p>
            <a:pPr marL="45720" indent="0">
              <a:buNone/>
            </a:pPr>
            <a:endParaRPr lang="en-US" dirty="0"/>
          </a:p>
          <a:p>
            <a:pPr marL="45720" indent="0">
              <a:buNone/>
            </a:pPr>
            <a:r>
              <a:rPr lang="en-US" i="1" dirty="0"/>
              <a:t>PVCs are said to be “frequent” if there are more than 5 PVCs per minute on the routine ECG, or more than 10-30 per hour during ambulatory monitoring.</a:t>
            </a:r>
            <a:endParaRPr lang="en-US" dirty="0"/>
          </a:p>
        </p:txBody>
      </p:sp>
      <p:sp>
        <p:nvSpPr>
          <p:cNvPr id="4" name="Прямоугольник 3">
            <a:extLst>
              <a:ext uri="{FF2B5EF4-FFF2-40B4-BE49-F238E27FC236}">
                <a16:creationId xmlns:a16="http://schemas.microsoft.com/office/drawing/2014/main" id="{92F1AD03-1AD6-4821-BE93-F122E926D499}"/>
              </a:ext>
            </a:extLst>
          </p:cNvPr>
          <p:cNvSpPr/>
          <p:nvPr/>
        </p:nvSpPr>
        <p:spPr>
          <a:xfrm>
            <a:off x="1039091" y="5389418"/>
            <a:ext cx="9809018" cy="92825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descr="Тенденция к повышению">
            <a:extLst>
              <a:ext uri="{FF2B5EF4-FFF2-40B4-BE49-F238E27FC236}">
                <a16:creationId xmlns:a16="http://schemas.microsoft.com/office/drawing/2014/main" id="{ADD0A1E5-9782-433E-8528-8DA44F0CEA8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48109" y="5555672"/>
            <a:ext cx="914400" cy="914400"/>
          </a:xfrm>
          <a:prstGeom prst="rect">
            <a:avLst/>
          </a:prstGeom>
        </p:spPr>
      </p:pic>
    </p:spTree>
    <p:extLst>
      <p:ext uri="{BB962C8B-B14F-4D97-AF65-F5344CB8AC3E}">
        <p14:creationId xmlns:p14="http://schemas.microsoft.com/office/powerpoint/2010/main" val="3530356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54B3FC0-BE58-4346-AB40-22F1FBA9F691}"/>
              </a:ext>
            </a:extLst>
          </p:cNvPr>
          <p:cNvSpPr>
            <a:spLocks noGrp="1"/>
          </p:cNvSpPr>
          <p:nvPr>
            <p:ph idx="1"/>
          </p:nvPr>
        </p:nvSpPr>
        <p:spPr>
          <a:xfrm>
            <a:off x="665019" y="893617"/>
            <a:ext cx="5791200" cy="5230091"/>
          </a:xfrm>
          <a:ln w="57150"/>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marL="45720" indent="0">
              <a:buNone/>
            </a:pPr>
            <a:r>
              <a:rPr lang="en-US" b="1" dirty="0"/>
              <a:t>Classification</a:t>
            </a:r>
          </a:p>
          <a:p>
            <a:pPr marL="45720" indent="0">
              <a:buNone/>
            </a:pPr>
            <a:endParaRPr lang="en-US" b="1" dirty="0"/>
          </a:p>
          <a:p>
            <a:pPr marL="45720" indent="0">
              <a:buNone/>
            </a:pPr>
            <a:r>
              <a:rPr lang="en-US" dirty="0"/>
              <a:t>PVCs may be either:</a:t>
            </a:r>
          </a:p>
          <a:p>
            <a:r>
              <a:rPr lang="en-US" b="1" dirty="0"/>
              <a:t>Unifocal</a:t>
            </a:r>
            <a:r>
              <a:rPr lang="en-US" dirty="0"/>
              <a:t> — arising from a single ectopic focus; each PVC is identical</a:t>
            </a:r>
          </a:p>
          <a:p>
            <a:r>
              <a:rPr lang="en-US" b="1" dirty="0"/>
              <a:t>Multifocal</a:t>
            </a:r>
            <a:r>
              <a:rPr lang="en-US" dirty="0"/>
              <a:t> — arising from two or more ectopic foci; multiple QRS morphologies</a:t>
            </a:r>
          </a:p>
          <a:p>
            <a:pPr marL="45720" indent="0">
              <a:buNone/>
            </a:pPr>
            <a:endParaRPr lang="en-US" dirty="0"/>
          </a:p>
          <a:p>
            <a:pPr marL="45720" indent="0">
              <a:buNone/>
            </a:pPr>
            <a:r>
              <a:rPr lang="en-US" dirty="0"/>
              <a:t>The origin of each PVC can be discerned from the QRS morphology:</a:t>
            </a:r>
          </a:p>
          <a:p>
            <a:r>
              <a:rPr lang="en-US" dirty="0"/>
              <a:t>PVCs arising from the right ventricle have a left bundle branch block morphology (dominant S wave in V1)</a:t>
            </a:r>
          </a:p>
          <a:p>
            <a:r>
              <a:rPr lang="en-US" dirty="0"/>
              <a:t>PVCs arising from the left ventricle have a right bundle branch block morphology (dominant R wave in V1)</a:t>
            </a:r>
          </a:p>
          <a:p>
            <a:endParaRPr lang="en-US" dirty="0"/>
          </a:p>
          <a:p>
            <a:endParaRPr lang="ru-RU" dirty="0"/>
          </a:p>
        </p:txBody>
      </p:sp>
      <p:pic>
        <p:nvPicPr>
          <p:cNvPr id="5" name="Рисунок 4">
            <a:extLst>
              <a:ext uri="{FF2B5EF4-FFF2-40B4-BE49-F238E27FC236}">
                <a16:creationId xmlns:a16="http://schemas.microsoft.com/office/drawing/2014/main" id="{A4DAEA13-D56B-4796-8AF5-95C79E8E5389}"/>
              </a:ext>
            </a:extLst>
          </p:cNvPr>
          <p:cNvPicPr>
            <a:picLocks noChangeAspect="1"/>
          </p:cNvPicPr>
          <p:nvPr/>
        </p:nvPicPr>
        <p:blipFill rotWithShape="1">
          <a:blip r:embed="rId2"/>
          <a:srcRect l="15606" t="46465" r="7878" b="2626"/>
          <a:stretch/>
        </p:blipFill>
        <p:spPr>
          <a:xfrm>
            <a:off x="6816434" y="3773098"/>
            <a:ext cx="4710547" cy="23506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extLst>
              <a:ext uri="{FF2B5EF4-FFF2-40B4-BE49-F238E27FC236}">
                <a16:creationId xmlns:a16="http://schemas.microsoft.com/office/drawing/2014/main" id="{D90C1F03-D189-439A-B6EB-2FE47F32342E}"/>
              </a:ext>
            </a:extLst>
          </p:cNvPr>
          <p:cNvSpPr txBox="1"/>
          <p:nvPr/>
        </p:nvSpPr>
        <p:spPr>
          <a:xfrm>
            <a:off x="10418479" y="3773098"/>
            <a:ext cx="460382"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dirty="0"/>
              <a:t>RV</a:t>
            </a:r>
            <a:endParaRPr lang="ru-RU" dirty="0"/>
          </a:p>
        </p:txBody>
      </p:sp>
      <p:sp>
        <p:nvSpPr>
          <p:cNvPr id="14" name="TextBox 13">
            <a:extLst>
              <a:ext uri="{FF2B5EF4-FFF2-40B4-BE49-F238E27FC236}">
                <a16:creationId xmlns:a16="http://schemas.microsoft.com/office/drawing/2014/main" id="{9DFCFC79-5347-47E1-BEC8-13B67B3A0A30}"/>
              </a:ext>
            </a:extLst>
          </p:cNvPr>
          <p:cNvSpPr txBox="1"/>
          <p:nvPr/>
        </p:nvSpPr>
        <p:spPr>
          <a:xfrm>
            <a:off x="8521661" y="3810106"/>
            <a:ext cx="421782" cy="369332"/>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lang="en-US" dirty="0"/>
              <a:t>LV</a:t>
            </a:r>
            <a:endParaRPr lang="ru-RU" dirty="0"/>
          </a:p>
        </p:txBody>
      </p:sp>
      <p:pic>
        <p:nvPicPr>
          <p:cNvPr id="15" name="Рисунок 14">
            <a:extLst>
              <a:ext uri="{FF2B5EF4-FFF2-40B4-BE49-F238E27FC236}">
                <a16:creationId xmlns:a16="http://schemas.microsoft.com/office/drawing/2014/main" id="{E7E9D53D-66EE-43B4-A9FC-C011A6111141}"/>
              </a:ext>
            </a:extLst>
          </p:cNvPr>
          <p:cNvPicPr>
            <a:picLocks noChangeAspect="1"/>
          </p:cNvPicPr>
          <p:nvPr/>
        </p:nvPicPr>
        <p:blipFill rotWithShape="1">
          <a:blip r:embed="rId3">
            <a:biLevel thresh="50000"/>
          </a:blip>
          <a:srcRect l="14791" r="8974"/>
          <a:stretch/>
        </p:blipFill>
        <p:spPr>
          <a:xfrm>
            <a:off x="6629397" y="893617"/>
            <a:ext cx="5084619" cy="2139881"/>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88547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DB498F67-2945-416F-8EE8-32C248875B0C}"/>
              </a:ext>
            </a:extLst>
          </p:cNvPr>
          <p:cNvSpPr/>
          <p:nvPr/>
        </p:nvSpPr>
        <p:spPr>
          <a:xfrm>
            <a:off x="336655" y="489734"/>
            <a:ext cx="5288291" cy="2939266"/>
          </a:xfrm>
          <a:prstGeom prst="rect">
            <a:avLst/>
          </a:prstGeom>
          <a:ln w="57150"/>
        </p:spPr>
        <p:style>
          <a:lnRef idx="2">
            <a:schemeClr val="accent1"/>
          </a:lnRef>
          <a:fillRef idx="1">
            <a:schemeClr val="lt1"/>
          </a:fillRef>
          <a:effectRef idx="0">
            <a:schemeClr val="accent1"/>
          </a:effectRef>
          <a:fontRef idx="minor">
            <a:schemeClr val="dk1"/>
          </a:fontRef>
        </p:style>
        <p:txBody>
          <a:bodyPr wrap="square">
            <a:spAutoFit/>
          </a:bodyPr>
          <a:lstStyle/>
          <a:p>
            <a:r>
              <a:rPr lang="en-US" sz="2000" dirty="0"/>
              <a:t>PVCs often occur in repeating patterns:</a:t>
            </a:r>
          </a:p>
          <a:p>
            <a:pPr marL="285750" indent="-285750">
              <a:spcBef>
                <a:spcPts val="600"/>
              </a:spcBef>
              <a:buFont typeface="Arial" panose="020B0604020202020204" pitchFamily="34" charset="0"/>
              <a:buChar char="•"/>
            </a:pPr>
            <a:r>
              <a:rPr lang="en-US" sz="2000" b="1" dirty="0"/>
              <a:t>Bigeminy</a:t>
            </a:r>
            <a:r>
              <a:rPr lang="en-US" sz="2000" dirty="0"/>
              <a:t> — every other beat is a PVC</a:t>
            </a:r>
          </a:p>
          <a:p>
            <a:pPr marL="285750" indent="-285750">
              <a:spcBef>
                <a:spcPts val="600"/>
              </a:spcBef>
              <a:buFont typeface="Arial" panose="020B0604020202020204" pitchFamily="34" charset="0"/>
              <a:buChar char="•"/>
            </a:pPr>
            <a:r>
              <a:rPr lang="en-US" sz="2000" b="1" dirty="0"/>
              <a:t>Trigeminy</a:t>
            </a:r>
            <a:r>
              <a:rPr lang="en-US" sz="2000" dirty="0"/>
              <a:t> — every third beat is a PVC</a:t>
            </a:r>
          </a:p>
          <a:p>
            <a:pPr marL="285750" indent="-285750">
              <a:spcBef>
                <a:spcPts val="600"/>
              </a:spcBef>
              <a:buFont typeface="Arial" panose="020B0604020202020204" pitchFamily="34" charset="0"/>
              <a:buChar char="•"/>
            </a:pPr>
            <a:r>
              <a:rPr lang="en-US" sz="2000" b="1" dirty="0"/>
              <a:t>Quadrigeminy</a:t>
            </a:r>
            <a:r>
              <a:rPr lang="en-US" sz="2000" dirty="0"/>
              <a:t> — every fourth beat is a PVC</a:t>
            </a:r>
          </a:p>
          <a:p>
            <a:pPr marL="285750" indent="-285750">
              <a:spcBef>
                <a:spcPts val="600"/>
              </a:spcBef>
              <a:buFont typeface="Arial" panose="020B0604020202020204" pitchFamily="34" charset="0"/>
              <a:buChar char="•"/>
            </a:pPr>
            <a:r>
              <a:rPr lang="en-US" sz="2000" b="1" dirty="0"/>
              <a:t>Couplet</a:t>
            </a:r>
            <a:r>
              <a:rPr lang="en-US" sz="2000" dirty="0"/>
              <a:t> — two consecutive PVCs</a:t>
            </a:r>
          </a:p>
          <a:p>
            <a:pPr marL="285750" indent="-285750">
              <a:spcBef>
                <a:spcPts val="600"/>
              </a:spcBef>
              <a:buFont typeface="Arial" panose="020B0604020202020204" pitchFamily="34" charset="0"/>
              <a:buChar char="•"/>
            </a:pPr>
            <a:r>
              <a:rPr lang="en-US" sz="2000" b="1" dirty="0"/>
              <a:t>Non- sustained ventricular tachycardia (NSVT)</a:t>
            </a:r>
            <a:r>
              <a:rPr lang="en-US" sz="2000" dirty="0"/>
              <a:t> — between three and thirty consecutive PVCs </a:t>
            </a:r>
            <a:endParaRPr lang="en-US" sz="2000" b="0" i="0" dirty="0">
              <a:effectLst/>
            </a:endParaRPr>
          </a:p>
        </p:txBody>
      </p:sp>
      <p:pic>
        <p:nvPicPr>
          <p:cNvPr id="12" name="Рисунок 11">
            <a:extLst>
              <a:ext uri="{FF2B5EF4-FFF2-40B4-BE49-F238E27FC236}">
                <a16:creationId xmlns:a16="http://schemas.microsoft.com/office/drawing/2014/main" id="{12C30B07-56FD-433E-8396-B24AF9EB47B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t="20827" r="50000" b="22904"/>
          <a:stretch/>
        </p:blipFill>
        <p:spPr>
          <a:xfrm>
            <a:off x="641037" y="3894638"/>
            <a:ext cx="4281764" cy="247519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13" name="Рисунок 12">
            <a:extLst>
              <a:ext uri="{FF2B5EF4-FFF2-40B4-BE49-F238E27FC236}">
                <a16:creationId xmlns:a16="http://schemas.microsoft.com/office/drawing/2014/main" id="{1448654A-3809-4235-94C5-D59BD2EA865C}"/>
              </a:ext>
            </a:extLst>
          </p:cNvPr>
          <p:cNvPicPr>
            <a:picLocks noChangeAspect="1"/>
          </p:cNvPicPr>
          <p:nvPr/>
        </p:nvPicPr>
        <p:blipFill>
          <a:blip r:embed="rId4"/>
          <a:stretch>
            <a:fillRect/>
          </a:stretch>
        </p:blipFill>
        <p:spPr>
          <a:xfrm>
            <a:off x="5794763" y="371058"/>
            <a:ext cx="6060582" cy="4649036"/>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16" name="Рисунок 15">
            <a:extLst>
              <a:ext uri="{FF2B5EF4-FFF2-40B4-BE49-F238E27FC236}">
                <a16:creationId xmlns:a16="http://schemas.microsoft.com/office/drawing/2014/main" id="{FC44CE6B-D3C6-4E9E-8EEB-092EDCB3648E}"/>
              </a:ext>
            </a:extLst>
          </p:cNvPr>
          <p:cNvPicPr>
            <a:picLocks noChangeAspect="1"/>
          </p:cNvPicPr>
          <p:nvPr/>
        </p:nvPicPr>
        <p:blipFill rotWithShape="1">
          <a:blip r:embed="rId5"/>
          <a:srcRect l="8609" r="21305"/>
          <a:stretch/>
        </p:blipFill>
        <p:spPr>
          <a:xfrm>
            <a:off x="5213455" y="5132237"/>
            <a:ext cx="6212412" cy="133307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65195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2382C6D-283B-4140-8193-777E20EEED8E}"/>
              </a:ext>
            </a:extLst>
          </p:cNvPr>
          <p:cNvSpPr>
            <a:spLocks noGrp="1"/>
          </p:cNvSpPr>
          <p:nvPr>
            <p:ph idx="1"/>
          </p:nvPr>
        </p:nvSpPr>
        <p:spPr>
          <a:xfrm>
            <a:off x="1159564" y="1517072"/>
            <a:ext cx="9872871" cy="4038600"/>
          </a:xfrm>
        </p:spPr>
        <p:txBody>
          <a:bodyPr/>
          <a:lstStyle/>
          <a:p>
            <a:pPr marL="45720" indent="0" algn="just">
              <a:buNone/>
            </a:pPr>
            <a:r>
              <a:rPr lang="en-US" b="1" dirty="0"/>
              <a:t>Clinical</a:t>
            </a:r>
            <a:r>
              <a:rPr lang="en-US" dirty="0"/>
              <a:t> </a:t>
            </a:r>
            <a:r>
              <a:rPr lang="en-US" b="1" dirty="0"/>
              <a:t>Significance</a:t>
            </a:r>
          </a:p>
          <a:p>
            <a:pPr algn="just"/>
            <a:r>
              <a:rPr lang="en-US" dirty="0"/>
              <a:t>PVCs are a normal electrophysiological phenomenon not usually requiring investigation or treatment</a:t>
            </a:r>
          </a:p>
          <a:p>
            <a:pPr algn="just"/>
            <a:r>
              <a:rPr lang="en-US" dirty="0"/>
              <a:t>Frequent PVCs may cause palpitations and a sense of the heart “skipping a beat”</a:t>
            </a:r>
          </a:p>
          <a:p>
            <a:pPr algn="just"/>
            <a:r>
              <a:rPr lang="en-US" dirty="0"/>
              <a:t>In patients with underlying predispositions (e.g. </a:t>
            </a:r>
            <a:r>
              <a:rPr lang="en-US" dirty="0" err="1"/>
              <a:t>ischaemic</a:t>
            </a:r>
            <a:r>
              <a:rPr lang="en-US" dirty="0"/>
              <a:t> heart disease, WPW), a PVC may trigger the onset of a re-entrant tachydysrhythmia — e.g. VT, AVNRT, AVRT</a:t>
            </a:r>
          </a:p>
          <a:p>
            <a:pPr algn="just"/>
            <a:r>
              <a:rPr lang="en-US" dirty="0"/>
              <a:t>Frequent PVCs are usually benign, except in the context of an prolonged QTc, when they may predispose to malignant ventricular arrhythmias such as </a:t>
            </a:r>
            <a:r>
              <a:rPr lang="en-US" dirty="0" err="1"/>
              <a:t>Torsades</a:t>
            </a:r>
            <a:r>
              <a:rPr lang="en-US" dirty="0"/>
              <a:t> de Pointes by causing “R on T” phenomenon</a:t>
            </a:r>
            <a:endParaRPr lang="ru-RU" dirty="0"/>
          </a:p>
        </p:txBody>
      </p:sp>
    </p:spTree>
    <p:extLst>
      <p:ext uri="{BB962C8B-B14F-4D97-AF65-F5344CB8AC3E}">
        <p14:creationId xmlns:p14="http://schemas.microsoft.com/office/powerpoint/2010/main" val="587995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81455A2-50DD-4DAD-8A78-52465082D2FF}"/>
              </a:ext>
            </a:extLst>
          </p:cNvPr>
          <p:cNvSpPr>
            <a:spLocks noGrp="1"/>
          </p:cNvSpPr>
          <p:nvPr>
            <p:ph idx="1"/>
          </p:nvPr>
        </p:nvSpPr>
        <p:spPr>
          <a:xfrm>
            <a:off x="1143000" y="983673"/>
            <a:ext cx="9872871" cy="5112327"/>
          </a:xfrm>
        </p:spPr>
        <p:txBody>
          <a:bodyPr>
            <a:normAutofit/>
          </a:bodyPr>
          <a:lstStyle/>
          <a:p>
            <a:pPr marL="45720" indent="0">
              <a:buNone/>
            </a:pPr>
            <a:r>
              <a:rPr lang="en-US" sz="2400" b="1" dirty="0"/>
              <a:t>Causes</a:t>
            </a:r>
          </a:p>
          <a:p>
            <a:pPr marL="45720" indent="0">
              <a:buNone/>
            </a:pPr>
            <a:r>
              <a:rPr lang="en-US" sz="2400" dirty="0"/>
              <a:t>Frequent or symptomatic PVCs may be due to:</a:t>
            </a:r>
          </a:p>
        </p:txBody>
      </p:sp>
      <p:graphicFrame>
        <p:nvGraphicFramePr>
          <p:cNvPr id="4" name="Таблица 4">
            <a:extLst>
              <a:ext uri="{FF2B5EF4-FFF2-40B4-BE49-F238E27FC236}">
                <a16:creationId xmlns:a16="http://schemas.microsoft.com/office/drawing/2014/main" id="{7856A39A-380E-457A-A994-9624CDE8036D}"/>
              </a:ext>
            </a:extLst>
          </p:cNvPr>
          <p:cNvGraphicFramePr>
            <a:graphicFrameLocks noGrp="1"/>
          </p:cNvGraphicFramePr>
          <p:nvPr>
            <p:extLst>
              <p:ext uri="{D42A27DB-BD31-4B8C-83A1-F6EECF244321}">
                <p14:modId xmlns:p14="http://schemas.microsoft.com/office/powerpoint/2010/main" val="3973546322"/>
              </p:ext>
            </p:extLst>
          </p:nvPr>
        </p:nvGraphicFramePr>
        <p:xfrm>
          <a:off x="1176129" y="2468880"/>
          <a:ext cx="8128000" cy="1920240"/>
        </p:xfrm>
        <a:graphic>
          <a:graphicData uri="http://schemas.openxmlformats.org/drawingml/2006/table">
            <a:tbl>
              <a:tblPr firstRow="1" bandRow="1">
                <a:tableStyleId>{2D5ABB26-0587-4C30-8999-92F81FD0307C}</a:tableStyleId>
              </a:tblPr>
              <a:tblGrid>
                <a:gridCol w="4064000">
                  <a:extLst>
                    <a:ext uri="{9D8B030D-6E8A-4147-A177-3AD203B41FA5}">
                      <a16:colId xmlns:a16="http://schemas.microsoft.com/office/drawing/2014/main" val="2773006754"/>
                    </a:ext>
                  </a:extLst>
                </a:gridCol>
                <a:gridCol w="4064000">
                  <a:extLst>
                    <a:ext uri="{9D8B030D-6E8A-4147-A177-3AD203B41FA5}">
                      <a16:colId xmlns:a16="http://schemas.microsoft.com/office/drawing/2014/main" val="2590619240"/>
                    </a:ext>
                  </a:extLst>
                </a:gridCol>
              </a:tblGrid>
              <a:tr h="370840">
                <a:tc>
                  <a:txBody>
                    <a:bodyPr/>
                    <a:lstStyle/>
                    <a:p>
                      <a:pPr marL="285750" indent="-285750">
                        <a:buFont typeface="Arial" panose="020B0604020202020204" pitchFamily="34" charset="0"/>
                        <a:buChar char="•"/>
                      </a:pPr>
                      <a:r>
                        <a:rPr lang="en-US" sz="2400" dirty="0"/>
                        <a:t>Anxiety</a:t>
                      </a:r>
                    </a:p>
                    <a:p>
                      <a:pPr marL="285750" indent="-285750">
                        <a:buFont typeface="Arial" panose="020B0604020202020204" pitchFamily="34" charset="0"/>
                        <a:buChar char="•"/>
                      </a:pPr>
                      <a:r>
                        <a:rPr lang="en-US" sz="2400" dirty="0"/>
                        <a:t>Sympathomimetics</a:t>
                      </a:r>
                    </a:p>
                    <a:p>
                      <a:pPr marL="285750" indent="-285750">
                        <a:buFont typeface="Arial" panose="020B0604020202020204" pitchFamily="34" charset="0"/>
                        <a:buChar char="•"/>
                      </a:pPr>
                      <a:r>
                        <a:rPr lang="en-US" sz="2400" dirty="0"/>
                        <a:t>Beta-agonists</a:t>
                      </a:r>
                    </a:p>
                    <a:p>
                      <a:pPr marL="285750" indent="-285750">
                        <a:buFont typeface="Arial" panose="020B0604020202020204" pitchFamily="34" charset="0"/>
                        <a:buChar char="•"/>
                      </a:pPr>
                      <a:r>
                        <a:rPr lang="en-US" sz="2400" dirty="0"/>
                        <a:t>Excess caffeine</a:t>
                      </a:r>
                    </a:p>
                    <a:p>
                      <a:endParaRPr lang="ru-RU" sz="2400" dirty="0"/>
                    </a:p>
                  </a:txBody>
                  <a:tcPr/>
                </a:tc>
                <a:tc>
                  <a:txBody>
                    <a:bodyPr/>
                    <a:lstStyle/>
                    <a:p>
                      <a:pPr marL="285750" indent="-285750">
                        <a:buFont typeface="Arial" panose="020B0604020202020204" pitchFamily="34" charset="0"/>
                        <a:buChar char="•"/>
                      </a:pPr>
                      <a:r>
                        <a:rPr lang="en-US" sz="2400" dirty="0" err="1"/>
                        <a:t>Hypokalaemia</a:t>
                      </a:r>
                      <a:endParaRPr lang="en-US" sz="2400" dirty="0"/>
                    </a:p>
                    <a:p>
                      <a:pPr marL="285750" indent="-285750">
                        <a:buFont typeface="Arial" panose="020B0604020202020204" pitchFamily="34" charset="0"/>
                        <a:buChar char="•"/>
                      </a:pPr>
                      <a:r>
                        <a:rPr lang="en-US" sz="2400" dirty="0"/>
                        <a:t>Hypomagnesaemia</a:t>
                      </a:r>
                    </a:p>
                    <a:p>
                      <a:pPr marL="285750" indent="-285750">
                        <a:buFont typeface="Arial" panose="020B0604020202020204" pitchFamily="34" charset="0"/>
                        <a:buChar char="•"/>
                      </a:pPr>
                      <a:r>
                        <a:rPr lang="en-US" sz="2400" dirty="0"/>
                        <a:t>Digoxin toxicity</a:t>
                      </a:r>
                    </a:p>
                    <a:p>
                      <a:pPr marL="285750" indent="-285750">
                        <a:buFont typeface="Arial" panose="020B0604020202020204" pitchFamily="34" charset="0"/>
                        <a:buChar char="•"/>
                      </a:pPr>
                      <a:r>
                        <a:rPr lang="en-US" sz="2400" dirty="0"/>
                        <a:t>Myocardial ischemia</a:t>
                      </a:r>
                      <a:endParaRPr lang="ru-RU" sz="2400" dirty="0"/>
                    </a:p>
                    <a:p>
                      <a:endParaRPr lang="ru-RU" sz="2400" dirty="0"/>
                    </a:p>
                  </a:txBody>
                  <a:tcPr/>
                </a:tc>
                <a:extLst>
                  <a:ext uri="{0D108BD9-81ED-4DB2-BD59-A6C34878D82A}">
                    <a16:rowId xmlns:a16="http://schemas.microsoft.com/office/drawing/2014/main" val="1012625181"/>
                  </a:ext>
                </a:extLst>
              </a:tr>
            </a:tbl>
          </a:graphicData>
        </a:graphic>
      </p:graphicFrame>
    </p:spTree>
    <p:extLst>
      <p:ext uri="{BB962C8B-B14F-4D97-AF65-F5344CB8AC3E}">
        <p14:creationId xmlns:p14="http://schemas.microsoft.com/office/powerpoint/2010/main" val="1000022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291B804-E0FF-4871-A4BE-0F841D500F3F}"/>
              </a:ext>
            </a:extLst>
          </p:cNvPr>
          <p:cNvSpPr>
            <a:spLocks noGrp="1"/>
          </p:cNvSpPr>
          <p:nvPr>
            <p:ph idx="1"/>
          </p:nvPr>
        </p:nvSpPr>
        <p:spPr>
          <a:xfrm>
            <a:off x="962891" y="1000991"/>
            <a:ext cx="9872871" cy="4038600"/>
          </a:xfrm>
        </p:spPr>
        <p:txBody>
          <a:bodyPr>
            <a:normAutofit/>
          </a:bodyPr>
          <a:lstStyle/>
          <a:p>
            <a:pPr marL="45720" indent="0">
              <a:buNone/>
            </a:pPr>
            <a:r>
              <a:rPr lang="en-US" sz="2400" b="1" dirty="0"/>
              <a:t>Interpolated extrasystole </a:t>
            </a:r>
          </a:p>
          <a:p>
            <a:r>
              <a:rPr lang="en-US" dirty="0"/>
              <a:t>A premature contraction that occurs between two normal heartbeats.</a:t>
            </a:r>
            <a:endParaRPr lang="ru-RU" sz="2400" dirty="0"/>
          </a:p>
        </p:txBody>
      </p:sp>
      <p:pic>
        <p:nvPicPr>
          <p:cNvPr id="4" name="Рисунок 3">
            <a:extLst>
              <a:ext uri="{FF2B5EF4-FFF2-40B4-BE49-F238E27FC236}">
                <a16:creationId xmlns:a16="http://schemas.microsoft.com/office/drawing/2014/main" id="{195C6915-9AB6-447F-A2EA-3C1FE999DEB4}"/>
              </a:ext>
            </a:extLst>
          </p:cNvPr>
          <p:cNvPicPr>
            <a:picLocks noChangeAspect="1"/>
          </p:cNvPicPr>
          <p:nvPr/>
        </p:nvPicPr>
        <p:blipFill>
          <a:blip r:embed="rId2"/>
          <a:stretch>
            <a:fillRect/>
          </a:stretch>
        </p:blipFill>
        <p:spPr>
          <a:xfrm>
            <a:off x="2547937" y="3302199"/>
            <a:ext cx="6194280" cy="2987766"/>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01618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4798336E-2ED8-4B4E-BBF9-C129D27E3390}"/>
              </a:ext>
            </a:extLst>
          </p:cNvPr>
          <p:cNvPicPr>
            <a:picLocks noChangeAspect="1"/>
          </p:cNvPicPr>
          <p:nvPr/>
        </p:nvPicPr>
        <p:blipFill>
          <a:blip r:embed="rId2"/>
          <a:stretch>
            <a:fillRect/>
          </a:stretch>
        </p:blipFill>
        <p:spPr>
          <a:xfrm>
            <a:off x="1811482" y="437284"/>
            <a:ext cx="8569036" cy="4502091"/>
          </a:xfrm>
          <a:prstGeom prst="rect">
            <a:avLst/>
          </a:prstGeom>
        </p:spPr>
      </p:pic>
      <p:pic>
        <p:nvPicPr>
          <p:cNvPr id="12" name="Объект 11">
            <a:extLst>
              <a:ext uri="{FF2B5EF4-FFF2-40B4-BE49-F238E27FC236}">
                <a16:creationId xmlns:a16="http://schemas.microsoft.com/office/drawing/2014/main" id="{BEA0DE91-ADDB-472A-995F-778957E9E56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63650" y="5252316"/>
            <a:ext cx="9664700" cy="1168400"/>
          </a:xfrm>
        </p:spPr>
      </p:pic>
      <p:sp>
        <p:nvSpPr>
          <p:cNvPr id="13" name="Объект 2">
            <a:extLst>
              <a:ext uri="{FF2B5EF4-FFF2-40B4-BE49-F238E27FC236}">
                <a16:creationId xmlns:a16="http://schemas.microsoft.com/office/drawing/2014/main" id="{BC313DAE-C8D9-4008-B34D-47B743788C43}"/>
              </a:ext>
            </a:extLst>
          </p:cNvPr>
          <p:cNvSpPr txBox="1">
            <a:spLocks/>
          </p:cNvSpPr>
          <p:nvPr/>
        </p:nvSpPr>
        <p:spPr>
          <a:xfrm>
            <a:off x="704758" y="4832609"/>
            <a:ext cx="9872871" cy="526474"/>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gn="ctr">
              <a:buFont typeface="Corbel" pitchFamily="34" charset="0"/>
              <a:buNone/>
            </a:pPr>
            <a:r>
              <a:rPr lang="en-US" sz="2400" dirty="0"/>
              <a:t>Ventricular quadrigeminy</a:t>
            </a:r>
            <a:endParaRPr lang="ru-RU" sz="2400" dirty="0"/>
          </a:p>
        </p:txBody>
      </p:sp>
    </p:spTree>
    <p:extLst>
      <p:ext uri="{BB962C8B-B14F-4D97-AF65-F5344CB8AC3E}">
        <p14:creationId xmlns:p14="http://schemas.microsoft.com/office/powerpoint/2010/main" val="1524806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fade">
                                      <p:cBhvr>
                                        <p:cTn id="14" dur="1000"/>
                                        <p:tgtEl>
                                          <p:spTgt spid="13">
                                            <p:txEl>
                                              <p:pRg st="0" end="0"/>
                                            </p:txEl>
                                          </p:spTgt>
                                        </p:tgtEl>
                                      </p:cBhvr>
                                    </p:animEffect>
                                    <p:anim calcmode="lin" valueType="num">
                                      <p:cBhvr>
                                        <p:cTn id="1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FE4BBF2A-E24C-446B-8994-9C438EA1DDED}"/>
              </a:ext>
            </a:extLst>
          </p:cNvPr>
          <p:cNvPicPr>
            <a:picLocks noChangeAspect="1"/>
          </p:cNvPicPr>
          <p:nvPr/>
        </p:nvPicPr>
        <p:blipFill>
          <a:blip r:embed="rId2"/>
          <a:stretch>
            <a:fillRect/>
          </a:stretch>
        </p:blipFill>
        <p:spPr>
          <a:xfrm>
            <a:off x="2673927" y="994930"/>
            <a:ext cx="6844145" cy="3863199"/>
          </a:xfrm>
          <a:prstGeom prst="rect">
            <a:avLst/>
          </a:prstGeom>
        </p:spPr>
      </p:pic>
      <p:sp>
        <p:nvSpPr>
          <p:cNvPr id="3" name="Объект 2">
            <a:extLst>
              <a:ext uri="{FF2B5EF4-FFF2-40B4-BE49-F238E27FC236}">
                <a16:creationId xmlns:a16="http://schemas.microsoft.com/office/drawing/2014/main" id="{80EC0D9D-AE9A-49FA-9AC1-9000A1E77697}"/>
              </a:ext>
            </a:extLst>
          </p:cNvPr>
          <p:cNvSpPr>
            <a:spLocks noGrp="1"/>
          </p:cNvSpPr>
          <p:nvPr>
            <p:ph idx="1"/>
          </p:nvPr>
        </p:nvSpPr>
        <p:spPr>
          <a:xfrm>
            <a:off x="921327" y="468456"/>
            <a:ext cx="9872871" cy="526474"/>
          </a:xfrm>
        </p:spPr>
        <p:txBody>
          <a:bodyPr>
            <a:normAutofit/>
          </a:bodyPr>
          <a:lstStyle/>
          <a:p>
            <a:pPr marL="45720" indent="0" algn="ctr">
              <a:buNone/>
            </a:pPr>
            <a:r>
              <a:rPr lang="en-US" sz="2400" dirty="0"/>
              <a:t>Ventricular bigeminy</a:t>
            </a:r>
            <a:endParaRPr lang="ru-RU" sz="2400" dirty="0"/>
          </a:p>
        </p:txBody>
      </p:sp>
      <p:pic>
        <p:nvPicPr>
          <p:cNvPr id="5" name="Рисунок 4">
            <a:extLst>
              <a:ext uri="{FF2B5EF4-FFF2-40B4-BE49-F238E27FC236}">
                <a16:creationId xmlns:a16="http://schemas.microsoft.com/office/drawing/2014/main" id="{A0AB6AE4-BCD1-4929-950D-02EA6E5D40CB}"/>
              </a:ext>
            </a:extLst>
          </p:cNvPr>
          <p:cNvPicPr>
            <a:picLocks noChangeAspect="1"/>
          </p:cNvPicPr>
          <p:nvPr/>
        </p:nvPicPr>
        <p:blipFill>
          <a:blip r:embed="rId3"/>
          <a:stretch>
            <a:fillRect/>
          </a:stretch>
        </p:blipFill>
        <p:spPr>
          <a:xfrm>
            <a:off x="2265217" y="5072713"/>
            <a:ext cx="7661565" cy="1316831"/>
          </a:xfrm>
          <a:prstGeom prst="rect">
            <a:avLst/>
          </a:prstGeom>
        </p:spPr>
      </p:pic>
    </p:spTree>
    <p:extLst>
      <p:ext uri="{BB962C8B-B14F-4D97-AF65-F5344CB8AC3E}">
        <p14:creationId xmlns:p14="http://schemas.microsoft.com/office/powerpoint/2010/main" val="297256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4FC4A3-1D3A-4215-825A-C2309DE18E73}"/>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F46E7378-8924-44C2-A307-D1C4DB667C9F}"/>
              </a:ext>
            </a:extLst>
          </p:cNvPr>
          <p:cNvPicPr>
            <a:picLocks noGrp="1" noChangeAspect="1"/>
          </p:cNvPicPr>
          <p:nvPr>
            <p:ph idx="1"/>
          </p:nvPr>
        </p:nvPicPr>
        <p:blipFill>
          <a:blip r:embed="rId2"/>
          <a:stretch>
            <a:fillRect/>
          </a:stretch>
        </p:blipFill>
        <p:spPr>
          <a:xfrm>
            <a:off x="1598907" y="609600"/>
            <a:ext cx="8963705" cy="5500255"/>
          </a:xfrm>
          <a:prstGeom prst="rect">
            <a:avLst/>
          </a:prstGeom>
        </p:spPr>
      </p:pic>
    </p:spTree>
    <p:extLst>
      <p:ext uri="{BB962C8B-B14F-4D97-AF65-F5344CB8AC3E}">
        <p14:creationId xmlns:p14="http://schemas.microsoft.com/office/powerpoint/2010/main" val="2103510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44144C36-BCEA-410A-9D47-19DD808C42B3}"/>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18924" y="978932"/>
            <a:ext cx="9354152" cy="5602898"/>
          </a:xfrm>
          <a:prstGeom prst="rect">
            <a:avLst/>
          </a:prstGeom>
        </p:spPr>
      </p:pic>
      <p:sp>
        <p:nvSpPr>
          <p:cNvPr id="3" name="Прямоугольник 2">
            <a:extLst>
              <a:ext uri="{FF2B5EF4-FFF2-40B4-BE49-F238E27FC236}">
                <a16:creationId xmlns:a16="http://schemas.microsoft.com/office/drawing/2014/main" id="{7F98AA3E-A5B2-4432-A32A-A68734D79DD1}"/>
              </a:ext>
            </a:extLst>
          </p:cNvPr>
          <p:cNvSpPr/>
          <p:nvPr/>
        </p:nvSpPr>
        <p:spPr>
          <a:xfrm>
            <a:off x="1418924" y="444805"/>
            <a:ext cx="2082301" cy="369332"/>
          </a:xfrm>
          <a:prstGeom prst="rect">
            <a:avLst/>
          </a:prstGeom>
        </p:spPr>
        <p:txBody>
          <a:bodyPr wrap="none">
            <a:spAutoFit/>
          </a:bodyPr>
          <a:lstStyle/>
          <a:p>
            <a:r>
              <a:rPr lang="en-US" dirty="0"/>
              <a:t>PVC pairs (couplets)</a:t>
            </a:r>
            <a:endParaRPr lang="ru-RU" dirty="0"/>
          </a:p>
        </p:txBody>
      </p:sp>
    </p:spTree>
    <p:extLst>
      <p:ext uri="{BB962C8B-B14F-4D97-AF65-F5344CB8AC3E}">
        <p14:creationId xmlns:p14="http://schemas.microsoft.com/office/powerpoint/2010/main" val="372834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BBAED1-C8A4-412B-8547-63ABE6A12B45}"/>
              </a:ext>
            </a:extLst>
          </p:cNvPr>
          <p:cNvSpPr>
            <a:spLocks noGrp="1"/>
          </p:cNvSpPr>
          <p:nvPr>
            <p:ph type="title"/>
          </p:nvPr>
        </p:nvSpPr>
        <p:spPr>
          <a:xfrm>
            <a:off x="1034716" y="597569"/>
            <a:ext cx="9875520" cy="653716"/>
          </a:xfrm>
        </p:spPr>
        <p:txBody>
          <a:bodyPr/>
          <a:lstStyle/>
          <a:p>
            <a:r>
              <a:rPr lang="en-US" sz="2400" b="1" dirty="0"/>
              <a:t>Non-sustained VT (NSVT)</a:t>
            </a:r>
            <a:endParaRPr lang="ru-RU" b="1" dirty="0"/>
          </a:p>
        </p:txBody>
      </p:sp>
      <p:sp>
        <p:nvSpPr>
          <p:cNvPr id="3" name="Объект 2">
            <a:extLst>
              <a:ext uri="{FF2B5EF4-FFF2-40B4-BE49-F238E27FC236}">
                <a16:creationId xmlns:a16="http://schemas.microsoft.com/office/drawing/2014/main" id="{679A4F0E-EE07-4257-91F0-C8BECE9F0457}"/>
              </a:ext>
            </a:extLst>
          </p:cNvPr>
          <p:cNvSpPr>
            <a:spLocks noGrp="1"/>
          </p:cNvSpPr>
          <p:nvPr>
            <p:ph idx="1"/>
          </p:nvPr>
        </p:nvSpPr>
        <p:spPr>
          <a:xfrm>
            <a:off x="1034716" y="1263316"/>
            <a:ext cx="9872871" cy="4038600"/>
          </a:xfrm>
        </p:spPr>
        <p:txBody>
          <a:bodyPr>
            <a:normAutofit/>
          </a:bodyPr>
          <a:lstStyle/>
          <a:p>
            <a:pPr marL="45720" indent="0">
              <a:buNone/>
            </a:pPr>
            <a:r>
              <a:rPr lang="en-US" dirty="0"/>
              <a:t>When is a PVC not a PVC?</a:t>
            </a:r>
          </a:p>
          <a:p>
            <a:pPr marL="541338" indent="-182563"/>
            <a:r>
              <a:rPr lang="en-US" dirty="0"/>
              <a:t>Definitions vary regarding 3 or more PVCs</a:t>
            </a:r>
          </a:p>
          <a:p>
            <a:pPr marL="541338" indent="-182563"/>
            <a:r>
              <a:rPr lang="en-US" dirty="0"/>
              <a:t>Some authors define three PVCs as a triplet of PVCs; whilst others describe this as a ‘short burst of VT’; but more commonly as NSVT</a:t>
            </a:r>
          </a:p>
          <a:p>
            <a:pPr marL="541338" indent="-182563"/>
            <a:r>
              <a:rPr lang="en-US" dirty="0"/>
              <a:t>A consensus definition would be: 3-30 consecutive PVCs with a rate &gt;100bpm described as non-sustained VT (ventricular rhythm if rate &lt;100bpm)</a:t>
            </a:r>
          </a:p>
          <a:p>
            <a:pPr marL="541338" indent="-182563"/>
            <a:endParaRPr lang="en-US" dirty="0"/>
          </a:p>
          <a:p>
            <a:pPr marL="45720" indent="0">
              <a:buNone/>
            </a:pPr>
            <a:r>
              <a:rPr lang="en-US" dirty="0"/>
              <a:t>ECG PVC Triplets</a:t>
            </a:r>
          </a:p>
          <a:p>
            <a:endParaRPr lang="en-US" dirty="0"/>
          </a:p>
          <a:p>
            <a:endParaRPr lang="ru-RU" dirty="0"/>
          </a:p>
        </p:txBody>
      </p:sp>
      <p:pic>
        <p:nvPicPr>
          <p:cNvPr id="4" name="Рисунок 3">
            <a:extLst>
              <a:ext uri="{FF2B5EF4-FFF2-40B4-BE49-F238E27FC236}">
                <a16:creationId xmlns:a16="http://schemas.microsoft.com/office/drawing/2014/main" id="{421C3D57-BD52-4C5A-83E1-BBA17A474DB5}"/>
              </a:ext>
            </a:extLst>
          </p:cNvPr>
          <p:cNvPicPr>
            <a:picLocks noChangeAspect="1"/>
          </p:cNvPicPr>
          <p:nvPr/>
        </p:nvPicPr>
        <p:blipFill>
          <a:blip r:embed="rId2"/>
          <a:stretch>
            <a:fillRect/>
          </a:stretch>
        </p:blipFill>
        <p:spPr>
          <a:xfrm>
            <a:off x="1143000" y="4832684"/>
            <a:ext cx="10144125" cy="1524000"/>
          </a:xfrm>
          <a:prstGeom prst="rect">
            <a:avLst/>
          </a:prstGeom>
        </p:spPr>
      </p:pic>
    </p:spTree>
    <p:extLst>
      <p:ext uri="{BB962C8B-B14F-4D97-AF65-F5344CB8AC3E}">
        <p14:creationId xmlns:p14="http://schemas.microsoft.com/office/powerpoint/2010/main" val="28769360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A7014F-F7EC-4C10-B05F-E16629ABDBCB}"/>
              </a:ext>
            </a:extLst>
          </p:cNvPr>
          <p:cNvSpPr>
            <a:spLocks noGrp="1"/>
          </p:cNvSpPr>
          <p:nvPr>
            <p:ph type="title"/>
          </p:nvPr>
        </p:nvSpPr>
        <p:spPr/>
        <p:txBody>
          <a:bodyPr>
            <a:normAutofit/>
          </a:bodyPr>
          <a:lstStyle/>
          <a:p>
            <a:r>
              <a:rPr lang="en-US" sz="3200" b="1" dirty="0"/>
              <a:t>Focal Atrial Tachycardia (FAT)</a:t>
            </a:r>
            <a:endParaRPr lang="ru-RU" sz="3200" b="1" dirty="0"/>
          </a:p>
        </p:txBody>
      </p:sp>
      <p:sp>
        <p:nvSpPr>
          <p:cNvPr id="3" name="Объект 2">
            <a:extLst>
              <a:ext uri="{FF2B5EF4-FFF2-40B4-BE49-F238E27FC236}">
                <a16:creationId xmlns:a16="http://schemas.microsoft.com/office/drawing/2014/main" id="{6136C54C-B5BA-43F8-9C7F-CF29CA1A10E6}"/>
              </a:ext>
            </a:extLst>
          </p:cNvPr>
          <p:cNvSpPr>
            <a:spLocks noGrp="1"/>
          </p:cNvSpPr>
          <p:nvPr>
            <p:ph idx="1"/>
          </p:nvPr>
        </p:nvSpPr>
        <p:spPr>
          <a:xfrm>
            <a:off x="1143000" y="2057400"/>
            <a:ext cx="9872871" cy="1581150"/>
          </a:xfrm>
        </p:spPr>
        <p:txBody>
          <a:bodyPr/>
          <a:lstStyle/>
          <a:p>
            <a:pPr marL="45720" indent="0">
              <a:buNone/>
            </a:pPr>
            <a:r>
              <a:rPr lang="en-US" b="1"/>
              <a:t>Definition</a:t>
            </a:r>
          </a:p>
          <a:p>
            <a:pPr marL="45720" indent="0">
              <a:buNone/>
            </a:pPr>
            <a:r>
              <a:rPr lang="en-US"/>
              <a:t>Focal atrial tachycardia (FAT) is a form of supraventricular tachycardia (SVT) originating from a single ectopic focus within the atria but outside of the sinus node</a:t>
            </a:r>
            <a:endParaRPr lang="ru-RU" dirty="0"/>
          </a:p>
        </p:txBody>
      </p:sp>
      <p:pic>
        <p:nvPicPr>
          <p:cNvPr id="4" name="Рисунок 3">
            <a:extLst>
              <a:ext uri="{FF2B5EF4-FFF2-40B4-BE49-F238E27FC236}">
                <a16:creationId xmlns:a16="http://schemas.microsoft.com/office/drawing/2014/main" id="{220C2237-AC78-4317-9049-958C5F2D6794}"/>
              </a:ext>
            </a:extLst>
          </p:cNvPr>
          <p:cNvPicPr>
            <a:picLocks noChangeAspect="1"/>
          </p:cNvPicPr>
          <p:nvPr/>
        </p:nvPicPr>
        <p:blipFill>
          <a:blip r:embed="rId2"/>
          <a:stretch>
            <a:fillRect/>
          </a:stretch>
        </p:blipFill>
        <p:spPr>
          <a:xfrm>
            <a:off x="1176129" y="3638550"/>
            <a:ext cx="10181116" cy="1030432"/>
          </a:xfrm>
          <a:prstGeom prst="rect">
            <a:avLst/>
          </a:prstGeom>
        </p:spPr>
      </p:pic>
      <p:sp>
        <p:nvSpPr>
          <p:cNvPr id="5" name="Прямоугольник 4">
            <a:extLst>
              <a:ext uri="{FF2B5EF4-FFF2-40B4-BE49-F238E27FC236}">
                <a16:creationId xmlns:a16="http://schemas.microsoft.com/office/drawing/2014/main" id="{39AEA88F-2831-472B-9A79-795064516EF1}"/>
              </a:ext>
            </a:extLst>
          </p:cNvPr>
          <p:cNvSpPr/>
          <p:nvPr/>
        </p:nvSpPr>
        <p:spPr>
          <a:xfrm>
            <a:off x="1142999" y="4896534"/>
            <a:ext cx="10214245" cy="369332"/>
          </a:xfrm>
          <a:prstGeom prst="rect">
            <a:avLst/>
          </a:prstGeom>
        </p:spPr>
        <p:txBody>
          <a:bodyPr wrap="square">
            <a:spAutoFit/>
          </a:bodyPr>
          <a:lstStyle/>
          <a:p>
            <a:r>
              <a:rPr lang="en-US" b="1" dirty="0">
                <a:latin typeface="-apple-system"/>
              </a:rPr>
              <a:t>Focal atrial tachycardia (FAT):</a:t>
            </a:r>
            <a:r>
              <a:rPr lang="en-US" dirty="0">
                <a:latin typeface="-apple-system"/>
              </a:rPr>
              <a:t> Consistent, abnormal P wave morphology indicating an ectopic focus</a:t>
            </a:r>
            <a:endParaRPr lang="ru-RU" dirty="0"/>
          </a:p>
        </p:txBody>
      </p:sp>
    </p:spTree>
    <p:extLst>
      <p:ext uri="{BB962C8B-B14F-4D97-AF65-F5344CB8AC3E}">
        <p14:creationId xmlns:p14="http://schemas.microsoft.com/office/powerpoint/2010/main" val="1245409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BCFE19-7D97-4880-903C-FFC2C68BA436}"/>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DCD4305F-E3DB-4318-933F-BF1404D68FDE}"/>
              </a:ext>
            </a:extLst>
          </p:cNvPr>
          <p:cNvSpPr>
            <a:spLocks noGrp="1"/>
          </p:cNvSpPr>
          <p:nvPr>
            <p:ph idx="1"/>
          </p:nvPr>
        </p:nvSpPr>
        <p:spPr/>
        <p:txBody>
          <a:bodyPr/>
          <a:lstStyle/>
          <a:p>
            <a:r>
              <a:rPr lang="en-US" dirty="0"/>
              <a:t>The term FAT is commonly used synonymously with atrial tachycardia, a broader term referring to any form of SVT originating within the atria but outside of the sinus node</a:t>
            </a:r>
          </a:p>
          <a:p>
            <a:r>
              <a:rPr lang="en-US" dirty="0"/>
              <a:t>FAT, atrial flutter and multifocal atrial tachycardia (MAT) are all forms of atrial tachycardia</a:t>
            </a:r>
          </a:p>
          <a:p>
            <a:r>
              <a:rPr lang="en-US" dirty="0"/>
              <a:t>Management of the three types varies and thus distinguishing between them is clinically important</a:t>
            </a:r>
            <a:endParaRPr lang="ru-RU" dirty="0"/>
          </a:p>
        </p:txBody>
      </p:sp>
    </p:spTree>
    <p:extLst>
      <p:ext uri="{BB962C8B-B14F-4D97-AF65-F5344CB8AC3E}">
        <p14:creationId xmlns:p14="http://schemas.microsoft.com/office/powerpoint/2010/main" val="2665586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396C480-8F86-4D2D-A0B7-2FF1747C7406}"/>
              </a:ext>
            </a:extLst>
          </p:cNvPr>
          <p:cNvSpPr>
            <a:spLocks noGrp="1"/>
          </p:cNvSpPr>
          <p:nvPr>
            <p:ph idx="1"/>
          </p:nvPr>
        </p:nvSpPr>
        <p:spPr>
          <a:xfrm>
            <a:off x="1143000" y="803564"/>
            <a:ext cx="9872871" cy="5292436"/>
          </a:xfrm>
        </p:spPr>
        <p:txBody>
          <a:bodyPr>
            <a:normAutofit fontScale="85000" lnSpcReduction="20000"/>
          </a:bodyPr>
          <a:lstStyle/>
          <a:p>
            <a:pPr marL="45720" indent="0">
              <a:buNone/>
            </a:pPr>
            <a:r>
              <a:rPr lang="en-US" b="1" dirty="0"/>
              <a:t>Pathophysiology of FAT</a:t>
            </a:r>
          </a:p>
          <a:p>
            <a:r>
              <a:rPr lang="en-US" dirty="0"/>
              <a:t>Due to a single ectopic focus</a:t>
            </a:r>
          </a:p>
          <a:p>
            <a:r>
              <a:rPr lang="en-US" dirty="0"/>
              <a:t>The underlying mechanism can involve increased automaticity, triggered activity or reentry</a:t>
            </a:r>
          </a:p>
          <a:p>
            <a:r>
              <a:rPr lang="en-US" dirty="0"/>
              <a:t>May be paroxysmal or sustained</a:t>
            </a:r>
          </a:p>
          <a:p>
            <a:r>
              <a:rPr lang="en-US" dirty="0"/>
              <a:t>Multiple causes including:</a:t>
            </a:r>
          </a:p>
          <a:p>
            <a:pPr marL="623888" indent="-182563">
              <a:buFont typeface="Courier New" panose="02070309020205020404" pitchFamily="49" charset="0"/>
              <a:buChar char="o"/>
            </a:pPr>
            <a:r>
              <a:rPr lang="en-US" dirty="0"/>
              <a:t>Digoxin toxicity</a:t>
            </a:r>
          </a:p>
          <a:p>
            <a:pPr marL="623888" indent="-182563">
              <a:buFont typeface="Courier New" panose="02070309020205020404" pitchFamily="49" charset="0"/>
              <a:buChar char="o"/>
            </a:pPr>
            <a:r>
              <a:rPr lang="en-US" dirty="0"/>
              <a:t>Atrial scarring due to </a:t>
            </a:r>
            <a:r>
              <a:rPr lang="en-US" dirty="0" err="1"/>
              <a:t>ischaemic</a:t>
            </a:r>
            <a:r>
              <a:rPr lang="en-US" dirty="0"/>
              <a:t> heart disease</a:t>
            </a:r>
          </a:p>
          <a:p>
            <a:pPr marL="623888" indent="-182563">
              <a:buFont typeface="Courier New" panose="02070309020205020404" pitchFamily="49" charset="0"/>
              <a:buChar char="o"/>
            </a:pPr>
            <a:r>
              <a:rPr lang="en-US" dirty="0"/>
              <a:t>Catecholamine excess</a:t>
            </a:r>
          </a:p>
          <a:p>
            <a:pPr marL="623888" indent="-182563">
              <a:buFont typeface="Courier New" panose="02070309020205020404" pitchFamily="49" charset="0"/>
              <a:buChar char="o"/>
            </a:pPr>
            <a:r>
              <a:rPr lang="en-US" dirty="0"/>
              <a:t>Stimulants including cocaine, caffeine</a:t>
            </a:r>
          </a:p>
          <a:p>
            <a:pPr marL="623888" indent="-182563">
              <a:buFont typeface="Courier New" panose="02070309020205020404" pitchFamily="49" charset="0"/>
              <a:buChar char="o"/>
            </a:pPr>
            <a:r>
              <a:rPr lang="en-US" dirty="0"/>
              <a:t>Alcohol</a:t>
            </a:r>
          </a:p>
          <a:p>
            <a:pPr marL="623888" indent="-182563">
              <a:buFont typeface="Courier New" panose="02070309020205020404" pitchFamily="49" charset="0"/>
              <a:buChar char="o"/>
            </a:pPr>
            <a:r>
              <a:rPr lang="en-US" dirty="0"/>
              <a:t>Congenital abnormalities</a:t>
            </a:r>
          </a:p>
          <a:p>
            <a:pPr marL="623888" indent="-182563">
              <a:buFont typeface="Courier New" panose="02070309020205020404" pitchFamily="49" charset="0"/>
              <a:buChar char="o"/>
            </a:pPr>
            <a:r>
              <a:rPr lang="en-US" dirty="0"/>
              <a:t>Idiopathic</a:t>
            </a:r>
          </a:p>
          <a:p>
            <a:r>
              <a:rPr lang="en-US" dirty="0"/>
              <a:t>Sustained atrial tachycardia may rarely be seen and can progress to tachycardia-induced cardiomyopathy</a:t>
            </a:r>
            <a:endParaRPr lang="ru-RU" dirty="0"/>
          </a:p>
        </p:txBody>
      </p:sp>
    </p:spTree>
    <p:extLst>
      <p:ext uri="{BB962C8B-B14F-4D97-AF65-F5344CB8AC3E}">
        <p14:creationId xmlns:p14="http://schemas.microsoft.com/office/powerpoint/2010/main" val="1383928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7B4511-04BB-46A5-91DE-41A5BB858197}"/>
              </a:ext>
            </a:extLst>
          </p:cNvPr>
          <p:cNvSpPr>
            <a:spLocks noGrp="1"/>
          </p:cNvSpPr>
          <p:nvPr>
            <p:ph type="title"/>
          </p:nvPr>
        </p:nvSpPr>
        <p:spPr>
          <a:xfrm>
            <a:off x="1143000" y="609600"/>
            <a:ext cx="9875520" cy="872836"/>
          </a:xfrm>
        </p:spPr>
        <p:txBody>
          <a:bodyPr/>
          <a:lstStyle/>
          <a:p>
            <a:r>
              <a:rPr lang="en-US" sz="2800" b="1" dirty="0"/>
              <a:t>ECG Features of Atrial Tachycardia</a:t>
            </a:r>
            <a:endParaRPr lang="ru-RU" b="1" dirty="0"/>
          </a:p>
        </p:txBody>
      </p:sp>
      <p:sp>
        <p:nvSpPr>
          <p:cNvPr id="3" name="Объект 2">
            <a:extLst>
              <a:ext uri="{FF2B5EF4-FFF2-40B4-BE49-F238E27FC236}">
                <a16:creationId xmlns:a16="http://schemas.microsoft.com/office/drawing/2014/main" id="{B400A5C7-405B-4DB2-8476-3DF7D79AEE36}"/>
              </a:ext>
            </a:extLst>
          </p:cNvPr>
          <p:cNvSpPr>
            <a:spLocks noGrp="1"/>
          </p:cNvSpPr>
          <p:nvPr>
            <p:ph idx="1"/>
          </p:nvPr>
        </p:nvSpPr>
        <p:spPr>
          <a:xfrm>
            <a:off x="1143000" y="1704109"/>
            <a:ext cx="9872871" cy="4724400"/>
          </a:xfrm>
        </p:spPr>
        <p:txBody>
          <a:bodyPr>
            <a:normAutofit lnSpcReduction="10000"/>
          </a:bodyPr>
          <a:lstStyle/>
          <a:p>
            <a:r>
              <a:rPr lang="en-US" dirty="0"/>
              <a:t>Atrial rate &gt; 100 bpm</a:t>
            </a:r>
          </a:p>
          <a:p>
            <a:r>
              <a:rPr lang="en-US" dirty="0"/>
              <a:t>Abnormal P wave morphology and axis (e.g. inverted in inferior leads) due to ectopic origin</a:t>
            </a:r>
          </a:p>
          <a:p>
            <a:r>
              <a:rPr lang="en-US" dirty="0"/>
              <a:t>Unifocal, identical P waves</a:t>
            </a:r>
          </a:p>
          <a:p>
            <a:r>
              <a:rPr lang="en-US" dirty="0"/>
              <a:t>Isoelectric baseline (unlike atrial flutter)</a:t>
            </a:r>
          </a:p>
          <a:p>
            <a:r>
              <a:rPr lang="en-US" dirty="0"/>
              <a:t>Normal QRS morphology (unless pre-existing bundle branch block, accessory pathway, or rate-related aberrant conduction)</a:t>
            </a:r>
          </a:p>
          <a:p>
            <a:endParaRPr lang="en-US" dirty="0"/>
          </a:p>
          <a:p>
            <a:pPr marL="45720" indent="0">
              <a:buNone/>
            </a:pPr>
            <a:endParaRPr lang="en-US" dirty="0"/>
          </a:p>
          <a:p>
            <a:pPr marL="45720" indent="0">
              <a:buNone/>
            </a:pPr>
            <a:r>
              <a:rPr lang="en-US" dirty="0"/>
              <a:t>AV block may be present — this is generally a physiological response to the rapid atrial rate, except in digoxin toxicity where there is AV nodal suppression due to vagotonic effects of digoxin, resulting in a slow ventricular rate (“PAT with block”).</a:t>
            </a:r>
          </a:p>
          <a:p>
            <a:endParaRPr lang="en-US" dirty="0"/>
          </a:p>
          <a:p>
            <a:endParaRPr lang="ru-RU" dirty="0"/>
          </a:p>
        </p:txBody>
      </p:sp>
      <p:sp>
        <p:nvSpPr>
          <p:cNvPr id="4" name="Прямоугольник 3">
            <a:extLst>
              <a:ext uri="{FF2B5EF4-FFF2-40B4-BE49-F238E27FC236}">
                <a16:creationId xmlns:a16="http://schemas.microsoft.com/office/drawing/2014/main" id="{61570E04-8126-4109-95EA-C30D9549DE9A}"/>
              </a:ext>
            </a:extLst>
          </p:cNvPr>
          <p:cNvSpPr/>
          <p:nvPr/>
        </p:nvSpPr>
        <p:spPr>
          <a:xfrm>
            <a:off x="1143000" y="1482436"/>
            <a:ext cx="9663545" cy="336665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2171569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092DA75D-7236-4B57-802B-148D775C44F8}"/>
              </a:ext>
            </a:extLst>
          </p:cNvPr>
          <p:cNvPicPr>
            <a:picLocks noChangeAspect="1"/>
          </p:cNvPicPr>
          <p:nvPr/>
        </p:nvPicPr>
        <p:blipFill>
          <a:blip r:embed="rId2"/>
          <a:stretch>
            <a:fillRect/>
          </a:stretch>
        </p:blipFill>
        <p:spPr>
          <a:xfrm>
            <a:off x="1295400" y="430357"/>
            <a:ext cx="9753600" cy="4362450"/>
          </a:xfrm>
          <a:prstGeom prst="rect">
            <a:avLst/>
          </a:prstGeom>
        </p:spPr>
      </p:pic>
      <p:sp>
        <p:nvSpPr>
          <p:cNvPr id="3" name="Объект 2">
            <a:extLst>
              <a:ext uri="{FF2B5EF4-FFF2-40B4-BE49-F238E27FC236}">
                <a16:creationId xmlns:a16="http://schemas.microsoft.com/office/drawing/2014/main" id="{9AC02AD0-D2A3-4E7C-A105-00C533941ECF}"/>
              </a:ext>
            </a:extLst>
          </p:cNvPr>
          <p:cNvSpPr>
            <a:spLocks noGrp="1"/>
          </p:cNvSpPr>
          <p:nvPr>
            <p:ph idx="1"/>
          </p:nvPr>
        </p:nvSpPr>
        <p:spPr>
          <a:xfrm>
            <a:off x="1176129" y="4959927"/>
            <a:ext cx="9872871" cy="1620982"/>
          </a:xfrm>
        </p:spPr>
        <p:txBody>
          <a:bodyPr>
            <a:normAutofit fontScale="92500" lnSpcReduction="10000"/>
          </a:bodyPr>
          <a:lstStyle/>
          <a:p>
            <a:pPr marL="45720" indent="0">
              <a:spcBef>
                <a:spcPts val="600"/>
              </a:spcBef>
              <a:buNone/>
            </a:pPr>
            <a:r>
              <a:rPr lang="en-US" b="1" dirty="0"/>
              <a:t>Focal atrial tachycardia:</a:t>
            </a:r>
          </a:p>
          <a:p>
            <a:pPr>
              <a:spcBef>
                <a:spcPts val="600"/>
              </a:spcBef>
            </a:pPr>
            <a:r>
              <a:rPr lang="en-US" dirty="0"/>
              <a:t>There is a narrow complex tachycardia at 120 bpm</a:t>
            </a:r>
          </a:p>
          <a:p>
            <a:pPr>
              <a:spcBef>
                <a:spcPts val="600"/>
              </a:spcBef>
            </a:pPr>
            <a:r>
              <a:rPr lang="en-US" dirty="0"/>
              <a:t>Each QRS complex is preceded by an abnormal P wave — upright in V1, inverted in the inferior leads II, III and </a:t>
            </a:r>
            <a:r>
              <a:rPr lang="en-US" dirty="0" err="1"/>
              <a:t>aVF</a:t>
            </a:r>
            <a:endParaRPr lang="en-US" dirty="0"/>
          </a:p>
          <a:p>
            <a:pPr>
              <a:spcBef>
                <a:spcPts val="600"/>
              </a:spcBef>
            </a:pPr>
            <a:r>
              <a:rPr lang="en-US" dirty="0"/>
              <a:t>P wave morphology is consistent throughout</a:t>
            </a:r>
          </a:p>
          <a:p>
            <a:endParaRPr lang="ru-RU" dirty="0"/>
          </a:p>
        </p:txBody>
      </p:sp>
    </p:spTree>
    <p:extLst>
      <p:ext uri="{BB962C8B-B14F-4D97-AF65-F5344CB8AC3E}">
        <p14:creationId xmlns:p14="http://schemas.microsoft.com/office/powerpoint/2010/main" val="34089149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060AF1-1FF1-4A67-A131-AF3CFD83B222}"/>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FB39889A-DA29-4149-AE4B-17507F942256}"/>
              </a:ext>
            </a:extLst>
          </p:cNvPr>
          <p:cNvSpPr>
            <a:spLocks noGrp="1"/>
          </p:cNvSpPr>
          <p:nvPr>
            <p:ph idx="1"/>
          </p:nvPr>
        </p:nvSpPr>
        <p:spPr>
          <a:xfrm>
            <a:off x="1143000" y="4949536"/>
            <a:ext cx="9872871" cy="1607127"/>
          </a:xfrm>
        </p:spPr>
        <p:txBody>
          <a:bodyPr>
            <a:normAutofit fontScale="92500" lnSpcReduction="10000"/>
          </a:bodyPr>
          <a:lstStyle/>
          <a:p>
            <a:pPr marL="45720" indent="0">
              <a:spcBef>
                <a:spcPts val="600"/>
              </a:spcBef>
              <a:buNone/>
            </a:pPr>
            <a:r>
              <a:rPr lang="en-US" b="1" dirty="0"/>
              <a:t>Focal atrial tachycardia:</a:t>
            </a:r>
          </a:p>
          <a:p>
            <a:pPr>
              <a:spcBef>
                <a:spcPts val="600"/>
              </a:spcBef>
            </a:pPr>
            <a:r>
              <a:rPr lang="en-US" dirty="0"/>
              <a:t>There is a narrow complex tachycardia at 95 bpm</a:t>
            </a:r>
          </a:p>
          <a:p>
            <a:pPr>
              <a:spcBef>
                <a:spcPts val="600"/>
              </a:spcBef>
            </a:pPr>
            <a:r>
              <a:rPr lang="en-US" dirty="0"/>
              <a:t>Each QRS complex is preceded by an abnormal P wave — biphasic in V1; inverted in the inferior leads II, III and </a:t>
            </a:r>
            <a:r>
              <a:rPr lang="en-US" dirty="0" err="1"/>
              <a:t>aVF</a:t>
            </a:r>
            <a:r>
              <a:rPr lang="en-US" dirty="0"/>
              <a:t>; and inverted V3-V6</a:t>
            </a:r>
          </a:p>
          <a:p>
            <a:pPr>
              <a:spcBef>
                <a:spcPts val="600"/>
              </a:spcBef>
            </a:pPr>
            <a:r>
              <a:rPr lang="en-US" dirty="0"/>
              <a:t>P wave morphology is consistent throughout</a:t>
            </a:r>
          </a:p>
          <a:p>
            <a:endParaRPr lang="ru-RU" dirty="0"/>
          </a:p>
        </p:txBody>
      </p:sp>
      <p:pic>
        <p:nvPicPr>
          <p:cNvPr id="4" name="Рисунок 3">
            <a:extLst>
              <a:ext uri="{FF2B5EF4-FFF2-40B4-BE49-F238E27FC236}">
                <a16:creationId xmlns:a16="http://schemas.microsoft.com/office/drawing/2014/main" id="{A16A77FC-C814-4821-859D-746450067F4F}"/>
              </a:ext>
            </a:extLst>
          </p:cNvPr>
          <p:cNvPicPr>
            <a:picLocks noChangeAspect="1"/>
          </p:cNvPicPr>
          <p:nvPr/>
        </p:nvPicPr>
        <p:blipFill>
          <a:blip r:embed="rId2"/>
          <a:stretch>
            <a:fillRect/>
          </a:stretch>
        </p:blipFill>
        <p:spPr>
          <a:xfrm>
            <a:off x="1143000" y="567691"/>
            <a:ext cx="9525000" cy="4324350"/>
          </a:xfrm>
          <a:prstGeom prst="rect">
            <a:avLst/>
          </a:prstGeom>
        </p:spPr>
      </p:pic>
    </p:spTree>
    <p:extLst>
      <p:ext uri="{BB962C8B-B14F-4D97-AF65-F5344CB8AC3E}">
        <p14:creationId xmlns:p14="http://schemas.microsoft.com/office/powerpoint/2010/main" val="21969215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7C36BC-C3CE-4D1D-B2DA-B42E65A0DE67}"/>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3BA93F4C-5188-4607-92AA-745487DF9699}"/>
              </a:ext>
            </a:extLst>
          </p:cNvPr>
          <p:cNvPicPr>
            <a:picLocks noGrp="1" noChangeAspect="1"/>
          </p:cNvPicPr>
          <p:nvPr>
            <p:ph idx="1"/>
          </p:nvPr>
        </p:nvPicPr>
        <p:blipFill rotWithShape="1">
          <a:blip r:embed="rId2"/>
          <a:srcRect t="12351" b="6400"/>
          <a:stretch/>
        </p:blipFill>
        <p:spPr>
          <a:xfrm>
            <a:off x="203055" y="263236"/>
            <a:ext cx="11785890" cy="6331528"/>
          </a:xfrm>
          <a:prstGeom prst="rect">
            <a:avLst/>
          </a:prstGeom>
        </p:spPr>
      </p:pic>
      <p:sp>
        <p:nvSpPr>
          <p:cNvPr id="5" name="Прямоугольник 4">
            <a:extLst>
              <a:ext uri="{FF2B5EF4-FFF2-40B4-BE49-F238E27FC236}">
                <a16:creationId xmlns:a16="http://schemas.microsoft.com/office/drawing/2014/main" id="{B8624AD9-E82B-4913-9A5B-F7629AC9D667}"/>
              </a:ext>
            </a:extLst>
          </p:cNvPr>
          <p:cNvSpPr/>
          <p:nvPr/>
        </p:nvSpPr>
        <p:spPr>
          <a:xfrm>
            <a:off x="462423" y="5855916"/>
            <a:ext cx="5290231" cy="584775"/>
          </a:xfrm>
          <a:prstGeom prst="rect">
            <a:avLst/>
          </a:prstGeom>
        </p:spPr>
        <p:txBody>
          <a:bodyPr wrap="none">
            <a:spAutoFit/>
            <a:scene3d>
              <a:camera prst="orthographicFront"/>
              <a:lightRig rig="soft" dir="t">
                <a:rot lat="0" lon="0" rev="15600000"/>
              </a:lightRig>
            </a:scene3d>
            <a:sp3d extrusionH="57150" prstMaterial="softEdge">
              <a:bevelT w="25400" h="38100"/>
            </a:sp3d>
          </a:bodyPr>
          <a:lstStyle/>
          <a:p>
            <a:r>
              <a:rPr lang="en-US" sz="3200" b="1" dirty="0">
                <a:ln/>
              </a:rPr>
              <a:t>Thank you for your attention</a:t>
            </a:r>
            <a:endParaRPr lang="ru-RU" sz="3200" b="1" dirty="0">
              <a:ln/>
            </a:endParaRPr>
          </a:p>
        </p:txBody>
      </p:sp>
    </p:spTree>
    <p:extLst>
      <p:ext uri="{BB962C8B-B14F-4D97-AF65-F5344CB8AC3E}">
        <p14:creationId xmlns:p14="http://schemas.microsoft.com/office/powerpoint/2010/main" val="122922813"/>
      </p:ext>
    </p:extLst>
  </p:cSld>
  <p:clrMapOvr>
    <a:masterClrMapping/>
  </p:clrMapOvr>
</p:sld>
</file>

<file path=ppt/theme/theme1.xml><?xml version="1.0" encoding="utf-8"?>
<a:theme xmlns:a="http://schemas.openxmlformats.org/drawingml/2006/main" name="Базис">
  <a:themeElements>
    <a:clrScheme name="Другая 33">
      <a:dk1>
        <a:sysClr val="windowText" lastClr="000000"/>
      </a:dk1>
      <a:lt1>
        <a:sysClr val="window" lastClr="FFFFFF"/>
      </a:lt1>
      <a:dk2>
        <a:srgbClr val="344068"/>
      </a:dk2>
      <a:lt2>
        <a:srgbClr val="D9E0E6"/>
      </a:lt2>
      <a:accent1>
        <a:srgbClr val="102E25"/>
      </a:accent1>
      <a:accent2>
        <a:srgbClr val="1D9399"/>
      </a:accent2>
      <a:accent3>
        <a:srgbClr val="28C4CC"/>
      </a:accent3>
      <a:accent4>
        <a:srgbClr val="42BA97"/>
      </a:accent4>
      <a:accent5>
        <a:srgbClr val="3E8853"/>
      </a:accent5>
      <a:accent6>
        <a:srgbClr val="62A39F"/>
      </a:accent6>
      <a:hlink>
        <a:srgbClr val="6EAC1C"/>
      </a:hlink>
      <a:folHlink>
        <a:srgbClr val="B26B02"/>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Базис</Template>
  <TotalTime>1306</TotalTime>
  <Words>2821</Words>
  <Application>Microsoft Office PowerPoint</Application>
  <PresentationFormat>Широкоэкранный</PresentationFormat>
  <Paragraphs>232</Paragraphs>
  <Slides>41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41</vt:i4>
      </vt:variant>
    </vt:vector>
  </HeadingPairs>
  <TitlesOfParts>
    <vt:vector size="46" baseType="lpstr">
      <vt:lpstr>-apple-system</vt:lpstr>
      <vt:lpstr>Arial</vt:lpstr>
      <vt:lpstr>Corbel</vt:lpstr>
      <vt:lpstr>Courier New</vt:lpstr>
      <vt:lpstr>Базис</vt:lpstr>
      <vt:lpstr>Презентация PowerPoint</vt:lpstr>
      <vt:lpstr>       Theme 3  Heart arrhythmias  ECG signs in ectopic heart rhythm disorders</vt:lpstr>
      <vt:lpstr>Introduction</vt:lpstr>
      <vt:lpstr>Презентация PowerPoint</vt:lpstr>
      <vt:lpstr>Clinical Significance</vt:lpstr>
      <vt:lpstr>Презентация PowerPoint</vt:lpstr>
      <vt:lpstr>ECG features of normal sinus rhythm</vt:lpstr>
      <vt:lpstr>Презентация PowerPoint</vt:lpstr>
      <vt:lpstr>Origin of Ectopic Beats</vt:lpstr>
      <vt:lpstr>Презентация PowerPoint</vt:lpstr>
      <vt:lpstr>Premature Atrial Complex (PAC)</vt:lpstr>
      <vt:lpstr>Презентация PowerPoint</vt:lpstr>
      <vt:lpstr>Презентация PowerPoint</vt:lpstr>
      <vt:lpstr>ECG features of PACs</vt:lpstr>
      <vt:lpstr>Презентация PowerPoint</vt:lpstr>
      <vt:lpstr>P wave morphology</vt:lpstr>
      <vt:lpstr>Презентация PowerPoint</vt:lpstr>
      <vt:lpstr>Презентация PowerPoint</vt:lpstr>
      <vt:lpstr>Premature Junctional Complex (PJC)</vt:lpstr>
      <vt:lpstr>Electrocardiographic Features of  PJCs</vt:lpstr>
      <vt:lpstr>Premature Ventricular Complex (PVC)</vt:lpstr>
      <vt:lpstr>Презентация PowerPoint</vt:lpstr>
      <vt:lpstr>ECG features of PVCs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Non-sustained VT (NSVT)</vt:lpstr>
      <vt:lpstr>Focal Atrial Tachycardia (FAT)</vt:lpstr>
      <vt:lpstr>Презентация PowerPoint</vt:lpstr>
      <vt:lpstr>Презентация PowerPoint</vt:lpstr>
      <vt:lpstr>ECG Features of Atrial Tachycardia</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Vladis</dc:creator>
  <cp:lastModifiedBy>Vladis</cp:lastModifiedBy>
  <cp:revision>61</cp:revision>
  <dcterms:created xsi:type="dcterms:W3CDTF">2022-09-19T18:14:49Z</dcterms:created>
  <dcterms:modified xsi:type="dcterms:W3CDTF">2022-11-10T13:50:18Z</dcterms:modified>
</cp:coreProperties>
</file>