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256" r:id="rId3"/>
    <p:sldId id="257" r:id="rId4"/>
    <p:sldId id="273" r:id="rId5"/>
    <p:sldId id="291" r:id="rId6"/>
    <p:sldId id="258" r:id="rId7"/>
    <p:sldId id="259" r:id="rId8"/>
    <p:sldId id="260" r:id="rId9"/>
    <p:sldId id="264" r:id="rId10"/>
    <p:sldId id="265" r:id="rId11"/>
    <p:sldId id="266" r:id="rId12"/>
    <p:sldId id="267" r:id="rId13"/>
    <p:sldId id="268" r:id="rId14"/>
    <p:sldId id="269" r:id="rId15"/>
    <p:sldId id="270" r:id="rId16"/>
    <p:sldId id="271" r:id="rId17"/>
    <p:sldId id="272" r:id="rId18"/>
    <p:sldId id="278" r:id="rId19"/>
    <p:sldId id="279" r:id="rId20"/>
    <p:sldId id="263" r:id="rId21"/>
    <p:sldId id="262" r:id="rId22"/>
    <p:sldId id="261" r:id="rId23"/>
    <p:sldId id="290" r:id="rId24"/>
    <p:sldId id="292" r:id="rId25"/>
    <p:sldId id="294" r:id="rId26"/>
    <p:sldId id="295" r:id="rId27"/>
    <p:sldId id="296" r:id="rId28"/>
    <p:sldId id="297" r:id="rId29"/>
    <p:sldId id="298" r:id="rId30"/>
    <p:sldId id="299" r:id="rId31"/>
    <p:sldId id="300" r:id="rId32"/>
    <p:sldId id="301" r:id="rId33"/>
    <p:sldId id="303" r:id="rId34"/>
    <p:sldId id="304" r:id="rId35"/>
    <p:sldId id="305" r:id="rId36"/>
    <p:sldId id="306" r:id="rId37"/>
    <p:sldId id="307" r:id="rId38"/>
    <p:sldId id="308" r:id="rId39"/>
    <p:sldId id="309" r:id="rId40"/>
    <p:sldId id="284" r:id="rId41"/>
    <p:sldId id="285" r:id="rId42"/>
    <p:sldId id="286" r:id="rId43"/>
    <p:sldId id="287" r:id="rId44"/>
    <p:sldId id="288" r:id="rId45"/>
    <p:sldId id="289" r:id="rId46"/>
    <p:sldId id="280" r:id="rId47"/>
    <p:sldId id="283" r:id="rId48"/>
    <p:sldId id="282" r:id="rId49"/>
    <p:sldId id="281" r:id="rId50"/>
    <p:sldId id="293" r:id="rId51"/>
    <p:sldId id="310"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7A30ADA-3E17-45D2-8398-538451C6BFD5}" type="datetimeFigureOut">
              <a:rPr lang="ru-RU" smtClean="0"/>
              <a:t>01.02.2023</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4428546-C531-41E7-9F14-C0B68A150830}"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5326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7A30ADA-3E17-45D2-8398-538451C6BFD5}" type="datetimeFigureOut">
              <a:rPr lang="ru-RU" smtClean="0"/>
              <a:t>01.02.2023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3540343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7A30ADA-3E17-45D2-8398-538451C6BFD5}" type="datetimeFigureOut">
              <a:rPr lang="ru-RU" smtClean="0"/>
              <a:t>01.02.2023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28546-C531-41E7-9F14-C0B68A150830}"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176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7A30ADA-3E17-45D2-8398-538451C6BFD5}" type="datetimeFigureOut">
              <a:rPr lang="ru-RU" smtClean="0"/>
              <a:t>01.02.2023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2221330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7A30ADA-3E17-45D2-8398-538451C6BFD5}" type="datetimeFigureOut">
              <a:rPr lang="ru-RU" smtClean="0"/>
              <a:t>01.02.2023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4154632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7A30ADA-3E17-45D2-8398-538451C6BFD5}" type="datetimeFigureOut">
              <a:rPr lang="ru-RU" smtClean="0"/>
              <a:t>01.02.2023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2218842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A30ADA-3E17-45D2-8398-538451C6BFD5}" type="datetimeFigureOut">
              <a:rPr lang="ru-RU" smtClean="0"/>
              <a:t>01.02.2023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3821173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7A30ADA-3E17-45D2-8398-538451C6BFD5}" type="datetimeFigureOut">
              <a:rPr lang="ru-RU" smtClean="0"/>
              <a:t>01.02.2023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2848080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7A30ADA-3E17-45D2-8398-538451C6BFD5}" type="datetimeFigureOut">
              <a:rPr lang="ru-RU" smtClean="0"/>
              <a:t>01.02.2023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1385420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7A30ADA-3E17-45D2-8398-538451C6BFD5}" type="datetimeFigureOut">
              <a:rPr lang="ru-RU" smtClean="0"/>
              <a:t>01.02.2023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217382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7A30ADA-3E17-45D2-8398-538451C6BFD5}" type="datetimeFigureOut">
              <a:rPr lang="ru-RU" smtClean="0"/>
              <a:t>01.02.2023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28546-C531-41E7-9F14-C0B68A150830}" type="slidenum">
              <a:rPr lang="ru-RU" smtClean="0"/>
              <a:t>‹#›</a:t>
            </a:fld>
            <a:endParaRPr lang="ru-RU"/>
          </a:p>
        </p:txBody>
      </p:sp>
    </p:spTree>
    <p:extLst>
      <p:ext uri="{BB962C8B-B14F-4D97-AF65-F5344CB8AC3E}">
        <p14:creationId xmlns:p14="http://schemas.microsoft.com/office/powerpoint/2010/main" val="4283674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04221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77A30ADA-3E17-45D2-8398-538451C6BFD5}" type="datetimeFigureOut">
              <a:rPr lang="ru-RU" smtClean="0"/>
              <a:t>01.02.2023</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B4428546-C531-41E7-9F14-C0B68A150830}" type="slidenum">
              <a:rPr lang="ru-RU" smtClean="0"/>
              <a:t>‹#›</a:t>
            </a:fld>
            <a:endParaRPr lang="ru-RU"/>
          </a:p>
        </p:txBody>
      </p:sp>
    </p:spTree>
    <p:extLst>
      <p:ext uri="{BB962C8B-B14F-4D97-AF65-F5344CB8AC3E}">
        <p14:creationId xmlns:p14="http://schemas.microsoft.com/office/powerpoint/2010/main" val="2572600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hqmeded-ecg.blogspot.com/2010/08/st-depression-does-not-localize-2-cases.html"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hyperlink" Target="https://litfl.com/high-lateral-stemi-ecg-library/"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946799" y="4814547"/>
            <a:ext cx="4065494" cy="358130"/>
          </a:xfrm>
          <a:prstGeom prst="rect">
            <a:avLst/>
          </a:prstGeom>
        </p:spPr>
        <p:txBody>
          <a:bodyPr vert="horz" wrap="square" lIns="0" tIns="11766" rIns="0" bIns="0" rtlCol="0">
            <a:spAutoFit/>
          </a:bodyPr>
          <a:lstStyle/>
          <a:p>
            <a:pPr marL="11206">
              <a:spcBef>
                <a:spcPts val="93"/>
              </a:spcBef>
            </a:pPr>
            <a:endParaRPr sz="2250" dirty="0">
              <a:latin typeface="Arial"/>
              <a:cs typeface="Arial"/>
            </a:endParaRPr>
          </a:p>
        </p:txBody>
      </p:sp>
      <p:sp>
        <p:nvSpPr>
          <p:cNvPr id="8" name="object 8"/>
          <p:cNvSpPr/>
          <p:nvPr/>
        </p:nvSpPr>
        <p:spPr>
          <a:xfrm>
            <a:off x="1288473" y="1214211"/>
            <a:ext cx="9504218" cy="4429578"/>
          </a:xfrm>
          <a:custGeom>
            <a:avLst/>
            <a:gdLst/>
            <a:ahLst/>
            <a:cxnLst/>
            <a:rect l="l" t="t" r="r" b="b"/>
            <a:pathLst>
              <a:path w="4397375" h="3517900">
                <a:moveTo>
                  <a:pt x="0" y="0"/>
                </a:moveTo>
                <a:lnTo>
                  <a:pt x="4396942" y="0"/>
                </a:lnTo>
                <a:lnTo>
                  <a:pt x="4396942" y="3517553"/>
                </a:lnTo>
                <a:lnTo>
                  <a:pt x="0" y="3517553"/>
                </a:lnTo>
                <a:lnTo>
                  <a:pt x="0" y="0"/>
                </a:lnTo>
                <a:close/>
              </a:path>
            </a:pathLst>
          </a:custGeom>
          <a:ln w="35966">
            <a:solidFill>
              <a:srgbClr val="000000"/>
            </a:solidFill>
          </a:ln>
        </p:spPr>
        <p:txBody>
          <a:bodyPr wrap="square" lIns="0" tIns="0" rIns="0" bIns="0" rtlCol="0"/>
          <a:lstStyle/>
          <a:p>
            <a:endParaRPr sz="1588"/>
          </a:p>
        </p:txBody>
      </p:sp>
      <p:sp>
        <p:nvSpPr>
          <p:cNvPr id="2" name="Прямоугольник 1">
            <a:extLst>
              <a:ext uri="{FF2B5EF4-FFF2-40B4-BE49-F238E27FC236}">
                <a16:creationId xmlns:a16="http://schemas.microsoft.com/office/drawing/2014/main" id="{0F203B58-965E-4A2B-AAEC-E7319D49238A}"/>
              </a:ext>
            </a:extLst>
          </p:cNvPr>
          <p:cNvSpPr/>
          <p:nvPr/>
        </p:nvSpPr>
        <p:spPr>
          <a:xfrm>
            <a:off x="1399309" y="2292102"/>
            <a:ext cx="9213273" cy="3351687"/>
          </a:xfrm>
          <a:prstGeom prst="rect">
            <a:avLst/>
          </a:prstGeom>
        </p:spPr>
        <p:txBody>
          <a:bodyPr wrap="square">
            <a:spAutoFit/>
          </a:bodyPr>
          <a:lstStyle/>
          <a:p>
            <a:pPr algn="ctr"/>
            <a:r>
              <a:rPr lang="en-US" sz="3530" b="1" dirty="0">
                <a:ea typeface="Calibri" panose="020F0502020204030204" pitchFamily="34" charset="0"/>
              </a:rPr>
              <a:t>Elective course “ECG in General Practice”</a:t>
            </a:r>
          </a:p>
          <a:p>
            <a:pPr algn="ctr"/>
            <a:endParaRPr lang="en-US" sz="3530" b="1" dirty="0">
              <a:ea typeface="Calibri" panose="020F0502020204030204" pitchFamily="34" charset="0"/>
            </a:endParaRPr>
          </a:p>
          <a:p>
            <a:pPr algn="ctr"/>
            <a:r>
              <a:rPr lang="en-US" sz="3530" b="1" dirty="0">
                <a:ea typeface="Calibri" panose="020F0502020204030204" pitchFamily="34" charset="0"/>
              </a:rPr>
              <a:t>Content module</a:t>
            </a:r>
            <a:r>
              <a:rPr lang="en-US" sz="3530" dirty="0">
                <a:ea typeface="Calibri" panose="020F0502020204030204" pitchFamily="34" charset="0"/>
              </a:rPr>
              <a:t> </a:t>
            </a:r>
            <a:r>
              <a:rPr lang="en-US" sz="3530" b="1" dirty="0">
                <a:ea typeface="Calibri" panose="020F0502020204030204" pitchFamily="34" charset="0"/>
              </a:rPr>
              <a:t>3</a:t>
            </a:r>
            <a:endParaRPr lang="ru-RU" sz="3530" b="1" dirty="0">
              <a:ea typeface="Calibri" panose="020F0502020204030204" pitchFamily="34" charset="0"/>
            </a:endParaRPr>
          </a:p>
          <a:p>
            <a:pPr algn="ctr"/>
            <a:r>
              <a:rPr lang="en-US" sz="3530" b="1" dirty="0">
                <a:ea typeface="Calibri" panose="020F0502020204030204" pitchFamily="34" charset="0"/>
              </a:rPr>
              <a:t>Electrocardiography in the diagnosis of diseases of the cardiovascular system and extracardiac pathology</a:t>
            </a:r>
            <a:endParaRPr lang="ru-RU" sz="3530" dirty="0">
              <a:ea typeface="Calibri" panose="020F0502020204030204" pitchFamily="34" charset="0"/>
            </a:endParaRPr>
          </a:p>
        </p:txBody>
      </p:sp>
      <p:sp>
        <p:nvSpPr>
          <p:cNvPr id="6" name="TextBox 5">
            <a:extLst>
              <a:ext uri="{FF2B5EF4-FFF2-40B4-BE49-F238E27FC236}">
                <a16:creationId xmlns:a16="http://schemas.microsoft.com/office/drawing/2014/main" id="{B9083055-681A-4F5B-93B2-AE3AA9A64005}"/>
              </a:ext>
            </a:extLst>
          </p:cNvPr>
          <p:cNvSpPr txBox="1"/>
          <p:nvPr/>
        </p:nvSpPr>
        <p:spPr>
          <a:xfrm>
            <a:off x="2946799" y="1331380"/>
            <a:ext cx="5942781" cy="707886"/>
          </a:xfrm>
          <a:prstGeom prst="rect">
            <a:avLst/>
          </a:prstGeom>
          <a:noFill/>
        </p:spPr>
        <p:txBody>
          <a:bodyPr wrap="none" rtlCol="0">
            <a:spAutoFit/>
          </a:bodyPr>
          <a:lstStyle/>
          <a:p>
            <a:pPr algn="ctr"/>
            <a:r>
              <a:rPr lang="en-US" sz="2000" dirty="0"/>
              <a:t>Odesa National Medical University</a:t>
            </a:r>
          </a:p>
          <a:p>
            <a:pPr algn="ctr"/>
            <a:r>
              <a:rPr lang="en-US" sz="2000" dirty="0"/>
              <a:t>Department of Family Medicine and Polyclinic Therapy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1EC893-FD77-4222-AC94-0D2394AE40F2}"/>
              </a:ext>
            </a:extLst>
          </p:cNvPr>
          <p:cNvSpPr>
            <a:spLocks noGrp="1"/>
          </p:cNvSpPr>
          <p:nvPr>
            <p:ph type="ctrTitle"/>
          </p:nvPr>
        </p:nvSpPr>
        <p:spPr/>
        <p:txBody>
          <a:bodyPr>
            <a:noAutofit/>
            <a:scene3d>
              <a:camera prst="orthographicFront"/>
              <a:lightRig rig="soft" dir="t">
                <a:rot lat="0" lon="0" rev="15600000"/>
              </a:lightRig>
            </a:scene3d>
            <a:sp3d extrusionH="57150" prstMaterial="softEdge">
              <a:bevelT w="25400" h="38100"/>
            </a:sp3d>
          </a:bodyPr>
          <a:lstStyle/>
          <a:p>
            <a:r>
              <a:rPr lang="en-US" sz="4800" cap="none" dirty="0">
                <a:ln/>
                <a:solidFill>
                  <a:schemeClr val="bg1"/>
                </a:solidFill>
              </a:rPr>
              <a:t>Theme 6</a:t>
            </a:r>
            <a:br>
              <a:rPr lang="en-US" sz="4800" cap="none" dirty="0">
                <a:ln/>
                <a:solidFill>
                  <a:schemeClr val="bg1"/>
                </a:solidFill>
              </a:rPr>
            </a:br>
            <a:br>
              <a:rPr lang="en-US" sz="4800" cap="none" dirty="0">
                <a:ln/>
                <a:solidFill>
                  <a:schemeClr val="bg1"/>
                </a:solidFill>
              </a:rPr>
            </a:br>
            <a:r>
              <a:rPr lang="en-US" sz="4800" cap="none" dirty="0">
                <a:ln/>
                <a:solidFill>
                  <a:schemeClr val="bg1"/>
                </a:solidFill>
              </a:rPr>
              <a:t>ECG signs in case of inadequate blood supply to the heart</a:t>
            </a:r>
            <a:endParaRPr lang="ru-RU" sz="4800" cap="none" dirty="0">
              <a:ln/>
              <a:solidFill>
                <a:schemeClr val="bg1"/>
              </a:solidFill>
            </a:endParaRPr>
          </a:p>
        </p:txBody>
      </p:sp>
    </p:spTree>
    <p:extLst>
      <p:ext uri="{BB962C8B-B14F-4D97-AF65-F5344CB8AC3E}">
        <p14:creationId xmlns:p14="http://schemas.microsoft.com/office/powerpoint/2010/main" val="710271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63B3815-6093-48DA-B2EC-1E2E526C4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5610" y="773777"/>
            <a:ext cx="1266825" cy="1905000"/>
          </a:xfrm>
          <a:prstGeom prst="rect">
            <a:avLst/>
          </a:prstGeom>
        </p:spPr>
      </p:pic>
      <p:sp>
        <p:nvSpPr>
          <p:cNvPr id="2" name="Заголовок 1">
            <a:extLst>
              <a:ext uri="{FF2B5EF4-FFF2-40B4-BE49-F238E27FC236}">
                <a16:creationId xmlns:a16="http://schemas.microsoft.com/office/drawing/2014/main" id="{161E3C61-2EB7-46DB-B3CC-84B5C0D2F7E0}"/>
              </a:ext>
            </a:extLst>
          </p:cNvPr>
          <p:cNvSpPr>
            <a:spLocks noGrp="1"/>
          </p:cNvSpPr>
          <p:nvPr>
            <p:ph type="title"/>
          </p:nvPr>
        </p:nvSpPr>
        <p:spPr>
          <a:xfrm>
            <a:off x="1156915" y="439882"/>
            <a:ext cx="9875520" cy="1356360"/>
          </a:xfrm>
        </p:spPr>
        <p:txBody>
          <a:bodyPr/>
          <a:lstStyle/>
          <a:p>
            <a:r>
              <a:rPr lang="en-US" b="1" dirty="0"/>
              <a:t>Acute Coronary Syndromes</a:t>
            </a:r>
            <a:endParaRPr lang="ru-RU" dirty="0"/>
          </a:p>
        </p:txBody>
      </p:sp>
      <p:sp>
        <p:nvSpPr>
          <p:cNvPr id="3" name="Объект 2">
            <a:extLst>
              <a:ext uri="{FF2B5EF4-FFF2-40B4-BE49-F238E27FC236}">
                <a16:creationId xmlns:a16="http://schemas.microsoft.com/office/drawing/2014/main" id="{BF976798-8EFF-4C37-BCE9-D808DC82131E}"/>
              </a:ext>
            </a:extLst>
          </p:cNvPr>
          <p:cNvSpPr>
            <a:spLocks noGrp="1"/>
          </p:cNvSpPr>
          <p:nvPr>
            <p:ph idx="1"/>
          </p:nvPr>
        </p:nvSpPr>
        <p:spPr>
          <a:xfrm>
            <a:off x="1159564" y="2045623"/>
            <a:ext cx="9872871" cy="4038600"/>
          </a:xfrm>
        </p:spPr>
        <p:txBody>
          <a:bodyPr>
            <a:normAutofit fontScale="92500" lnSpcReduction="20000"/>
          </a:bodyPr>
          <a:lstStyle/>
          <a:p>
            <a:pPr marL="45720" indent="0">
              <a:buNone/>
            </a:pPr>
            <a:r>
              <a:rPr lang="en-US" b="1" dirty="0"/>
              <a:t>OVERVIEW</a:t>
            </a:r>
          </a:p>
          <a:p>
            <a:endParaRPr lang="en-US" dirty="0"/>
          </a:p>
          <a:p>
            <a:pPr marL="360363" indent="-314325" algn="just"/>
            <a:r>
              <a:rPr lang="en-US" dirty="0"/>
              <a:t>Coronary artery disease accounts for &gt; 30% of death in West and presents acutely as acute coronary syndromes</a:t>
            </a:r>
          </a:p>
          <a:p>
            <a:pPr marL="360363" indent="-314325" algn="just"/>
            <a:r>
              <a:rPr lang="en-US" dirty="0"/>
              <a:t>Acute coronary syndrome (ACS) is a catch all term that refers to ischemic symptoms resulting from acute coronary occlusion</a:t>
            </a:r>
          </a:p>
          <a:p>
            <a:pPr marL="360363" indent="-314325" algn="just"/>
            <a:r>
              <a:rPr lang="en-US" dirty="0"/>
              <a:t>All patients who present with a suspected acute coronary syndrome must be assessed in the ED on an urgent (category 2) basis and have an ECG performed within 10 minutes of first acute clinical contact</a:t>
            </a:r>
          </a:p>
          <a:p>
            <a:pPr marL="360363" indent="-314325" algn="just"/>
            <a:r>
              <a:rPr lang="en-US" dirty="0"/>
              <a:t>A clinician with ECG expertise should review the ECG</a:t>
            </a:r>
          </a:p>
          <a:p>
            <a:pPr marL="360363" indent="-314325" algn="just"/>
            <a:r>
              <a:rPr lang="en-US" dirty="0"/>
              <a:t>A “CODE STEMI” activation system should be in place in any hospital that has an acute percutaneous coronary intervention service</a:t>
            </a:r>
            <a:endParaRPr lang="ru-RU" dirty="0"/>
          </a:p>
        </p:txBody>
      </p:sp>
    </p:spTree>
    <p:extLst>
      <p:ext uri="{BB962C8B-B14F-4D97-AF65-F5344CB8AC3E}">
        <p14:creationId xmlns:p14="http://schemas.microsoft.com/office/powerpoint/2010/main" val="2881641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9D6A3B-BDD1-4AAF-9BE0-93DE198960BE}"/>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E1DD59AF-C783-4F2B-A385-21BFD249394F}"/>
              </a:ext>
            </a:extLst>
          </p:cNvPr>
          <p:cNvPicPr>
            <a:picLocks noGrp="1" noChangeAspect="1"/>
          </p:cNvPicPr>
          <p:nvPr>
            <p:ph idx="1"/>
          </p:nvPr>
        </p:nvPicPr>
        <p:blipFill>
          <a:blip r:embed="rId2"/>
          <a:stretch>
            <a:fillRect/>
          </a:stretch>
        </p:blipFill>
        <p:spPr>
          <a:xfrm>
            <a:off x="1143000" y="609599"/>
            <a:ext cx="9816962" cy="5971309"/>
          </a:xfrm>
          <a:prstGeom prst="rect">
            <a:avLst/>
          </a:prstGeom>
        </p:spPr>
      </p:pic>
    </p:spTree>
    <p:extLst>
      <p:ext uri="{BB962C8B-B14F-4D97-AF65-F5344CB8AC3E}">
        <p14:creationId xmlns:p14="http://schemas.microsoft.com/office/powerpoint/2010/main" val="1205217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B55B20-6E09-4467-A30B-6B84B51B17F1}"/>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0D70AD8-E0E1-4BE3-809C-5F0B148DC74C}"/>
              </a:ext>
            </a:extLst>
          </p:cNvPr>
          <p:cNvSpPr>
            <a:spLocks noGrp="1"/>
          </p:cNvSpPr>
          <p:nvPr>
            <p:ph idx="1"/>
          </p:nvPr>
        </p:nvSpPr>
        <p:spPr/>
        <p:txBody>
          <a:bodyPr/>
          <a:lstStyle/>
          <a:p>
            <a:endParaRPr lang="ru-RU"/>
          </a:p>
        </p:txBody>
      </p:sp>
      <p:pic>
        <p:nvPicPr>
          <p:cNvPr id="1026" name="Picture 2" descr="myocardial infarction | Mind Map">
            <a:extLst>
              <a:ext uri="{FF2B5EF4-FFF2-40B4-BE49-F238E27FC236}">
                <a16:creationId xmlns:a16="http://schemas.microsoft.com/office/drawing/2014/main" id="{2095DFBD-6BAB-4866-8B37-B34C1E99E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463" y="119063"/>
            <a:ext cx="9363075" cy="661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356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E100CE-89CC-455B-88CD-13BB876182FA}"/>
              </a:ext>
            </a:extLst>
          </p:cNvPr>
          <p:cNvSpPr>
            <a:spLocks noGrp="1"/>
          </p:cNvSpPr>
          <p:nvPr>
            <p:ph type="title"/>
          </p:nvPr>
        </p:nvSpPr>
        <p:spPr>
          <a:xfrm>
            <a:off x="1143000" y="415636"/>
            <a:ext cx="9875520" cy="1356360"/>
          </a:xfrm>
        </p:spPr>
        <p:txBody>
          <a:bodyPr/>
          <a:lstStyle/>
          <a:p>
            <a:r>
              <a:rPr lang="en-US" sz="2400" b="1" dirty="0"/>
              <a:t>DEFINITIONS</a:t>
            </a:r>
            <a:br>
              <a:rPr lang="en-US" sz="2400" b="1" dirty="0"/>
            </a:br>
            <a:endParaRPr lang="ru-RU" b="1" dirty="0"/>
          </a:p>
        </p:txBody>
      </p:sp>
      <p:sp>
        <p:nvSpPr>
          <p:cNvPr id="3" name="Объект 2">
            <a:extLst>
              <a:ext uri="{FF2B5EF4-FFF2-40B4-BE49-F238E27FC236}">
                <a16:creationId xmlns:a16="http://schemas.microsoft.com/office/drawing/2014/main" id="{0BE974E2-F8EC-48F7-A139-60ECEB08C1C2}"/>
              </a:ext>
            </a:extLst>
          </p:cNvPr>
          <p:cNvSpPr>
            <a:spLocks noGrp="1"/>
          </p:cNvSpPr>
          <p:nvPr>
            <p:ph idx="1"/>
          </p:nvPr>
        </p:nvSpPr>
        <p:spPr>
          <a:xfrm>
            <a:off x="1143000" y="1409699"/>
            <a:ext cx="9872871" cy="5032665"/>
          </a:xfrm>
        </p:spPr>
        <p:txBody>
          <a:bodyPr>
            <a:normAutofit fontScale="92500" lnSpcReduction="20000"/>
          </a:bodyPr>
          <a:lstStyle/>
          <a:p>
            <a:pPr marL="45720" indent="0">
              <a:buNone/>
            </a:pPr>
            <a:r>
              <a:rPr lang="en-US" b="1" dirty="0"/>
              <a:t>STEMI (S-T Segment Elevation Myocardial Infarction)</a:t>
            </a:r>
          </a:p>
          <a:p>
            <a:r>
              <a:rPr lang="en-US" dirty="0"/>
              <a:t>presentation with clinical symptoms consistent with an acute coronary syndrome together with S-T segment elevation on ECG</a:t>
            </a:r>
          </a:p>
          <a:p>
            <a:r>
              <a:rPr lang="en-US" dirty="0"/>
              <a:t>New LBBB may be included in this sub-heading as the treatment approach is similar to STEMI</a:t>
            </a:r>
          </a:p>
          <a:p>
            <a:endParaRPr lang="en-US" dirty="0"/>
          </a:p>
          <a:p>
            <a:pPr marL="45720" indent="0">
              <a:buNone/>
            </a:pPr>
            <a:r>
              <a:rPr lang="en-US" b="1" dirty="0"/>
              <a:t>NSTE-ACS (non S-T Segment elevation acute coronary syndrome)</a:t>
            </a:r>
          </a:p>
          <a:p>
            <a:r>
              <a:rPr lang="en-US" dirty="0"/>
              <a:t>NSTE-ACS refers to any acute coronary syndrome which does not show S-T segment elevation</a:t>
            </a:r>
          </a:p>
          <a:p>
            <a:r>
              <a:rPr lang="en-US" dirty="0"/>
              <a:t>The ECG may show S-T segment depression or transient S-T segment elevation, but often will be normal</a:t>
            </a:r>
          </a:p>
          <a:p>
            <a:endParaRPr lang="en-US" dirty="0"/>
          </a:p>
          <a:p>
            <a:pPr marL="45720" indent="0">
              <a:buNone/>
            </a:pPr>
            <a:r>
              <a:rPr lang="en-US" b="1" dirty="0"/>
              <a:t>Non-STEMI (Non S-T Segment Elevation Myocardial Infarction)</a:t>
            </a:r>
          </a:p>
          <a:p>
            <a:r>
              <a:rPr lang="en-US" dirty="0"/>
              <a:t>By definition this will be shown by an elevation of serum troponin levels in the absence of S-T segment elevation</a:t>
            </a:r>
            <a:endParaRPr lang="ru-RU" dirty="0"/>
          </a:p>
        </p:txBody>
      </p:sp>
    </p:spTree>
    <p:extLst>
      <p:ext uri="{BB962C8B-B14F-4D97-AF65-F5344CB8AC3E}">
        <p14:creationId xmlns:p14="http://schemas.microsoft.com/office/powerpoint/2010/main" val="4182821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5BCA16-CD92-4439-BB0D-DB0E704EB36A}"/>
              </a:ext>
            </a:extLst>
          </p:cNvPr>
          <p:cNvSpPr>
            <a:spLocks noGrp="1"/>
          </p:cNvSpPr>
          <p:nvPr>
            <p:ph type="title"/>
          </p:nvPr>
        </p:nvSpPr>
        <p:spPr>
          <a:xfrm>
            <a:off x="1143000" y="609600"/>
            <a:ext cx="9875520" cy="734291"/>
          </a:xfrm>
        </p:spPr>
        <p:txBody>
          <a:bodyPr>
            <a:normAutofit/>
          </a:bodyPr>
          <a:lstStyle/>
          <a:p>
            <a:r>
              <a:rPr lang="en-US" sz="2400" b="1" dirty="0"/>
              <a:t>DEFINITIONS</a:t>
            </a:r>
            <a:endParaRPr lang="ru-RU" sz="2400" b="1" dirty="0"/>
          </a:p>
        </p:txBody>
      </p:sp>
      <p:sp>
        <p:nvSpPr>
          <p:cNvPr id="3" name="Объект 2">
            <a:extLst>
              <a:ext uri="{FF2B5EF4-FFF2-40B4-BE49-F238E27FC236}">
                <a16:creationId xmlns:a16="http://schemas.microsoft.com/office/drawing/2014/main" id="{F9469DA7-2A51-42BD-9EBF-ACB558530450}"/>
              </a:ext>
            </a:extLst>
          </p:cNvPr>
          <p:cNvSpPr>
            <a:spLocks noGrp="1"/>
          </p:cNvSpPr>
          <p:nvPr>
            <p:ph idx="1"/>
          </p:nvPr>
        </p:nvSpPr>
        <p:spPr>
          <a:xfrm>
            <a:off x="1159564" y="1738746"/>
            <a:ext cx="9872871" cy="4038600"/>
          </a:xfrm>
        </p:spPr>
        <p:txBody>
          <a:bodyPr>
            <a:normAutofit/>
          </a:bodyPr>
          <a:lstStyle/>
          <a:p>
            <a:pPr marL="45720" indent="0">
              <a:buNone/>
            </a:pPr>
            <a:r>
              <a:rPr lang="en-US" sz="2000" b="1" dirty="0"/>
              <a:t>Unstable Angina</a:t>
            </a:r>
          </a:p>
          <a:p>
            <a:r>
              <a:rPr lang="en-US" sz="2000" dirty="0"/>
              <a:t>A small but still significant proportion (&lt; 4 %) of patients presenting with possible cardiac chest pain in whom biomarkers and ECGs are normal will have unstable angina due to underlying coronary artery disease</a:t>
            </a:r>
          </a:p>
          <a:p>
            <a:r>
              <a:rPr lang="en-US" sz="2000" dirty="0"/>
              <a:t>Note that “unstable angina” is measured against a patient’s usual pattern of “stable angina” which is most commonly classified according to the New York Heart Association’s Functional Classification of Angina</a:t>
            </a:r>
          </a:p>
          <a:p>
            <a:r>
              <a:rPr lang="en-US" sz="2000" dirty="0"/>
              <a:t>New onset angina should be considered unstable in the first instance</a:t>
            </a:r>
            <a:endParaRPr lang="ru-RU" sz="2000" dirty="0"/>
          </a:p>
        </p:txBody>
      </p:sp>
    </p:spTree>
    <p:extLst>
      <p:ext uri="{BB962C8B-B14F-4D97-AF65-F5344CB8AC3E}">
        <p14:creationId xmlns:p14="http://schemas.microsoft.com/office/powerpoint/2010/main" val="3198487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9EBF28-DFB5-4E7A-887D-11C3EA94575C}"/>
              </a:ext>
            </a:extLst>
          </p:cNvPr>
          <p:cNvSpPr>
            <a:spLocks noGrp="1"/>
          </p:cNvSpPr>
          <p:nvPr>
            <p:ph type="title"/>
          </p:nvPr>
        </p:nvSpPr>
        <p:spPr>
          <a:xfrm>
            <a:off x="1143000" y="609600"/>
            <a:ext cx="9875520" cy="581891"/>
          </a:xfrm>
        </p:spPr>
        <p:txBody>
          <a:bodyPr/>
          <a:lstStyle/>
          <a:p>
            <a:r>
              <a:rPr lang="en-US" sz="2400" b="1" dirty="0"/>
              <a:t>ECG</a:t>
            </a:r>
            <a:endParaRPr lang="ru-RU" b="1" dirty="0"/>
          </a:p>
        </p:txBody>
      </p:sp>
      <p:sp>
        <p:nvSpPr>
          <p:cNvPr id="3" name="Объект 2">
            <a:extLst>
              <a:ext uri="{FF2B5EF4-FFF2-40B4-BE49-F238E27FC236}">
                <a16:creationId xmlns:a16="http://schemas.microsoft.com/office/drawing/2014/main" id="{B5F3BB76-32B0-4CEB-890A-BAC9A41B2BEF}"/>
              </a:ext>
            </a:extLst>
          </p:cNvPr>
          <p:cNvSpPr>
            <a:spLocks noGrp="1"/>
          </p:cNvSpPr>
          <p:nvPr>
            <p:ph idx="1"/>
          </p:nvPr>
        </p:nvSpPr>
        <p:spPr>
          <a:xfrm>
            <a:off x="1143000" y="1191491"/>
            <a:ext cx="9872871" cy="4904509"/>
          </a:xfrm>
        </p:spPr>
        <p:txBody>
          <a:bodyPr>
            <a:normAutofit/>
          </a:bodyPr>
          <a:lstStyle/>
          <a:p>
            <a:endParaRPr lang="en-US" dirty="0"/>
          </a:p>
          <a:p>
            <a:pPr marL="45720" indent="0">
              <a:buNone/>
            </a:pPr>
            <a:r>
              <a:rPr lang="en-US" dirty="0"/>
              <a:t>All patients who present with a suspected ACS must have an ECG within 10 minutes of first acute clinical contact</a:t>
            </a:r>
          </a:p>
          <a:p>
            <a:pPr marL="45720" indent="0">
              <a:buNone/>
            </a:pPr>
            <a:r>
              <a:rPr lang="en-US" dirty="0"/>
              <a:t>A clinician with ECG expertise should review the ECG</a:t>
            </a:r>
          </a:p>
          <a:p>
            <a:pPr marL="45720" indent="0">
              <a:buNone/>
            </a:pPr>
            <a:r>
              <a:rPr lang="en-US" dirty="0"/>
              <a:t>The immediate decision pathway then involves the ECG stratification of STEMI, from NSTEACS</a:t>
            </a:r>
          </a:p>
        </p:txBody>
      </p:sp>
      <p:pic>
        <p:nvPicPr>
          <p:cNvPr id="6" name="Рисунок 5">
            <a:extLst>
              <a:ext uri="{FF2B5EF4-FFF2-40B4-BE49-F238E27FC236}">
                <a16:creationId xmlns:a16="http://schemas.microsoft.com/office/drawing/2014/main" id="{B0605F2C-138E-4E92-BE80-299AA3FB3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673" y="3858491"/>
            <a:ext cx="4100946" cy="2819400"/>
          </a:xfrm>
          <a:prstGeom prst="rect">
            <a:avLst/>
          </a:prstGeom>
        </p:spPr>
      </p:pic>
    </p:spTree>
    <p:extLst>
      <p:ext uri="{BB962C8B-B14F-4D97-AF65-F5344CB8AC3E}">
        <p14:creationId xmlns:p14="http://schemas.microsoft.com/office/powerpoint/2010/main" val="3334873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5687919-C23E-4FEC-B12D-5332E839C982}"/>
              </a:ext>
            </a:extLst>
          </p:cNvPr>
          <p:cNvSpPr>
            <a:spLocks noGrp="1"/>
          </p:cNvSpPr>
          <p:nvPr>
            <p:ph idx="1"/>
          </p:nvPr>
        </p:nvSpPr>
        <p:spPr>
          <a:xfrm>
            <a:off x="949036" y="1409700"/>
            <a:ext cx="9872871" cy="4038600"/>
          </a:xfrm>
        </p:spPr>
        <p:txBody>
          <a:bodyPr/>
          <a:lstStyle/>
          <a:p>
            <a:pPr marL="45720" indent="0">
              <a:buNone/>
            </a:pPr>
            <a:r>
              <a:rPr lang="en-US" dirty="0"/>
              <a:t>Non-ST-elevation acute coronary syndrome (</a:t>
            </a:r>
            <a:r>
              <a:rPr lang="en-US" b="1" dirty="0"/>
              <a:t>NSTEACS</a:t>
            </a:r>
            <a:r>
              <a:rPr lang="en-US" dirty="0"/>
              <a:t>) encompasses two main entities:</a:t>
            </a:r>
          </a:p>
          <a:p>
            <a:r>
              <a:rPr lang="en-US" dirty="0"/>
              <a:t>Non-ST-elevation myocardial infarction (</a:t>
            </a:r>
            <a:r>
              <a:rPr lang="en-US" b="1" dirty="0"/>
              <a:t>NSTEMI</a:t>
            </a:r>
            <a:r>
              <a:rPr lang="en-US" dirty="0"/>
              <a:t>).</a:t>
            </a:r>
          </a:p>
          <a:p>
            <a:r>
              <a:rPr lang="en-US" dirty="0"/>
              <a:t>Unstable angina pectoris (</a:t>
            </a:r>
            <a:r>
              <a:rPr lang="en-US" b="1" dirty="0"/>
              <a:t>UAP</a:t>
            </a:r>
            <a:r>
              <a:rPr lang="en-US" dirty="0"/>
              <a:t>).</a:t>
            </a:r>
          </a:p>
          <a:p>
            <a:endParaRPr lang="en-US" dirty="0"/>
          </a:p>
          <a:p>
            <a:pPr marL="45720" indent="0">
              <a:buNone/>
            </a:pPr>
            <a:r>
              <a:rPr lang="en-US" i="1" dirty="0"/>
              <a:t>The differentiation between these two conditions is usually retrospective, based on the presence/absence of raised cardiac enzymes at 8-12 hours after the onset of chest pain.</a:t>
            </a:r>
            <a:endParaRPr lang="en-US" dirty="0"/>
          </a:p>
          <a:p>
            <a:pPr marL="45720" indent="0">
              <a:buNone/>
            </a:pPr>
            <a:r>
              <a:rPr lang="en-US" dirty="0"/>
              <a:t>Both produce the same spectrum of ECG changes and symptoms and are managed identically in the Emergency Department.</a:t>
            </a:r>
          </a:p>
          <a:p>
            <a:endParaRPr lang="en-US" dirty="0"/>
          </a:p>
          <a:p>
            <a:endParaRPr lang="ru-RU" dirty="0"/>
          </a:p>
        </p:txBody>
      </p:sp>
    </p:spTree>
    <p:extLst>
      <p:ext uri="{BB962C8B-B14F-4D97-AF65-F5344CB8AC3E}">
        <p14:creationId xmlns:p14="http://schemas.microsoft.com/office/powerpoint/2010/main" val="3588331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8A51DD1-7C59-4C45-B78C-3FA71D44D5A5}"/>
              </a:ext>
            </a:extLst>
          </p:cNvPr>
          <p:cNvSpPr>
            <a:spLocks noGrp="1"/>
          </p:cNvSpPr>
          <p:nvPr>
            <p:ph idx="1"/>
          </p:nvPr>
        </p:nvSpPr>
        <p:spPr>
          <a:xfrm>
            <a:off x="962891" y="976745"/>
            <a:ext cx="9872871" cy="5299363"/>
          </a:xfrm>
        </p:spPr>
        <p:txBody>
          <a:bodyPr/>
          <a:lstStyle/>
          <a:p>
            <a:pPr marL="45720" indent="0">
              <a:buNone/>
            </a:pPr>
            <a:r>
              <a:rPr lang="en-US" b="1" dirty="0"/>
              <a:t>Patterns of Myocardial ischemia</a:t>
            </a:r>
          </a:p>
          <a:p>
            <a:pPr marL="45720" indent="0">
              <a:buNone/>
            </a:pPr>
            <a:r>
              <a:rPr lang="en-US" dirty="0"/>
              <a:t>Two main ECG patterns associated with NSTEACS:</a:t>
            </a:r>
          </a:p>
          <a:p>
            <a:pPr marL="539750" indent="-314325"/>
            <a:r>
              <a:rPr lang="en-US" dirty="0"/>
              <a:t>ST segment depression</a:t>
            </a:r>
          </a:p>
          <a:p>
            <a:pPr marL="539750" indent="-314325"/>
            <a:r>
              <a:rPr lang="en-US" dirty="0"/>
              <a:t>T wave flattening or inversion</a:t>
            </a:r>
          </a:p>
          <a:p>
            <a:pPr marL="539750" indent="-314325"/>
            <a:endParaRPr lang="en-US" dirty="0"/>
          </a:p>
          <a:p>
            <a:pPr marL="539750" indent="-314325"/>
            <a:endParaRPr lang="en-US" dirty="0"/>
          </a:p>
          <a:p>
            <a:pPr marL="539750" indent="-314325"/>
            <a:endParaRPr lang="en-US" dirty="0"/>
          </a:p>
          <a:p>
            <a:pPr marL="539750" indent="-314325"/>
            <a:endParaRPr lang="en-US" dirty="0"/>
          </a:p>
          <a:p>
            <a:pPr marL="45720" indent="0">
              <a:buNone/>
            </a:pPr>
            <a:r>
              <a:rPr lang="en-US" i="1" dirty="0"/>
              <a:t>While there are numerous conditions that may simulate myocardial ischemia (e.g. left ventricular hypertrophy, digoxin effect), dynamic ST segment and T wave changes (i.e. different from baseline ECG or changing over time) are strongly suggestive of myocardial ischemia.</a:t>
            </a:r>
            <a:endParaRPr lang="ru-RU" i="1" dirty="0"/>
          </a:p>
        </p:txBody>
      </p:sp>
      <p:pic>
        <p:nvPicPr>
          <p:cNvPr id="4" name="Рисунок 3">
            <a:extLst>
              <a:ext uri="{FF2B5EF4-FFF2-40B4-BE49-F238E27FC236}">
                <a16:creationId xmlns:a16="http://schemas.microsoft.com/office/drawing/2014/main" id="{BBFEE72C-D07E-4721-BB3C-81840A2BFAF2}"/>
              </a:ext>
            </a:extLst>
          </p:cNvPr>
          <p:cNvPicPr>
            <a:picLocks noChangeAspect="1"/>
          </p:cNvPicPr>
          <p:nvPr/>
        </p:nvPicPr>
        <p:blipFill rotWithShape="1">
          <a:blip r:embed="rId2"/>
          <a:srcRect l="11600" r="22266" b="30283"/>
          <a:stretch/>
        </p:blipFill>
        <p:spPr>
          <a:xfrm>
            <a:off x="1119508" y="3133292"/>
            <a:ext cx="4724400" cy="1494127"/>
          </a:xfrm>
          <a:prstGeom prst="rect">
            <a:avLst/>
          </a:prstGeom>
        </p:spPr>
      </p:pic>
    </p:spTree>
    <p:extLst>
      <p:ext uri="{BB962C8B-B14F-4D97-AF65-F5344CB8AC3E}">
        <p14:creationId xmlns:p14="http://schemas.microsoft.com/office/powerpoint/2010/main" val="3974893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70B7B6E-1175-42A7-9A5A-D5C1E6927FC0}"/>
              </a:ext>
            </a:extLst>
          </p:cNvPr>
          <p:cNvSpPr>
            <a:spLocks noGrp="1"/>
          </p:cNvSpPr>
          <p:nvPr>
            <p:ph idx="1"/>
          </p:nvPr>
        </p:nvSpPr>
        <p:spPr>
          <a:xfrm>
            <a:off x="4123458" y="1077094"/>
            <a:ext cx="7058891" cy="4038600"/>
          </a:xfrm>
        </p:spPr>
        <p:txBody>
          <a:bodyPr/>
          <a:lstStyle/>
          <a:p>
            <a:pPr marL="45720" indent="0">
              <a:buNone/>
            </a:pPr>
            <a:r>
              <a:rPr lang="en-US" b="1" dirty="0"/>
              <a:t>Other ECG patterns of ischemia</a:t>
            </a:r>
          </a:p>
          <a:p>
            <a:r>
              <a:rPr lang="en-US" dirty="0"/>
              <a:t>Hyperacute (peaked) T waves or </a:t>
            </a:r>
            <a:r>
              <a:rPr lang="en-US" dirty="0" err="1"/>
              <a:t>pseudonormalization</a:t>
            </a:r>
            <a:r>
              <a:rPr lang="en-US" dirty="0"/>
              <a:t> of previously inverted T waves (i.e. becoming upright) suggest hyperacute STEMI.</a:t>
            </a:r>
          </a:p>
          <a:p>
            <a:r>
              <a:rPr lang="en-US" dirty="0"/>
              <a:t>Another, less well-known ECG feature of myocardial ischemia is U-wave inversion.</a:t>
            </a:r>
            <a:endParaRPr lang="ru-RU" dirty="0"/>
          </a:p>
        </p:txBody>
      </p:sp>
      <p:pic>
        <p:nvPicPr>
          <p:cNvPr id="4" name="Рисунок 3">
            <a:extLst>
              <a:ext uri="{FF2B5EF4-FFF2-40B4-BE49-F238E27FC236}">
                <a16:creationId xmlns:a16="http://schemas.microsoft.com/office/drawing/2014/main" id="{B886B738-D670-4D16-B57D-9BF1A0858650}"/>
              </a:ext>
            </a:extLst>
          </p:cNvPr>
          <p:cNvPicPr>
            <a:picLocks noChangeAspect="1"/>
          </p:cNvPicPr>
          <p:nvPr/>
        </p:nvPicPr>
        <p:blipFill>
          <a:blip r:embed="rId2"/>
          <a:stretch>
            <a:fillRect/>
          </a:stretch>
        </p:blipFill>
        <p:spPr>
          <a:xfrm>
            <a:off x="763732" y="1077094"/>
            <a:ext cx="3184813" cy="4712224"/>
          </a:xfrm>
          <a:prstGeom prst="rect">
            <a:avLst/>
          </a:prstGeom>
        </p:spPr>
      </p:pic>
    </p:spTree>
    <p:extLst>
      <p:ext uri="{BB962C8B-B14F-4D97-AF65-F5344CB8AC3E}">
        <p14:creationId xmlns:p14="http://schemas.microsoft.com/office/powerpoint/2010/main" val="365395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CDD5EC9-C535-458B-8EAD-760E733ED21F}"/>
              </a:ext>
            </a:extLst>
          </p:cNvPr>
          <p:cNvSpPr>
            <a:spLocks noGrp="1"/>
          </p:cNvSpPr>
          <p:nvPr>
            <p:ph idx="1"/>
          </p:nvPr>
        </p:nvSpPr>
        <p:spPr>
          <a:xfrm>
            <a:off x="477980" y="609600"/>
            <a:ext cx="11236040" cy="2715489"/>
          </a:xfrm>
        </p:spPr>
        <p:txBody>
          <a:bodyPr>
            <a:normAutofit/>
          </a:bodyPr>
          <a:lstStyle/>
          <a:p>
            <a:pPr marL="45720" indent="0">
              <a:buNone/>
            </a:pPr>
            <a:r>
              <a:rPr lang="en-US" b="1" dirty="0"/>
              <a:t>Morphology of ST Depression</a:t>
            </a:r>
          </a:p>
          <a:p>
            <a:pPr marL="45720" indent="0">
              <a:buNone/>
            </a:pPr>
            <a:endParaRPr lang="en-US" b="1" dirty="0"/>
          </a:p>
          <a:p>
            <a:pPr marL="539750" indent="-276225"/>
            <a:r>
              <a:rPr lang="en-US" dirty="0"/>
              <a:t>ST depression can be either upsloping, downsloping, or horizontal (see diagram below).</a:t>
            </a:r>
          </a:p>
          <a:p>
            <a:pPr marL="539750" indent="-276225"/>
            <a:r>
              <a:rPr lang="en-US" dirty="0"/>
              <a:t>Horizontal or downsloping ST depression ≥ 0.5 mm at the J-point in ≥ 2 contiguous leads indicates myocardial ischemia (according to the 2007 Task Force Criteria).</a:t>
            </a:r>
          </a:p>
          <a:p>
            <a:pPr marL="539750" indent="-276225"/>
            <a:r>
              <a:rPr lang="en-US" dirty="0"/>
              <a:t>ST depression ≥ 1 mm is more specific and conveys a worse prognosis.</a:t>
            </a:r>
          </a:p>
          <a:p>
            <a:pPr marL="539750" indent="-276225"/>
            <a:endParaRPr lang="en-US" dirty="0"/>
          </a:p>
        </p:txBody>
      </p:sp>
      <p:pic>
        <p:nvPicPr>
          <p:cNvPr id="4" name="Рисунок 3">
            <a:extLst>
              <a:ext uri="{FF2B5EF4-FFF2-40B4-BE49-F238E27FC236}">
                <a16:creationId xmlns:a16="http://schemas.microsoft.com/office/drawing/2014/main" id="{94EC994A-B317-48C5-A229-633421CF916E}"/>
              </a:ext>
            </a:extLst>
          </p:cNvPr>
          <p:cNvPicPr>
            <a:picLocks noChangeAspect="1"/>
          </p:cNvPicPr>
          <p:nvPr/>
        </p:nvPicPr>
        <p:blipFill>
          <a:blip r:embed="rId2"/>
          <a:stretch>
            <a:fillRect/>
          </a:stretch>
        </p:blipFill>
        <p:spPr>
          <a:xfrm>
            <a:off x="5195455" y="3325090"/>
            <a:ext cx="6759476" cy="3159703"/>
          </a:xfrm>
          <a:prstGeom prst="rect">
            <a:avLst/>
          </a:prstGeom>
        </p:spPr>
      </p:pic>
      <p:sp>
        <p:nvSpPr>
          <p:cNvPr id="6" name="Объект 2">
            <a:extLst>
              <a:ext uri="{FF2B5EF4-FFF2-40B4-BE49-F238E27FC236}">
                <a16:creationId xmlns:a16="http://schemas.microsoft.com/office/drawing/2014/main" id="{4D73AC01-553E-43FB-B495-50FDE970288B}"/>
              </a:ext>
            </a:extLst>
          </p:cNvPr>
          <p:cNvSpPr txBox="1">
            <a:spLocks/>
          </p:cNvSpPr>
          <p:nvPr/>
        </p:nvSpPr>
        <p:spPr>
          <a:xfrm>
            <a:off x="477980" y="3429000"/>
            <a:ext cx="4717475" cy="4717473"/>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539750" indent="-276225"/>
            <a:r>
              <a:rPr lang="en-US" dirty="0"/>
              <a:t>ST depression ≥ 2 mm in ≥ 3 leads is associated with a high probability of NSTEMI and predicts significant mortality (35% mortality at 30 days).</a:t>
            </a:r>
          </a:p>
          <a:p>
            <a:pPr marL="539750" indent="-276225"/>
            <a:r>
              <a:rPr lang="en-US" dirty="0"/>
              <a:t>Upsloping ST depression is non-specific for myocardial ischemia.</a:t>
            </a:r>
            <a:endParaRPr lang="ru-RU" dirty="0"/>
          </a:p>
        </p:txBody>
      </p:sp>
    </p:spTree>
    <p:extLst>
      <p:ext uri="{BB962C8B-B14F-4D97-AF65-F5344CB8AC3E}">
        <p14:creationId xmlns:p14="http://schemas.microsoft.com/office/powerpoint/2010/main" val="2989568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8496050E-3F4C-499F-BFB4-2890985B97D6}"/>
              </a:ext>
            </a:extLst>
          </p:cNvPr>
          <p:cNvPicPr>
            <a:picLocks noGrp="1" noChangeAspect="1"/>
          </p:cNvPicPr>
          <p:nvPr>
            <p:ph idx="1"/>
          </p:nvPr>
        </p:nvPicPr>
        <p:blipFill rotWithShape="1">
          <a:blip r:embed="rId2"/>
          <a:srcRect l="812" r="3514"/>
          <a:stretch/>
        </p:blipFill>
        <p:spPr>
          <a:xfrm>
            <a:off x="403252" y="1430481"/>
            <a:ext cx="11483948" cy="4031599"/>
          </a:xfrm>
          <a:prstGeom prst="rect">
            <a:avLst/>
          </a:prstGeom>
        </p:spPr>
      </p:pic>
    </p:spTree>
    <p:extLst>
      <p:ext uri="{BB962C8B-B14F-4D97-AF65-F5344CB8AC3E}">
        <p14:creationId xmlns:p14="http://schemas.microsoft.com/office/powerpoint/2010/main" val="3586861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63C48A6-73FA-4846-A6CE-E95A89526BC5}"/>
              </a:ext>
            </a:extLst>
          </p:cNvPr>
          <p:cNvSpPr>
            <a:spLocks noGrp="1"/>
          </p:cNvSpPr>
          <p:nvPr>
            <p:ph idx="1"/>
          </p:nvPr>
        </p:nvSpPr>
        <p:spPr>
          <a:xfrm>
            <a:off x="955964" y="955964"/>
            <a:ext cx="10059907" cy="5140036"/>
          </a:xfrm>
        </p:spPr>
        <p:txBody>
          <a:bodyPr>
            <a:normAutofit/>
          </a:bodyPr>
          <a:lstStyle/>
          <a:p>
            <a:pPr marL="45720" indent="0">
              <a:buNone/>
            </a:pPr>
            <a:r>
              <a:rPr lang="en-US" b="1" dirty="0"/>
              <a:t>Distribution of ST segment depression</a:t>
            </a:r>
          </a:p>
          <a:p>
            <a:pPr marL="45720" indent="0">
              <a:buNone/>
            </a:pPr>
            <a:r>
              <a:rPr lang="en-US" dirty="0"/>
              <a:t>ST depression due to myocardial ischemia may be present in a variable number of leads and with variable morphology:</a:t>
            </a:r>
          </a:p>
          <a:p>
            <a:endParaRPr lang="en-US" dirty="0"/>
          </a:p>
          <a:p>
            <a:r>
              <a:rPr lang="en-US" dirty="0"/>
              <a:t>ST depression due to subendocardial ischemia is usually widespread — typically present in leads I, II, V4-6 and a variable number of additional leads.</a:t>
            </a:r>
          </a:p>
          <a:p>
            <a:r>
              <a:rPr lang="en-US" dirty="0"/>
              <a:t>A pattern of widespread ST depression plus ST elevation in aVR &gt; 1 mm is suggestive of left main coronary artery occlusion.</a:t>
            </a:r>
          </a:p>
          <a:p>
            <a:r>
              <a:rPr lang="en-US" dirty="0"/>
              <a:t>ST depression localized to a particular territory (esp. inferior or high lateral leads only) is more likely to represent reciprocal change due to STEMI. The corresponding ST elevation may be subtle and difficult to see, but should be sought.</a:t>
            </a:r>
            <a:endParaRPr lang="ru-RU" dirty="0"/>
          </a:p>
        </p:txBody>
      </p:sp>
    </p:spTree>
    <p:extLst>
      <p:ext uri="{BB962C8B-B14F-4D97-AF65-F5344CB8AC3E}">
        <p14:creationId xmlns:p14="http://schemas.microsoft.com/office/powerpoint/2010/main" val="1206900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4F758BD-18D5-46C4-906F-72DA10959D78}"/>
              </a:ext>
            </a:extLst>
          </p:cNvPr>
          <p:cNvSpPr>
            <a:spLocks noGrp="1"/>
          </p:cNvSpPr>
          <p:nvPr>
            <p:ph idx="1"/>
          </p:nvPr>
        </p:nvSpPr>
        <p:spPr>
          <a:xfrm>
            <a:off x="623453" y="5537662"/>
            <a:ext cx="9872871" cy="1039091"/>
          </a:xfrm>
        </p:spPr>
        <p:txBody>
          <a:bodyPr>
            <a:normAutofit fontScale="92500"/>
          </a:bodyPr>
          <a:lstStyle/>
          <a:p>
            <a:pPr marL="45720" indent="0">
              <a:buNone/>
            </a:pPr>
            <a:endParaRPr lang="en-US" b="1" dirty="0"/>
          </a:p>
          <a:p>
            <a:pPr marL="45720" indent="0">
              <a:buNone/>
            </a:pPr>
            <a:r>
              <a:rPr lang="en-US" dirty="0"/>
              <a:t>Widespread subendocardial ischemia due to </a:t>
            </a:r>
            <a:r>
              <a:rPr lang="en-US" b="1" dirty="0"/>
              <a:t>Left main coronary artery (</a:t>
            </a:r>
            <a:r>
              <a:rPr lang="en-US" dirty="0"/>
              <a:t>LMCA) occlusion</a:t>
            </a:r>
            <a:endParaRPr lang="ru-RU" dirty="0"/>
          </a:p>
        </p:txBody>
      </p:sp>
      <p:pic>
        <p:nvPicPr>
          <p:cNvPr id="2052" name="Picture 4" descr="LMCA 2">
            <a:extLst>
              <a:ext uri="{FF2B5EF4-FFF2-40B4-BE49-F238E27FC236}">
                <a16:creationId xmlns:a16="http://schemas.microsoft.com/office/drawing/2014/main" id="{9F9E77DD-F0C0-468B-B034-2BC5B69BA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453" y="532706"/>
            <a:ext cx="10778837" cy="5178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36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0027C69-BA61-4D70-A967-856BCF65A250}"/>
              </a:ext>
            </a:extLst>
          </p:cNvPr>
          <p:cNvSpPr>
            <a:spLocks noGrp="1"/>
          </p:cNvSpPr>
          <p:nvPr>
            <p:ph idx="1"/>
          </p:nvPr>
        </p:nvSpPr>
        <p:spPr>
          <a:xfrm>
            <a:off x="1143000" y="928255"/>
            <a:ext cx="9872871" cy="5167745"/>
          </a:xfrm>
        </p:spPr>
        <p:txBody>
          <a:bodyPr/>
          <a:lstStyle/>
          <a:p>
            <a:pPr marL="45720" indent="0">
              <a:buNone/>
            </a:pPr>
            <a:r>
              <a:rPr lang="en-US" b="1" dirty="0"/>
              <a:t>T wave inversion</a:t>
            </a:r>
          </a:p>
          <a:p>
            <a:pPr marL="45720" indent="0">
              <a:buNone/>
            </a:pPr>
            <a:r>
              <a:rPr lang="en-US" dirty="0"/>
              <a:t>T wave inversion may be considered to be evidence of myocardial ischemia if:</a:t>
            </a:r>
          </a:p>
          <a:p>
            <a:endParaRPr lang="en-US" dirty="0"/>
          </a:p>
          <a:p>
            <a:r>
              <a:rPr lang="en-US" dirty="0"/>
              <a:t>At least 1 mm deep</a:t>
            </a:r>
          </a:p>
          <a:p>
            <a:r>
              <a:rPr lang="en-US" dirty="0"/>
              <a:t>Present in ≥ 2 continuous leads that have dominant R waves (R/S ratio &gt; 1)</a:t>
            </a:r>
          </a:p>
          <a:p>
            <a:r>
              <a:rPr lang="en-US" dirty="0"/>
              <a:t>Dynamic — not present on old ECG or changing over time</a:t>
            </a:r>
          </a:p>
          <a:p>
            <a:endParaRPr lang="en-US" dirty="0"/>
          </a:p>
          <a:p>
            <a:pPr marL="45720" indent="0">
              <a:buNone/>
            </a:pPr>
            <a:r>
              <a:rPr lang="en-US" i="1" dirty="0"/>
              <a:t>NB. T wave inversion is only significant if seen in leads with upright QRS complexes (dominant R waves). T wave inversion is a normal variant in leads III, aVR and V1.</a:t>
            </a:r>
            <a:endParaRPr lang="ru-RU" i="1" dirty="0"/>
          </a:p>
        </p:txBody>
      </p:sp>
    </p:spTree>
    <p:extLst>
      <p:ext uri="{BB962C8B-B14F-4D97-AF65-F5344CB8AC3E}">
        <p14:creationId xmlns:p14="http://schemas.microsoft.com/office/powerpoint/2010/main" val="2148190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230684-49B7-4AEA-A2D9-BBE5018470E5}"/>
              </a:ext>
            </a:extLst>
          </p:cNvPr>
          <p:cNvSpPr>
            <a:spLocks noGrp="1"/>
          </p:cNvSpPr>
          <p:nvPr>
            <p:ph type="title"/>
          </p:nvPr>
        </p:nvSpPr>
        <p:spPr>
          <a:xfrm>
            <a:off x="1171579" y="5501640"/>
            <a:ext cx="9875520" cy="1356360"/>
          </a:xfrm>
        </p:spPr>
        <p:txBody>
          <a:bodyPr>
            <a:noAutofit/>
          </a:bodyPr>
          <a:lstStyle/>
          <a:p>
            <a:r>
              <a:rPr lang="en-US" sz="2000" dirty="0"/>
              <a:t>Widespread T wave inversion due to myocardial ischemia (most prominent in the lateral leads)</a:t>
            </a:r>
            <a:endParaRPr lang="ru-RU" sz="2000" dirty="0"/>
          </a:p>
        </p:txBody>
      </p:sp>
      <p:pic>
        <p:nvPicPr>
          <p:cNvPr id="4" name="Объект 3">
            <a:extLst>
              <a:ext uri="{FF2B5EF4-FFF2-40B4-BE49-F238E27FC236}">
                <a16:creationId xmlns:a16="http://schemas.microsoft.com/office/drawing/2014/main" id="{A5653969-3601-4CDB-8B26-52641B0C9177}"/>
              </a:ext>
            </a:extLst>
          </p:cNvPr>
          <p:cNvPicPr>
            <a:picLocks noGrp="1" noChangeAspect="1"/>
          </p:cNvPicPr>
          <p:nvPr>
            <p:ph idx="1"/>
          </p:nvPr>
        </p:nvPicPr>
        <p:blipFill>
          <a:blip r:embed="rId2"/>
          <a:stretch>
            <a:fillRect/>
          </a:stretch>
        </p:blipFill>
        <p:spPr>
          <a:xfrm>
            <a:off x="1144901" y="484909"/>
            <a:ext cx="9902198" cy="5250873"/>
          </a:xfrm>
          <a:prstGeom prst="rect">
            <a:avLst/>
          </a:prstGeom>
        </p:spPr>
      </p:pic>
    </p:spTree>
    <p:extLst>
      <p:ext uri="{BB962C8B-B14F-4D97-AF65-F5344CB8AC3E}">
        <p14:creationId xmlns:p14="http://schemas.microsoft.com/office/powerpoint/2010/main" val="2602795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10B2F67-4B69-4334-B7CF-CC5EFD693F1E}"/>
              </a:ext>
            </a:extLst>
          </p:cNvPr>
          <p:cNvSpPr>
            <a:spLocks noGrp="1"/>
          </p:cNvSpPr>
          <p:nvPr>
            <p:ph idx="1"/>
          </p:nvPr>
        </p:nvSpPr>
        <p:spPr>
          <a:xfrm>
            <a:off x="658091" y="630381"/>
            <a:ext cx="5340928" cy="5742709"/>
          </a:xfrm>
        </p:spPr>
        <p:txBody>
          <a:bodyPr>
            <a:normAutofit fontScale="92500"/>
          </a:bodyPr>
          <a:lstStyle/>
          <a:p>
            <a:pPr marL="45720" indent="0">
              <a:buNone/>
            </a:pPr>
            <a:r>
              <a:rPr lang="en-US" sz="2600" b="1" dirty="0"/>
              <a:t>Wellens Syndrome</a:t>
            </a:r>
          </a:p>
          <a:p>
            <a:r>
              <a:rPr lang="en-US" dirty="0"/>
              <a:t>Wellens syndrome is a pattern of inverted or biphasic T waves in V2-4 (in patients presenting with ischemic chest pain) that is highly specific for critical stenosis of the left anterior descending artery.</a:t>
            </a:r>
          </a:p>
          <a:p>
            <a:r>
              <a:rPr lang="en-US" dirty="0"/>
              <a:t>Patients may be pain free by the time the ECG is taken and have normally or minimally elevated cardiac enzymes; however, they are at extremely high risk for extensive anterior wall MI within the next 2-3 weeks.</a:t>
            </a:r>
          </a:p>
          <a:p>
            <a:pPr marL="45720" indent="0">
              <a:buNone/>
            </a:pPr>
            <a:r>
              <a:rPr lang="en-US" dirty="0"/>
              <a:t>There are two patterns of T-wave abnormality in Wellens syndrome:</a:t>
            </a:r>
          </a:p>
          <a:p>
            <a:r>
              <a:rPr lang="en-US" b="1" dirty="0"/>
              <a:t>Type A</a:t>
            </a:r>
            <a:r>
              <a:rPr lang="en-US" dirty="0"/>
              <a:t> – Biphasic, with initial positivity and terminal negativity (25% of cases)</a:t>
            </a:r>
          </a:p>
          <a:p>
            <a:r>
              <a:rPr lang="en-US" b="1" dirty="0"/>
              <a:t>Type B</a:t>
            </a:r>
            <a:r>
              <a:rPr lang="en-US" dirty="0"/>
              <a:t> – Deeply and symmetrically inverted (75% of cases)</a:t>
            </a:r>
            <a:endParaRPr lang="ru-RU" dirty="0"/>
          </a:p>
        </p:txBody>
      </p:sp>
      <p:pic>
        <p:nvPicPr>
          <p:cNvPr id="13" name="Рисунок 12">
            <a:extLst>
              <a:ext uri="{FF2B5EF4-FFF2-40B4-BE49-F238E27FC236}">
                <a16:creationId xmlns:a16="http://schemas.microsoft.com/office/drawing/2014/main" id="{390AE1A3-D75A-44B4-AFE3-948D64AF53E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508173" y="623520"/>
            <a:ext cx="5058257" cy="2689016"/>
          </a:xfrm>
          <a:prstGeom prst="rect">
            <a:avLst/>
          </a:prstGeom>
          <a:ln w="38100" cap="sq" cmpd="thickThin">
            <a:solidFill>
              <a:schemeClr val="accent1"/>
            </a:solidFill>
            <a:prstDash val="solid"/>
            <a:miter lim="800000"/>
          </a:ln>
          <a:effectLst>
            <a:outerShdw blurRad="50800" dist="38100" dir="2700000" algn="tl" rotWithShape="0">
              <a:srgbClr val="000000">
                <a:alpha val="43000"/>
              </a:srgbClr>
            </a:outerShdw>
          </a:effectLst>
        </p:spPr>
      </p:pic>
      <p:pic>
        <p:nvPicPr>
          <p:cNvPr id="14" name="Рисунок 13">
            <a:extLst>
              <a:ext uri="{FF2B5EF4-FFF2-40B4-BE49-F238E27FC236}">
                <a16:creationId xmlns:a16="http://schemas.microsoft.com/office/drawing/2014/main" id="{4F113538-4BC6-4FCB-B4DE-7425BEBCCF46}"/>
              </a:ext>
            </a:extLst>
          </p:cNvPr>
          <p:cNvPicPr>
            <a:picLocks noChangeAspect="1"/>
          </p:cNvPicPr>
          <p:nvPr/>
        </p:nvPicPr>
        <p:blipFill>
          <a:blip r:embed="rId4"/>
          <a:stretch>
            <a:fillRect/>
          </a:stretch>
        </p:blipFill>
        <p:spPr>
          <a:xfrm>
            <a:off x="6508172" y="3651953"/>
            <a:ext cx="5058257" cy="284093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15" name="TextBox 14">
            <a:extLst>
              <a:ext uri="{FF2B5EF4-FFF2-40B4-BE49-F238E27FC236}">
                <a16:creationId xmlns:a16="http://schemas.microsoft.com/office/drawing/2014/main" id="{AEA99330-EA34-4641-8ACB-03E3077ED2F7}"/>
              </a:ext>
            </a:extLst>
          </p:cNvPr>
          <p:cNvSpPr txBox="1"/>
          <p:nvPr/>
        </p:nvSpPr>
        <p:spPr>
          <a:xfrm>
            <a:off x="8478982" y="1731819"/>
            <a:ext cx="1079719" cy="461665"/>
          </a:xfrm>
          <a:prstGeom prst="rect">
            <a:avLst/>
          </a:prstGeom>
          <a:noFill/>
        </p:spPr>
        <p:txBody>
          <a:bodyPr wrap="none" rtlCol="0">
            <a:spAutoFit/>
          </a:bodyPr>
          <a:lstStyle/>
          <a:p>
            <a:r>
              <a:rPr lang="en-US" sz="2400" b="1" dirty="0"/>
              <a:t>Type A</a:t>
            </a:r>
            <a:endParaRPr lang="ru-RU" sz="2400" b="1" dirty="0"/>
          </a:p>
        </p:txBody>
      </p:sp>
      <p:sp>
        <p:nvSpPr>
          <p:cNvPr id="17" name="TextBox 16">
            <a:extLst>
              <a:ext uri="{FF2B5EF4-FFF2-40B4-BE49-F238E27FC236}">
                <a16:creationId xmlns:a16="http://schemas.microsoft.com/office/drawing/2014/main" id="{2B87CF75-F4F0-4C3F-93B9-EBF64C4F9DE3}"/>
              </a:ext>
            </a:extLst>
          </p:cNvPr>
          <p:cNvSpPr txBox="1"/>
          <p:nvPr/>
        </p:nvSpPr>
        <p:spPr>
          <a:xfrm>
            <a:off x="8478981" y="4841589"/>
            <a:ext cx="1079719" cy="461665"/>
          </a:xfrm>
          <a:prstGeom prst="rect">
            <a:avLst/>
          </a:prstGeom>
          <a:noFill/>
        </p:spPr>
        <p:txBody>
          <a:bodyPr wrap="none" rtlCol="0">
            <a:spAutoFit/>
          </a:bodyPr>
          <a:lstStyle/>
          <a:p>
            <a:r>
              <a:rPr lang="en-US" sz="2400" b="1" dirty="0"/>
              <a:t>Type B</a:t>
            </a:r>
            <a:endParaRPr lang="ru-RU" sz="2400" b="1" dirty="0"/>
          </a:p>
        </p:txBody>
      </p:sp>
    </p:spTree>
    <p:extLst>
      <p:ext uri="{BB962C8B-B14F-4D97-AF65-F5344CB8AC3E}">
        <p14:creationId xmlns:p14="http://schemas.microsoft.com/office/powerpoint/2010/main" val="2184496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E118B1B-7206-4E49-B73F-93DFB0CA6C18}"/>
              </a:ext>
            </a:extLst>
          </p:cNvPr>
          <p:cNvSpPr>
            <a:spLocks noGrp="1"/>
          </p:cNvSpPr>
          <p:nvPr>
            <p:ph idx="1"/>
          </p:nvPr>
        </p:nvSpPr>
        <p:spPr>
          <a:xfrm>
            <a:off x="1159564" y="1586345"/>
            <a:ext cx="9872871" cy="4038600"/>
          </a:xfrm>
        </p:spPr>
        <p:txBody>
          <a:bodyPr>
            <a:normAutofit/>
          </a:bodyPr>
          <a:lstStyle/>
          <a:p>
            <a:pPr marL="45720" indent="0">
              <a:buNone/>
            </a:pPr>
            <a:r>
              <a:rPr lang="en-US" sz="2400" b="1" dirty="0"/>
              <a:t>Non-specific ST segment and T wave changes</a:t>
            </a:r>
          </a:p>
          <a:p>
            <a:pPr marL="45720" indent="0">
              <a:buNone/>
            </a:pPr>
            <a:r>
              <a:rPr lang="en-US" sz="2400" dirty="0"/>
              <a:t>The following changes may occur with myocardial ischemia but are relatively non-specific:</a:t>
            </a:r>
          </a:p>
          <a:p>
            <a:pPr marL="720725" indent="-314325"/>
            <a:r>
              <a:rPr lang="en-US" sz="2400" dirty="0"/>
              <a:t>ST depression &lt; 0.5 mm</a:t>
            </a:r>
          </a:p>
          <a:p>
            <a:pPr marL="720725" indent="-314325"/>
            <a:r>
              <a:rPr lang="en-US" sz="2400" dirty="0"/>
              <a:t>T wave inversion &lt; 1 mm</a:t>
            </a:r>
          </a:p>
          <a:p>
            <a:pPr marL="720725" indent="-314325"/>
            <a:r>
              <a:rPr lang="en-US" sz="2400" dirty="0"/>
              <a:t>T wave flattening</a:t>
            </a:r>
          </a:p>
          <a:p>
            <a:pPr marL="720725" indent="-314325"/>
            <a:r>
              <a:rPr lang="en-US" sz="2400" dirty="0"/>
              <a:t>Upsloping ST depression</a:t>
            </a:r>
            <a:endParaRPr lang="ru-RU" sz="2400" dirty="0"/>
          </a:p>
        </p:txBody>
      </p:sp>
    </p:spTree>
    <p:extLst>
      <p:ext uri="{BB962C8B-B14F-4D97-AF65-F5344CB8AC3E}">
        <p14:creationId xmlns:p14="http://schemas.microsoft.com/office/powerpoint/2010/main" val="2735048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B123B5C-A893-40D4-9206-2ABD773A4221}"/>
              </a:ext>
            </a:extLst>
          </p:cNvPr>
          <p:cNvSpPr>
            <a:spLocks noGrp="1"/>
          </p:cNvSpPr>
          <p:nvPr>
            <p:ph idx="1"/>
          </p:nvPr>
        </p:nvSpPr>
        <p:spPr>
          <a:xfrm>
            <a:off x="1143000" y="1330036"/>
            <a:ext cx="9872871" cy="4765964"/>
          </a:xfrm>
        </p:spPr>
        <p:txBody>
          <a:bodyPr>
            <a:normAutofit/>
          </a:bodyPr>
          <a:lstStyle/>
          <a:p>
            <a:pPr marL="45720" indent="0">
              <a:buNone/>
            </a:pPr>
            <a:r>
              <a:rPr lang="en-US" b="1" dirty="0"/>
              <a:t>Minimal ST changes can be difficult to interpret, especially in those with pre-existing CAD or other significant CVS disease. In such cases:</a:t>
            </a:r>
          </a:p>
          <a:p>
            <a:r>
              <a:rPr lang="en-US" dirty="0"/>
              <a:t>Comparison with old ECGs will be useful</a:t>
            </a:r>
          </a:p>
          <a:p>
            <a:r>
              <a:rPr lang="en-US" dirty="0"/>
              <a:t>Smith-Modified Sgarbossa Criteria can help if LBBB or paced:</a:t>
            </a:r>
          </a:p>
          <a:p>
            <a:pPr marL="720725" indent="-314325">
              <a:buFont typeface="Wingdings" panose="05000000000000000000" pitchFamily="2" charset="2"/>
              <a:buChar char="§"/>
            </a:pPr>
            <a:r>
              <a:rPr lang="en-US" dirty="0"/>
              <a:t>≥ 1 lead with ≥1 mm of concordant ST elevation</a:t>
            </a:r>
          </a:p>
          <a:p>
            <a:pPr marL="720725" indent="-314325">
              <a:buFont typeface="Wingdings" panose="05000000000000000000" pitchFamily="2" charset="2"/>
              <a:buChar char="§"/>
            </a:pPr>
            <a:r>
              <a:rPr lang="en-US" dirty="0"/>
              <a:t>≥ 1 lead of V1-V3 with ≥ 1 mm of concordant ST depression</a:t>
            </a:r>
          </a:p>
          <a:p>
            <a:pPr marL="720725" indent="-314325">
              <a:buFont typeface="Wingdings" panose="05000000000000000000" pitchFamily="2" charset="2"/>
              <a:buChar char="§"/>
            </a:pPr>
            <a:r>
              <a:rPr lang="en-US" dirty="0"/>
              <a:t>≥ 1 lead anywhere with ≥ 1 mm STE and proportionally excessive discordant STE, as defined by ≥ 25% of the depth of the preceding S-wave.</a:t>
            </a:r>
          </a:p>
          <a:p>
            <a:pPr marL="263525" indent="-263525">
              <a:buFont typeface="Arial" panose="020B0604020202020204" pitchFamily="34" charset="0"/>
              <a:buChar char="•"/>
            </a:pPr>
            <a:r>
              <a:rPr lang="en-US" dirty="0"/>
              <a:t>In cases of LBBB urgent echocardiography may be useful, if readily available, to detect wall motion abnormalities (suggesting myocardial ischemia) and hence assist in decision making</a:t>
            </a:r>
            <a:endParaRPr lang="ru-RU" dirty="0"/>
          </a:p>
        </p:txBody>
      </p:sp>
    </p:spTree>
    <p:extLst>
      <p:ext uri="{BB962C8B-B14F-4D97-AF65-F5344CB8AC3E}">
        <p14:creationId xmlns:p14="http://schemas.microsoft.com/office/powerpoint/2010/main" val="3289016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BA5CC6A-7833-4FC1-B697-2A3AE372AB2E}"/>
              </a:ext>
            </a:extLst>
          </p:cNvPr>
          <p:cNvSpPr>
            <a:spLocks noGrp="1"/>
          </p:cNvSpPr>
          <p:nvPr>
            <p:ph idx="1"/>
          </p:nvPr>
        </p:nvSpPr>
        <p:spPr>
          <a:xfrm>
            <a:off x="1395091" y="1409700"/>
            <a:ext cx="9872871" cy="4038600"/>
          </a:xfrm>
        </p:spPr>
        <p:txBody>
          <a:bodyPr>
            <a:normAutofit/>
          </a:bodyPr>
          <a:lstStyle/>
          <a:p>
            <a:pPr marL="45720" indent="0">
              <a:buNone/>
            </a:pPr>
            <a:r>
              <a:rPr lang="en-US" b="1" dirty="0"/>
              <a:t>Findings in ACS</a:t>
            </a:r>
          </a:p>
          <a:p>
            <a:r>
              <a:rPr lang="en-US" dirty="0"/>
              <a:t>may be normal</a:t>
            </a:r>
          </a:p>
          <a:p>
            <a:endParaRPr lang="en-US" dirty="0"/>
          </a:p>
          <a:p>
            <a:pPr marL="45720" indent="0">
              <a:buNone/>
            </a:pPr>
            <a:r>
              <a:rPr lang="en-US" b="1" dirty="0"/>
              <a:t>Classic changes in acute myocardial infarction</a:t>
            </a:r>
          </a:p>
          <a:p>
            <a:r>
              <a:rPr lang="en-US" dirty="0"/>
              <a:t>peaked T waves with ST elevation</a:t>
            </a:r>
          </a:p>
          <a:p>
            <a:r>
              <a:rPr lang="en-US" dirty="0"/>
              <a:t>gradual loss of R wave</a:t>
            </a:r>
          </a:p>
          <a:p>
            <a:r>
              <a:rPr lang="en-US" dirty="0"/>
              <a:t>development of pathological Q wave and T wave inversion</a:t>
            </a:r>
          </a:p>
        </p:txBody>
      </p:sp>
      <p:pic>
        <p:nvPicPr>
          <p:cNvPr id="4" name="Рисунок 3">
            <a:extLst>
              <a:ext uri="{FF2B5EF4-FFF2-40B4-BE49-F238E27FC236}">
                <a16:creationId xmlns:a16="http://schemas.microsoft.com/office/drawing/2014/main" id="{EA3ECAFB-202E-4F9D-92D7-C13DC9DAF4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4652" y="1620981"/>
            <a:ext cx="3057348" cy="4447309"/>
          </a:xfrm>
          <a:prstGeom prst="rect">
            <a:avLst/>
          </a:prstGeom>
        </p:spPr>
      </p:pic>
    </p:spTree>
    <p:extLst>
      <p:ext uri="{BB962C8B-B14F-4D97-AF65-F5344CB8AC3E}">
        <p14:creationId xmlns:p14="http://schemas.microsoft.com/office/powerpoint/2010/main" val="2665931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4584AA1-D637-42DD-BB60-B62BD1874FE0}"/>
              </a:ext>
            </a:extLst>
          </p:cNvPr>
          <p:cNvSpPr>
            <a:spLocks noGrp="1"/>
          </p:cNvSpPr>
          <p:nvPr>
            <p:ph idx="1"/>
          </p:nvPr>
        </p:nvSpPr>
        <p:spPr>
          <a:xfrm>
            <a:off x="366363" y="775855"/>
            <a:ext cx="11459272" cy="4862945"/>
          </a:xfrm>
        </p:spPr>
        <p:txBody>
          <a:bodyPr>
            <a:normAutofit/>
          </a:bodyPr>
          <a:lstStyle/>
          <a:p>
            <a:pPr marL="45720" indent="0">
              <a:buNone/>
            </a:pPr>
            <a:r>
              <a:rPr lang="en-US" b="1" dirty="0"/>
              <a:t>STEMI minimum criteria:</a:t>
            </a:r>
          </a:p>
          <a:p>
            <a:pPr marL="539750" indent="-182563">
              <a:buFont typeface="Wingdings" panose="05000000000000000000" pitchFamily="2" charset="2"/>
              <a:buChar char="§"/>
            </a:pPr>
            <a:r>
              <a:rPr lang="en-US" dirty="0"/>
              <a:t>STEMI is defined as presentation with clinical symptoms consistent with ACS (generally of ≥ 20 minutes duration) with persistent (&gt; 20 minutes) ECG features in ≥ 2 contiguous leads of:</a:t>
            </a:r>
          </a:p>
          <a:p>
            <a:endParaRPr lang="ru-RU" dirty="0"/>
          </a:p>
        </p:txBody>
      </p:sp>
      <p:pic>
        <p:nvPicPr>
          <p:cNvPr id="4" name="Рисунок 3">
            <a:extLst>
              <a:ext uri="{FF2B5EF4-FFF2-40B4-BE49-F238E27FC236}">
                <a16:creationId xmlns:a16="http://schemas.microsoft.com/office/drawing/2014/main" id="{E37151D3-D1F4-41E5-A0F1-F05CB21F3CA5}"/>
              </a:ext>
            </a:extLst>
          </p:cNvPr>
          <p:cNvPicPr>
            <a:picLocks noChangeAspect="1"/>
          </p:cNvPicPr>
          <p:nvPr/>
        </p:nvPicPr>
        <p:blipFill rotWithShape="1">
          <a:blip r:embed="rId2"/>
          <a:srcRect t="4389" b="5753"/>
          <a:stretch/>
        </p:blipFill>
        <p:spPr>
          <a:xfrm>
            <a:off x="5606405" y="2244436"/>
            <a:ext cx="6219232" cy="4128655"/>
          </a:xfrm>
          <a:prstGeom prst="rect">
            <a:avLst/>
          </a:prstGeom>
        </p:spPr>
      </p:pic>
      <p:sp>
        <p:nvSpPr>
          <p:cNvPr id="6" name="Объект 2">
            <a:extLst>
              <a:ext uri="{FF2B5EF4-FFF2-40B4-BE49-F238E27FC236}">
                <a16:creationId xmlns:a16="http://schemas.microsoft.com/office/drawing/2014/main" id="{6CE756F6-B36F-40DC-A700-E604724ED2C0}"/>
              </a:ext>
            </a:extLst>
          </p:cNvPr>
          <p:cNvSpPr txBox="1">
            <a:spLocks/>
          </p:cNvSpPr>
          <p:nvPr/>
        </p:nvSpPr>
        <p:spPr>
          <a:xfrm>
            <a:off x="-316414" y="2244436"/>
            <a:ext cx="5728855" cy="4862945"/>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1260475" indent="-179388" algn="just"/>
            <a:r>
              <a:rPr lang="en-US" dirty="0"/>
              <a:t>≥ 2.5 mm (i.e. ≥ 2.5 small squares) ST elevation in leads V2-3 in men under 40 years, or ≥ 2.0 mm (i.e. ≥ 2 small squares) ST elevation in leads V2-3 in men over 40 years</a:t>
            </a:r>
          </a:p>
          <a:p>
            <a:pPr marL="1260475" indent="-179388" algn="just"/>
            <a:r>
              <a:rPr lang="en-US" dirty="0"/>
              <a:t>≥ 1.5 mm ST elevation in V2-3 in women</a:t>
            </a:r>
          </a:p>
          <a:p>
            <a:pPr marL="1260475" indent="-179388" algn="just"/>
            <a:r>
              <a:rPr lang="en-US" dirty="0"/>
              <a:t>≥ 1 mm ST elevation in other leads</a:t>
            </a:r>
          </a:p>
          <a:p>
            <a:pPr marL="1260475" indent="-179388" algn="just"/>
            <a:r>
              <a:rPr lang="en-US" dirty="0"/>
              <a:t>New LBBB (LBBB should be considered new unless there is evidence otherwise)</a:t>
            </a:r>
            <a:endParaRPr lang="ru-RU" dirty="0"/>
          </a:p>
          <a:p>
            <a:endParaRPr lang="ru-RU" dirty="0"/>
          </a:p>
        </p:txBody>
      </p:sp>
    </p:spTree>
    <p:extLst>
      <p:ext uri="{BB962C8B-B14F-4D97-AF65-F5344CB8AC3E}">
        <p14:creationId xmlns:p14="http://schemas.microsoft.com/office/powerpoint/2010/main" val="3652821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071231E6-C08F-4BDC-9D16-CA704C74F9E6}"/>
              </a:ext>
            </a:extLst>
          </p:cNvPr>
          <p:cNvPicPr>
            <a:picLocks noGrp="1" noChangeAspect="1"/>
          </p:cNvPicPr>
          <p:nvPr>
            <p:ph idx="1"/>
          </p:nvPr>
        </p:nvPicPr>
        <p:blipFill>
          <a:blip r:embed="rId2"/>
          <a:stretch>
            <a:fillRect/>
          </a:stretch>
        </p:blipFill>
        <p:spPr>
          <a:xfrm>
            <a:off x="965661" y="1081086"/>
            <a:ext cx="10478193" cy="4494201"/>
          </a:xfrm>
          <a:prstGeom prst="rect">
            <a:avLst/>
          </a:prstGeom>
        </p:spPr>
      </p:pic>
    </p:spTree>
    <p:extLst>
      <p:ext uri="{BB962C8B-B14F-4D97-AF65-F5344CB8AC3E}">
        <p14:creationId xmlns:p14="http://schemas.microsoft.com/office/powerpoint/2010/main" val="4219411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0EE16C-217E-4D5A-BF37-BAC2DE4A1283}"/>
              </a:ext>
            </a:extLst>
          </p:cNvPr>
          <p:cNvSpPr>
            <a:spLocks noGrp="1"/>
          </p:cNvSpPr>
          <p:nvPr>
            <p:ph type="title"/>
          </p:nvPr>
        </p:nvSpPr>
        <p:spPr/>
        <p:txBody>
          <a:bodyPr/>
          <a:lstStyle/>
          <a:p>
            <a:r>
              <a:rPr lang="en-US" sz="3600" b="1" dirty="0"/>
              <a:t>ECG Features of Anterior STEMI</a:t>
            </a:r>
            <a:br>
              <a:rPr lang="en-US" sz="3600" b="1" dirty="0"/>
            </a:br>
            <a:endParaRPr lang="ru-RU" b="1" dirty="0"/>
          </a:p>
        </p:txBody>
      </p:sp>
      <p:sp>
        <p:nvSpPr>
          <p:cNvPr id="3" name="Объект 2">
            <a:extLst>
              <a:ext uri="{FF2B5EF4-FFF2-40B4-BE49-F238E27FC236}">
                <a16:creationId xmlns:a16="http://schemas.microsoft.com/office/drawing/2014/main" id="{B379ABA4-F2F5-4CDC-AEDA-129E4F5C594B}"/>
              </a:ext>
            </a:extLst>
          </p:cNvPr>
          <p:cNvSpPr>
            <a:spLocks noGrp="1"/>
          </p:cNvSpPr>
          <p:nvPr>
            <p:ph idx="1"/>
          </p:nvPr>
        </p:nvSpPr>
        <p:spPr/>
        <p:txBody>
          <a:bodyPr/>
          <a:lstStyle/>
          <a:p>
            <a:pPr marL="360363" indent="-314325"/>
            <a:r>
              <a:rPr lang="en-US" dirty="0"/>
              <a:t>ST segment elevation with subsequent Q wave formation in precordial leads (V1-6) +/- high lateral leads. These changes are often preceded by hyperacute T waves</a:t>
            </a:r>
          </a:p>
          <a:p>
            <a:pPr marL="360363" indent="-314325"/>
            <a:r>
              <a:rPr lang="en-US" dirty="0"/>
              <a:t>Reciprocal ST depression in inferior leads (mainly III and aVF)</a:t>
            </a:r>
          </a:p>
          <a:p>
            <a:pPr marL="360363" indent="-314325"/>
            <a:endParaRPr lang="en-US" dirty="0"/>
          </a:p>
          <a:p>
            <a:pPr marL="46038" indent="0">
              <a:buNone/>
            </a:pPr>
            <a:r>
              <a:rPr lang="en-US" i="1" dirty="0"/>
              <a:t>NB: The magnitude of reciprocal change in inferior leads is determined by the magnitude of ST elevation in I and aVL (as these leads are electrically opposite III and aVF), and hence may be minimal or absent in anterior STEMIs that do not involve high lateral leads.</a:t>
            </a:r>
            <a:endParaRPr lang="ru-RU" i="1" dirty="0"/>
          </a:p>
        </p:txBody>
      </p:sp>
    </p:spTree>
    <p:extLst>
      <p:ext uri="{BB962C8B-B14F-4D97-AF65-F5344CB8AC3E}">
        <p14:creationId xmlns:p14="http://schemas.microsoft.com/office/powerpoint/2010/main" val="3848448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B9D934-4739-4CEB-B5A8-659EDFF35DC1}"/>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84CCD995-5898-481C-A86D-DDC7631EB061}"/>
              </a:ext>
            </a:extLst>
          </p:cNvPr>
          <p:cNvPicPr>
            <a:picLocks noGrp="1" noChangeAspect="1"/>
          </p:cNvPicPr>
          <p:nvPr>
            <p:ph idx="1"/>
          </p:nvPr>
        </p:nvPicPr>
        <p:blipFill>
          <a:blip r:embed="rId2"/>
          <a:stretch>
            <a:fillRect/>
          </a:stretch>
        </p:blipFill>
        <p:spPr>
          <a:xfrm>
            <a:off x="1143000" y="211288"/>
            <a:ext cx="10381846" cy="4278456"/>
          </a:xfrm>
          <a:prstGeom prst="rect">
            <a:avLst/>
          </a:prstGeom>
        </p:spPr>
      </p:pic>
      <p:sp>
        <p:nvSpPr>
          <p:cNvPr id="5" name="Прямоугольник 4">
            <a:extLst>
              <a:ext uri="{FF2B5EF4-FFF2-40B4-BE49-F238E27FC236}">
                <a16:creationId xmlns:a16="http://schemas.microsoft.com/office/drawing/2014/main" id="{E8546114-B9B8-4AFA-B597-EC346E3D7F51}"/>
              </a:ext>
            </a:extLst>
          </p:cNvPr>
          <p:cNvSpPr/>
          <p:nvPr/>
        </p:nvSpPr>
        <p:spPr>
          <a:xfrm>
            <a:off x="1295400" y="4892386"/>
            <a:ext cx="9753600" cy="1754326"/>
          </a:xfrm>
          <a:prstGeom prst="rect">
            <a:avLst/>
          </a:prstGeom>
        </p:spPr>
        <p:txBody>
          <a:bodyPr wrap="square">
            <a:spAutoFit/>
          </a:bodyPr>
          <a:lstStyle/>
          <a:p>
            <a:r>
              <a:rPr lang="en-US" b="1" dirty="0"/>
              <a:t>Hyperacute Anteroseptal STEMI:</a:t>
            </a:r>
          </a:p>
          <a:p>
            <a:endParaRPr lang="en-US" dirty="0"/>
          </a:p>
          <a:p>
            <a:r>
              <a:rPr lang="en-US" dirty="0"/>
              <a:t>ST elevation and hyperacute T waves in V2-4</a:t>
            </a:r>
          </a:p>
          <a:p>
            <a:r>
              <a:rPr lang="en-US" dirty="0"/>
              <a:t>ST elevation in I and aVL with reciprocal ST depression in lead III</a:t>
            </a:r>
          </a:p>
          <a:p>
            <a:r>
              <a:rPr lang="en-US" dirty="0"/>
              <a:t>Q waves are present in the septal leads V1-2</a:t>
            </a:r>
          </a:p>
          <a:p>
            <a:r>
              <a:rPr lang="en-US" dirty="0"/>
              <a:t>These features indicate a hyperacute anteroseptal STEMI</a:t>
            </a:r>
            <a:endParaRPr lang="ru-RU" dirty="0"/>
          </a:p>
        </p:txBody>
      </p:sp>
    </p:spTree>
    <p:extLst>
      <p:ext uri="{BB962C8B-B14F-4D97-AF65-F5344CB8AC3E}">
        <p14:creationId xmlns:p14="http://schemas.microsoft.com/office/powerpoint/2010/main" val="2230239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A168D8-3445-4D19-9EB6-AC4803435505}"/>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E64493C3-D09A-4A21-A40A-8E2837051CAD}"/>
              </a:ext>
            </a:extLst>
          </p:cNvPr>
          <p:cNvSpPr>
            <a:spLocks noGrp="1"/>
          </p:cNvSpPr>
          <p:nvPr>
            <p:ph idx="1"/>
          </p:nvPr>
        </p:nvSpPr>
        <p:spPr>
          <a:xfrm>
            <a:off x="1143000" y="5400676"/>
            <a:ext cx="9872871" cy="1095808"/>
          </a:xfrm>
        </p:spPr>
        <p:txBody>
          <a:bodyPr>
            <a:normAutofit fontScale="85000" lnSpcReduction="20000"/>
          </a:bodyPr>
          <a:lstStyle/>
          <a:p>
            <a:pPr marL="45720" indent="0">
              <a:buNone/>
            </a:pPr>
            <a:r>
              <a:rPr lang="en-US" b="1" dirty="0"/>
              <a:t>Extensive Anterolateral STEMI (acute):</a:t>
            </a:r>
          </a:p>
          <a:p>
            <a:r>
              <a:rPr lang="en-US" dirty="0"/>
              <a:t>ST elevation in V2-6, I and aVL.</a:t>
            </a:r>
          </a:p>
          <a:p>
            <a:r>
              <a:rPr lang="en-US" dirty="0"/>
              <a:t>Reciprocal ST depression in III and AVF.</a:t>
            </a:r>
          </a:p>
          <a:p>
            <a:endParaRPr lang="ru-RU" dirty="0"/>
          </a:p>
        </p:txBody>
      </p:sp>
      <p:pic>
        <p:nvPicPr>
          <p:cNvPr id="4" name="Рисунок 3">
            <a:extLst>
              <a:ext uri="{FF2B5EF4-FFF2-40B4-BE49-F238E27FC236}">
                <a16:creationId xmlns:a16="http://schemas.microsoft.com/office/drawing/2014/main" id="{186FC43F-2841-4181-B870-7041FF43D10A}"/>
              </a:ext>
            </a:extLst>
          </p:cNvPr>
          <p:cNvPicPr>
            <a:picLocks noChangeAspect="1"/>
          </p:cNvPicPr>
          <p:nvPr/>
        </p:nvPicPr>
        <p:blipFill>
          <a:blip r:embed="rId2"/>
          <a:stretch>
            <a:fillRect/>
          </a:stretch>
        </p:blipFill>
        <p:spPr>
          <a:xfrm>
            <a:off x="1039091" y="361516"/>
            <a:ext cx="9753600" cy="4638675"/>
          </a:xfrm>
          <a:prstGeom prst="rect">
            <a:avLst/>
          </a:prstGeom>
        </p:spPr>
      </p:pic>
    </p:spTree>
    <p:extLst>
      <p:ext uri="{BB962C8B-B14F-4D97-AF65-F5344CB8AC3E}">
        <p14:creationId xmlns:p14="http://schemas.microsoft.com/office/powerpoint/2010/main" val="2214805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F257F0-A576-41BE-B121-B744E7371C57}"/>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708B82C6-5D06-4F5D-98D0-53EF6DA78CFE}"/>
              </a:ext>
            </a:extLst>
          </p:cNvPr>
          <p:cNvSpPr>
            <a:spLocks noGrp="1"/>
          </p:cNvSpPr>
          <p:nvPr>
            <p:ph idx="1"/>
          </p:nvPr>
        </p:nvSpPr>
        <p:spPr>
          <a:xfrm>
            <a:off x="609601" y="4732019"/>
            <a:ext cx="10986654" cy="1863436"/>
          </a:xfrm>
        </p:spPr>
        <p:txBody>
          <a:bodyPr>
            <a:normAutofit/>
          </a:bodyPr>
          <a:lstStyle/>
          <a:p>
            <a:pPr marL="45720" indent="0">
              <a:buNone/>
            </a:pPr>
            <a:r>
              <a:rPr lang="en-US" sz="1800" b="1" dirty="0"/>
              <a:t>Extensive anterior MI (“tombstoning” pattern)</a:t>
            </a:r>
          </a:p>
          <a:p>
            <a:r>
              <a:rPr lang="en-US" sz="1800" dirty="0"/>
              <a:t>Massive ST elevation with “tombstone” morphology is present throughout the precordial (V1-6) and high lateral leads (I, aVL)</a:t>
            </a:r>
          </a:p>
          <a:p>
            <a:r>
              <a:rPr lang="en-US" sz="1800" dirty="0"/>
              <a:t>This pattern is seen in proximal LAD occlusion and indicates a large territory infarction with a poor LV ejection fraction and high likelihood of cardiogenic shock and death</a:t>
            </a:r>
            <a:endParaRPr lang="ru-RU" sz="1800" dirty="0"/>
          </a:p>
        </p:txBody>
      </p:sp>
      <p:pic>
        <p:nvPicPr>
          <p:cNvPr id="4" name="Рисунок 3">
            <a:extLst>
              <a:ext uri="{FF2B5EF4-FFF2-40B4-BE49-F238E27FC236}">
                <a16:creationId xmlns:a16="http://schemas.microsoft.com/office/drawing/2014/main" id="{ADCADF0C-43BD-4B8B-AD2D-FB0823AD4DD7}"/>
              </a:ext>
            </a:extLst>
          </p:cNvPr>
          <p:cNvPicPr>
            <a:picLocks noChangeAspect="1"/>
          </p:cNvPicPr>
          <p:nvPr/>
        </p:nvPicPr>
        <p:blipFill>
          <a:blip r:embed="rId2"/>
          <a:stretch>
            <a:fillRect/>
          </a:stretch>
        </p:blipFill>
        <p:spPr>
          <a:xfrm>
            <a:off x="237407" y="421871"/>
            <a:ext cx="11725992" cy="4122419"/>
          </a:xfrm>
          <a:prstGeom prst="rect">
            <a:avLst/>
          </a:prstGeom>
        </p:spPr>
      </p:pic>
    </p:spTree>
    <p:extLst>
      <p:ext uri="{BB962C8B-B14F-4D97-AF65-F5344CB8AC3E}">
        <p14:creationId xmlns:p14="http://schemas.microsoft.com/office/powerpoint/2010/main" val="1004379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E2904C-D888-45D3-BC47-E6FEB1B5461B}"/>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7491653C-556C-48F5-AB25-22276C68F679}"/>
              </a:ext>
            </a:extLst>
          </p:cNvPr>
          <p:cNvSpPr>
            <a:spLocks noGrp="1"/>
          </p:cNvSpPr>
          <p:nvPr>
            <p:ph idx="1"/>
          </p:nvPr>
        </p:nvSpPr>
        <p:spPr>
          <a:xfrm>
            <a:off x="1159564" y="4480560"/>
            <a:ext cx="9872871" cy="1981199"/>
          </a:xfrm>
        </p:spPr>
        <p:txBody>
          <a:bodyPr>
            <a:normAutofit fontScale="92500" lnSpcReduction="10000"/>
          </a:bodyPr>
          <a:lstStyle/>
          <a:p>
            <a:pPr marL="45720" indent="0">
              <a:buNone/>
            </a:pPr>
            <a:r>
              <a:rPr lang="en-US" dirty="0"/>
              <a:t>Acute anteroseptal STEMI with STE maximal in V1-4. The following signs of proximal LAD occlusion are present:</a:t>
            </a:r>
          </a:p>
          <a:p>
            <a:pPr>
              <a:spcBef>
                <a:spcPts val="600"/>
              </a:spcBef>
            </a:pPr>
            <a:r>
              <a:rPr lang="en-US" dirty="0"/>
              <a:t>RBBB</a:t>
            </a:r>
          </a:p>
          <a:p>
            <a:pPr>
              <a:spcBef>
                <a:spcPts val="600"/>
              </a:spcBef>
            </a:pPr>
            <a:r>
              <a:rPr lang="en-US" dirty="0"/>
              <a:t>STE in aVR</a:t>
            </a:r>
          </a:p>
          <a:p>
            <a:pPr>
              <a:spcBef>
                <a:spcPts val="600"/>
              </a:spcBef>
            </a:pPr>
            <a:r>
              <a:rPr lang="en-US" dirty="0"/>
              <a:t>STE in aVL</a:t>
            </a:r>
          </a:p>
          <a:p>
            <a:pPr>
              <a:spcBef>
                <a:spcPts val="600"/>
              </a:spcBef>
            </a:pPr>
            <a:r>
              <a:rPr lang="en-US" dirty="0"/>
              <a:t>&gt; 1 mm ST depression in the inferior leads</a:t>
            </a:r>
            <a:endParaRPr lang="ru-RU" dirty="0"/>
          </a:p>
        </p:txBody>
      </p:sp>
      <p:pic>
        <p:nvPicPr>
          <p:cNvPr id="4" name="Рисунок 3">
            <a:extLst>
              <a:ext uri="{FF2B5EF4-FFF2-40B4-BE49-F238E27FC236}">
                <a16:creationId xmlns:a16="http://schemas.microsoft.com/office/drawing/2014/main" id="{48610213-C1DE-4D59-B9C0-60E1B5CEF6A4}"/>
              </a:ext>
            </a:extLst>
          </p:cNvPr>
          <p:cNvPicPr>
            <a:picLocks noChangeAspect="1"/>
          </p:cNvPicPr>
          <p:nvPr/>
        </p:nvPicPr>
        <p:blipFill>
          <a:blip r:embed="rId2"/>
          <a:stretch>
            <a:fillRect/>
          </a:stretch>
        </p:blipFill>
        <p:spPr>
          <a:xfrm>
            <a:off x="519545" y="342120"/>
            <a:ext cx="10911870" cy="4070639"/>
          </a:xfrm>
          <a:prstGeom prst="rect">
            <a:avLst/>
          </a:prstGeom>
        </p:spPr>
      </p:pic>
    </p:spTree>
    <p:extLst>
      <p:ext uri="{BB962C8B-B14F-4D97-AF65-F5344CB8AC3E}">
        <p14:creationId xmlns:p14="http://schemas.microsoft.com/office/powerpoint/2010/main" val="2033521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7D0137-85C4-450A-9BF4-05D03BA2382A}"/>
              </a:ext>
            </a:extLst>
          </p:cNvPr>
          <p:cNvSpPr>
            <a:spLocks noGrp="1"/>
          </p:cNvSpPr>
          <p:nvPr>
            <p:ph type="title"/>
          </p:nvPr>
        </p:nvSpPr>
        <p:spPr>
          <a:xfrm>
            <a:off x="1143000" y="609600"/>
            <a:ext cx="9875520" cy="775855"/>
          </a:xfrm>
        </p:spPr>
        <p:txBody>
          <a:bodyPr/>
          <a:lstStyle/>
          <a:p>
            <a:r>
              <a:rPr lang="en-US" b="1" dirty="0"/>
              <a:t>Inferior STEMI</a:t>
            </a:r>
            <a:endParaRPr lang="ru-RU" dirty="0"/>
          </a:p>
        </p:txBody>
      </p:sp>
      <p:sp>
        <p:nvSpPr>
          <p:cNvPr id="3" name="Объект 2">
            <a:extLst>
              <a:ext uri="{FF2B5EF4-FFF2-40B4-BE49-F238E27FC236}">
                <a16:creationId xmlns:a16="http://schemas.microsoft.com/office/drawing/2014/main" id="{8C313364-262F-493B-9BBF-CCEFB9995C7B}"/>
              </a:ext>
            </a:extLst>
          </p:cNvPr>
          <p:cNvSpPr>
            <a:spLocks noGrp="1"/>
          </p:cNvSpPr>
          <p:nvPr>
            <p:ph idx="1"/>
          </p:nvPr>
        </p:nvSpPr>
        <p:spPr>
          <a:xfrm>
            <a:off x="1143000" y="1496291"/>
            <a:ext cx="9872871" cy="4599709"/>
          </a:xfrm>
        </p:spPr>
        <p:txBody>
          <a:bodyPr>
            <a:normAutofit fontScale="92500" lnSpcReduction="10000"/>
          </a:bodyPr>
          <a:lstStyle/>
          <a:p>
            <a:pPr marL="45720" indent="0">
              <a:buNone/>
            </a:pPr>
            <a:r>
              <a:rPr lang="en-US" b="1" dirty="0"/>
              <a:t>ECG diagnostic criteria</a:t>
            </a:r>
          </a:p>
          <a:p>
            <a:r>
              <a:rPr lang="en-US" dirty="0"/>
              <a:t>ST elevation in leads II, III, aVF</a:t>
            </a:r>
          </a:p>
          <a:p>
            <a:r>
              <a:rPr lang="en-US" dirty="0"/>
              <a:t>Hyperacute T waves may precede these changes</a:t>
            </a:r>
          </a:p>
          <a:p>
            <a:r>
              <a:rPr lang="en-US" dirty="0"/>
              <a:t>Reciprocal ST depression in aVL</a:t>
            </a:r>
          </a:p>
          <a:p>
            <a:r>
              <a:rPr lang="en-US" dirty="0"/>
              <a:t>Progressive development of Q waves in II, III, aVF</a:t>
            </a:r>
          </a:p>
          <a:p>
            <a:endParaRPr lang="en-US" dirty="0"/>
          </a:p>
          <a:p>
            <a:pPr marL="45720" indent="0">
              <a:buNone/>
            </a:pPr>
            <a:r>
              <a:rPr lang="en-US" i="1" dirty="0"/>
              <a:t>Associated features, all of which confer a worse prognosis, include:</a:t>
            </a:r>
          </a:p>
          <a:p>
            <a:r>
              <a:rPr lang="en-US" dirty="0"/>
              <a:t>Concomitant right ventricular infarction (40% of patients); these patients may develop severe hypotension in response to nitrates</a:t>
            </a:r>
          </a:p>
          <a:p>
            <a:r>
              <a:rPr lang="en-US" dirty="0"/>
              <a:t>Significant bradycardia due to second or third-degree AV block (20%)</a:t>
            </a:r>
          </a:p>
          <a:p>
            <a:r>
              <a:rPr lang="en-US" dirty="0"/>
              <a:t>Posterior infarction due to extension of infarct area</a:t>
            </a:r>
          </a:p>
          <a:p>
            <a:endParaRPr lang="ru-RU" dirty="0"/>
          </a:p>
        </p:txBody>
      </p:sp>
    </p:spTree>
    <p:extLst>
      <p:ext uri="{BB962C8B-B14F-4D97-AF65-F5344CB8AC3E}">
        <p14:creationId xmlns:p14="http://schemas.microsoft.com/office/powerpoint/2010/main" val="488398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BA79B1-4CAE-4CBB-942D-E92B2A4A7AF3}"/>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2B12A4E2-6D17-4C0A-91DF-D3417E2BB6CF}"/>
              </a:ext>
            </a:extLst>
          </p:cNvPr>
          <p:cNvSpPr>
            <a:spLocks noGrp="1"/>
          </p:cNvSpPr>
          <p:nvPr>
            <p:ph idx="1"/>
          </p:nvPr>
        </p:nvSpPr>
        <p:spPr/>
        <p:txBody>
          <a:bodyPr/>
          <a:lstStyle/>
          <a:p>
            <a:pPr marL="45720" indent="0">
              <a:buNone/>
            </a:pPr>
            <a:r>
              <a:rPr lang="en-US" sz="2400" b="1" dirty="0"/>
              <a:t>Don’t neglect aVL</a:t>
            </a:r>
          </a:p>
          <a:p>
            <a:r>
              <a:rPr lang="en-US" dirty="0"/>
              <a:t>aVL is the only lead truly reciprocal to the inferior wall, as it is the only lead facing the superior part of the ventricle. It is thus a sensitive marker for inferior infarction</a:t>
            </a:r>
          </a:p>
          <a:p>
            <a:r>
              <a:rPr lang="en-US" dirty="0"/>
              <a:t>In patient cohorts with inferior occlusion myocardial infarction (OMI), ST depression in aVL has been shown to be more prevalent than STE in inferior leads</a:t>
            </a:r>
          </a:p>
          <a:p>
            <a:r>
              <a:rPr lang="en-US" dirty="0"/>
              <a:t>91% of “subtle” inferior STEMIs that do not meet STEMI criteria but show occlusion on PCI demonstrate ST depression in aVL</a:t>
            </a:r>
            <a:endParaRPr lang="ru-RU" dirty="0"/>
          </a:p>
        </p:txBody>
      </p:sp>
    </p:spTree>
    <p:extLst>
      <p:ext uri="{BB962C8B-B14F-4D97-AF65-F5344CB8AC3E}">
        <p14:creationId xmlns:p14="http://schemas.microsoft.com/office/powerpoint/2010/main" val="2481969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BA63617-8B91-42DA-A492-15305300CE34}"/>
              </a:ext>
            </a:extLst>
          </p:cNvPr>
          <p:cNvSpPr>
            <a:spLocks noGrp="1"/>
          </p:cNvSpPr>
          <p:nvPr>
            <p:ph idx="1"/>
          </p:nvPr>
        </p:nvSpPr>
        <p:spPr>
          <a:xfrm>
            <a:off x="450275" y="1918855"/>
            <a:ext cx="4703618" cy="2570018"/>
          </a:xfrm>
          <a:ln>
            <a:solidFill>
              <a:schemeClr val="tx2">
                <a:lumMod val="50000"/>
              </a:schemeClr>
            </a:solidFill>
          </a:ln>
        </p:spPr>
        <p:txBody>
          <a:bodyPr/>
          <a:lstStyle/>
          <a:p>
            <a:pPr marL="45720" indent="0">
              <a:buNone/>
            </a:pPr>
            <a:r>
              <a:rPr lang="en-US" dirty="0"/>
              <a:t>RCA occlusion is suggested by:</a:t>
            </a:r>
          </a:p>
          <a:p>
            <a:r>
              <a:rPr lang="en-US" dirty="0"/>
              <a:t>ST elevation in lead III &gt; lead II</a:t>
            </a:r>
          </a:p>
          <a:p>
            <a:r>
              <a:rPr lang="en-US" dirty="0"/>
              <a:t>Presence of reciprocal ST depression in lead I</a:t>
            </a:r>
          </a:p>
          <a:p>
            <a:r>
              <a:rPr lang="en-US" dirty="0"/>
              <a:t>Signs of right ventricular infarction: STE in V1 and V4R</a:t>
            </a:r>
          </a:p>
        </p:txBody>
      </p:sp>
      <p:sp>
        <p:nvSpPr>
          <p:cNvPr id="4" name="Объект 2">
            <a:extLst>
              <a:ext uri="{FF2B5EF4-FFF2-40B4-BE49-F238E27FC236}">
                <a16:creationId xmlns:a16="http://schemas.microsoft.com/office/drawing/2014/main" id="{1E5EC169-FFE4-4F1E-ADC7-DAF3F02BD53D}"/>
              </a:ext>
            </a:extLst>
          </p:cNvPr>
          <p:cNvSpPr txBox="1">
            <a:spLocks/>
          </p:cNvSpPr>
          <p:nvPr/>
        </p:nvSpPr>
        <p:spPr>
          <a:xfrm>
            <a:off x="5494836" y="1918855"/>
            <a:ext cx="6457726" cy="2570018"/>
          </a:xfrm>
          <a:prstGeom prst="rect">
            <a:avLst/>
          </a:prstGeom>
          <a:ln>
            <a:solidFill>
              <a:schemeClr val="tx2">
                <a:lumMod val="50000"/>
              </a:schemeClr>
            </a:solidFill>
          </a:ln>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US" dirty="0"/>
              <a:t>Circumflex occlusion is suggested by:</a:t>
            </a:r>
          </a:p>
          <a:p>
            <a:r>
              <a:rPr lang="en-US" dirty="0"/>
              <a:t>ST elevation in lead II = lead III</a:t>
            </a:r>
          </a:p>
          <a:p>
            <a:r>
              <a:rPr lang="en-US" dirty="0"/>
              <a:t>Absence of reciprocal ST depression in lead I</a:t>
            </a:r>
          </a:p>
          <a:p>
            <a:r>
              <a:rPr lang="en-US" dirty="0"/>
              <a:t>Signs of lateral infarction: ST elevation in the lateral leads I and aVL or V5-6</a:t>
            </a:r>
            <a:endParaRPr lang="ru-RU" dirty="0"/>
          </a:p>
        </p:txBody>
      </p:sp>
    </p:spTree>
    <p:extLst>
      <p:ext uri="{BB962C8B-B14F-4D97-AF65-F5344CB8AC3E}">
        <p14:creationId xmlns:p14="http://schemas.microsoft.com/office/powerpoint/2010/main" val="3746384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F1D6A4-F209-4AC3-82B7-AA9CEDC60D5E}"/>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3C45DC14-49D8-41EB-89B1-0A1B912F1B01}"/>
              </a:ext>
            </a:extLst>
          </p:cNvPr>
          <p:cNvPicPr>
            <a:picLocks noGrp="1" noChangeAspect="1"/>
          </p:cNvPicPr>
          <p:nvPr>
            <p:ph idx="1"/>
          </p:nvPr>
        </p:nvPicPr>
        <p:blipFill>
          <a:blip r:embed="rId2"/>
          <a:stretch>
            <a:fillRect/>
          </a:stretch>
        </p:blipFill>
        <p:spPr>
          <a:xfrm>
            <a:off x="1082040" y="228600"/>
            <a:ext cx="9753600" cy="3924300"/>
          </a:xfrm>
          <a:prstGeom prst="rect">
            <a:avLst/>
          </a:prstGeom>
        </p:spPr>
      </p:pic>
      <p:sp>
        <p:nvSpPr>
          <p:cNvPr id="5" name="Прямоугольник 4">
            <a:extLst>
              <a:ext uri="{FF2B5EF4-FFF2-40B4-BE49-F238E27FC236}">
                <a16:creationId xmlns:a16="http://schemas.microsoft.com/office/drawing/2014/main" id="{E20A690E-C4E5-4116-9206-A5FFD2827820}"/>
              </a:ext>
            </a:extLst>
          </p:cNvPr>
          <p:cNvSpPr/>
          <p:nvPr/>
        </p:nvSpPr>
        <p:spPr>
          <a:xfrm>
            <a:off x="574964" y="4533900"/>
            <a:ext cx="11042072" cy="2031325"/>
          </a:xfrm>
          <a:prstGeom prst="rect">
            <a:avLst/>
          </a:prstGeom>
        </p:spPr>
        <p:txBody>
          <a:bodyPr wrap="square">
            <a:spAutoFit/>
          </a:bodyPr>
          <a:lstStyle/>
          <a:p>
            <a:r>
              <a:rPr lang="en-US" dirty="0"/>
              <a:t>Early inferior STEMI:</a:t>
            </a:r>
          </a:p>
          <a:p>
            <a:endParaRPr lang="en-US" dirty="0"/>
          </a:p>
          <a:p>
            <a:r>
              <a:rPr lang="en-US" dirty="0"/>
              <a:t>Hyperacute (peaked) T waves in II, III and aVF with relative loss of R wave height</a:t>
            </a:r>
          </a:p>
          <a:p>
            <a:r>
              <a:rPr lang="en-US" dirty="0"/>
              <a:t>Early ST elevation and Q-wave formation in lead III</a:t>
            </a:r>
          </a:p>
          <a:p>
            <a:r>
              <a:rPr lang="en-US" dirty="0"/>
              <a:t>Reciprocal ST depression and T wave inversion in aVL</a:t>
            </a:r>
          </a:p>
          <a:p>
            <a:r>
              <a:rPr lang="en-US" dirty="0"/>
              <a:t>ST elevation in lead III &gt; lead II suggests an RCA occlusion; the subtle ST elevation in V4R would be consistent with this.</a:t>
            </a:r>
          </a:p>
        </p:txBody>
      </p:sp>
      <p:pic>
        <p:nvPicPr>
          <p:cNvPr id="6" name="Рисунок 5">
            <a:extLst>
              <a:ext uri="{FF2B5EF4-FFF2-40B4-BE49-F238E27FC236}">
                <a16:creationId xmlns:a16="http://schemas.microsoft.com/office/drawing/2014/main" id="{1DACAC90-ACC4-4FA0-8E50-A65E5657E4A9}"/>
              </a:ext>
            </a:extLst>
          </p:cNvPr>
          <p:cNvPicPr>
            <a:picLocks noChangeAspect="1"/>
          </p:cNvPicPr>
          <p:nvPr/>
        </p:nvPicPr>
        <p:blipFill>
          <a:blip r:embed="rId3"/>
          <a:stretch>
            <a:fillRect/>
          </a:stretch>
        </p:blipFill>
        <p:spPr>
          <a:xfrm>
            <a:off x="6921532" y="358435"/>
            <a:ext cx="4550032" cy="4533606"/>
          </a:xfrm>
          <a:prstGeom prst="rect">
            <a:avLst/>
          </a:prstGeom>
        </p:spPr>
      </p:pic>
      <p:sp>
        <p:nvSpPr>
          <p:cNvPr id="7" name="Объект 2">
            <a:extLst>
              <a:ext uri="{FF2B5EF4-FFF2-40B4-BE49-F238E27FC236}">
                <a16:creationId xmlns:a16="http://schemas.microsoft.com/office/drawing/2014/main" id="{F0AE6E14-491F-4240-8A3E-38C730C9B406}"/>
              </a:ext>
            </a:extLst>
          </p:cNvPr>
          <p:cNvSpPr txBox="1">
            <a:spLocks/>
          </p:cNvSpPr>
          <p:nvPr/>
        </p:nvSpPr>
        <p:spPr>
          <a:xfrm>
            <a:off x="1158042" y="388768"/>
            <a:ext cx="5618018" cy="2057400"/>
          </a:xfrm>
          <a:prstGeom prst="rect">
            <a:avLst/>
          </a:prstGeom>
          <a:solidFill>
            <a:schemeClr val="bg1"/>
          </a:solidFill>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US" dirty="0"/>
              <a:t>Note how the ST segment morphology in aVL is an exact mirror image of lead III. The concept of reciprocal change can be further highlighted by taking lead aVL and inverting it. Notice how the ST morphology now looks identical to lead III</a:t>
            </a:r>
            <a:endParaRPr lang="ru-RU" dirty="0"/>
          </a:p>
        </p:txBody>
      </p:sp>
    </p:spTree>
    <p:extLst>
      <p:ext uri="{BB962C8B-B14F-4D97-AF65-F5344CB8AC3E}">
        <p14:creationId xmlns:p14="http://schemas.microsoft.com/office/powerpoint/2010/main" val="116114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64E197-FD3E-4BF0-97AC-169E9F6730AA}"/>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7CD617CC-6C5C-4B27-85B0-5397C7BEA99C}"/>
              </a:ext>
            </a:extLst>
          </p:cNvPr>
          <p:cNvSpPr>
            <a:spLocks noGrp="1"/>
          </p:cNvSpPr>
          <p:nvPr>
            <p:ph idx="1"/>
          </p:nvPr>
        </p:nvSpPr>
        <p:spPr>
          <a:xfrm>
            <a:off x="1202635" y="4629151"/>
            <a:ext cx="9872871" cy="1819274"/>
          </a:xfrm>
        </p:spPr>
        <p:txBody>
          <a:bodyPr>
            <a:normAutofit fontScale="92500" lnSpcReduction="20000"/>
          </a:bodyPr>
          <a:lstStyle/>
          <a:p>
            <a:pPr marL="45720" indent="0">
              <a:buNone/>
            </a:pPr>
            <a:r>
              <a:rPr lang="en-US" b="1" dirty="0"/>
              <a:t>Inferior STEMI:</a:t>
            </a:r>
            <a:endParaRPr lang="en-US" dirty="0"/>
          </a:p>
          <a:p>
            <a:pPr>
              <a:spcBef>
                <a:spcPts val="600"/>
              </a:spcBef>
            </a:pPr>
            <a:r>
              <a:rPr lang="en-US" dirty="0"/>
              <a:t>ST elevation in II, III and aVF.</a:t>
            </a:r>
          </a:p>
          <a:p>
            <a:pPr>
              <a:spcBef>
                <a:spcPts val="600"/>
              </a:spcBef>
            </a:pPr>
            <a:r>
              <a:rPr lang="en-US" dirty="0"/>
              <a:t>Q-wave formation in III and aVF.</a:t>
            </a:r>
          </a:p>
          <a:p>
            <a:pPr>
              <a:spcBef>
                <a:spcPts val="600"/>
              </a:spcBef>
            </a:pPr>
            <a:r>
              <a:rPr lang="en-US" dirty="0"/>
              <a:t>Reciprocal ST depression and T wave inversion in aVL</a:t>
            </a:r>
          </a:p>
          <a:p>
            <a:pPr>
              <a:spcBef>
                <a:spcPts val="600"/>
              </a:spcBef>
            </a:pPr>
            <a:r>
              <a:rPr lang="en-US" dirty="0"/>
              <a:t>ST elevation in lead II = lead III and absent reciprocal change in lead I (isoelectric ST segment) suggests a left circumflex artery occlusion</a:t>
            </a:r>
          </a:p>
          <a:p>
            <a:endParaRPr lang="ru-RU" dirty="0"/>
          </a:p>
        </p:txBody>
      </p:sp>
      <p:pic>
        <p:nvPicPr>
          <p:cNvPr id="4" name="Рисунок 3">
            <a:extLst>
              <a:ext uri="{FF2B5EF4-FFF2-40B4-BE49-F238E27FC236}">
                <a16:creationId xmlns:a16="http://schemas.microsoft.com/office/drawing/2014/main" id="{858DF756-526D-4F45-8F9F-5C8F0A2784C2}"/>
              </a:ext>
            </a:extLst>
          </p:cNvPr>
          <p:cNvPicPr>
            <a:picLocks noChangeAspect="1"/>
          </p:cNvPicPr>
          <p:nvPr/>
        </p:nvPicPr>
        <p:blipFill>
          <a:blip r:embed="rId2"/>
          <a:stretch>
            <a:fillRect/>
          </a:stretch>
        </p:blipFill>
        <p:spPr>
          <a:xfrm>
            <a:off x="950619" y="409575"/>
            <a:ext cx="10260281" cy="3857625"/>
          </a:xfrm>
          <a:prstGeom prst="rect">
            <a:avLst/>
          </a:prstGeom>
        </p:spPr>
      </p:pic>
    </p:spTree>
    <p:extLst>
      <p:ext uri="{BB962C8B-B14F-4D97-AF65-F5344CB8AC3E}">
        <p14:creationId xmlns:p14="http://schemas.microsoft.com/office/powerpoint/2010/main" val="14025467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390CC0-85DD-43BF-8D1E-AC9AD0C6507E}"/>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D9FFD7CF-EB61-4A6F-84BF-19A9ECDC536F}"/>
              </a:ext>
            </a:extLst>
          </p:cNvPr>
          <p:cNvSpPr>
            <a:spLocks noGrp="1"/>
          </p:cNvSpPr>
          <p:nvPr>
            <p:ph idx="1"/>
          </p:nvPr>
        </p:nvSpPr>
        <p:spPr>
          <a:xfrm>
            <a:off x="1159564" y="4739639"/>
            <a:ext cx="9872871" cy="1626176"/>
          </a:xfrm>
        </p:spPr>
        <p:txBody>
          <a:bodyPr>
            <a:normAutofit/>
          </a:bodyPr>
          <a:lstStyle/>
          <a:p>
            <a:pPr marL="45720" indent="0">
              <a:spcBef>
                <a:spcPts val="600"/>
              </a:spcBef>
              <a:buNone/>
            </a:pPr>
            <a:r>
              <a:rPr lang="en-US" b="1" dirty="0"/>
              <a:t>Hyperacute inferior STEMI:</a:t>
            </a:r>
          </a:p>
          <a:p>
            <a:pPr>
              <a:spcBef>
                <a:spcPts val="600"/>
              </a:spcBef>
            </a:pPr>
            <a:r>
              <a:rPr lang="en-US" dirty="0"/>
              <a:t>Hyperacute T waves in II, III and aVF.</a:t>
            </a:r>
          </a:p>
          <a:p>
            <a:pPr>
              <a:spcBef>
                <a:spcPts val="600"/>
              </a:spcBef>
            </a:pPr>
            <a:r>
              <a:rPr lang="en-US" dirty="0"/>
              <a:t>Early ST elevation and loss of R wave height in II, III and aVF.</a:t>
            </a:r>
          </a:p>
          <a:p>
            <a:pPr>
              <a:spcBef>
                <a:spcPts val="600"/>
              </a:spcBef>
            </a:pPr>
            <a:r>
              <a:rPr lang="en-US" dirty="0"/>
              <a:t>Reciprocal change in aVL and lead I.</a:t>
            </a:r>
            <a:endParaRPr lang="ru-RU" dirty="0"/>
          </a:p>
        </p:txBody>
      </p:sp>
      <p:pic>
        <p:nvPicPr>
          <p:cNvPr id="4" name="Рисунок 3">
            <a:extLst>
              <a:ext uri="{FF2B5EF4-FFF2-40B4-BE49-F238E27FC236}">
                <a16:creationId xmlns:a16="http://schemas.microsoft.com/office/drawing/2014/main" id="{EDA349CE-6B67-4572-B63B-524B2678B934}"/>
              </a:ext>
            </a:extLst>
          </p:cNvPr>
          <p:cNvPicPr>
            <a:picLocks noChangeAspect="1"/>
          </p:cNvPicPr>
          <p:nvPr/>
        </p:nvPicPr>
        <p:blipFill>
          <a:blip r:embed="rId2"/>
          <a:stretch>
            <a:fillRect/>
          </a:stretch>
        </p:blipFill>
        <p:spPr>
          <a:xfrm>
            <a:off x="1219200" y="393123"/>
            <a:ext cx="9753600" cy="4076700"/>
          </a:xfrm>
          <a:prstGeom prst="rect">
            <a:avLst/>
          </a:prstGeom>
        </p:spPr>
      </p:pic>
    </p:spTree>
    <p:extLst>
      <p:ext uri="{BB962C8B-B14F-4D97-AF65-F5344CB8AC3E}">
        <p14:creationId xmlns:p14="http://schemas.microsoft.com/office/powerpoint/2010/main" val="3151923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13288E-0DCF-47B0-9C08-477929B929BE}"/>
              </a:ext>
            </a:extLst>
          </p:cNvPr>
          <p:cNvSpPr>
            <a:spLocks noGrp="1"/>
          </p:cNvSpPr>
          <p:nvPr>
            <p:ph type="title"/>
          </p:nvPr>
        </p:nvSpPr>
        <p:spPr>
          <a:xfrm>
            <a:off x="1140351" y="325582"/>
            <a:ext cx="9875520" cy="942109"/>
          </a:xfrm>
        </p:spPr>
        <p:txBody>
          <a:bodyPr/>
          <a:lstStyle/>
          <a:p>
            <a:r>
              <a:rPr lang="en-US" sz="3600" b="1" dirty="0"/>
              <a:t>Lateral STEMI</a:t>
            </a:r>
            <a:endParaRPr lang="ru-RU" dirty="0"/>
          </a:p>
        </p:txBody>
      </p:sp>
      <p:sp>
        <p:nvSpPr>
          <p:cNvPr id="3" name="Объект 2">
            <a:extLst>
              <a:ext uri="{FF2B5EF4-FFF2-40B4-BE49-F238E27FC236}">
                <a16:creationId xmlns:a16="http://schemas.microsoft.com/office/drawing/2014/main" id="{8D2A2F12-2587-42D6-B878-6B777EC2ED05}"/>
              </a:ext>
            </a:extLst>
          </p:cNvPr>
          <p:cNvSpPr>
            <a:spLocks noGrp="1"/>
          </p:cNvSpPr>
          <p:nvPr>
            <p:ph idx="1"/>
          </p:nvPr>
        </p:nvSpPr>
        <p:spPr>
          <a:xfrm>
            <a:off x="1143000" y="1551709"/>
            <a:ext cx="9872871" cy="3394364"/>
          </a:xfrm>
        </p:spPr>
        <p:txBody>
          <a:bodyPr/>
          <a:lstStyle/>
          <a:p>
            <a:pPr marL="45720" indent="0">
              <a:buNone/>
            </a:pPr>
            <a:r>
              <a:rPr lang="en-US" b="1" dirty="0"/>
              <a:t>How to recognize a lateral STEMI</a:t>
            </a:r>
          </a:p>
          <a:p>
            <a:r>
              <a:rPr lang="en-US" dirty="0"/>
              <a:t>ST elevation in the lateral leads (I, aVL, V5-6).</a:t>
            </a:r>
          </a:p>
          <a:p>
            <a:r>
              <a:rPr lang="en-US" dirty="0"/>
              <a:t>Reciprocal ST depression in the inferior leads (III and aVF).</a:t>
            </a:r>
          </a:p>
          <a:p>
            <a:r>
              <a:rPr lang="en-US" dirty="0"/>
              <a:t>ST elevation primarily localized to leads I and aVL is referred to as a high lateral STEMI.</a:t>
            </a:r>
          </a:p>
          <a:p>
            <a:pPr marL="45720" indent="0">
              <a:buNone/>
            </a:pPr>
            <a:r>
              <a:rPr lang="en-US" i="1" dirty="0"/>
              <a:t>NB. Reciprocal change in the inferior leads is only seen when there is ST elevation in leads I and aVL. This reciprocal change may be obliterated when there is concomitant inferior ST elevation (i.e. an inferolateral STEMI)</a:t>
            </a:r>
            <a:endParaRPr lang="ru-RU" i="1" dirty="0"/>
          </a:p>
        </p:txBody>
      </p:sp>
    </p:spTree>
    <p:extLst>
      <p:ext uri="{BB962C8B-B14F-4D97-AF65-F5344CB8AC3E}">
        <p14:creationId xmlns:p14="http://schemas.microsoft.com/office/powerpoint/2010/main" val="1471058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A66CDA-4645-4D0F-B167-9481F4BAEB8F}"/>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980163E9-0151-4D20-9D25-F83139F3C9C8}"/>
              </a:ext>
            </a:extLst>
          </p:cNvPr>
          <p:cNvSpPr>
            <a:spLocks noGrp="1"/>
          </p:cNvSpPr>
          <p:nvPr>
            <p:ph idx="1"/>
          </p:nvPr>
        </p:nvSpPr>
        <p:spPr/>
        <p:txBody>
          <a:bodyPr/>
          <a:lstStyle/>
          <a:p>
            <a:pPr marL="45720" indent="0">
              <a:buNone/>
            </a:pPr>
            <a:r>
              <a:rPr lang="en-US" b="1" dirty="0"/>
              <a:t>Patterns of lateral infarction</a:t>
            </a:r>
          </a:p>
          <a:p>
            <a:pPr marL="45720" indent="0">
              <a:buNone/>
            </a:pPr>
            <a:r>
              <a:rPr lang="en-US" dirty="0"/>
              <a:t>Three broad categories of lateral infarction:</a:t>
            </a:r>
          </a:p>
          <a:p>
            <a:r>
              <a:rPr lang="en-US" b="1" dirty="0"/>
              <a:t>Anterolateral </a:t>
            </a:r>
            <a:r>
              <a:rPr lang="en-US" dirty="0"/>
              <a:t>STEMI due to LAD occlusion.</a:t>
            </a:r>
          </a:p>
          <a:p>
            <a:r>
              <a:rPr lang="en-US" b="1" dirty="0"/>
              <a:t>Inferior-posterior-lateral </a:t>
            </a:r>
            <a:r>
              <a:rPr lang="en-US" dirty="0"/>
              <a:t>STEMI due to LCx occlusion.</a:t>
            </a:r>
          </a:p>
          <a:p>
            <a:r>
              <a:rPr lang="en-US" b="1" dirty="0"/>
              <a:t>Isolated lateral </a:t>
            </a:r>
            <a:r>
              <a:rPr lang="en-US" dirty="0"/>
              <a:t>infarction due to occlusion of smaller branch arteries such as the D1, OM or ramus intermedius.</a:t>
            </a:r>
          </a:p>
          <a:p>
            <a:endParaRPr lang="ru-RU" dirty="0"/>
          </a:p>
        </p:txBody>
      </p:sp>
    </p:spTree>
    <p:extLst>
      <p:ext uri="{BB962C8B-B14F-4D97-AF65-F5344CB8AC3E}">
        <p14:creationId xmlns:p14="http://schemas.microsoft.com/office/powerpoint/2010/main" val="3100329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3AF65F-7DE1-4F0B-8981-7C976A42CB8E}"/>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EE162321-E1CE-4812-8BB6-1772929B5F1A}"/>
              </a:ext>
            </a:extLst>
          </p:cNvPr>
          <p:cNvSpPr>
            <a:spLocks noGrp="1"/>
          </p:cNvSpPr>
          <p:nvPr>
            <p:ph idx="1"/>
          </p:nvPr>
        </p:nvSpPr>
        <p:spPr>
          <a:xfrm>
            <a:off x="713509" y="4059382"/>
            <a:ext cx="11263746" cy="2798618"/>
          </a:xfrm>
        </p:spPr>
        <p:txBody>
          <a:bodyPr>
            <a:normAutofit/>
          </a:bodyPr>
          <a:lstStyle/>
          <a:p>
            <a:pPr marL="45720" indent="0">
              <a:spcBef>
                <a:spcPts val="600"/>
              </a:spcBef>
              <a:buNone/>
            </a:pPr>
            <a:r>
              <a:rPr lang="en-US" sz="1800" b="1" dirty="0"/>
              <a:t>High Lateral STEMI</a:t>
            </a:r>
          </a:p>
          <a:p>
            <a:pPr>
              <a:spcBef>
                <a:spcPts val="600"/>
              </a:spcBef>
            </a:pPr>
            <a:r>
              <a:rPr lang="en-US" sz="1800" dirty="0"/>
              <a:t>ST elevation is present in the high lateral leads (I and aVL).</a:t>
            </a:r>
          </a:p>
          <a:p>
            <a:pPr>
              <a:spcBef>
                <a:spcPts val="600"/>
              </a:spcBef>
            </a:pPr>
            <a:r>
              <a:rPr lang="en-US" sz="1800" dirty="0"/>
              <a:t>There is also subtle ST elevation with hyperacute T waves in V5-6.</a:t>
            </a:r>
          </a:p>
          <a:p>
            <a:pPr>
              <a:spcBef>
                <a:spcPts val="600"/>
              </a:spcBef>
            </a:pPr>
            <a:r>
              <a:rPr lang="en-US" sz="1800" dirty="0"/>
              <a:t>There is reciprocal ST depression in the inferior leads (III and aVF) with associated ST depression in V1-3 (which could represent anterior ischemia or reciprocal change).</a:t>
            </a:r>
          </a:p>
          <a:p>
            <a:pPr>
              <a:spcBef>
                <a:spcPts val="600"/>
              </a:spcBef>
            </a:pPr>
            <a:r>
              <a:rPr lang="en-US" sz="1800" dirty="0"/>
              <a:t>This pattern is consistent with an acute infarction localized to the superior portion of the lateral wall of the left ventricle (high lateral STEMI).</a:t>
            </a:r>
          </a:p>
          <a:p>
            <a:pPr>
              <a:spcBef>
                <a:spcPts val="600"/>
              </a:spcBef>
            </a:pPr>
            <a:r>
              <a:rPr lang="en-US" sz="1800" dirty="0"/>
              <a:t>The culprit vessel in this case was an occluded first diagonal branch of the LAD.</a:t>
            </a:r>
            <a:endParaRPr lang="ru-RU" sz="1800" dirty="0"/>
          </a:p>
        </p:txBody>
      </p:sp>
      <p:pic>
        <p:nvPicPr>
          <p:cNvPr id="1026" name="Picture 2" descr="ECG Lateral STEMI 1st diagonal">
            <a:extLst>
              <a:ext uri="{FF2B5EF4-FFF2-40B4-BE49-F238E27FC236}">
                <a16:creationId xmlns:a16="http://schemas.microsoft.com/office/drawing/2014/main" id="{CBFEF16D-7612-4065-9D99-D42E9757A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509" y="259773"/>
            <a:ext cx="9753600" cy="362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0234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B0C7C4-79E2-401C-B580-D235A9F5C7A9}"/>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E4A388AB-E975-4F59-B111-6F7E04C7B0B7}"/>
              </a:ext>
            </a:extLst>
          </p:cNvPr>
          <p:cNvSpPr>
            <a:spLocks noGrp="1"/>
          </p:cNvSpPr>
          <p:nvPr>
            <p:ph idx="1"/>
          </p:nvPr>
        </p:nvSpPr>
        <p:spPr>
          <a:xfrm>
            <a:off x="1023729" y="4156364"/>
            <a:ext cx="9872871" cy="2202871"/>
          </a:xfrm>
        </p:spPr>
        <p:txBody>
          <a:bodyPr>
            <a:normAutofit lnSpcReduction="10000"/>
          </a:bodyPr>
          <a:lstStyle/>
          <a:p>
            <a:pPr marL="45720" indent="0">
              <a:buNone/>
            </a:pPr>
            <a:r>
              <a:rPr lang="en-US" sz="1800" b="1" dirty="0"/>
              <a:t>Recent High Lateral MI:</a:t>
            </a:r>
          </a:p>
          <a:p>
            <a:r>
              <a:rPr lang="en-US" sz="1800" dirty="0"/>
              <a:t>There is subtle ST elevation in the high lateral leads (I and aVL).</a:t>
            </a:r>
          </a:p>
          <a:p>
            <a:r>
              <a:rPr lang="en-US" sz="1800" dirty="0"/>
              <a:t>There is a pathological Q wave in aVL plus inverted T waves in both I and aVL.</a:t>
            </a:r>
          </a:p>
          <a:p>
            <a:r>
              <a:rPr lang="en-US" sz="1800" dirty="0"/>
              <a:t>This pattern is diagnostic of a recent (“completed”) high lateral MI.</a:t>
            </a:r>
          </a:p>
          <a:p>
            <a:r>
              <a:rPr lang="en-US" sz="1800" dirty="0"/>
              <a:t>The patient in this case had a 90% occlusion of his obtuse marginal artery (= a branch of the LCx supplying the lateral wall of the LV).</a:t>
            </a:r>
            <a:endParaRPr lang="ru-RU" sz="1800" dirty="0"/>
          </a:p>
        </p:txBody>
      </p:sp>
      <p:pic>
        <p:nvPicPr>
          <p:cNvPr id="4" name="Рисунок 3">
            <a:extLst>
              <a:ext uri="{FF2B5EF4-FFF2-40B4-BE49-F238E27FC236}">
                <a16:creationId xmlns:a16="http://schemas.microsoft.com/office/drawing/2014/main" id="{E9F9A62D-B028-4889-B49D-BB6F899D165D}"/>
              </a:ext>
            </a:extLst>
          </p:cNvPr>
          <p:cNvPicPr>
            <a:picLocks noChangeAspect="1"/>
          </p:cNvPicPr>
          <p:nvPr/>
        </p:nvPicPr>
        <p:blipFill>
          <a:blip r:embed="rId2"/>
          <a:stretch>
            <a:fillRect/>
          </a:stretch>
        </p:blipFill>
        <p:spPr>
          <a:xfrm>
            <a:off x="1023729" y="371216"/>
            <a:ext cx="10166526" cy="3564241"/>
          </a:xfrm>
          <a:prstGeom prst="rect">
            <a:avLst/>
          </a:prstGeom>
        </p:spPr>
      </p:pic>
    </p:spTree>
    <p:extLst>
      <p:ext uri="{BB962C8B-B14F-4D97-AF65-F5344CB8AC3E}">
        <p14:creationId xmlns:p14="http://schemas.microsoft.com/office/powerpoint/2010/main" val="737804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7473A2-E794-4712-955D-4274CF5A8E92}"/>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0994662-E08C-463E-950D-D1317FC262B9}"/>
              </a:ext>
            </a:extLst>
          </p:cNvPr>
          <p:cNvSpPr>
            <a:spLocks noGrp="1"/>
          </p:cNvSpPr>
          <p:nvPr>
            <p:ph idx="1"/>
          </p:nvPr>
        </p:nvSpPr>
        <p:spPr>
          <a:xfrm>
            <a:off x="351905" y="4445062"/>
            <a:ext cx="11457710" cy="2701636"/>
          </a:xfrm>
        </p:spPr>
        <p:txBody>
          <a:bodyPr>
            <a:normAutofit/>
          </a:bodyPr>
          <a:lstStyle/>
          <a:p>
            <a:pPr marL="45720" indent="0">
              <a:spcBef>
                <a:spcPts val="600"/>
              </a:spcBef>
              <a:buNone/>
            </a:pPr>
            <a:r>
              <a:rPr lang="en-US" sz="1800" b="1" dirty="0"/>
              <a:t>Anterolateral STEMI:</a:t>
            </a:r>
            <a:endParaRPr lang="en-US" sz="1800" dirty="0"/>
          </a:p>
          <a:p>
            <a:pPr>
              <a:spcBef>
                <a:spcPts val="600"/>
              </a:spcBef>
            </a:pPr>
            <a:r>
              <a:rPr lang="en-US" sz="1800" dirty="0"/>
              <a:t>ST elevation is present in the anterior (V2-4) and lateral leads (I, aVL, V5-6).</a:t>
            </a:r>
          </a:p>
          <a:p>
            <a:pPr>
              <a:spcBef>
                <a:spcPts val="600"/>
              </a:spcBef>
            </a:pPr>
            <a:r>
              <a:rPr lang="en-US" sz="1800" dirty="0"/>
              <a:t>Q waves are present in both the anterior and lateral leads, most prominently in V2-4.</a:t>
            </a:r>
          </a:p>
          <a:p>
            <a:pPr>
              <a:spcBef>
                <a:spcPts val="600"/>
              </a:spcBef>
            </a:pPr>
            <a:r>
              <a:rPr lang="en-US" sz="1800" dirty="0"/>
              <a:t>There is reciprocal ST depression in the inferior leads (III and aVF).</a:t>
            </a:r>
          </a:p>
          <a:p>
            <a:pPr>
              <a:spcBef>
                <a:spcPts val="600"/>
              </a:spcBef>
            </a:pPr>
            <a:r>
              <a:rPr lang="en-US" sz="1800" dirty="0"/>
              <a:t>This pattern indicates an extensive infarction involving the anterior and lateral walls of the left ventricle</a:t>
            </a:r>
          </a:p>
          <a:p>
            <a:pPr>
              <a:spcBef>
                <a:spcPts val="600"/>
              </a:spcBef>
            </a:pPr>
            <a:r>
              <a:rPr lang="en-US" sz="1800" i="1" dirty="0"/>
              <a:t>ST elevation in the precordial leads plus the high lateral leads (I and aVL) is strongly suggestive of an acute proximal LAD occlusion</a:t>
            </a:r>
            <a:r>
              <a:rPr lang="en-US" sz="1800" dirty="0"/>
              <a:t> (</a:t>
            </a:r>
            <a:r>
              <a:rPr lang="en-US" sz="1800" i="1" dirty="0"/>
              <a:t>this combination predicts a proximal LAD lesion 87% of the time</a:t>
            </a:r>
            <a:r>
              <a:rPr lang="en-US" sz="1800" dirty="0"/>
              <a:t>).</a:t>
            </a:r>
            <a:endParaRPr lang="ru-RU" sz="1800" dirty="0"/>
          </a:p>
        </p:txBody>
      </p:sp>
      <p:pic>
        <p:nvPicPr>
          <p:cNvPr id="2050" name="Picture 2" descr="ECG Anterolateral STEMI 1">
            <a:extLst>
              <a:ext uri="{FF2B5EF4-FFF2-40B4-BE49-F238E27FC236}">
                <a16:creationId xmlns:a16="http://schemas.microsoft.com/office/drawing/2014/main" id="{D03DFC21-C9A2-4873-A394-E41EBCE9DF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97101"/>
            <a:ext cx="9447215" cy="403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007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4B95DC-382A-4E17-BA58-B9CD47CDF8FB}"/>
              </a:ext>
            </a:extLst>
          </p:cNvPr>
          <p:cNvSpPr>
            <a:spLocks noGrp="1"/>
          </p:cNvSpPr>
          <p:nvPr>
            <p:ph type="title"/>
          </p:nvPr>
        </p:nvSpPr>
        <p:spPr>
          <a:xfrm>
            <a:off x="876361" y="387581"/>
            <a:ext cx="9875520" cy="567344"/>
          </a:xfrm>
        </p:spPr>
        <p:txBody>
          <a:bodyPr/>
          <a:lstStyle/>
          <a:p>
            <a:r>
              <a:rPr lang="en-US" sz="2800" b="1" dirty="0"/>
              <a:t>How to spot posterior infarction</a:t>
            </a:r>
            <a:endParaRPr lang="ru-RU" b="1" dirty="0"/>
          </a:p>
        </p:txBody>
      </p:sp>
      <p:sp>
        <p:nvSpPr>
          <p:cNvPr id="3" name="Объект 2">
            <a:extLst>
              <a:ext uri="{FF2B5EF4-FFF2-40B4-BE49-F238E27FC236}">
                <a16:creationId xmlns:a16="http://schemas.microsoft.com/office/drawing/2014/main" id="{D96E72BA-02FE-46CC-83FA-1926740A8E01}"/>
              </a:ext>
            </a:extLst>
          </p:cNvPr>
          <p:cNvSpPr>
            <a:spLocks noGrp="1"/>
          </p:cNvSpPr>
          <p:nvPr>
            <p:ph idx="1"/>
          </p:nvPr>
        </p:nvSpPr>
        <p:spPr>
          <a:xfrm>
            <a:off x="876361" y="1045672"/>
            <a:ext cx="10764921" cy="4038600"/>
          </a:xfrm>
        </p:spPr>
        <p:txBody>
          <a:bodyPr>
            <a:normAutofit/>
          </a:bodyPr>
          <a:lstStyle/>
          <a:p>
            <a:pPr marL="45720" indent="0">
              <a:buNone/>
            </a:pPr>
            <a:r>
              <a:rPr lang="en-US" i="1" dirty="0"/>
              <a:t>As the posterior myocardium is not directly visualized by the standard 12-lead ECG, reciprocal changes of STEMI are sought in the anteroseptal leads V1-3.</a:t>
            </a:r>
          </a:p>
          <a:p>
            <a:pPr marL="45720" indent="0">
              <a:buNone/>
            </a:pPr>
            <a:r>
              <a:rPr lang="en-US" dirty="0"/>
              <a:t>Posterior MI is suggested by the following changes in V1-3:</a:t>
            </a:r>
          </a:p>
          <a:p>
            <a:pPr lvl="1">
              <a:spcBef>
                <a:spcPts val="600"/>
              </a:spcBef>
              <a:spcAft>
                <a:spcPts val="0"/>
              </a:spcAft>
            </a:pPr>
            <a:r>
              <a:rPr lang="en-US" sz="2200" dirty="0"/>
              <a:t>Horizontal ST depression</a:t>
            </a:r>
          </a:p>
          <a:p>
            <a:pPr lvl="1">
              <a:spcBef>
                <a:spcPts val="600"/>
              </a:spcBef>
              <a:spcAft>
                <a:spcPts val="0"/>
              </a:spcAft>
            </a:pPr>
            <a:r>
              <a:rPr lang="en-US" sz="2200" dirty="0"/>
              <a:t>Tall, broad R waves (&gt;30ms)</a:t>
            </a:r>
          </a:p>
          <a:p>
            <a:pPr lvl="1">
              <a:spcBef>
                <a:spcPts val="600"/>
              </a:spcBef>
              <a:spcAft>
                <a:spcPts val="0"/>
              </a:spcAft>
            </a:pPr>
            <a:r>
              <a:rPr lang="en-US" sz="2200" dirty="0"/>
              <a:t>Upright T waves</a:t>
            </a:r>
          </a:p>
          <a:p>
            <a:pPr lvl="1">
              <a:spcBef>
                <a:spcPts val="600"/>
              </a:spcBef>
              <a:spcAft>
                <a:spcPts val="0"/>
              </a:spcAft>
            </a:pPr>
            <a:r>
              <a:rPr lang="en-US" sz="2200" dirty="0"/>
              <a:t>Dominant R wave (R/S ratio &gt; 1) in V2</a:t>
            </a:r>
          </a:p>
        </p:txBody>
      </p:sp>
      <p:sp>
        <p:nvSpPr>
          <p:cNvPr id="4" name="Прямоугольник 3">
            <a:extLst>
              <a:ext uri="{FF2B5EF4-FFF2-40B4-BE49-F238E27FC236}">
                <a16:creationId xmlns:a16="http://schemas.microsoft.com/office/drawing/2014/main" id="{1A1513DD-4C52-45D9-B4F3-BE0E01B05658}"/>
              </a:ext>
            </a:extLst>
          </p:cNvPr>
          <p:cNvSpPr/>
          <p:nvPr/>
        </p:nvSpPr>
        <p:spPr>
          <a:xfrm>
            <a:off x="325581" y="5486819"/>
            <a:ext cx="11540836" cy="1015663"/>
          </a:xfrm>
          <a:prstGeom prst="rect">
            <a:avLst/>
          </a:prstGeom>
          <a:ln w="57150">
            <a:solidFill>
              <a:srgbClr val="C00000"/>
            </a:solidFill>
          </a:ln>
        </p:spPr>
        <p:txBody>
          <a:bodyPr wrap="square">
            <a:spAutoFit/>
          </a:bodyPr>
          <a:lstStyle/>
          <a:p>
            <a:r>
              <a:rPr lang="en-US" sz="2000" dirty="0"/>
              <a:t>Posterior infarction is confirmed by the presence of ST elevation and Q waves in the posterior leads (V7-9).</a:t>
            </a:r>
          </a:p>
          <a:p>
            <a:r>
              <a:rPr lang="en-US" sz="2000" i="1" dirty="0"/>
              <a:t>The degree of ST elevation seen in V7-9 is typically modest – note that only 0.5 mm of ST elevation is required to make the diagnosis of posterior MI!</a:t>
            </a:r>
            <a:endParaRPr lang="ru-RU" sz="2400" dirty="0"/>
          </a:p>
        </p:txBody>
      </p:sp>
      <p:pic>
        <p:nvPicPr>
          <p:cNvPr id="5" name="Рисунок 4">
            <a:extLst>
              <a:ext uri="{FF2B5EF4-FFF2-40B4-BE49-F238E27FC236}">
                <a16:creationId xmlns:a16="http://schemas.microsoft.com/office/drawing/2014/main" id="{95251DCE-544F-4E30-AA8E-FE43BC6DCE8F}"/>
              </a:ext>
            </a:extLst>
          </p:cNvPr>
          <p:cNvPicPr>
            <a:picLocks noChangeAspect="1"/>
          </p:cNvPicPr>
          <p:nvPr/>
        </p:nvPicPr>
        <p:blipFill>
          <a:blip r:embed="rId2"/>
          <a:stretch>
            <a:fillRect/>
          </a:stretch>
        </p:blipFill>
        <p:spPr>
          <a:xfrm>
            <a:off x="6096000" y="2300287"/>
            <a:ext cx="5715000" cy="225742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7" name="Объект 2">
            <a:extLst>
              <a:ext uri="{FF2B5EF4-FFF2-40B4-BE49-F238E27FC236}">
                <a16:creationId xmlns:a16="http://schemas.microsoft.com/office/drawing/2014/main" id="{49D9AA38-ABB1-4783-8CFD-E03215EC9A41}"/>
              </a:ext>
            </a:extLst>
          </p:cNvPr>
          <p:cNvSpPr txBox="1">
            <a:spLocks/>
          </p:cNvSpPr>
          <p:nvPr/>
        </p:nvSpPr>
        <p:spPr>
          <a:xfrm>
            <a:off x="955580" y="3895971"/>
            <a:ext cx="5140419" cy="1590848"/>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US" dirty="0"/>
              <a:t>In patients presenting with ischemic symptoms, horizontal ST depression in the anteroseptal leads (V1-3) should raise the suspicion of posterior MI.</a:t>
            </a:r>
            <a:endParaRPr lang="ru-RU" dirty="0"/>
          </a:p>
        </p:txBody>
      </p:sp>
    </p:spTree>
    <p:extLst>
      <p:ext uri="{BB962C8B-B14F-4D97-AF65-F5344CB8AC3E}">
        <p14:creationId xmlns:p14="http://schemas.microsoft.com/office/powerpoint/2010/main" val="2041382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651181-A3C0-4491-9DAF-CF31A2693527}"/>
              </a:ext>
            </a:extLst>
          </p:cNvPr>
          <p:cNvSpPr>
            <a:spLocks noGrp="1"/>
          </p:cNvSpPr>
          <p:nvPr>
            <p:ph type="title"/>
          </p:nvPr>
        </p:nvSpPr>
        <p:spPr>
          <a:xfrm>
            <a:off x="1143000" y="609600"/>
            <a:ext cx="9875520" cy="775855"/>
          </a:xfrm>
        </p:spPr>
        <p:txBody>
          <a:bodyPr>
            <a:noAutofit/>
          </a:bodyPr>
          <a:lstStyle/>
          <a:p>
            <a:r>
              <a:rPr lang="en-US" sz="2000" i="1" dirty="0"/>
              <a:t>The progressive development of pathological R waves in posterior infarction (the “Q wave equivalent”) mirrors the development of Q waves in anteroseptal STEMI.</a:t>
            </a:r>
            <a:endParaRPr lang="ru-RU" sz="2000" i="1" dirty="0"/>
          </a:p>
        </p:txBody>
      </p:sp>
      <p:pic>
        <p:nvPicPr>
          <p:cNvPr id="5" name="Объект 4">
            <a:extLst>
              <a:ext uri="{FF2B5EF4-FFF2-40B4-BE49-F238E27FC236}">
                <a16:creationId xmlns:a16="http://schemas.microsoft.com/office/drawing/2014/main" id="{38C84846-DA9D-4EF6-ADF9-EFB6D4667F74}"/>
              </a:ext>
            </a:extLst>
          </p:cNvPr>
          <p:cNvPicPr>
            <a:picLocks noGrp="1" noChangeAspect="1"/>
          </p:cNvPicPr>
          <p:nvPr>
            <p:ph idx="1"/>
          </p:nvPr>
        </p:nvPicPr>
        <p:blipFill>
          <a:blip r:embed="rId2"/>
          <a:stretch>
            <a:fillRect/>
          </a:stretch>
        </p:blipFill>
        <p:spPr>
          <a:xfrm>
            <a:off x="3460822" y="1409700"/>
            <a:ext cx="4405745" cy="4038600"/>
          </a:xfrm>
          <a:prstGeom prst="rect">
            <a:avLst/>
          </a:prstGeom>
        </p:spPr>
      </p:pic>
      <p:sp>
        <p:nvSpPr>
          <p:cNvPr id="6" name="Заголовок 1">
            <a:extLst>
              <a:ext uri="{FF2B5EF4-FFF2-40B4-BE49-F238E27FC236}">
                <a16:creationId xmlns:a16="http://schemas.microsoft.com/office/drawing/2014/main" id="{4854C9C1-9880-44DC-9C06-AEBA139A8293}"/>
              </a:ext>
            </a:extLst>
          </p:cNvPr>
          <p:cNvSpPr txBox="1">
            <a:spLocks/>
          </p:cNvSpPr>
          <p:nvPr/>
        </p:nvSpPr>
        <p:spPr>
          <a:xfrm>
            <a:off x="1143000" y="5860472"/>
            <a:ext cx="9875520" cy="775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2000" dirty="0"/>
              <a:t>This picture illustrates the reciprocal relationship between the ECG changes seen in STEMI and those seen with posterior infarction. The previous image (depicting posterior infarction in V2) has been inverted. See how the ECG now resembles a typical STEMI!</a:t>
            </a:r>
          </a:p>
          <a:p>
            <a:endParaRPr lang="en-US" sz="2000" i="1" dirty="0"/>
          </a:p>
        </p:txBody>
      </p:sp>
    </p:spTree>
    <p:extLst>
      <p:ext uri="{BB962C8B-B14F-4D97-AF65-F5344CB8AC3E}">
        <p14:creationId xmlns:p14="http://schemas.microsoft.com/office/powerpoint/2010/main" val="2791989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4F1433-404A-4484-9050-29EC81460600}"/>
              </a:ext>
            </a:extLst>
          </p:cNvPr>
          <p:cNvSpPr>
            <a:spLocks noGrp="1"/>
          </p:cNvSpPr>
          <p:nvPr>
            <p:ph type="title"/>
          </p:nvPr>
        </p:nvSpPr>
        <p:spPr>
          <a:xfrm>
            <a:off x="1835727" y="4710545"/>
            <a:ext cx="9875520" cy="1827415"/>
          </a:xfrm>
        </p:spPr>
        <p:txBody>
          <a:bodyPr>
            <a:noAutofit/>
          </a:bodyPr>
          <a:lstStyle/>
          <a:p>
            <a:r>
              <a:rPr lang="en-US" sz="2000" dirty="0"/>
              <a:t>1a</a:t>
            </a:r>
            <a:br>
              <a:rPr lang="en-US" sz="2000" dirty="0"/>
            </a:br>
            <a:r>
              <a:rPr lang="en-US" sz="2000" dirty="0"/>
              <a:t>Inferolateral STEMI. Posterior extension is suggested by:</a:t>
            </a:r>
            <a:br>
              <a:rPr lang="en-US" sz="2000" dirty="0"/>
            </a:br>
            <a:r>
              <a:rPr lang="en-US" sz="2000" dirty="0"/>
              <a:t>Horizontal ST depression in V1-3</a:t>
            </a:r>
            <a:br>
              <a:rPr lang="en-US" sz="2000" dirty="0"/>
            </a:br>
            <a:r>
              <a:rPr lang="en-US" sz="2000" dirty="0"/>
              <a:t>Tall, broad R waves (&gt; 30ms) in V2-3</a:t>
            </a:r>
            <a:br>
              <a:rPr lang="en-US" sz="2000" dirty="0"/>
            </a:br>
            <a:r>
              <a:rPr lang="en-US" sz="2000" dirty="0"/>
              <a:t>Dominant R wave (R/S ratio &gt; 1) in V2</a:t>
            </a:r>
            <a:br>
              <a:rPr lang="en-US" sz="2000" dirty="0"/>
            </a:br>
            <a:r>
              <a:rPr lang="en-US" sz="2000" dirty="0"/>
              <a:t>Upright T waves in V2-3</a:t>
            </a:r>
            <a:br>
              <a:rPr lang="en-US" sz="2000" dirty="0"/>
            </a:br>
            <a:endParaRPr lang="ru-RU" sz="2000" dirty="0"/>
          </a:p>
        </p:txBody>
      </p:sp>
      <p:pic>
        <p:nvPicPr>
          <p:cNvPr id="4" name="Объект 3">
            <a:extLst>
              <a:ext uri="{FF2B5EF4-FFF2-40B4-BE49-F238E27FC236}">
                <a16:creationId xmlns:a16="http://schemas.microsoft.com/office/drawing/2014/main" id="{E633FB94-5786-4EA1-8061-A42621C05EDB}"/>
              </a:ext>
            </a:extLst>
          </p:cNvPr>
          <p:cNvPicPr>
            <a:picLocks noGrp="1" noChangeAspect="1"/>
          </p:cNvPicPr>
          <p:nvPr>
            <p:ph idx="1"/>
          </p:nvPr>
        </p:nvPicPr>
        <p:blipFill>
          <a:blip r:embed="rId2"/>
          <a:stretch>
            <a:fillRect/>
          </a:stretch>
        </p:blipFill>
        <p:spPr>
          <a:xfrm>
            <a:off x="1835727" y="523009"/>
            <a:ext cx="8579930" cy="4038600"/>
          </a:xfrm>
          <a:prstGeom prst="rect">
            <a:avLst/>
          </a:prstGeom>
        </p:spPr>
      </p:pic>
    </p:spTree>
    <p:extLst>
      <p:ext uri="{BB962C8B-B14F-4D97-AF65-F5344CB8AC3E}">
        <p14:creationId xmlns:p14="http://schemas.microsoft.com/office/powerpoint/2010/main" val="2991969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B162A2-BC60-4BF3-8114-3CAADAF5BEE8}"/>
              </a:ext>
            </a:extLst>
          </p:cNvPr>
          <p:cNvSpPr>
            <a:spLocks noGrp="1"/>
          </p:cNvSpPr>
          <p:nvPr>
            <p:ph type="title"/>
          </p:nvPr>
        </p:nvSpPr>
        <p:spPr>
          <a:xfrm>
            <a:off x="1269076" y="5292436"/>
            <a:ext cx="9875520" cy="1385456"/>
          </a:xfrm>
        </p:spPr>
        <p:txBody>
          <a:bodyPr>
            <a:noAutofit/>
          </a:bodyPr>
          <a:lstStyle/>
          <a:p>
            <a:r>
              <a:rPr lang="en-US" sz="2000" b="1" dirty="0"/>
              <a:t>1b</a:t>
            </a:r>
            <a:br>
              <a:rPr lang="en-US" sz="2000" b="1" dirty="0"/>
            </a:br>
            <a:r>
              <a:rPr lang="en-US" sz="2000" dirty="0"/>
              <a:t>The same patient, with posterior leads recorded:</a:t>
            </a:r>
            <a:br>
              <a:rPr lang="en-US" sz="2000" dirty="0"/>
            </a:br>
            <a:r>
              <a:rPr lang="en-US" sz="2000" dirty="0"/>
              <a:t>marked ST elevation in V7-9 with Q-wave formation confirms involvement of the posterior wall, making this an inferior-lateral-posterior STEMI (= big territory infarct!).</a:t>
            </a:r>
            <a:br>
              <a:rPr lang="en-US" sz="2000" dirty="0"/>
            </a:br>
            <a:endParaRPr lang="ru-RU" sz="2000" dirty="0"/>
          </a:p>
        </p:txBody>
      </p:sp>
      <p:pic>
        <p:nvPicPr>
          <p:cNvPr id="4" name="Объект 3">
            <a:extLst>
              <a:ext uri="{FF2B5EF4-FFF2-40B4-BE49-F238E27FC236}">
                <a16:creationId xmlns:a16="http://schemas.microsoft.com/office/drawing/2014/main" id="{0DDE37BA-6224-4ECD-82A9-2FD7775BE1F2}"/>
              </a:ext>
            </a:extLst>
          </p:cNvPr>
          <p:cNvPicPr>
            <a:picLocks noGrp="1" noChangeAspect="1"/>
          </p:cNvPicPr>
          <p:nvPr>
            <p:ph idx="1"/>
          </p:nvPr>
        </p:nvPicPr>
        <p:blipFill>
          <a:blip r:embed="rId2"/>
          <a:stretch>
            <a:fillRect/>
          </a:stretch>
        </p:blipFill>
        <p:spPr>
          <a:xfrm>
            <a:off x="1143915" y="318654"/>
            <a:ext cx="10380044" cy="4835236"/>
          </a:xfrm>
          <a:prstGeom prst="rect">
            <a:avLst/>
          </a:prstGeom>
        </p:spPr>
      </p:pic>
    </p:spTree>
    <p:extLst>
      <p:ext uri="{BB962C8B-B14F-4D97-AF65-F5344CB8AC3E}">
        <p14:creationId xmlns:p14="http://schemas.microsoft.com/office/powerpoint/2010/main" val="17697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1C55DF-24C1-4D13-900F-259DA914C8BD}"/>
              </a:ext>
            </a:extLst>
          </p:cNvPr>
          <p:cNvSpPr>
            <a:spLocks noGrp="1"/>
          </p:cNvSpPr>
          <p:nvPr>
            <p:ph type="title"/>
          </p:nvPr>
        </p:nvSpPr>
        <p:spPr>
          <a:xfrm>
            <a:off x="1074542" y="207818"/>
            <a:ext cx="9875520" cy="997527"/>
          </a:xfrm>
        </p:spPr>
        <p:txBody>
          <a:bodyPr>
            <a:normAutofit/>
          </a:bodyPr>
          <a:lstStyle/>
          <a:p>
            <a:r>
              <a:rPr lang="en-US" sz="4000" b="1" dirty="0"/>
              <a:t>Right Ventricular Infarction</a:t>
            </a:r>
            <a:endParaRPr lang="ru-RU" sz="4000" b="1" dirty="0"/>
          </a:p>
        </p:txBody>
      </p:sp>
      <p:sp>
        <p:nvSpPr>
          <p:cNvPr id="3" name="Объект 2">
            <a:extLst>
              <a:ext uri="{FF2B5EF4-FFF2-40B4-BE49-F238E27FC236}">
                <a16:creationId xmlns:a16="http://schemas.microsoft.com/office/drawing/2014/main" id="{4B6D49E8-0873-4F50-BCAD-7943C4EF65F1}"/>
              </a:ext>
            </a:extLst>
          </p:cNvPr>
          <p:cNvSpPr>
            <a:spLocks noGrp="1"/>
          </p:cNvSpPr>
          <p:nvPr>
            <p:ph idx="1"/>
          </p:nvPr>
        </p:nvSpPr>
        <p:spPr>
          <a:xfrm>
            <a:off x="1143000" y="1302327"/>
            <a:ext cx="9872871" cy="5250873"/>
          </a:xfrm>
        </p:spPr>
        <p:txBody>
          <a:bodyPr>
            <a:normAutofit fontScale="92500" lnSpcReduction="10000"/>
          </a:bodyPr>
          <a:lstStyle/>
          <a:p>
            <a:pPr marL="45720" indent="0">
              <a:buNone/>
            </a:pPr>
            <a:r>
              <a:rPr lang="en-US" b="1" dirty="0"/>
              <a:t>Diagnostic criteria</a:t>
            </a:r>
          </a:p>
          <a:p>
            <a:pPr marL="45720" indent="0">
              <a:buNone/>
            </a:pPr>
            <a:endParaRPr lang="en-US" b="1" dirty="0"/>
          </a:p>
          <a:p>
            <a:pPr marL="45720" indent="0">
              <a:buNone/>
            </a:pPr>
            <a:r>
              <a:rPr lang="en-US" dirty="0"/>
              <a:t>In patients with inferior STEMI, right ventricular infarction is suggested by:</a:t>
            </a:r>
          </a:p>
          <a:p>
            <a:pPr marL="623888" indent="-182563"/>
            <a:r>
              <a:rPr lang="en-US" dirty="0"/>
              <a:t>ST elevation in V1</a:t>
            </a:r>
          </a:p>
          <a:p>
            <a:pPr marL="623888" indent="-182563"/>
            <a:r>
              <a:rPr lang="en-US" dirty="0"/>
              <a:t>ST elevation in V1 and ST depression in V2 (highly specific for RV infarction)</a:t>
            </a:r>
          </a:p>
          <a:p>
            <a:pPr marL="623888" indent="-182563"/>
            <a:r>
              <a:rPr lang="en-US" dirty="0"/>
              <a:t>Isoelectric ST segment in V1 with marked ST depression in V2</a:t>
            </a:r>
          </a:p>
          <a:p>
            <a:pPr marL="623888" indent="-182563"/>
            <a:r>
              <a:rPr lang="en-US" dirty="0"/>
              <a:t>ST elevation in III &gt; II</a:t>
            </a:r>
          </a:p>
          <a:p>
            <a:pPr marL="0" indent="0">
              <a:buNone/>
            </a:pPr>
            <a:r>
              <a:rPr lang="en-US" b="1" dirty="0"/>
              <a:t>Diagnosis is confirmed by the presence of ST elevation in the right-sided leads (V3R-V6R)</a:t>
            </a:r>
          </a:p>
          <a:p>
            <a:pPr marL="45720" indent="0">
              <a:buNone/>
            </a:pPr>
            <a:r>
              <a:rPr lang="en-US" i="1" dirty="0"/>
              <a:t>NB. ST elevation in the right-sided leads is a transient phenomenon, lasting less than 10 hours in 50% of patients with RV infarction.</a:t>
            </a:r>
            <a:endParaRPr lang="en-US" dirty="0"/>
          </a:p>
          <a:p>
            <a:r>
              <a:rPr lang="en-US" dirty="0"/>
              <a:t>V1 is the only standard ECG lead that looks directly at the right ventricle</a:t>
            </a:r>
          </a:p>
          <a:p>
            <a:r>
              <a:rPr lang="en-US" dirty="0"/>
              <a:t>Lead III is more rightward facing than lead II and hence more sensitive to the injury current produced by the right ventricle</a:t>
            </a:r>
            <a:endParaRPr lang="ru-RU" dirty="0"/>
          </a:p>
        </p:txBody>
      </p:sp>
      <p:sp>
        <p:nvSpPr>
          <p:cNvPr id="4" name="Прямоугольник: скругленные углы 3">
            <a:extLst>
              <a:ext uri="{FF2B5EF4-FFF2-40B4-BE49-F238E27FC236}">
                <a16:creationId xmlns:a16="http://schemas.microsoft.com/office/drawing/2014/main" id="{75C781C5-CB0C-4A62-BE3F-E855E8F6CCB5}"/>
              </a:ext>
            </a:extLst>
          </p:cNvPr>
          <p:cNvSpPr/>
          <p:nvPr/>
        </p:nvSpPr>
        <p:spPr>
          <a:xfrm>
            <a:off x="1041862" y="1801090"/>
            <a:ext cx="10007138" cy="3435928"/>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кругленные углы 4">
            <a:extLst>
              <a:ext uri="{FF2B5EF4-FFF2-40B4-BE49-F238E27FC236}">
                <a16:creationId xmlns:a16="http://schemas.microsoft.com/office/drawing/2014/main" id="{98A50335-05B9-48DA-BDC7-0CDC26EDEC8B}"/>
              </a:ext>
            </a:extLst>
          </p:cNvPr>
          <p:cNvSpPr/>
          <p:nvPr/>
        </p:nvSpPr>
        <p:spPr>
          <a:xfrm>
            <a:off x="1041862" y="4170218"/>
            <a:ext cx="10007138" cy="1066800"/>
          </a:xfrm>
          <a:prstGeom prst="roundRect">
            <a:avLst>
              <a:gd name="adj" fmla="val 39181"/>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61032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99C9B9-F92B-4E0E-8A5A-08F502BBBDCC}"/>
              </a:ext>
            </a:extLst>
          </p:cNvPr>
          <p:cNvSpPr>
            <a:spLocks noGrp="1"/>
          </p:cNvSpPr>
          <p:nvPr>
            <p:ph type="title"/>
          </p:nvPr>
        </p:nvSpPr>
        <p:spPr>
          <a:xfrm>
            <a:off x="1143000" y="4849091"/>
            <a:ext cx="9875520" cy="1356360"/>
          </a:xfrm>
        </p:spPr>
        <p:txBody>
          <a:bodyPr>
            <a:noAutofit/>
          </a:bodyPr>
          <a:lstStyle/>
          <a:p>
            <a:r>
              <a:rPr lang="en-US" sz="2000" dirty="0"/>
              <a:t>Example of right ventricular infarction in the context of inferior STEMI:</a:t>
            </a:r>
            <a:br>
              <a:rPr lang="en-US" sz="2000" dirty="0"/>
            </a:br>
            <a:br>
              <a:rPr lang="en-US" sz="2000" dirty="0"/>
            </a:br>
            <a:r>
              <a:rPr lang="en-US" sz="2000" dirty="0"/>
              <a:t>ST elevation in lead III &gt; lead II</a:t>
            </a:r>
            <a:br>
              <a:rPr lang="en-US" sz="2000" dirty="0"/>
            </a:br>
            <a:r>
              <a:rPr lang="en-US" sz="2000" dirty="0"/>
              <a:t>Isoelectric ST segment in V1 with marked ST depression in V2</a:t>
            </a:r>
            <a:br>
              <a:rPr lang="en-US" sz="2000" dirty="0"/>
            </a:br>
            <a:r>
              <a:rPr lang="en-US" sz="2000" dirty="0"/>
              <a:t>There is ST elevation in V4R.</a:t>
            </a:r>
            <a:endParaRPr lang="ru-RU" sz="2000" dirty="0"/>
          </a:p>
        </p:txBody>
      </p:sp>
      <p:pic>
        <p:nvPicPr>
          <p:cNvPr id="4" name="Объект 3">
            <a:extLst>
              <a:ext uri="{FF2B5EF4-FFF2-40B4-BE49-F238E27FC236}">
                <a16:creationId xmlns:a16="http://schemas.microsoft.com/office/drawing/2014/main" id="{A619E152-34E9-49B2-88FA-AB8188CC02DD}"/>
              </a:ext>
            </a:extLst>
          </p:cNvPr>
          <p:cNvPicPr>
            <a:picLocks noGrp="1" noChangeAspect="1"/>
          </p:cNvPicPr>
          <p:nvPr>
            <p:ph idx="1"/>
          </p:nvPr>
        </p:nvPicPr>
        <p:blipFill>
          <a:blip r:embed="rId2"/>
          <a:stretch>
            <a:fillRect/>
          </a:stretch>
        </p:blipFill>
        <p:spPr>
          <a:xfrm>
            <a:off x="775854" y="1039090"/>
            <a:ext cx="10640292" cy="3214255"/>
          </a:xfrm>
          <a:prstGeom prst="rect">
            <a:avLst/>
          </a:prstGeom>
        </p:spPr>
      </p:pic>
    </p:spTree>
    <p:extLst>
      <p:ext uri="{BB962C8B-B14F-4D97-AF65-F5344CB8AC3E}">
        <p14:creationId xmlns:p14="http://schemas.microsoft.com/office/powerpoint/2010/main" val="3449545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D3C64C7C-A96F-4D0D-B655-9047DC1A4F3D}"/>
              </a:ext>
            </a:extLst>
          </p:cNvPr>
          <p:cNvPicPr>
            <a:picLocks noGrp="1" noChangeAspect="1"/>
          </p:cNvPicPr>
          <p:nvPr>
            <p:ph idx="1"/>
          </p:nvPr>
        </p:nvPicPr>
        <p:blipFill>
          <a:blip r:embed="rId2"/>
          <a:stretch>
            <a:fillRect/>
          </a:stretch>
        </p:blipFill>
        <p:spPr>
          <a:xfrm>
            <a:off x="1018308" y="246178"/>
            <a:ext cx="8774083" cy="4884012"/>
          </a:xfrm>
          <a:prstGeom prst="rect">
            <a:avLst/>
          </a:prstGeom>
        </p:spPr>
      </p:pic>
      <p:sp>
        <p:nvSpPr>
          <p:cNvPr id="2" name="Заголовок 1">
            <a:extLst>
              <a:ext uri="{FF2B5EF4-FFF2-40B4-BE49-F238E27FC236}">
                <a16:creationId xmlns:a16="http://schemas.microsoft.com/office/drawing/2014/main" id="{A6465CD5-343F-479F-9B25-D5382F4ACD3B}"/>
              </a:ext>
            </a:extLst>
          </p:cNvPr>
          <p:cNvSpPr>
            <a:spLocks noGrp="1"/>
          </p:cNvSpPr>
          <p:nvPr>
            <p:ph type="title"/>
          </p:nvPr>
        </p:nvSpPr>
        <p:spPr>
          <a:xfrm>
            <a:off x="1018308" y="5255462"/>
            <a:ext cx="10515601" cy="1356360"/>
          </a:xfrm>
        </p:spPr>
        <p:txBody>
          <a:bodyPr>
            <a:noAutofit/>
          </a:bodyPr>
          <a:lstStyle/>
          <a:p>
            <a:r>
              <a:rPr lang="en-US" sz="1800" dirty="0">
                <a:latin typeface="+mn-lt"/>
              </a:rPr>
              <a:t>The most obvious abnormality is the horizontal ST depression in III and aVF.</a:t>
            </a:r>
            <a:br>
              <a:rPr lang="en-US" sz="1800" dirty="0">
                <a:latin typeface="+mn-lt"/>
              </a:rPr>
            </a:br>
            <a:r>
              <a:rPr lang="en-US" sz="1800" dirty="0">
                <a:latin typeface="+mn-lt"/>
              </a:rPr>
              <a:t>This could be misinterpreted as “inferior ischemia” — however, </a:t>
            </a:r>
            <a:r>
              <a:rPr lang="en-US" sz="1800" dirty="0">
                <a:latin typeface="+mn-lt"/>
                <a:hlinkClick r:id="rId3"/>
              </a:rPr>
              <a:t>subendocardial ischemia does not localize</a:t>
            </a:r>
            <a:r>
              <a:rPr lang="en-US" sz="1800" dirty="0">
                <a:latin typeface="+mn-lt"/>
              </a:rPr>
              <a:t>.</a:t>
            </a:r>
            <a:br>
              <a:rPr lang="en-US" sz="1800" dirty="0">
                <a:latin typeface="+mn-lt"/>
              </a:rPr>
            </a:br>
            <a:r>
              <a:rPr lang="en-US" sz="1800" dirty="0">
                <a:latin typeface="+mn-lt"/>
              </a:rPr>
              <a:t>Regional ST depression should prompt you to scrutinize the ECG for signs of reciprocal ST elevation… In this case there is subtle ST elevation in aVL.</a:t>
            </a:r>
            <a:br>
              <a:rPr lang="en-US" sz="1800" dirty="0">
                <a:latin typeface="+mn-lt"/>
              </a:rPr>
            </a:br>
            <a:r>
              <a:rPr lang="en-US" sz="1800" dirty="0">
                <a:latin typeface="+mn-lt"/>
              </a:rPr>
              <a:t>This is a </a:t>
            </a:r>
            <a:r>
              <a:rPr lang="en-US" sz="1800" dirty="0">
                <a:latin typeface="+mn-lt"/>
                <a:hlinkClick r:id="rId4"/>
              </a:rPr>
              <a:t>high lateral STEMI</a:t>
            </a:r>
            <a:r>
              <a:rPr lang="en-US" sz="1800" dirty="0">
                <a:latin typeface="+mn-lt"/>
              </a:rPr>
              <a:t>!</a:t>
            </a:r>
            <a:endParaRPr lang="ru-RU" sz="2000" dirty="0">
              <a:latin typeface="+mn-lt"/>
            </a:endParaRPr>
          </a:p>
        </p:txBody>
      </p:sp>
    </p:spTree>
    <p:extLst>
      <p:ext uri="{BB962C8B-B14F-4D97-AF65-F5344CB8AC3E}">
        <p14:creationId xmlns:p14="http://schemas.microsoft.com/office/powerpoint/2010/main" val="1617062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EBB79AA-5EA1-4F8D-9526-31F54FA9BD84}"/>
              </a:ext>
            </a:extLst>
          </p:cNvPr>
          <p:cNvPicPr>
            <a:picLocks noChangeAspect="1"/>
          </p:cNvPicPr>
          <p:nvPr/>
        </p:nvPicPr>
        <p:blipFill>
          <a:blip r:embed="rId2"/>
          <a:stretch>
            <a:fillRect/>
          </a:stretch>
        </p:blipFill>
        <p:spPr>
          <a:xfrm>
            <a:off x="1032164" y="292244"/>
            <a:ext cx="9753600" cy="4943475"/>
          </a:xfrm>
          <a:prstGeom prst="rect">
            <a:avLst/>
          </a:prstGeom>
        </p:spPr>
      </p:pic>
      <p:sp>
        <p:nvSpPr>
          <p:cNvPr id="3" name="Объект 2">
            <a:extLst>
              <a:ext uri="{FF2B5EF4-FFF2-40B4-BE49-F238E27FC236}">
                <a16:creationId xmlns:a16="http://schemas.microsoft.com/office/drawing/2014/main" id="{6D7F597B-9296-41E2-B630-1687B96718FB}"/>
              </a:ext>
            </a:extLst>
          </p:cNvPr>
          <p:cNvSpPr>
            <a:spLocks noGrp="1"/>
          </p:cNvSpPr>
          <p:nvPr>
            <p:ph idx="1"/>
          </p:nvPr>
        </p:nvSpPr>
        <p:spPr>
          <a:xfrm>
            <a:off x="1032164" y="5367338"/>
            <a:ext cx="9872871" cy="1198418"/>
          </a:xfrm>
        </p:spPr>
        <p:txBody>
          <a:bodyPr>
            <a:normAutofit fontScale="77500" lnSpcReduction="20000"/>
          </a:bodyPr>
          <a:lstStyle/>
          <a:p>
            <a:pPr marL="45720" indent="0">
              <a:spcBef>
                <a:spcPts val="600"/>
              </a:spcBef>
              <a:buNone/>
            </a:pPr>
            <a:r>
              <a:rPr lang="en-US" b="1" dirty="0"/>
              <a:t>Subendocardial ischemia:</a:t>
            </a:r>
          </a:p>
          <a:p>
            <a:pPr>
              <a:spcBef>
                <a:spcPts val="600"/>
              </a:spcBef>
            </a:pPr>
            <a:r>
              <a:rPr lang="en-US" dirty="0"/>
              <a:t>The most striking abnormality is the widespread ST depression, seen in leads I, II and V5-6. This is consistent with widespread subendocardial ischemia.</a:t>
            </a:r>
          </a:p>
          <a:p>
            <a:pPr>
              <a:spcBef>
                <a:spcPts val="600"/>
              </a:spcBef>
            </a:pPr>
            <a:r>
              <a:rPr lang="en-US" dirty="0"/>
              <a:t>There is also some subtle ST elevation in V1-2 and aVR with small Q waves in V1-2, suggesting that the cause of the widespread ischemia is a proximal LAD occlusion.</a:t>
            </a:r>
          </a:p>
          <a:p>
            <a:endParaRPr lang="ru-RU" dirty="0"/>
          </a:p>
        </p:txBody>
      </p:sp>
    </p:spTree>
    <p:extLst>
      <p:ext uri="{BB962C8B-B14F-4D97-AF65-F5344CB8AC3E}">
        <p14:creationId xmlns:p14="http://schemas.microsoft.com/office/powerpoint/2010/main" val="28920539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1173AF-5032-4889-BCCC-0339D9694F95}"/>
              </a:ext>
            </a:extLst>
          </p:cNvPr>
          <p:cNvSpPr>
            <a:spLocks noGrp="1"/>
          </p:cNvSpPr>
          <p:nvPr>
            <p:ph type="title"/>
          </p:nvPr>
        </p:nvSpPr>
        <p:spPr>
          <a:xfrm>
            <a:off x="701841" y="5084618"/>
            <a:ext cx="10949832" cy="1356360"/>
          </a:xfrm>
        </p:spPr>
        <p:txBody>
          <a:bodyPr>
            <a:normAutofit/>
          </a:bodyPr>
          <a:lstStyle/>
          <a:p>
            <a:r>
              <a:rPr lang="en-US" sz="2200" b="1" dirty="0"/>
              <a:t>NSTEMI presenting with isolated U wave inversion:</a:t>
            </a:r>
            <a:br>
              <a:rPr lang="en-US" dirty="0"/>
            </a:br>
            <a:r>
              <a:rPr lang="en-US" sz="2200" dirty="0"/>
              <a:t>There are inverted U waves, most prominent in leads V5-6.</a:t>
            </a:r>
            <a:br>
              <a:rPr lang="en-US" sz="2200" dirty="0"/>
            </a:br>
            <a:r>
              <a:rPr lang="en-US" sz="2200" dirty="0"/>
              <a:t>This is an infrequently recognized but very specific sign of myocardial ischemia — this patient had a 12-hour troponin of 4.0 ng/</a:t>
            </a:r>
            <a:r>
              <a:rPr lang="en-US" sz="2200" dirty="0" err="1"/>
              <a:t>mL.</a:t>
            </a:r>
            <a:endParaRPr lang="ru-RU" dirty="0"/>
          </a:p>
        </p:txBody>
      </p:sp>
      <p:pic>
        <p:nvPicPr>
          <p:cNvPr id="4" name="Объект 3">
            <a:extLst>
              <a:ext uri="{FF2B5EF4-FFF2-40B4-BE49-F238E27FC236}">
                <a16:creationId xmlns:a16="http://schemas.microsoft.com/office/drawing/2014/main" id="{50AF9CC7-4C18-45D7-8ECD-C009D17F7C53}"/>
              </a:ext>
            </a:extLst>
          </p:cNvPr>
          <p:cNvPicPr>
            <a:picLocks noGrp="1" noChangeAspect="1"/>
          </p:cNvPicPr>
          <p:nvPr>
            <p:ph idx="1"/>
          </p:nvPr>
        </p:nvPicPr>
        <p:blipFill>
          <a:blip r:embed="rId2"/>
          <a:stretch>
            <a:fillRect/>
          </a:stretch>
        </p:blipFill>
        <p:spPr>
          <a:xfrm>
            <a:off x="701840" y="417022"/>
            <a:ext cx="10788320" cy="4551323"/>
          </a:xfrm>
          <a:prstGeom prst="rect">
            <a:avLst/>
          </a:prstGeom>
        </p:spPr>
      </p:pic>
    </p:spTree>
    <p:extLst>
      <p:ext uri="{BB962C8B-B14F-4D97-AF65-F5344CB8AC3E}">
        <p14:creationId xmlns:p14="http://schemas.microsoft.com/office/powerpoint/2010/main" val="3475551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4E7FDC-755A-4137-B726-D23A4147AD47}"/>
              </a:ext>
            </a:extLst>
          </p:cNvPr>
          <p:cNvSpPr>
            <a:spLocks noGrp="1"/>
          </p:cNvSpPr>
          <p:nvPr>
            <p:ph type="title"/>
          </p:nvPr>
        </p:nvSpPr>
        <p:spPr>
          <a:xfrm>
            <a:off x="1397440" y="5195454"/>
            <a:ext cx="9875520" cy="1356360"/>
          </a:xfrm>
        </p:spPr>
        <p:txBody>
          <a:bodyPr>
            <a:normAutofit/>
          </a:bodyPr>
          <a:lstStyle/>
          <a:p>
            <a:r>
              <a:rPr lang="en-US" sz="2200" b="1" dirty="0">
                <a:latin typeface="+mn-lt"/>
              </a:rPr>
              <a:t>Dynamic ST depression</a:t>
            </a:r>
            <a:r>
              <a:rPr lang="en-US" sz="2200" dirty="0">
                <a:latin typeface="+mn-lt"/>
              </a:rPr>
              <a:t> in a patient with chest pain:</a:t>
            </a:r>
            <a:br>
              <a:rPr lang="en-US" sz="2200" dirty="0">
                <a:latin typeface="+mn-lt"/>
              </a:rPr>
            </a:br>
            <a:r>
              <a:rPr lang="en-US" sz="2200" dirty="0">
                <a:latin typeface="+mn-lt"/>
              </a:rPr>
              <a:t>Widespread ST depression (leads I, II, V5-6) indicates subendocardial ischemia.</a:t>
            </a:r>
            <a:br>
              <a:rPr lang="en-US" sz="2200" dirty="0">
                <a:latin typeface="+mn-lt"/>
              </a:rPr>
            </a:br>
            <a:r>
              <a:rPr lang="en-US" sz="2200" dirty="0">
                <a:latin typeface="+mn-lt"/>
              </a:rPr>
              <a:t>Q wave in lead III with slightly elevated ST segment suggests the possibility of early inferior STEMI.</a:t>
            </a:r>
            <a:endParaRPr lang="ru-RU" dirty="0"/>
          </a:p>
        </p:txBody>
      </p:sp>
      <p:pic>
        <p:nvPicPr>
          <p:cNvPr id="4" name="Объект 3">
            <a:extLst>
              <a:ext uri="{FF2B5EF4-FFF2-40B4-BE49-F238E27FC236}">
                <a16:creationId xmlns:a16="http://schemas.microsoft.com/office/drawing/2014/main" id="{7113EDDC-CBFD-4EA8-995A-A1FB9B5D8C3E}"/>
              </a:ext>
            </a:extLst>
          </p:cNvPr>
          <p:cNvPicPr>
            <a:picLocks noGrp="1" noChangeAspect="1"/>
          </p:cNvPicPr>
          <p:nvPr>
            <p:ph idx="1"/>
          </p:nvPr>
        </p:nvPicPr>
        <p:blipFill>
          <a:blip r:embed="rId2"/>
          <a:stretch>
            <a:fillRect/>
          </a:stretch>
        </p:blipFill>
        <p:spPr>
          <a:xfrm>
            <a:off x="1397439" y="306186"/>
            <a:ext cx="9759473" cy="4889268"/>
          </a:xfrm>
          <a:prstGeom prst="rect">
            <a:avLst/>
          </a:prstGeom>
        </p:spPr>
      </p:pic>
    </p:spTree>
    <p:extLst>
      <p:ext uri="{BB962C8B-B14F-4D97-AF65-F5344CB8AC3E}">
        <p14:creationId xmlns:p14="http://schemas.microsoft.com/office/powerpoint/2010/main" val="44763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C42D2C9-AED9-4EE1-A762-DAB1A5C8B694}"/>
              </a:ext>
            </a:extLst>
          </p:cNvPr>
          <p:cNvSpPr>
            <a:spLocks noGrp="1"/>
          </p:cNvSpPr>
          <p:nvPr>
            <p:ph idx="1"/>
          </p:nvPr>
        </p:nvSpPr>
        <p:spPr>
          <a:xfrm>
            <a:off x="852054" y="976746"/>
            <a:ext cx="9872871" cy="4038600"/>
          </a:xfrm>
        </p:spPr>
        <p:txBody>
          <a:bodyPr>
            <a:normAutofit lnSpcReduction="10000"/>
          </a:bodyPr>
          <a:lstStyle/>
          <a:p>
            <a:pPr marL="45720" indent="0">
              <a:buNone/>
            </a:pPr>
            <a:r>
              <a:rPr lang="en-US" b="1" dirty="0"/>
              <a:t>Other important ECG patterns to be aware of:</a:t>
            </a:r>
          </a:p>
          <a:p>
            <a:r>
              <a:rPr lang="en-US" dirty="0"/>
              <a:t>Anterior-inferior STEMI due to occlusion of a “wraparound” LAD. This presents with simultaneous ST elevation in the precordial and inferior leads, due to occlusion of a variant (“type III”) LAD that wraps around the cardiac apex to supply both the anterior and inferior walls of the left ventricle</a:t>
            </a:r>
          </a:p>
          <a:p>
            <a:r>
              <a:rPr lang="en-US" dirty="0"/>
              <a:t>Left main coronary artery stenosis: widespread ST depression with ST elevation in aVR ≥ V1</a:t>
            </a:r>
          </a:p>
          <a:p>
            <a:r>
              <a:rPr lang="en-US" dirty="0"/>
              <a:t>Wellens syndrome: deep precordial T wave inversions or biphasic T waves in V2-3, indicating critical proximal LAD stenosis (a warning sign of imminent anterior infarction)</a:t>
            </a:r>
          </a:p>
          <a:p>
            <a:r>
              <a:rPr lang="en-US" dirty="0"/>
              <a:t>De Winter T waves: upsloping ST depression with symmetrically peaked T waves in the precordial leads; a “STEMI equivalent” indicating acute LAD occlusion.</a:t>
            </a:r>
            <a:endParaRPr lang="ru-RU" dirty="0"/>
          </a:p>
        </p:txBody>
      </p:sp>
    </p:spTree>
    <p:extLst>
      <p:ext uri="{BB962C8B-B14F-4D97-AF65-F5344CB8AC3E}">
        <p14:creationId xmlns:p14="http://schemas.microsoft.com/office/powerpoint/2010/main" val="16049785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39C00D9A-549D-4E70-B03B-6E8597265791}"/>
              </a:ext>
            </a:extLst>
          </p:cNvPr>
          <p:cNvPicPr>
            <a:picLocks noChangeAspect="1"/>
          </p:cNvPicPr>
          <p:nvPr/>
        </p:nvPicPr>
        <p:blipFill rotWithShape="1">
          <a:blip r:embed="rId2">
            <a:duotone>
              <a:schemeClr val="accent2">
                <a:shade val="45000"/>
                <a:satMod val="135000"/>
              </a:schemeClr>
              <a:prstClr val="white"/>
            </a:duotone>
          </a:blip>
          <a:srcRect b="16000"/>
          <a:stretch/>
        </p:blipFill>
        <p:spPr>
          <a:xfrm>
            <a:off x="8524008" y="3282835"/>
            <a:ext cx="3429000" cy="3200400"/>
          </a:xfrm>
          <a:prstGeom prst="rect">
            <a:avLst/>
          </a:prstGeom>
        </p:spPr>
      </p:pic>
      <p:sp>
        <p:nvSpPr>
          <p:cNvPr id="2" name="Заголовок 1">
            <a:extLst>
              <a:ext uri="{FF2B5EF4-FFF2-40B4-BE49-F238E27FC236}">
                <a16:creationId xmlns:a16="http://schemas.microsoft.com/office/drawing/2014/main" id="{F3FDF319-5559-4E86-A610-08E587BBB2A1}"/>
              </a:ext>
            </a:extLst>
          </p:cNvPr>
          <p:cNvSpPr>
            <a:spLocks noGrp="1"/>
          </p:cNvSpPr>
          <p:nvPr>
            <p:ph type="title"/>
          </p:nvPr>
        </p:nvSpPr>
        <p:spPr>
          <a:xfrm>
            <a:off x="1336963" y="2604655"/>
            <a:ext cx="9875520" cy="1356360"/>
          </a:xfrm>
        </p:spPr>
        <p:txBody>
          <a:bodyPr/>
          <a:lstStyle/>
          <a:p>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Thank you for your attention!</a:t>
            </a:r>
            <a:endParaRPr lang="ru-RU"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413524069"/>
      </p:ext>
    </p:extLst>
  </p:cSld>
  <p:clrMapOvr>
    <a:masterClrMapping/>
  </p:clrMapOvr>
</p:sld>
</file>

<file path=ppt/theme/theme1.xml><?xml version="1.0" encoding="utf-8"?>
<a:theme xmlns:a="http://schemas.openxmlformats.org/drawingml/2006/main" name="Базис">
  <a:themeElements>
    <a:clrScheme name="Другая 19">
      <a:dk1>
        <a:srgbClr val="000000"/>
      </a:dk1>
      <a:lt1>
        <a:srgbClr val="FFFFFF"/>
      </a:lt1>
      <a:dk2>
        <a:srgbClr val="2B5967"/>
      </a:dk2>
      <a:lt2>
        <a:srgbClr val="000000"/>
      </a:lt2>
      <a:accent1>
        <a:srgbClr val="2B5967"/>
      </a:accent1>
      <a:accent2>
        <a:srgbClr val="2B5967"/>
      </a:accent2>
      <a:accent3>
        <a:srgbClr val="A7B789"/>
      </a:accent3>
      <a:accent4>
        <a:srgbClr val="B9A489"/>
      </a:accent4>
      <a:accent5>
        <a:srgbClr val="8D6374"/>
      </a:accent5>
      <a:accent6>
        <a:srgbClr val="9B7362"/>
      </a:accent6>
      <a:hlink>
        <a:srgbClr val="67AABF"/>
      </a:hlink>
      <a:folHlink>
        <a:srgbClr val="ABAFA5"/>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Базис</Template>
  <TotalTime>883</TotalTime>
  <Words>3345</Words>
  <Application>Microsoft Office PowerPoint</Application>
  <PresentationFormat>Широкоэкранный</PresentationFormat>
  <Paragraphs>240</Paragraphs>
  <Slides>51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51</vt:i4>
      </vt:variant>
    </vt:vector>
  </HeadingPairs>
  <TitlesOfParts>
    <vt:vector size="55" baseType="lpstr">
      <vt:lpstr>Arial</vt:lpstr>
      <vt:lpstr>Corbel</vt:lpstr>
      <vt:lpstr>Wingdings</vt:lpstr>
      <vt:lpstr>Базис</vt:lpstr>
      <vt:lpstr>Презентация PowerPoint</vt:lpstr>
      <vt:lpstr>Theme 6  ECG signs in case of inadequate blood supply to the heart</vt:lpstr>
      <vt:lpstr>Acute Coronary Syndromes</vt:lpstr>
      <vt:lpstr>Презентация PowerPoint</vt:lpstr>
      <vt:lpstr>Презентация PowerPoint</vt:lpstr>
      <vt:lpstr>DEFINITIONS </vt:lpstr>
      <vt:lpstr>DEFINITIONS</vt:lpstr>
      <vt:lpstr>ECG</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Widespread T wave inversion due to myocardial ischemia (most prominent in the lateral leads)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ECG Features of Anterior STEMI </vt:lpstr>
      <vt:lpstr>Презентация PowerPoint</vt:lpstr>
      <vt:lpstr>Презентация PowerPoint</vt:lpstr>
      <vt:lpstr>Презентация PowerPoint</vt:lpstr>
      <vt:lpstr>Презентация PowerPoint</vt:lpstr>
      <vt:lpstr>Inferior STEMI</vt:lpstr>
      <vt:lpstr>Презентация PowerPoint</vt:lpstr>
      <vt:lpstr>Презентация PowerPoint</vt:lpstr>
      <vt:lpstr>Презентация PowerPoint</vt:lpstr>
      <vt:lpstr>Презентация PowerPoint</vt:lpstr>
      <vt:lpstr>Презентация PowerPoint</vt:lpstr>
      <vt:lpstr>Lateral STEMI</vt:lpstr>
      <vt:lpstr>Презентация PowerPoint</vt:lpstr>
      <vt:lpstr>Презентация PowerPoint</vt:lpstr>
      <vt:lpstr>Презентация PowerPoint</vt:lpstr>
      <vt:lpstr>Презентация PowerPoint</vt:lpstr>
      <vt:lpstr>How to spot posterior infarction</vt:lpstr>
      <vt:lpstr>The progressive development of pathological R waves in posterior infarction (the “Q wave equivalent”) mirrors the development of Q waves in anteroseptal STEMI.</vt:lpstr>
      <vt:lpstr>1a Inferolateral STEMI. Posterior extension is suggested by: Horizontal ST depression in V1-3 Tall, broad R waves (&gt; 30ms) in V2-3 Dominant R wave (R/S ratio &gt; 1) in V2 Upright T waves in V2-3 </vt:lpstr>
      <vt:lpstr>1b The same patient, with posterior leads recorded: marked ST elevation in V7-9 with Q-wave formation confirms involvement of the posterior wall, making this an inferior-lateral-posterior STEMI (= big territory infarct!). </vt:lpstr>
      <vt:lpstr>Right Ventricular Infarction</vt:lpstr>
      <vt:lpstr>Example of right ventricular infarction in the context of inferior STEMI:  ST elevation in lead III &gt; lead II Isoelectric ST segment in V1 with marked ST depression in V2 There is ST elevation in V4R.</vt:lpstr>
      <vt:lpstr>The most obvious abnormality is the horizontal ST depression in III and aVF. This could be misinterpreted as “inferior ischemia” — however, subendocardial ischemia does not localize. Regional ST depression should prompt you to scrutinize the ECG for signs of reciprocal ST elevation… In this case there is subtle ST elevation in aVL. This is a high lateral STEMI!</vt:lpstr>
      <vt:lpstr>Презентация PowerPoint</vt:lpstr>
      <vt:lpstr>NSTEMI presenting with isolated U wave inversion: There are inverted U waves, most prominent in leads V5-6. This is an infrequently recognized but very specific sign of myocardial ischemia — this patient had a 12-hour troponin of 4.0 ng/mL.</vt:lpstr>
      <vt:lpstr>Dynamic ST depression in a patient with chest pain: Widespread ST depression (leads I, II, V5-6) indicates subendocardial ischemia. Q wave in lead III with slightly elevated ST segment suggests the possibility of early inferior STEMI.</vt:lpstr>
      <vt:lpstr>Презентация PowerPoint</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6  ECG signs in case of inadequate blood supply to the heart</dc:title>
  <dc:creator>Vladis</dc:creator>
  <cp:lastModifiedBy>Vladis</cp:lastModifiedBy>
  <cp:revision>50</cp:revision>
  <dcterms:created xsi:type="dcterms:W3CDTF">2022-09-20T13:38:41Z</dcterms:created>
  <dcterms:modified xsi:type="dcterms:W3CDTF">2023-02-01T14:14:24Z</dcterms:modified>
</cp:coreProperties>
</file>