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0"/>
  </p:notesMasterIdLst>
  <p:sldIdLst>
    <p:sldId id="257" r:id="rId2"/>
    <p:sldId id="258" r:id="rId3"/>
    <p:sldId id="259" r:id="rId4"/>
    <p:sldId id="282" r:id="rId5"/>
    <p:sldId id="283" r:id="rId6"/>
    <p:sldId id="260" r:id="rId7"/>
    <p:sldId id="261" r:id="rId8"/>
    <p:sldId id="284" r:id="rId9"/>
    <p:sldId id="262" r:id="rId10"/>
    <p:sldId id="285" r:id="rId11"/>
    <p:sldId id="263" r:id="rId12"/>
    <p:sldId id="264" r:id="rId13"/>
    <p:sldId id="266" r:id="rId14"/>
    <p:sldId id="265" r:id="rId15"/>
    <p:sldId id="267" r:id="rId16"/>
    <p:sldId id="269" r:id="rId17"/>
    <p:sldId id="268" r:id="rId18"/>
    <p:sldId id="270" r:id="rId19"/>
    <p:sldId id="271" r:id="rId20"/>
    <p:sldId id="272" r:id="rId21"/>
    <p:sldId id="273" r:id="rId22"/>
    <p:sldId id="277" r:id="rId23"/>
    <p:sldId id="287" r:id="rId24"/>
    <p:sldId id="274" r:id="rId25"/>
    <p:sldId id="275" r:id="rId26"/>
    <p:sldId id="286" r:id="rId27"/>
    <p:sldId id="276" r:id="rId28"/>
    <p:sldId id="288" r:id="rId29"/>
    <p:sldId id="280" r:id="rId30"/>
    <p:sldId id="278" r:id="rId31"/>
    <p:sldId id="279" r:id="rId32"/>
    <p:sldId id="281" r:id="rId33"/>
    <p:sldId id="296" r:id="rId34"/>
    <p:sldId id="289" r:id="rId35"/>
    <p:sldId id="290" r:id="rId36"/>
    <p:sldId id="292" r:id="rId37"/>
    <p:sldId id="291" r:id="rId38"/>
    <p:sldId id="294" r:id="rId3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134D7-D6ED-466A-965E-103C4FAAD9BB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D01A-9C15-47CF-B67A-3A9C42314E76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F038639-A90C-4001-958E-33FCC086B209}" type="slidenum">
              <a:rPr lang="ru-RU" altLang="en-US"/>
              <a:pPr/>
              <a:t>4</a:t>
            </a:fld>
            <a:endParaRPr lang="ru-RU" altLang="en-US"/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95325"/>
            <a:ext cx="4567237" cy="34258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5536" cy="4113782"/>
          </a:xfrm>
          <a:noFill/>
          <a:ln/>
        </p:spPr>
        <p:txBody>
          <a:bodyPr wrap="none" anchor="ctr"/>
          <a:lstStyle/>
          <a:p>
            <a:endParaRPr lang="ru-RU" altLang="en-US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81A407F-7800-4CB3-9174-F2913FA3247F}" type="slidenum">
              <a:rPr lang="ru-RU" altLang="en-US"/>
              <a:pPr/>
              <a:t>5</a:t>
            </a:fld>
            <a:endParaRPr lang="ru-RU" altLang="en-US"/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68825" cy="34258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4096" cy="4112423"/>
          </a:xfrm>
          <a:noFill/>
          <a:ln/>
        </p:spPr>
        <p:txBody>
          <a:bodyPr wrap="none" anchor="ctr"/>
          <a:lstStyle/>
          <a:p>
            <a:endParaRPr lang="ru-RU" altLang="en-US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Округлений прямокут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0C5-96F6-4882-B680-DD1A13762FDA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07C1FA-5BD2-4AF3-BE01-B2DDA8E758D3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7" name="Прямокут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кут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0C5-96F6-4882-B680-DD1A13762FDA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C1FA-5BD2-4AF3-BE01-B2DDA8E758D3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Округлений прямокут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0C5-96F6-4882-B680-DD1A13762FDA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7" name="Прямокут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кут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кут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07C1FA-5BD2-4AF3-BE01-B2DDA8E758D3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0C5-96F6-4882-B680-DD1A13762FDA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C1FA-5BD2-4AF3-BE01-B2DDA8E758D3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0C5-96F6-4882-B680-DD1A13762FDA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C1FA-5BD2-4AF3-BE01-B2DDA8E758D3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0C5-96F6-4882-B680-DD1A13762FDA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C1FA-5BD2-4AF3-BE01-B2DDA8E758D3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0C5-96F6-4882-B680-DD1A13762FDA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C1FA-5BD2-4AF3-BE01-B2DDA8E758D3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Округлений прямокут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0C5-96F6-4882-B680-DD1A13762FDA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C1FA-5BD2-4AF3-BE01-B2DDA8E758D3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0C5-96F6-4882-B680-DD1A13762FDA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07C1FA-5BD2-4AF3-BE01-B2DDA8E758D3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1" name="Прямокут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кут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0C5-96F6-4882-B680-DD1A13762FDA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C1FA-5BD2-4AF3-BE01-B2DDA8E758D3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0C5-96F6-4882-B680-DD1A13762FDA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C1FA-5BD2-4AF3-BE01-B2DDA8E758D3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Округлений прямокут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0A5C0C5-96F6-4882-B680-DD1A13762FDA}" type="datetimeFigureOut">
              <a:rPr lang="uk-UA" smtClean="0"/>
              <a:pPr/>
              <a:t>09.09.2022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07C1FA-5BD2-4AF3-BE01-B2DDA8E758D3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785918" y="4286256"/>
            <a:ext cx="4929222" cy="2071702"/>
          </a:xfrm>
        </p:spPr>
        <p:txBody>
          <a:bodyPr>
            <a:noAutofit/>
          </a:bodyPr>
          <a:lstStyle/>
          <a:p>
            <a:pPr algn="ctr"/>
            <a:r>
              <a:rPr lang="uk-UA" sz="1800" dirty="0" smtClean="0">
                <a:latin typeface="Arial" pitchFamily="34" charset="0"/>
                <a:cs typeface="Arial" pitchFamily="34" charset="0"/>
              </a:rPr>
              <a:t>Практичне/семінарське заняття</a:t>
            </a:r>
          </a:p>
          <a:p>
            <a:pPr algn="ctr"/>
            <a:endParaRPr lang="uk-UA" sz="18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1800" dirty="0" smtClean="0">
                <a:latin typeface="Arial" pitchFamily="34" charset="0"/>
                <a:cs typeface="Arial" pitchFamily="34" charset="0"/>
              </a:rPr>
              <a:t>6 курс</a:t>
            </a:r>
          </a:p>
          <a:p>
            <a:pPr algn="ctr"/>
            <a:endParaRPr lang="uk-UA" sz="18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1800" dirty="0" smtClean="0">
                <a:latin typeface="Arial" pitchFamily="34" charset="0"/>
                <a:cs typeface="Arial" pitchFamily="34" charset="0"/>
              </a:rPr>
              <a:t>          2022-2023 учбовий рік</a:t>
            </a:r>
            <a:endParaRPr lang="uk-UA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1456750"/>
            <a:ext cx="7406640" cy="1472184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Диференційна діагностика  </a:t>
            </a:r>
            <a:r>
              <a:rPr lang="uk-UA" dirty="0" err="1" smtClean="0"/>
              <a:t>гепатолієнального</a:t>
            </a:r>
            <a:r>
              <a:rPr lang="uk-UA" dirty="0" smtClean="0"/>
              <a:t> синдрому </a:t>
            </a: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2000232" y="285728"/>
            <a:ext cx="5166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Одеський національний медичний університет</a:t>
            </a:r>
          </a:p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Кафедра внутрішньої медицини №2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428728" y="1071546"/>
            <a:ext cx="67151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Гепатолієнальний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синдром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поєднане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селезінки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зумовлене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залученням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у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патологічний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процес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обох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2" name="Picture 2" descr="Профилактика болезней печени - online presentation"/>
          <p:cNvPicPr>
            <a:picLocks noChangeAspect="1" noChangeArrowheads="1"/>
          </p:cNvPicPr>
          <p:nvPr/>
        </p:nvPicPr>
        <p:blipFill>
          <a:blip r:embed="rId2"/>
          <a:srcRect t="13637"/>
          <a:stretch>
            <a:fillRect/>
          </a:stretch>
        </p:blipFill>
        <p:spPr bwMode="auto">
          <a:xfrm>
            <a:off x="3428992" y="3357562"/>
            <a:ext cx="4673295" cy="30230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857224" y="857511"/>
            <a:ext cx="8001056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uk-UA" sz="1600" b="1" dirty="0" smtClean="0"/>
              <a:t>Дифузні захворювання печінки:</a:t>
            </a:r>
          </a:p>
          <a:p>
            <a:pPr marL="342900" indent="-342900"/>
            <a:r>
              <a:rPr lang="uk-UA" sz="1600" dirty="0" smtClean="0"/>
              <a:t>     - цироз печінки</a:t>
            </a:r>
          </a:p>
          <a:p>
            <a:pPr marL="342900" indent="-342900"/>
            <a:r>
              <a:rPr lang="uk-UA" sz="1600" dirty="0" smtClean="0"/>
              <a:t>      </a:t>
            </a:r>
          </a:p>
          <a:p>
            <a:pPr marL="342900" indent="-342900"/>
            <a:r>
              <a:rPr lang="uk-UA" sz="1600" dirty="0" smtClean="0"/>
              <a:t>        2. </a:t>
            </a:r>
            <a:r>
              <a:rPr lang="uk-UA" sz="1600" b="1" dirty="0" smtClean="0"/>
              <a:t>Порушення </a:t>
            </a:r>
            <a:r>
              <a:rPr lang="uk-UA" sz="1600" b="1" dirty="0" err="1" smtClean="0"/>
              <a:t>кровоплину</a:t>
            </a:r>
            <a:r>
              <a:rPr lang="uk-UA" sz="1600" b="1" dirty="0" smtClean="0"/>
              <a:t>  в системах </a:t>
            </a:r>
            <a:r>
              <a:rPr lang="uk-UA" sz="1600" b="1" dirty="0" err="1" smtClean="0"/>
              <a:t>воротної</a:t>
            </a:r>
            <a:r>
              <a:rPr lang="uk-UA" sz="1600" b="1" dirty="0" smtClean="0"/>
              <a:t> та селезінкових вен:</a:t>
            </a:r>
          </a:p>
          <a:p>
            <a:pPr marL="342900" indent="-342900"/>
            <a:r>
              <a:rPr lang="uk-UA" sz="1600" dirty="0" smtClean="0"/>
              <a:t>             - хронічний тромбоз портальної чи селезінкової вени</a:t>
            </a:r>
          </a:p>
          <a:p>
            <a:pPr marL="342900" indent="-342900"/>
            <a:r>
              <a:rPr lang="uk-UA" sz="1600" dirty="0" smtClean="0"/>
              <a:t>             - хвороба та синдром </a:t>
            </a:r>
            <a:r>
              <a:rPr lang="uk-UA" sz="1600" dirty="0" err="1" smtClean="0"/>
              <a:t>Бадда-</a:t>
            </a:r>
            <a:r>
              <a:rPr lang="uk-UA" sz="1600" dirty="0" smtClean="0"/>
              <a:t> </a:t>
            </a:r>
            <a:r>
              <a:rPr lang="uk-UA" sz="1600" dirty="0" err="1" smtClean="0"/>
              <a:t>Кіарі</a:t>
            </a:r>
            <a:endParaRPr lang="uk-UA" sz="1600" dirty="0" smtClean="0"/>
          </a:p>
          <a:p>
            <a:pPr marL="342900" indent="-342900"/>
            <a:r>
              <a:rPr lang="uk-UA" sz="1600" dirty="0" smtClean="0"/>
              <a:t>                  </a:t>
            </a:r>
          </a:p>
          <a:p>
            <a:pPr marL="342900" indent="-342900"/>
            <a:r>
              <a:rPr lang="uk-UA" sz="1600" dirty="0" smtClean="0"/>
              <a:t>                 3. </a:t>
            </a:r>
            <a:r>
              <a:rPr lang="uk-UA" sz="1600" b="1" dirty="0" smtClean="0"/>
              <a:t>Хвороби обміну речовин</a:t>
            </a:r>
            <a:r>
              <a:rPr lang="uk-UA" sz="1600" dirty="0" smtClean="0"/>
              <a:t>:</a:t>
            </a:r>
          </a:p>
          <a:p>
            <a:pPr marL="342900" indent="-342900"/>
            <a:r>
              <a:rPr lang="uk-UA" sz="1600" dirty="0" smtClean="0"/>
              <a:t>                      </a:t>
            </a:r>
            <a:r>
              <a:rPr lang="uk-UA" sz="1600" dirty="0" err="1" smtClean="0"/>
              <a:t>-гемохроматоз</a:t>
            </a:r>
            <a:endParaRPr lang="uk-UA" sz="1600" dirty="0" smtClean="0"/>
          </a:p>
          <a:p>
            <a:pPr marL="342900" indent="-342900"/>
            <a:r>
              <a:rPr lang="uk-UA" sz="1600" dirty="0" smtClean="0"/>
              <a:t>                      </a:t>
            </a:r>
            <a:r>
              <a:rPr lang="uk-UA" sz="1600" dirty="0" err="1" smtClean="0"/>
              <a:t>-амілоїдоз</a:t>
            </a:r>
            <a:r>
              <a:rPr lang="uk-UA" sz="1600" dirty="0" smtClean="0"/>
              <a:t> печінки</a:t>
            </a:r>
          </a:p>
          <a:p>
            <a:pPr marL="342900" indent="-342900"/>
            <a:r>
              <a:rPr lang="uk-UA" sz="1600" dirty="0" smtClean="0"/>
              <a:t>                              </a:t>
            </a:r>
          </a:p>
          <a:p>
            <a:pPr marL="342900" indent="-342900"/>
            <a:r>
              <a:rPr lang="uk-UA" sz="1600" dirty="0" smtClean="0"/>
              <a:t>                             4. </a:t>
            </a:r>
            <a:r>
              <a:rPr lang="uk-UA" sz="1600" b="1" dirty="0" smtClean="0"/>
              <a:t>Інфекційні і паразитарні захворювання</a:t>
            </a:r>
            <a:r>
              <a:rPr lang="uk-UA" sz="1600" dirty="0" smtClean="0"/>
              <a:t>:</a:t>
            </a:r>
          </a:p>
          <a:p>
            <a:pPr marL="342900" indent="-342900"/>
            <a:r>
              <a:rPr lang="uk-UA" sz="1600" dirty="0" smtClean="0"/>
              <a:t>                                  </a:t>
            </a:r>
            <a:r>
              <a:rPr lang="uk-UA" sz="1600" dirty="0" err="1" smtClean="0"/>
              <a:t>-інфекційний</a:t>
            </a:r>
            <a:r>
              <a:rPr lang="uk-UA" sz="1600" dirty="0" smtClean="0"/>
              <a:t> мононуклеоз</a:t>
            </a:r>
          </a:p>
          <a:p>
            <a:pPr marL="342900" indent="-342900"/>
            <a:r>
              <a:rPr lang="uk-UA" sz="1600" dirty="0" smtClean="0"/>
              <a:t>                                  </a:t>
            </a:r>
            <a:r>
              <a:rPr lang="uk-UA" sz="1600" dirty="0" err="1" smtClean="0"/>
              <a:t>-малярія</a:t>
            </a:r>
            <a:endParaRPr lang="uk-UA" sz="1600" dirty="0" smtClean="0"/>
          </a:p>
          <a:p>
            <a:pPr marL="342900" indent="-342900"/>
            <a:r>
              <a:rPr lang="uk-UA" sz="1600" dirty="0" smtClean="0"/>
              <a:t>                                  </a:t>
            </a:r>
            <a:r>
              <a:rPr lang="uk-UA" sz="1600" dirty="0" err="1" smtClean="0"/>
              <a:t>-інфекційний</a:t>
            </a:r>
            <a:r>
              <a:rPr lang="uk-UA" sz="1600" dirty="0" smtClean="0"/>
              <a:t> ендокардит</a:t>
            </a:r>
          </a:p>
          <a:p>
            <a:pPr marL="342900" indent="-342900"/>
            <a:r>
              <a:rPr lang="uk-UA" sz="1600" dirty="0" smtClean="0"/>
              <a:t>                                  </a:t>
            </a:r>
          </a:p>
          <a:p>
            <a:pPr marL="342900" indent="-342900"/>
            <a:r>
              <a:rPr lang="uk-UA" sz="1600" dirty="0" smtClean="0"/>
              <a:t>                                          5. </a:t>
            </a:r>
            <a:r>
              <a:rPr lang="uk-UA" sz="1600" b="1" dirty="0" smtClean="0"/>
              <a:t>Хвороби крові та </a:t>
            </a:r>
            <a:r>
              <a:rPr lang="uk-UA" sz="1600" b="1" dirty="0" err="1" smtClean="0"/>
              <a:t>лімфоїдної</a:t>
            </a:r>
            <a:r>
              <a:rPr lang="uk-UA" sz="1600" b="1" dirty="0" smtClean="0"/>
              <a:t> тканини</a:t>
            </a:r>
            <a:r>
              <a:rPr lang="uk-UA" sz="1600" dirty="0" smtClean="0"/>
              <a:t>:</a:t>
            </a:r>
          </a:p>
          <a:p>
            <a:pPr marL="342900" indent="-342900"/>
            <a:r>
              <a:rPr lang="uk-UA" sz="1600" dirty="0" smtClean="0"/>
              <a:t>                                               </a:t>
            </a:r>
            <a:r>
              <a:rPr lang="uk-UA" sz="1600" dirty="0" err="1" smtClean="0"/>
              <a:t>-гемолітична</a:t>
            </a:r>
            <a:r>
              <a:rPr lang="uk-UA" sz="1600" dirty="0" smtClean="0"/>
              <a:t> анемія</a:t>
            </a:r>
          </a:p>
          <a:p>
            <a:pPr marL="342900" indent="-342900"/>
            <a:r>
              <a:rPr lang="uk-UA" sz="1600" dirty="0" smtClean="0"/>
              <a:t>                                               </a:t>
            </a:r>
            <a:r>
              <a:rPr lang="uk-UA" sz="1600" dirty="0" err="1" smtClean="0"/>
              <a:t>-лейкоз</a:t>
            </a:r>
            <a:endParaRPr lang="uk-UA" sz="1600" dirty="0" smtClean="0"/>
          </a:p>
          <a:p>
            <a:pPr marL="342900" indent="-342900"/>
            <a:r>
              <a:rPr lang="uk-UA" sz="1600" dirty="0" smtClean="0"/>
              <a:t>                                               </a:t>
            </a:r>
            <a:r>
              <a:rPr lang="uk-UA" sz="1600" dirty="0" err="1" smtClean="0"/>
              <a:t>-лімфогрануломатоз</a:t>
            </a:r>
            <a:endParaRPr lang="uk-UA" sz="1600" dirty="0" smtClean="0"/>
          </a:p>
          <a:p>
            <a:pPr marL="342900" indent="-342900"/>
            <a:r>
              <a:rPr lang="uk-UA" sz="1600" dirty="0" smtClean="0"/>
              <a:t>                                                       </a:t>
            </a:r>
            <a:endParaRPr lang="uk-UA" sz="1600" dirty="0" smtClean="0"/>
          </a:p>
          <a:p>
            <a:pPr marL="342900" indent="-342900"/>
            <a:r>
              <a:rPr lang="uk-UA" sz="1600" dirty="0" smtClean="0"/>
              <a:t>                                                            6. </a:t>
            </a:r>
            <a:r>
              <a:rPr lang="uk-UA" sz="1600" b="1" dirty="0" err="1" smtClean="0"/>
              <a:t>Правошлуночкова</a:t>
            </a:r>
            <a:r>
              <a:rPr lang="uk-UA" sz="1600" b="1" dirty="0" smtClean="0"/>
              <a:t> недостатність при хронічному </a:t>
            </a:r>
          </a:p>
          <a:p>
            <a:pPr marL="342900" indent="-342900"/>
            <a:r>
              <a:rPr lang="uk-UA" sz="1600" b="1" dirty="0"/>
              <a:t> </a:t>
            </a:r>
            <a:r>
              <a:rPr lang="uk-UA" sz="1600" b="1" dirty="0" smtClean="0"/>
              <a:t>                                                            легеневому серці</a:t>
            </a:r>
          </a:p>
          <a:p>
            <a:pPr marL="342900" indent="-342900"/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1785918" y="345024"/>
            <a:ext cx="6072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uk-UA" sz="2400" b="1" dirty="0" smtClean="0">
                <a:solidFill>
                  <a:srgbClr val="002060"/>
                </a:solidFill>
              </a:rPr>
              <a:t>Причини </a:t>
            </a:r>
            <a:r>
              <a:rPr lang="uk-UA" sz="2400" b="1" dirty="0" err="1" smtClean="0">
                <a:solidFill>
                  <a:srgbClr val="002060"/>
                </a:solidFill>
              </a:rPr>
              <a:t>гепатолієнального</a:t>
            </a:r>
            <a:r>
              <a:rPr lang="uk-UA" sz="2400" b="1" dirty="0" smtClean="0">
                <a:solidFill>
                  <a:srgbClr val="002060"/>
                </a:solidFill>
              </a:rPr>
              <a:t> </a:t>
            </a:r>
            <a:r>
              <a:rPr lang="uk-UA" sz="2400" b="1" dirty="0" err="1" smtClean="0">
                <a:solidFill>
                  <a:srgbClr val="002060"/>
                </a:solidFill>
              </a:rPr>
              <a:t>синдрома</a:t>
            </a:r>
            <a:endParaRPr lang="uk-UA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785794"/>
            <a:ext cx="2180160" cy="267868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05248" y="3429001"/>
            <a:ext cx="1928624" cy="19288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571480"/>
            <a:ext cx="1797120" cy="25922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534" name="Объект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785794"/>
            <a:ext cx="2651040" cy="218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Прямокутник 7"/>
          <p:cNvSpPr>
            <a:spLocks noChangeArrowheads="1"/>
          </p:cNvSpPr>
          <p:nvPr/>
        </p:nvSpPr>
        <p:spPr bwMode="auto">
          <a:xfrm>
            <a:off x="3000364" y="5686038"/>
            <a:ext cx="4214842" cy="69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945" tIns="41473" rIns="82945" bIns="41473">
            <a:spAutoFit/>
          </a:bodyPr>
          <a:lstStyle/>
          <a:p>
            <a:r>
              <a:rPr lang="ru-RU" altLang="en-US" b="1" dirty="0">
                <a:solidFill>
                  <a:srgbClr val="000000"/>
                </a:solidFill>
                <a:latin typeface="Times New Roman" pitchFamily="16" charset="0"/>
              </a:rPr>
              <a:t>     </a:t>
            </a:r>
            <a:r>
              <a:rPr lang="ru-RU" altLang="en-US" sz="4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Цироз</a:t>
            </a:r>
            <a:r>
              <a:rPr lang="ru-RU" altLang="en-US" sz="4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 </a:t>
            </a:r>
            <a:r>
              <a:rPr lang="ru-RU" altLang="en-US" sz="4000" b="1" dirty="0" err="1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печінки</a:t>
            </a:r>
            <a:endParaRPr lang="uk-UA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17764" name="Picture 4" descr="Как продлить жизнь при циррозе печени - Інформація від компаній Полтав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00166" y="3786190"/>
            <a:ext cx="2286016" cy="1372206"/>
          </a:xfrm>
          <a:prstGeom prst="rect">
            <a:avLst/>
          </a:prstGeom>
          <a:noFill/>
        </p:spPr>
      </p:pic>
      <p:pic>
        <p:nvPicPr>
          <p:cNvPr id="117766" name="Picture 6" descr="Цирроз печени"/>
          <p:cNvPicPr>
            <a:picLocks noChangeAspect="1" noChangeArrowheads="1"/>
          </p:cNvPicPr>
          <p:nvPr/>
        </p:nvPicPr>
        <p:blipFill>
          <a:blip r:embed="rId8"/>
          <a:srcRect l="14764" r="8858" b="9849"/>
          <a:stretch>
            <a:fillRect/>
          </a:stretch>
        </p:blipFill>
        <p:spPr bwMode="auto">
          <a:xfrm>
            <a:off x="4071934" y="3214686"/>
            <a:ext cx="2715412" cy="192179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62" name="Group 38"/>
          <p:cNvGraphicFramePr>
            <a:graphicFrameLocks noGrp="1"/>
          </p:cNvGraphicFramePr>
          <p:nvPr/>
        </p:nvGraphicFramePr>
        <p:xfrm>
          <a:off x="1000100" y="1428736"/>
          <a:ext cx="7054560" cy="4181529"/>
        </p:xfrm>
        <a:graphic>
          <a:graphicData uri="http://schemas.openxmlformats.org/drawingml/2006/table">
            <a:tbl>
              <a:tblPr/>
              <a:tblGrid>
                <a:gridCol w="23515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118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28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625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82451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Параметр</a:t>
                      </a: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Бали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245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1</a:t>
                      </a: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2</a:t>
                      </a: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3</a:t>
                      </a: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79122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Асцит</a:t>
                      </a: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Немає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4500" algn="l"/>
                          <a:tab pos="893763" algn="l"/>
                          <a:tab pos="1343025" algn="l"/>
                          <a:tab pos="1792288" algn="l"/>
                          <a:tab pos="2241550" algn="l"/>
                          <a:tab pos="2690813" algn="l"/>
                          <a:tab pos="3140075" algn="l"/>
                          <a:tab pos="3589338" algn="l"/>
                          <a:tab pos="4038600" algn="l"/>
                          <a:tab pos="4487863" algn="l"/>
                          <a:tab pos="4937125" algn="l"/>
                          <a:tab pos="5389563" algn="l"/>
                          <a:tab pos="5835650" algn="l"/>
                          <a:tab pos="6284913" algn="l"/>
                          <a:tab pos="6734175" algn="l"/>
                          <a:tab pos="7183438" algn="l"/>
                          <a:tab pos="7632700" algn="l"/>
                          <a:tab pos="8081963" algn="l"/>
                          <a:tab pos="8531225" algn="l"/>
                          <a:tab pos="8980488" algn="l"/>
                          <a:tab pos="9429750" algn="l"/>
                          <a:tab pos="9879013" algn="l"/>
                          <a:tab pos="10328275" algn="l"/>
                          <a:tab pos="10779125" algn="l"/>
                          <a:tab pos="10779125" algn="l"/>
                          <a:tab pos="1078071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М‘який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, легко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піддається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лікуванню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	</a:t>
                      </a: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Напружений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, погано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піддається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лікуванню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6466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Енцефалопатія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Немає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4500" algn="l"/>
                          <a:tab pos="893763" algn="l"/>
                          <a:tab pos="1343025" algn="l"/>
                          <a:tab pos="1792288" algn="l"/>
                          <a:tab pos="2241550" algn="l"/>
                          <a:tab pos="2690813" algn="l"/>
                          <a:tab pos="3140075" algn="l"/>
                          <a:tab pos="3589338" algn="l"/>
                          <a:tab pos="4038600" algn="l"/>
                          <a:tab pos="4487863" algn="l"/>
                          <a:tab pos="4937125" algn="l"/>
                          <a:tab pos="5389563" algn="l"/>
                          <a:tab pos="5835650" algn="l"/>
                          <a:tab pos="6284913" algn="l"/>
                          <a:tab pos="6734175" algn="l"/>
                          <a:tab pos="7183438" algn="l"/>
                          <a:tab pos="7632700" algn="l"/>
                          <a:tab pos="8081963" algn="l"/>
                          <a:tab pos="8531225" algn="l"/>
                          <a:tab pos="8980488" algn="l"/>
                          <a:tab pos="9429750" algn="l"/>
                          <a:tab pos="9879013" algn="l"/>
                          <a:tab pos="10328275" algn="l"/>
                          <a:tab pos="10779125" algn="l"/>
                          <a:tab pos="10779125" algn="l"/>
                          <a:tab pos="1078071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Легка (I—II)	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Важка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(III—IV)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8841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Білірубін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,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мкмоль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/л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Менш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ніж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34 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34—51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Більш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ніж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51 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8841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Альбумін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, г/л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Більш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ніж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35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28-35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Менш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ніж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28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8841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ПТИ, %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Більш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ніж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60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40-60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Менш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ніж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40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245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3587" name="Text Box 34"/>
          <p:cNvSpPr txBox="1">
            <a:spLocks noChangeArrowheads="1"/>
          </p:cNvSpPr>
          <p:nvPr/>
        </p:nvSpPr>
        <p:spPr bwMode="auto">
          <a:xfrm>
            <a:off x="1071538" y="642918"/>
            <a:ext cx="7000924" cy="4839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lnSpc>
                <a:spcPct val="93000"/>
              </a:lnSpc>
              <a:spcBef>
                <a:spcPts val="1089"/>
              </a:spcBef>
              <a:spcAft>
                <a:spcPts val="907"/>
              </a:spcAft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22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altLang="en-US" sz="22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2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цироза</a:t>
            </a:r>
            <a:r>
              <a:rPr lang="ru-RU" altLang="en-US" sz="22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altLang="en-US" sz="22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печінки</a:t>
            </a:r>
            <a:r>
              <a:rPr lang="ru-RU" altLang="en-US" sz="22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altLang="en-US" sz="22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Чайлд-Пью</a:t>
            </a:r>
            <a:endParaRPr lang="ru-RU" altLang="en-US" sz="22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588" name="Rectangle 36"/>
          <p:cNvSpPr>
            <a:spLocks noChangeArrowheads="1"/>
          </p:cNvSpPr>
          <p:nvPr/>
        </p:nvSpPr>
        <p:spPr bwMode="auto">
          <a:xfrm>
            <a:off x="1000100" y="5786454"/>
            <a:ext cx="7054560" cy="560218"/>
          </a:xfrm>
          <a:prstGeom prst="rect">
            <a:avLst/>
          </a:prstGeom>
          <a:solidFill>
            <a:srgbClr val="B3B3B3"/>
          </a:solidFill>
          <a:ln w="9525">
            <a:noFill/>
            <a:miter lim="800000"/>
            <a:headEnd/>
            <a:tailEnd/>
          </a:ln>
        </p:spPr>
        <p:txBody>
          <a:bodyPr lIns="81639" tIns="148910" rIns="81639" bIns="42452"/>
          <a:lstStyle/>
          <a:p>
            <a:pPr algn="ctr">
              <a:lnSpc>
                <a:spcPct val="82000"/>
              </a:lnSpc>
              <a:spcBef>
                <a:spcPct val="20000"/>
              </a:spcBef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5-6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балів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- </a:t>
            </a:r>
            <a:r>
              <a:rPr lang="ru-RU" altLang="en-US" sz="1500" b="1" i="1" dirty="0" err="1">
                <a:solidFill>
                  <a:srgbClr val="000000"/>
                </a:solidFill>
                <a:latin typeface="Times New Roman" pitchFamily="16" charset="0"/>
              </a:rPr>
              <a:t>клас</a:t>
            </a:r>
            <a:r>
              <a:rPr lang="ru-RU" altLang="en-US" sz="1500" b="1" i="1" dirty="0">
                <a:solidFill>
                  <a:srgbClr val="000000"/>
                </a:solidFill>
                <a:latin typeface="Times New Roman" pitchFamily="16" charset="0"/>
              </a:rPr>
              <a:t> A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,  7—9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балів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— </a:t>
            </a:r>
            <a:r>
              <a:rPr lang="ru-RU" altLang="en-US" sz="1500" b="1" i="1" dirty="0" err="1">
                <a:solidFill>
                  <a:srgbClr val="000000"/>
                </a:solidFill>
                <a:latin typeface="Times New Roman" pitchFamily="16" charset="0"/>
              </a:rPr>
              <a:t>клас</a:t>
            </a:r>
            <a:r>
              <a:rPr lang="ru-RU" altLang="en-US" sz="1500" b="1" i="1" dirty="0">
                <a:solidFill>
                  <a:srgbClr val="000000"/>
                </a:solidFill>
                <a:latin typeface="Times New Roman" pitchFamily="16" charset="0"/>
              </a:rPr>
              <a:t> B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, 10-15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балів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- </a:t>
            </a:r>
            <a:r>
              <a:rPr lang="ru-RU" altLang="en-US" sz="1500" b="1" i="1" dirty="0" err="1">
                <a:solidFill>
                  <a:srgbClr val="000000"/>
                </a:solidFill>
                <a:latin typeface="Times New Roman" pitchFamily="16" charset="0"/>
              </a:rPr>
              <a:t>клас</a:t>
            </a:r>
            <a:r>
              <a:rPr lang="ru-RU" altLang="en-US" sz="1500" b="1" i="1" dirty="0">
                <a:solidFill>
                  <a:srgbClr val="000000"/>
                </a:solidFill>
                <a:latin typeface="Times New Roman" pitchFamily="16" charset="0"/>
              </a:rPr>
              <a:t> C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Цироз печінки - Хвороби печінки - Хвороби - Внутрішні хвороб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785794"/>
            <a:ext cx="5796793" cy="5322736"/>
          </a:xfrm>
          <a:prstGeom prst="rect">
            <a:avLst/>
          </a:prstGeom>
          <a:noFill/>
        </p:spPr>
      </p:pic>
      <p:sp>
        <p:nvSpPr>
          <p:cNvPr id="3" name="Прямокутник 7"/>
          <p:cNvSpPr>
            <a:spLocks noChangeArrowheads="1"/>
          </p:cNvSpPr>
          <p:nvPr/>
        </p:nvSpPr>
        <p:spPr bwMode="auto">
          <a:xfrm>
            <a:off x="6429388" y="285728"/>
            <a:ext cx="2500330" cy="360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945" tIns="41473" rIns="82945" bIns="41473">
            <a:spAutoFit/>
          </a:bodyPr>
          <a:lstStyle/>
          <a:p>
            <a:r>
              <a:rPr lang="ru-RU" altLang="en-US" b="1" dirty="0">
                <a:solidFill>
                  <a:srgbClr val="000000"/>
                </a:solidFill>
                <a:latin typeface="Times New Roman" pitchFamily="16" charset="0"/>
              </a:rPr>
              <a:t>     </a:t>
            </a:r>
            <a:r>
              <a:rPr lang="ru-RU" altLang="en-US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Цироз</a:t>
            </a:r>
            <a:r>
              <a:rPr lang="ru-RU" altLang="en-US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печінки</a:t>
            </a:r>
            <a:endParaRPr lang="uk-U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14282" y="1487748"/>
            <a:ext cx="371477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/>
              <a:t>Причини</a:t>
            </a:r>
            <a:r>
              <a:rPr lang="uk-UA" sz="1400" b="1" dirty="0"/>
              <a:t>:</a:t>
            </a:r>
            <a:r>
              <a:rPr lang="uk-UA" sz="1400" dirty="0"/>
              <a:t> </a:t>
            </a:r>
            <a:r>
              <a:rPr lang="uk-UA" sz="1400" dirty="0" smtClean="0"/>
              <a:t> </a:t>
            </a:r>
          </a:p>
          <a:p>
            <a:r>
              <a:rPr lang="uk-UA" sz="1400" dirty="0" smtClean="0"/>
              <a:t>- </a:t>
            </a:r>
            <a:r>
              <a:rPr lang="uk-UA" sz="1400" dirty="0" err="1" smtClean="0"/>
              <a:t>ідіопатичний</a:t>
            </a:r>
            <a:r>
              <a:rPr lang="uk-UA" sz="1400" dirty="0" smtClean="0"/>
              <a:t> тромбоз </a:t>
            </a:r>
            <a:r>
              <a:rPr lang="uk-UA" sz="1200" dirty="0" smtClean="0"/>
              <a:t>(у ≈50 % випадків )</a:t>
            </a:r>
          </a:p>
          <a:p>
            <a:pPr>
              <a:buFontTx/>
              <a:buChar char="-"/>
            </a:pPr>
            <a:r>
              <a:rPr lang="uk-UA" sz="1400" dirty="0" smtClean="0"/>
              <a:t>цироз </a:t>
            </a:r>
            <a:r>
              <a:rPr lang="uk-UA" sz="1400" dirty="0"/>
              <a:t>печінки </a:t>
            </a:r>
            <a:r>
              <a:rPr lang="uk-UA" sz="1200" dirty="0"/>
              <a:t>(найчастіша відома </a:t>
            </a:r>
            <a:r>
              <a:rPr lang="uk-UA" sz="1200" dirty="0" smtClean="0"/>
              <a:t>причина, </a:t>
            </a:r>
            <a:r>
              <a:rPr lang="uk-UA" sz="1200" dirty="0"/>
              <a:t>тромбоз портальної вени спостерігається у 10–25 % хворих</a:t>
            </a:r>
            <a:r>
              <a:rPr lang="uk-UA" sz="1200" dirty="0" smtClean="0"/>
              <a:t>) </a:t>
            </a:r>
          </a:p>
          <a:p>
            <a:pPr>
              <a:buFontTx/>
              <a:buChar char="-"/>
            </a:pPr>
            <a:r>
              <a:rPr lang="uk-UA" sz="1400" dirty="0" smtClean="0"/>
              <a:t> пухлини </a:t>
            </a:r>
            <a:r>
              <a:rPr lang="uk-UA" sz="1400" dirty="0"/>
              <a:t>печінки та підшлункової </a:t>
            </a:r>
            <a:r>
              <a:rPr lang="uk-UA" sz="1400" dirty="0" smtClean="0"/>
              <a:t>залози</a:t>
            </a:r>
          </a:p>
          <a:p>
            <a:pPr>
              <a:buFontTx/>
              <a:buChar char="-"/>
            </a:pPr>
            <a:r>
              <a:rPr lang="uk-UA" sz="1400" dirty="0" smtClean="0"/>
              <a:t> </a:t>
            </a:r>
            <a:r>
              <a:rPr lang="uk-UA" sz="1400" dirty="0" err="1"/>
              <a:t>мієлопроліфераційні</a:t>
            </a:r>
            <a:r>
              <a:rPr lang="uk-UA" sz="1400" dirty="0"/>
              <a:t> </a:t>
            </a:r>
            <a:r>
              <a:rPr lang="uk-UA" sz="1400" dirty="0" err="1" smtClean="0"/>
              <a:t>новоутвори</a:t>
            </a:r>
            <a:endParaRPr lang="uk-UA" sz="1400" dirty="0" smtClean="0"/>
          </a:p>
          <a:p>
            <a:pPr>
              <a:buFontTx/>
              <a:buChar char="-"/>
            </a:pPr>
            <a:r>
              <a:rPr lang="uk-UA" sz="1400" dirty="0"/>
              <a:t> </a:t>
            </a:r>
            <a:r>
              <a:rPr lang="uk-UA" sz="1400" dirty="0" smtClean="0"/>
              <a:t>стани </a:t>
            </a:r>
            <a:r>
              <a:rPr lang="uk-UA" sz="1400" dirty="0" err="1" smtClean="0"/>
              <a:t>гіперкоагуляції</a:t>
            </a:r>
            <a:endParaRPr lang="uk-UA" sz="1400" dirty="0" smtClean="0"/>
          </a:p>
          <a:p>
            <a:pPr>
              <a:buFontTx/>
              <a:buChar char="-"/>
            </a:pPr>
            <a:r>
              <a:rPr lang="uk-UA" sz="1400" dirty="0"/>
              <a:t> </a:t>
            </a:r>
            <a:r>
              <a:rPr lang="uk-UA" sz="1400" dirty="0" smtClean="0"/>
              <a:t>травми </a:t>
            </a:r>
          </a:p>
          <a:p>
            <a:pPr>
              <a:buFontTx/>
              <a:buChar char="-"/>
            </a:pPr>
            <a:r>
              <a:rPr lang="uk-UA" sz="1400" dirty="0" smtClean="0"/>
              <a:t>компресія </a:t>
            </a:r>
            <a:r>
              <a:rPr lang="uk-UA" sz="1400" dirty="0"/>
              <a:t>на портальну вену </a:t>
            </a:r>
            <a:r>
              <a:rPr lang="uk-UA" sz="1200" dirty="0"/>
              <a:t>(кісти підшлункової залози, пухлини сусідніх </a:t>
            </a:r>
            <a:r>
              <a:rPr lang="uk-UA" sz="1200" dirty="0" smtClean="0"/>
              <a:t>органів). </a:t>
            </a:r>
            <a:endParaRPr lang="uk-UA" sz="1200" dirty="0"/>
          </a:p>
        </p:txBody>
      </p:sp>
      <p:sp>
        <p:nvSpPr>
          <p:cNvPr id="3" name="Прямокутник 2"/>
          <p:cNvSpPr/>
          <p:nvPr/>
        </p:nvSpPr>
        <p:spPr>
          <a:xfrm>
            <a:off x="500034" y="4286256"/>
            <a:ext cx="8286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/>
              <a:t>Хронічний </a:t>
            </a:r>
            <a:r>
              <a:rPr lang="uk-UA" sz="1600" b="1" dirty="0" smtClean="0"/>
              <a:t>тромбоз </a:t>
            </a:r>
            <a:r>
              <a:rPr lang="uk-UA" sz="1600" b="1" dirty="0" err="1" smtClean="0"/>
              <a:t>воротної</a:t>
            </a:r>
            <a:r>
              <a:rPr lang="uk-UA" sz="1600" b="1" dirty="0" smtClean="0"/>
              <a:t> вени :</a:t>
            </a:r>
            <a:r>
              <a:rPr lang="uk-UA" sz="1600" dirty="0"/>
              <a:t> зазвичай, без асциту та ознак пошкодження печінки, у той час, як значно виражені симптоми портальної гіпертензії </a:t>
            </a:r>
            <a:r>
              <a:rPr lang="uk-UA" sz="1600" dirty="0" smtClean="0"/>
              <a:t>(</a:t>
            </a:r>
            <a:r>
              <a:rPr lang="uk-UA" sz="1600" dirty="0" err="1" smtClean="0"/>
              <a:t>спленомегалія</a:t>
            </a:r>
            <a:r>
              <a:rPr lang="uk-UA" sz="1600" dirty="0" smtClean="0"/>
              <a:t>, </a:t>
            </a:r>
            <a:r>
              <a:rPr lang="uk-UA" sz="1600" dirty="0" err="1"/>
              <a:t>варикозно</a:t>
            </a:r>
            <a:r>
              <a:rPr lang="uk-UA" sz="1600" dirty="0"/>
              <a:t> розширені вени стравоходу); основним ускладненням є кровотеча з </a:t>
            </a:r>
            <a:r>
              <a:rPr lang="uk-UA" sz="1600" dirty="0" err="1"/>
              <a:t>варикозно</a:t>
            </a:r>
            <a:r>
              <a:rPr lang="uk-UA" sz="1600" dirty="0"/>
              <a:t> розширених вен стравоходу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pic>
        <p:nvPicPr>
          <p:cNvPr id="24578" name="Picture 2" descr="Тромбоз печінкових вен (синдром Бадда Кіарі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8757" y="1142984"/>
            <a:ext cx="5083603" cy="2714644"/>
          </a:xfrm>
          <a:prstGeom prst="rect">
            <a:avLst/>
          </a:prstGeom>
          <a:noFill/>
        </p:spPr>
      </p:pic>
      <p:sp>
        <p:nvSpPr>
          <p:cNvPr id="7" name="Прямокутник 6"/>
          <p:cNvSpPr/>
          <p:nvPr/>
        </p:nvSpPr>
        <p:spPr>
          <a:xfrm>
            <a:off x="4214810" y="1214422"/>
            <a:ext cx="4929190" cy="1428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кутник 7"/>
          <p:cNvSpPr/>
          <p:nvPr/>
        </p:nvSpPr>
        <p:spPr>
          <a:xfrm>
            <a:off x="4516950" y="1752889"/>
            <a:ext cx="4127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Тромбоз портальної вени</a:t>
            </a:r>
            <a:endParaRPr lang="uk-UA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2143124" y="2690336"/>
            <a:ext cx="54292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У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льтразвукова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доплерографія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Магнітно-резонансна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ангіографія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КТ-ангіографія</a:t>
            </a:r>
            <a:endParaRPr lang="uk-UA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00218" y="857232"/>
            <a:ext cx="522923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Тромбоз портальної вени</a:t>
            </a:r>
            <a:b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endParaRPr lang="uk-UA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Тромбоз печінкових вен (синдром Бадда Кіарі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071546"/>
            <a:ext cx="7839417" cy="4186249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357290" y="500042"/>
            <a:ext cx="67151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Хвороба та синдром </a:t>
            </a:r>
            <a:r>
              <a:rPr lang="uk-UA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Бадда-Кіарі</a:t>
            </a:r>
            <a:endParaRPr lang="uk-UA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642910" y="3500438"/>
            <a:ext cx="7500990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600" b="1" dirty="0" smtClean="0"/>
              <a:t>Хвороба </a:t>
            </a:r>
            <a:r>
              <a:rPr lang="uk-UA" sz="1600" b="1" dirty="0" err="1" smtClean="0"/>
              <a:t>Бадда-Кіарі</a:t>
            </a:r>
            <a:r>
              <a:rPr lang="uk-UA" sz="1600" b="1" dirty="0" smtClean="0"/>
              <a:t> </a:t>
            </a:r>
            <a:r>
              <a:rPr lang="uk-UA" sz="1600" dirty="0" smtClean="0"/>
              <a:t>– </a:t>
            </a:r>
            <a:r>
              <a:rPr lang="uk-UA" sz="1600" dirty="0" err="1" smtClean="0"/>
              <a:t>облітеруючий</a:t>
            </a:r>
            <a:r>
              <a:rPr lang="uk-UA" sz="1600" dirty="0" smtClean="0"/>
              <a:t> </a:t>
            </a:r>
            <a:r>
              <a:rPr lang="uk-UA" sz="1600" dirty="0" err="1" smtClean="0"/>
              <a:t>ендофлебіт</a:t>
            </a:r>
            <a:r>
              <a:rPr lang="uk-UA" sz="1600" dirty="0" smtClean="0"/>
              <a:t> печінкових вен з тромбозом  та наступною їх оклюзією, а також аномалії печінкових вен, що призводять  до порушення венозного відтоку з печінки.</a:t>
            </a:r>
          </a:p>
          <a:p>
            <a:endParaRPr lang="uk-UA" sz="1600" dirty="0" smtClean="0"/>
          </a:p>
          <a:p>
            <a:r>
              <a:rPr lang="uk-UA" sz="1600" b="1" dirty="0" smtClean="0"/>
              <a:t>Синдром </a:t>
            </a:r>
            <a:r>
              <a:rPr lang="uk-UA" sz="1600" b="1" dirty="0" err="1" smtClean="0"/>
              <a:t>Бадда-Кіарі</a:t>
            </a:r>
            <a:r>
              <a:rPr lang="uk-UA" sz="1600" b="1" dirty="0" smtClean="0"/>
              <a:t> – </a:t>
            </a:r>
            <a:r>
              <a:rPr lang="uk-UA" sz="1600" dirty="0" smtClean="0"/>
              <a:t>вторинне порушення відтоку крові з печінки </a:t>
            </a:r>
            <a:r>
              <a:rPr lang="uk-UA" sz="1600" dirty="0" smtClean="0"/>
              <a:t>при деяких </a:t>
            </a:r>
            <a:r>
              <a:rPr lang="uk-UA" sz="1600" dirty="0" smtClean="0"/>
              <a:t>патологічних станах, не пов'язаних зі станом судин </a:t>
            </a:r>
            <a:r>
              <a:rPr lang="uk-UA" sz="1600" dirty="0" smtClean="0"/>
              <a:t>печінки</a:t>
            </a:r>
            <a:endParaRPr lang="uk-UA" sz="1600" dirty="0" smtClean="0"/>
          </a:p>
          <a:p>
            <a:endParaRPr lang="uk-UA" sz="1600" dirty="0" smtClean="0"/>
          </a:p>
        </p:txBody>
      </p:sp>
      <p:sp>
        <p:nvSpPr>
          <p:cNvPr id="6" name="Прямокутник 5"/>
          <p:cNvSpPr/>
          <p:nvPr/>
        </p:nvSpPr>
        <p:spPr>
          <a:xfrm>
            <a:off x="1000100" y="5702874"/>
            <a:ext cx="7241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 smtClean="0">
                <a:solidFill>
                  <a:srgbClr val="002060"/>
                </a:solidFill>
              </a:rPr>
              <a:t>Гепатомегалія</a:t>
            </a:r>
            <a:r>
              <a:rPr lang="uk-UA" dirty="0" smtClean="0">
                <a:solidFill>
                  <a:srgbClr val="002060"/>
                </a:solidFill>
              </a:rPr>
              <a:t> переважає над </a:t>
            </a:r>
            <a:r>
              <a:rPr lang="uk-UA" dirty="0" err="1" smtClean="0">
                <a:solidFill>
                  <a:srgbClr val="002060"/>
                </a:solidFill>
              </a:rPr>
              <a:t>спленомегалією</a:t>
            </a:r>
            <a:r>
              <a:rPr lang="uk-UA" dirty="0" smtClean="0">
                <a:solidFill>
                  <a:srgbClr val="002060"/>
                </a:solidFill>
              </a:rPr>
              <a:t> + жовтяниця + асцит</a:t>
            </a:r>
            <a:endParaRPr lang="uk-UA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2143124" y="2690336"/>
            <a:ext cx="54292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У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льтразвукова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доплерографія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Магнітно-резонансна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ангіографія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КТ-ангіографія</a:t>
            </a:r>
            <a:endParaRPr lang="uk-UA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532" y="857232"/>
            <a:ext cx="522923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Хвороба та синдром </a:t>
            </a:r>
            <a:r>
              <a:rPr lang="uk-UA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Бадда-Кіарі</a:t>
            </a:r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endParaRPr lang="uk-UA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714348" y="2986817"/>
            <a:ext cx="79296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err="1" smtClean="0"/>
              <a:t>Гемохроматоз</a:t>
            </a:r>
            <a:r>
              <a:rPr lang="uk-UA" sz="2000" dirty="0" smtClean="0"/>
              <a:t> є спадковим захворюванням, що змінює метаболізм заліза. Він викликаний дефектом в гені, який є ключовим для регулювання кількості заліза, що поглинається з їжі. Ведуча мутація - </a:t>
            </a:r>
            <a:r>
              <a:rPr lang="en-US" sz="2000" dirty="0" smtClean="0"/>
              <a:t>C282Y</a:t>
            </a:r>
            <a:r>
              <a:rPr lang="uk-UA" sz="2000" dirty="0" smtClean="0"/>
              <a:t>. Аномальна робота гена спричиняє надмірне поглинання заліза, навіть якщо його вже достатньо в організмі. Через деякий час це додаткове залізо стає токсичним, насамперед для печінки.</a:t>
            </a:r>
            <a:endParaRPr lang="uk-UA" sz="2000" dirty="0"/>
          </a:p>
        </p:txBody>
      </p:sp>
      <p:pic>
        <p:nvPicPr>
          <p:cNvPr id="21508" name="Picture 4" descr="https://med-ukraine.info/img/news/2020/01/16025-82426319_1498676826957040_763703309021216768_n.jpg"/>
          <p:cNvPicPr>
            <a:picLocks noChangeAspect="1" noChangeArrowheads="1"/>
          </p:cNvPicPr>
          <p:nvPr/>
        </p:nvPicPr>
        <p:blipFill>
          <a:blip r:embed="rId2"/>
          <a:srcRect t="34000"/>
          <a:stretch>
            <a:fillRect/>
          </a:stretch>
        </p:blipFill>
        <p:spPr bwMode="auto">
          <a:xfrm>
            <a:off x="6143636" y="1215164"/>
            <a:ext cx="2342068" cy="1070828"/>
          </a:xfrm>
          <a:prstGeom prst="rect">
            <a:avLst/>
          </a:prstGeom>
          <a:noFill/>
        </p:spPr>
      </p:pic>
      <p:sp>
        <p:nvSpPr>
          <p:cNvPr id="4" name="Прямокутник 3"/>
          <p:cNvSpPr/>
          <p:nvPr/>
        </p:nvSpPr>
        <p:spPr>
          <a:xfrm>
            <a:off x="2143108" y="1571612"/>
            <a:ext cx="29470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err="1" smtClean="0">
                <a:solidFill>
                  <a:srgbClr val="002060"/>
                </a:solidFill>
              </a:rPr>
              <a:t>Гемохроматоз</a:t>
            </a:r>
            <a:endParaRPr lang="uk-UA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57158" y="1857364"/>
            <a:ext cx="607223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Печінка</a:t>
            </a:r>
            <a:r>
              <a:rPr lang="uk-UA" dirty="0" smtClean="0"/>
              <a:t> – орган, що найчастіше вражається при </a:t>
            </a:r>
            <a:r>
              <a:rPr lang="uk-UA" dirty="0" err="1" smtClean="0"/>
              <a:t>гемохроматозі</a:t>
            </a:r>
            <a:r>
              <a:rPr lang="uk-UA" dirty="0" smtClean="0"/>
              <a:t>. Клінічна картина може бути різною, включаючи </a:t>
            </a:r>
            <a:r>
              <a:rPr lang="uk-UA" dirty="0" err="1" smtClean="0"/>
              <a:t>безсимптомне</a:t>
            </a:r>
            <a:r>
              <a:rPr lang="uk-UA" dirty="0" smtClean="0"/>
              <a:t> підвищення рівня сироваткових амінотрансфераз, неспецифічний біль у правому верхньому квадранті або ускладнення кінцевої стадії захворювання печінки.</a:t>
            </a:r>
          </a:p>
          <a:p>
            <a:endParaRPr lang="uk-UA" dirty="0" smtClean="0"/>
          </a:p>
          <a:p>
            <a:r>
              <a:rPr lang="uk-UA" dirty="0" smtClean="0"/>
              <a:t>Поширеність </a:t>
            </a:r>
            <a:r>
              <a:rPr lang="uk-UA" b="1" dirty="0" smtClean="0"/>
              <a:t>діабету</a:t>
            </a:r>
            <a:r>
              <a:rPr lang="uk-UA" dirty="0" smtClean="0"/>
              <a:t> серед хворих на </a:t>
            </a:r>
            <a:r>
              <a:rPr lang="uk-UA" dirty="0" err="1" smtClean="0"/>
              <a:t>гемохроматоз</a:t>
            </a:r>
            <a:r>
              <a:rPr lang="uk-UA" dirty="0" smtClean="0"/>
              <a:t> оцінюється приблизно в 13%-23%. Патогенез цукрового діабету при СГ передбачає травмування </a:t>
            </a:r>
            <a:r>
              <a:rPr lang="el-GR" dirty="0" smtClean="0"/>
              <a:t>β-</a:t>
            </a:r>
            <a:r>
              <a:rPr lang="uk-UA" dirty="0" err="1" smtClean="0"/>
              <a:t>острівцевих</a:t>
            </a:r>
            <a:r>
              <a:rPr lang="uk-UA" dirty="0" smtClean="0"/>
              <a:t> клітин підшлункової залози через накопичення заліза та розвиток печінкової резистентності до інсуліну через супутнє ураження печінки.</a:t>
            </a: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2143108" y="642918"/>
            <a:ext cx="29470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err="1" smtClean="0">
                <a:solidFill>
                  <a:srgbClr val="002060"/>
                </a:solidFill>
              </a:rPr>
              <a:t>Гемохроматоз</a:t>
            </a:r>
            <a:endParaRPr lang="uk-UA" sz="3200" dirty="0">
              <a:solidFill>
                <a:srgbClr val="002060"/>
              </a:solidFill>
            </a:endParaRPr>
          </a:p>
        </p:txBody>
      </p:sp>
      <p:pic>
        <p:nvPicPr>
          <p:cNvPr id="18436" name="Picture 4" descr="Гемохроматоз: причини, симптоми та лікування"/>
          <p:cNvPicPr>
            <a:picLocks noChangeAspect="1" noChangeArrowheads="1"/>
          </p:cNvPicPr>
          <p:nvPr/>
        </p:nvPicPr>
        <p:blipFill>
          <a:blip r:embed="rId2"/>
          <a:srcRect l="50487"/>
          <a:stretch>
            <a:fillRect/>
          </a:stretch>
        </p:blipFill>
        <p:spPr bwMode="auto">
          <a:xfrm>
            <a:off x="6387771" y="1571612"/>
            <a:ext cx="2541947" cy="2009776"/>
          </a:xfrm>
          <a:prstGeom prst="rect">
            <a:avLst/>
          </a:prstGeom>
          <a:noFill/>
        </p:spPr>
      </p:pic>
      <p:pic>
        <p:nvPicPr>
          <p:cNvPr id="18438" name="Picture 6" descr="Цукровий діабет 1 типу, Цукровий діабет типу 2. Загальна інформаці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030" y="3929066"/>
            <a:ext cx="1945745" cy="1643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00034" y="1216398"/>
            <a:ext cx="5572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err="1" smtClean="0"/>
              <a:t>Гіпогонадотропний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гіпогонадизм</a:t>
            </a:r>
            <a:r>
              <a:rPr lang="uk-UA" sz="1600" b="1" dirty="0" smtClean="0"/>
              <a:t> </a:t>
            </a:r>
            <a:r>
              <a:rPr lang="uk-UA" sz="1600" dirty="0" smtClean="0"/>
              <a:t>- найпоширеніший </a:t>
            </a:r>
            <a:r>
              <a:rPr lang="uk-UA" sz="1600" dirty="0" err="1" smtClean="0"/>
              <a:t>недіабетичний</a:t>
            </a:r>
            <a:r>
              <a:rPr lang="uk-UA" sz="1600" dirty="0" smtClean="0"/>
              <a:t> ендокринний розлад при </a:t>
            </a:r>
            <a:r>
              <a:rPr lang="uk-UA" sz="1600" dirty="0" err="1" smtClean="0"/>
              <a:t>гемохроматозі</a:t>
            </a:r>
            <a:r>
              <a:rPr lang="uk-UA" sz="1600" dirty="0" smtClean="0"/>
              <a:t>, що виникає внаслідок накопичення заліза в гіпофізі.  У чоловіків це імпотенція, втрата лібідо та остеопороз, тоді як у жінок це викликає аменорею або, рідше, передчасну менопаузу. </a:t>
            </a:r>
            <a:endParaRPr lang="uk-UA" dirty="0"/>
          </a:p>
        </p:txBody>
      </p:sp>
      <p:pic>
        <p:nvPicPr>
          <p:cNvPr id="18436" name="Picture 4" descr="Наследственный гемохромато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2881319"/>
            <a:ext cx="2819400" cy="1619251"/>
          </a:xfrm>
          <a:prstGeom prst="rect">
            <a:avLst/>
          </a:prstGeom>
          <a:noFill/>
        </p:spPr>
      </p:pic>
      <p:sp>
        <p:nvSpPr>
          <p:cNvPr id="6" name="Прямокутник 5"/>
          <p:cNvSpPr/>
          <p:nvPr/>
        </p:nvSpPr>
        <p:spPr>
          <a:xfrm>
            <a:off x="571472" y="3143248"/>
            <a:ext cx="52864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err="1" smtClean="0"/>
              <a:t>Артропатія</a:t>
            </a:r>
            <a:r>
              <a:rPr lang="uk-UA" sz="1600" dirty="0" smtClean="0"/>
              <a:t> розвивається у пацієнтів з </a:t>
            </a:r>
            <a:r>
              <a:rPr lang="uk-UA" sz="1600" dirty="0" err="1" smtClean="0"/>
              <a:t>гемохроматозом</a:t>
            </a:r>
            <a:r>
              <a:rPr lang="uk-UA" sz="1600" dirty="0" smtClean="0"/>
              <a:t>, переважно у другому та третьому </a:t>
            </a:r>
            <a:r>
              <a:rPr lang="uk-UA" sz="1600" dirty="0" err="1" smtClean="0"/>
              <a:t>метакарпофалангеальних</a:t>
            </a:r>
            <a:r>
              <a:rPr lang="uk-UA" sz="1600" dirty="0" smtClean="0"/>
              <a:t> суглобах. </a:t>
            </a:r>
          </a:p>
          <a:p>
            <a:r>
              <a:rPr lang="uk-UA" sz="1600" b="1" dirty="0" err="1" smtClean="0"/>
              <a:t>Артропатія</a:t>
            </a:r>
            <a:r>
              <a:rPr lang="uk-UA" sz="1600" dirty="0" smtClean="0"/>
              <a:t>, як правило, симетрична і може бути </a:t>
            </a:r>
            <a:r>
              <a:rPr lang="uk-UA" sz="1600" dirty="0" err="1" smtClean="0"/>
              <a:t>моно-</a:t>
            </a:r>
            <a:r>
              <a:rPr lang="uk-UA" sz="1600" dirty="0" smtClean="0"/>
              <a:t> або </a:t>
            </a:r>
            <a:r>
              <a:rPr lang="uk-UA" sz="1600" dirty="0" err="1" smtClean="0"/>
              <a:t>поліартикулярною</a:t>
            </a:r>
            <a:r>
              <a:rPr lang="uk-UA" sz="1600" dirty="0" smtClean="0"/>
              <a:t>. </a:t>
            </a:r>
            <a:endParaRPr lang="uk-UA" sz="1600" dirty="0"/>
          </a:p>
        </p:txBody>
      </p:sp>
      <p:sp>
        <p:nvSpPr>
          <p:cNvPr id="7" name="Прямокутник 6"/>
          <p:cNvSpPr/>
          <p:nvPr/>
        </p:nvSpPr>
        <p:spPr>
          <a:xfrm>
            <a:off x="500034" y="4891643"/>
            <a:ext cx="55721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err="1" smtClean="0"/>
              <a:t>Гіперпігментація</a:t>
            </a:r>
            <a:r>
              <a:rPr lang="uk-UA" sz="1600" dirty="0" smtClean="0"/>
              <a:t> може бути одним із ранніх ознак - появи характерного металевого або шиферного сірого відтінку, який зазвичай називають бронзовим. Найкраще його ідентифікувати, порівнявши розгинальну поверхню передпліччя з шкірою здорової людини.</a:t>
            </a:r>
            <a:endParaRPr lang="uk-UA" sz="1600" dirty="0"/>
          </a:p>
        </p:txBody>
      </p:sp>
      <p:pic>
        <p:nvPicPr>
          <p:cNvPr id="17410" name="Picture 2" descr="Гемохроматоз - причины и признаки гемохроматоз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4714884"/>
            <a:ext cx="1392553" cy="1619248"/>
          </a:xfrm>
          <a:prstGeom prst="rect">
            <a:avLst/>
          </a:prstGeom>
          <a:noFill/>
        </p:spPr>
      </p:pic>
      <p:pic>
        <p:nvPicPr>
          <p:cNvPr id="17412" name="Picture 4" descr="Що таке Гипогонадизм у чоловіків? | Ваше Здоров'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1000108"/>
            <a:ext cx="1857721" cy="1500198"/>
          </a:xfrm>
          <a:prstGeom prst="rect">
            <a:avLst/>
          </a:prstGeom>
          <a:noFill/>
        </p:spPr>
      </p:pic>
      <p:sp>
        <p:nvSpPr>
          <p:cNvPr id="8" name="Прямокутник 7"/>
          <p:cNvSpPr/>
          <p:nvPr/>
        </p:nvSpPr>
        <p:spPr>
          <a:xfrm>
            <a:off x="2143108" y="500042"/>
            <a:ext cx="29470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err="1" smtClean="0">
                <a:solidFill>
                  <a:srgbClr val="002060"/>
                </a:solidFill>
              </a:rPr>
              <a:t>Гемохроматоз</a:t>
            </a:r>
            <a:endParaRPr lang="uk-UA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71538" y="2786058"/>
            <a:ext cx="7143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Первинний підхід до оцінки пацієнтів із підозрами на перевантаження залізом включає визначення </a:t>
            </a:r>
            <a:r>
              <a:rPr lang="uk-UA" b="1" dirty="0" smtClean="0"/>
              <a:t>рівня заліза в сироватці крові, насичення </a:t>
            </a:r>
            <a:r>
              <a:rPr lang="uk-UA" b="1" dirty="0" err="1" smtClean="0"/>
              <a:t>трасферину</a:t>
            </a:r>
            <a:r>
              <a:rPr lang="uk-UA" b="1" dirty="0" smtClean="0"/>
              <a:t> залізом</a:t>
            </a:r>
            <a:r>
              <a:rPr lang="uk-UA" dirty="0" smtClean="0"/>
              <a:t> (НТЗ) та </a:t>
            </a:r>
            <a:r>
              <a:rPr lang="uk-UA" b="1" dirty="0" smtClean="0"/>
              <a:t>сироваткового </a:t>
            </a:r>
            <a:r>
              <a:rPr lang="uk-UA" b="1" dirty="0" err="1" smtClean="0"/>
              <a:t>феритину</a:t>
            </a:r>
            <a:endParaRPr lang="uk-UA" b="1" dirty="0" smtClean="0"/>
          </a:p>
          <a:p>
            <a:endParaRPr lang="en-US" dirty="0" smtClean="0"/>
          </a:p>
          <a:p>
            <a:r>
              <a:rPr lang="uk-UA" b="1" dirty="0" smtClean="0"/>
              <a:t>НТЗ </a:t>
            </a:r>
            <a:r>
              <a:rPr lang="uk-UA" dirty="0" smtClean="0"/>
              <a:t>є кращим початковим </a:t>
            </a:r>
            <a:r>
              <a:rPr lang="uk-UA" dirty="0" err="1" smtClean="0"/>
              <a:t>скринінг-тестом</a:t>
            </a:r>
            <a:r>
              <a:rPr lang="uk-UA" dirty="0" smtClean="0"/>
              <a:t>. НТЗ, що перевищує 45%, визначається у 97,9–100% </a:t>
            </a:r>
            <a:r>
              <a:rPr lang="uk-UA" dirty="0" err="1" smtClean="0"/>
              <a:t>гомозигот</a:t>
            </a:r>
            <a:r>
              <a:rPr lang="uk-UA" dirty="0" smtClean="0"/>
              <a:t> </a:t>
            </a:r>
            <a:r>
              <a:rPr lang="en-US" dirty="0" smtClean="0"/>
              <a:t>C282Y</a:t>
            </a:r>
            <a:endParaRPr lang="uk-UA" dirty="0"/>
          </a:p>
        </p:txBody>
      </p:sp>
      <p:pic>
        <p:nvPicPr>
          <p:cNvPr id="3" name="Picture 4" descr="https://med-ukraine.info/img/news/2020/01/16025-82426319_1498676826957040_763703309021216768_n.jpg"/>
          <p:cNvPicPr>
            <a:picLocks noChangeAspect="1" noChangeArrowheads="1"/>
          </p:cNvPicPr>
          <p:nvPr/>
        </p:nvPicPr>
        <p:blipFill>
          <a:blip r:embed="rId2"/>
          <a:srcRect t="34000"/>
          <a:stretch>
            <a:fillRect/>
          </a:stretch>
        </p:blipFill>
        <p:spPr bwMode="auto">
          <a:xfrm>
            <a:off x="5929322" y="1142984"/>
            <a:ext cx="2812429" cy="1285884"/>
          </a:xfrm>
          <a:prstGeom prst="rect">
            <a:avLst/>
          </a:prstGeom>
          <a:noFill/>
        </p:spPr>
      </p:pic>
      <p:sp>
        <p:nvSpPr>
          <p:cNvPr id="4" name="Прямокутник 3"/>
          <p:cNvSpPr/>
          <p:nvPr/>
        </p:nvSpPr>
        <p:spPr>
          <a:xfrm>
            <a:off x="2143108" y="1571612"/>
            <a:ext cx="29470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err="1" smtClean="0">
                <a:solidFill>
                  <a:srgbClr val="002060"/>
                </a:solidFill>
              </a:rPr>
              <a:t>Гемохроматоз</a:t>
            </a:r>
            <a:endParaRPr lang="uk-UA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500034" y="1428736"/>
            <a:ext cx="81439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/>
              <a:t>Первинний (</a:t>
            </a:r>
            <a:r>
              <a:rPr lang="en-US" sz="1600" b="1" dirty="0" smtClean="0"/>
              <a:t>AL-</a:t>
            </a:r>
            <a:r>
              <a:rPr lang="uk-UA" sz="1600" b="1" dirty="0" smtClean="0"/>
              <a:t>амілоїдоз)</a:t>
            </a: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 smtClean="0"/>
              <a:t>У таких  хворих не вдається встановити фактор порушення імунної системи і білкового обміну.</a:t>
            </a:r>
          </a:p>
          <a:p>
            <a:endParaRPr lang="uk-UA" sz="1600" b="1" dirty="0" smtClean="0"/>
          </a:p>
          <a:p>
            <a:r>
              <a:rPr lang="uk-UA" sz="1600" b="1" dirty="0" smtClean="0"/>
              <a:t>Вторинний (</a:t>
            </a:r>
            <a:r>
              <a:rPr lang="uk-UA" sz="1600" b="1" dirty="0" err="1" smtClean="0"/>
              <a:t>АА-амілоїдоз</a:t>
            </a:r>
            <a:r>
              <a:rPr lang="uk-UA" sz="1600" b="1" dirty="0" smtClean="0"/>
              <a:t>)</a:t>
            </a: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 smtClean="0"/>
              <a:t>Виникає через вплив на людину різних хвороб. На його виникнення безпосередньо впливають такі хвороби:</a:t>
            </a:r>
          </a:p>
          <a:p>
            <a:pPr lvl="1"/>
            <a:r>
              <a:rPr lang="uk-UA" sz="1600" dirty="0" err="1" smtClean="0"/>
              <a:t>бронхоектатична</a:t>
            </a:r>
            <a:r>
              <a:rPr lang="uk-UA" sz="1600" dirty="0" smtClean="0"/>
              <a:t> хвороба</a:t>
            </a:r>
          </a:p>
          <a:p>
            <a:pPr lvl="1"/>
            <a:r>
              <a:rPr lang="uk-UA" sz="1600" dirty="0" err="1" smtClean="0"/>
              <a:t>ревматоїдний</a:t>
            </a:r>
            <a:r>
              <a:rPr lang="uk-UA" sz="1600" dirty="0" smtClean="0"/>
              <a:t> артрит</a:t>
            </a:r>
          </a:p>
          <a:p>
            <a:pPr lvl="1"/>
            <a:r>
              <a:rPr lang="uk-UA" sz="1600" dirty="0" smtClean="0"/>
              <a:t>остеомієліт;</a:t>
            </a:r>
          </a:p>
          <a:p>
            <a:pPr lvl="1"/>
            <a:r>
              <a:rPr lang="uk-UA" sz="1600" dirty="0" err="1" smtClean="0"/>
              <a:t>анкілозуючий</a:t>
            </a:r>
            <a:r>
              <a:rPr lang="uk-UA" sz="1600" dirty="0" smtClean="0"/>
              <a:t> спондилоартрит</a:t>
            </a:r>
          </a:p>
          <a:p>
            <a:pPr lvl="1"/>
            <a:r>
              <a:rPr lang="uk-UA" sz="1600" dirty="0" smtClean="0"/>
              <a:t>туберкульоз</a:t>
            </a:r>
          </a:p>
          <a:p>
            <a:pPr lvl="1"/>
            <a:r>
              <a:rPr lang="uk-UA" sz="1600" dirty="0" smtClean="0"/>
              <a:t>мієломна хвороба.</a:t>
            </a:r>
          </a:p>
          <a:p>
            <a:endParaRPr lang="uk-UA" sz="1600" b="1" dirty="0" smtClean="0"/>
          </a:p>
          <a:p>
            <a:r>
              <a:rPr lang="uk-UA" sz="1600" b="1" dirty="0" smtClean="0"/>
              <a:t>Спадковий (</a:t>
            </a:r>
            <a:r>
              <a:rPr lang="en-US" sz="1600" b="1" dirty="0" smtClean="0"/>
              <a:t>AF-</a:t>
            </a:r>
            <a:r>
              <a:rPr lang="uk-UA" sz="1600" b="1" dirty="0" smtClean="0"/>
              <a:t>амілоїдоз)</a:t>
            </a: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 smtClean="0"/>
              <a:t>Передається в певних етнічних групах , напр.  у вигляді середземноморської  інтермітуючої лихоманки. </a:t>
            </a:r>
          </a:p>
          <a:p>
            <a:endParaRPr lang="uk-UA" sz="1600" dirty="0" smtClean="0"/>
          </a:p>
          <a:p>
            <a:r>
              <a:rPr lang="uk-UA" sz="1600" b="1" dirty="0" err="1" smtClean="0"/>
              <a:t>АН-амілоїдоз</a:t>
            </a: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 smtClean="0"/>
              <a:t>Розвивається внаслідок проходження людиною курсів гемодіалізу </a:t>
            </a:r>
            <a:endParaRPr lang="uk-UA" sz="1600" dirty="0"/>
          </a:p>
        </p:txBody>
      </p:sp>
      <p:sp>
        <p:nvSpPr>
          <p:cNvPr id="4" name="Прямокутник 3"/>
          <p:cNvSpPr/>
          <p:nvPr/>
        </p:nvSpPr>
        <p:spPr>
          <a:xfrm>
            <a:off x="2857488" y="558209"/>
            <a:ext cx="38459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Амілоїдоз </a:t>
            </a:r>
            <a:r>
              <a:rPr lang="uk-UA" sz="3200" dirty="0" smtClean="0">
                <a:solidFill>
                  <a:srgbClr val="002060"/>
                </a:solidFill>
              </a:rPr>
              <a:t>печінки</a:t>
            </a:r>
            <a:endParaRPr lang="uk-UA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857224" y="1357298"/>
            <a:ext cx="550072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err="1" smtClean="0"/>
              <a:t>виражена</a:t>
            </a:r>
            <a:r>
              <a:rPr lang="ru-RU" sz="2000" dirty="0" smtClean="0"/>
              <a:t> </a:t>
            </a:r>
            <a:r>
              <a:rPr lang="ru-RU" sz="2000" dirty="0" err="1" smtClean="0"/>
              <a:t>втома</a:t>
            </a:r>
            <a:endParaRPr lang="ru-RU" sz="20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err="1" smtClean="0"/>
              <a:t>ортостатична</a:t>
            </a:r>
            <a:r>
              <a:rPr lang="ru-RU" sz="2000" dirty="0" smtClean="0"/>
              <a:t> </a:t>
            </a:r>
            <a:r>
              <a:rPr lang="ru-RU" sz="2000" dirty="0" err="1" smtClean="0"/>
              <a:t>гіпотензія</a:t>
            </a:r>
            <a:endParaRPr lang="ru-RU" sz="20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err="1" smtClean="0"/>
              <a:t>задишка</a:t>
            </a:r>
            <a:endParaRPr lang="ru-RU" sz="20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err="1" smtClean="0"/>
              <a:t>набряки</a:t>
            </a:r>
            <a:endParaRPr lang="ru-RU" sz="20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/>
              <a:t>протеинурия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err="1" smtClean="0"/>
              <a:t>карпальний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тунельний</a:t>
            </a:r>
            <a:r>
              <a:rPr lang="ru-RU" sz="2000" dirty="0" smtClean="0"/>
              <a:t> синдром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err="1" smtClean="0"/>
              <a:t>периферична</a:t>
            </a:r>
            <a:r>
              <a:rPr lang="ru-RU" sz="2000" dirty="0" smtClean="0"/>
              <a:t> </a:t>
            </a:r>
            <a:r>
              <a:rPr lang="ru-RU" sz="2000" dirty="0" err="1" smtClean="0"/>
              <a:t>нейропатія</a:t>
            </a:r>
            <a:endParaRPr lang="ru-RU" sz="20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err="1" smtClean="0"/>
              <a:t>гепато</a:t>
            </a:r>
            <a:r>
              <a:rPr lang="ru-RU" sz="2000" dirty="0" smtClean="0"/>
              <a:t>/</a:t>
            </a:r>
            <a:r>
              <a:rPr lang="ru-RU" sz="2000" dirty="0" err="1" smtClean="0"/>
              <a:t>спленомегалія</a:t>
            </a:r>
            <a:endParaRPr lang="ru-RU" sz="20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err="1" smtClean="0"/>
              <a:t>макроглосія</a:t>
            </a:r>
            <a:endParaRPr lang="ru-RU" sz="20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/>
              <a:t>«</a:t>
            </a:r>
            <a:r>
              <a:rPr lang="ru-RU" sz="2000" dirty="0" err="1" smtClean="0"/>
              <a:t>переміжна</a:t>
            </a:r>
            <a:r>
              <a:rPr lang="ru-RU" sz="2000" dirty="0" smtClean="0"/>
              <a:t> </a:t>
            </a:r>
            <a:r>
              <a:rPr lang="ru-RU" sz="2000" dirty="0" err="1" smtClean="0"/>
              <a:t>кульгавість</a:t>
            </a:r>
            <a:r>
              <a:rPr lang="ru-RU" sz="2000" dirty="0" smtClean="0"/>
              <a:t>» </a:t>
            </a:r>
            <a:r>
              <a:rPr lang="ru-RU" sz="2000" dirty="0" err="1" smtClean="0"/>
              <a:t>нижньої</a:t>
            </a:r>
            <a:r>
              <a:rPr lang="ru-RU" sz="2000" dirty="0" smtClean="0"/>
              <a:t> </a:t>
            </a:r>
            <a:r>
              <a:rPr lang="ru-RU" sz="2000" dirty="0" err="1" smtClean="0"/>
              <a:t>щелепи</a:t>
            </a:r>
            <a:endParaRPr lang="uk-UA" sz="2000" dirty="0"/>
          </a:p>
        </p:txBody>
      </p:sp>
      <p:sp>
        <p:nvSpPr>
          <p:cNvPr id="3" name="Прямокутник 2"/>
          <p:cNvSpPr/>
          <p:nvPr/>
        </p:nvSpPr>
        <p:spPr>
          <a:xfrm>
            <a:off x="2857488" y="558209"/>
            <a:ext cx="3520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Амілоїдоз, </a:t>
            </a:r>
            <a:r>
              <a:rPr lang="uk-UA" sz="2000" dirty="0" smtClean="0">
                <a:solidFill>
                  <a:srgbClr val="002060"/>
                </a:solidFill>
              </a:rPr>
              <a:t>симптоми</a:t>
            </a:r>
            <a:endParaRPr lang="uk-UA" sz="2000" dirty="0">
              <a:solidFill>
                <a:srgbClr val="002060"/>
              </a:solidFill>
            </a:endParaRPr>
          </a:p>
        </p:txBody>
      </p:sp>
      <p:pic>
        <p:nvPicPr>
          <p:cNvPr id="13314" name="Picture 2" descr="Амилоидоз - Эндокринные и метаболические нарушения - Справочник MSD  Профессиональная верс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4000504"/>
            <a:ext cx="1798769" cy="1372204"/>
          </a:xfrm>
          <a:prstGeom prst="rect">
            <a:avLst/>
          </a:prstGeom>
          <a:noFill/>
        </p:spPr>
      </p:pic>
      <p:pic>
        <p:nvPicPr>
          <p:cNvPr id="13316" name="Picture 4" descr="Исцеление карпального туннельного синдром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2071678"/>
            <a:ext cx="2071670" cy="1657336"/>
          </a:xfrm>
          <a:prstGeom prst="rect">
            <a:avLst/>
          </a:prstGeom>
          <a:noFill/>
        </p:spPr>
      </p:pic>
      <p:sp>
        <p:nvSpPr>
          <p:cNvPr id="6" name="Прямокутник 5"/>
          <p:cNvSpPr/>
          <p:nvPr/>
        </p:nvSpPr>
        <p:spPr>
          <a:xfrm>
            <a:off x="7215206" y="2071678"/>
            <a:ext cx="1214446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карпальний</a:t>
            </a:r>
            <a:r>
              <a:rPr lang="ru-RU" sz="1200" dirty="0" smtClean="0"/>
              <a:t> </a:t>
            </a:r>
            <a:r>
              <a:rPr lang="ru-RU" sz="1200" dirty="0" err="1" smtClean="0"/>
              <a:t>тунельний</a:t>
            </a:r>
            <a:r>
              <a:rPr lang="ru-RU" sz="1200" dirty="0" smtClean="0"/>
              <a:t> синдром</a:t>
            </a:r>
          </a:p>
        </p:txBody>
      </p:sp>
      <p:sp>
        <p:nvSpPr>
          <p:cNvPr id="8" name="Прямокутник 7"/>
          <p:cNvSpPr/>
          <p:nvPr/>
        </p:nvSpPr>
        <p:spPr>
          <a:xfrm>
            <a:off x="7715272" y="5143512"/>
            <a:ext cx="121444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макроглосія</a:t>
            </a:r>
            <a:endParaRPr lang="ru-RU" sz="1200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71472" y="2362794"/>
            <a:ext cx="32147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Вирішальне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значення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для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діагностики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має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пункційна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біопсія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печінки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642910" y="708708"/>
            <a:ext cx="25003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</a:rPr>
              <a:t>Амілоїдоз печінки</a:t>
            </a:r>
            <a:endParaRPr lang="uk-UA" sz="3200" b="1" dirty="0">
              <a:solidFill>
                <a:srgbClr val="002060"/>
              </a:solidFill>
            </a:endParaRPr>
          </a:p>
        </p:txBody>
      </p:sp>
      <p:pic>
        <p:nvPicPr>
          <p:cNvPr id="5" name="Picture 6" descr="biopsiya-pecheni-u-rebenka"/>
          <p:cNvPicPr>
            <a:picLocks noChangeAspect="1" noChangeArrowheads="1"/>
          </p:cNvPicPr>
          <p:nvPr/>
        </p:nvPicPr>
        <p:blipFill>
          <a:blip r:embed="rId2"/>
          <a:srcRect r="51875" b="17258"/>
          <a:stretch>
            <a:fillRect/>
          </a:stretch>
        </p:blipFill>
        <p:spPr bwMode="auto">
          <a:xfrm>
            <a:off x="3714744" y="2170945"/>
            <a:ext cx="5079722" cy="3753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66428459_biopsiya-pechen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1" y="3857628"/>
            <a:ext cx="3643340" cy="204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кутник 6"/>
          <p:cNvSpPr/>
          <p:nvPr/>
        </p:nvSpPr>
        <p:spPr>
          <a:xfrm>
            <a:off x="4857752" y="428604"/>
            <a:ext cx="39290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/>
              <a:t>При </a:t>
            </a:r>
            <a:r>
              <a:rPr lang="uk-UA" sz="1200" dirty="0" smtClean="0">
                <a:solidFill>
                  <a:srgbClr val="C00000"/>
                </a:solidFill>
              </a:rPr>
              <a:t>амілоїдозі </a:t>
            </a:r>
            <a:r>
              <a:rPr lang="uk-UA" sz="1200" dirty="0" smtClean="0"/>
              <a:t>найчастіше проводять </a:t>
            </a:r>
            <a:r>
              <a:rPr lang="uk-UA" sz="1200" dirty="0" smtClean="0">
                <a:solidFill>
                  <a:srgbClr val="C00000"/>
                </a:solidFill>
              </a:rPr>
              <a:t>біопсію підшкірної жирової клітковини черевної стінки</a:t>
            </a:r>
            <a:r>
              <a:rPr lang="uk-UA" sz="1200" dirty="0" smtClean="0"/>
              <a:t>; діагностичний алгоритм включає дослідження </a:t>
            </a:r>
            <a:r>
              <a:rPr lang="uk-UA" sz="1200" dirty="0" err="1" smtClean="0"/>
              <a:t>біоптату</a:t>
            </a:r>
            <a:r>
              <a:rPr lang="uk-UA" sz="1200" dirty="0" smtClean="0"/>
              <a:t> з фарбуванням </a:t>
            </a:r>
            <a:r>
              <a:rPr lang="uk-UA" sz="1200" dirty="0" err="1" smtClean="0"/>
              <a:t>конго</a:t>
            </a:r>
            <a:r>
              <a:rPr lang="uk-UA" sz="1200" dirty="0" smtClean="0"/>
              <a:t> червоним і вивчення препарату під зеленим подвійним </a:t>
            </a:r>
            <a:r>
              <a:rPr lang="uk-UA" sz="1200" dirty="0" err="1" smtClean="0"/>
              <a:t>променезалом-ленням</a:t>
            </a:r>
            <a:r>
              <a:rPr lang="uk-UA" sz="1200" dirty="0" smtClean="0"/>
              <a:t> у поляризаційному мікроскопі</a:t>
            </a:r>
            <a:endParaRPr lang="uk-UA" sz="1200" dirty="0"/>
          </a:p>
        </p:txBody>
      </p:sp>
      <p:cxnSp>
        <p:nvCxnSpPr>
          <p:cNvPr id="9" name="Пряма зі стрілкою 8"/>
          <p:cNvCxnSpPr/>
          <p:nvPr/>
        </p:nvCxnSpPr>
        <p:spPr>
          <a:xfrm rot="5400000">
            <a:off x="1714480" y="1999446"/>
            <a:ext cx="428628" cy="1588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 зі стрілкою 9"/>
          <p:cNvCxnSpPr/>
          <p:nvPr/>
        </p:nvCxnSpPr>
        <p:spPr>
          <a:xfrm>
            <a:off x="2081988" y="3357562"/>
            <a:ext cx="4347400" cy="642942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 rot="16200000" flipH="1">
            <a:off x="1826796" y="3612754"/>
            <a:ext cx="1071570" cy="561186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сполучна лінія 14"/>
          <p:cNvCxnSpPr/>
          <p:nvPr/>
        </p:nvCxnSpPr>
        <p:spPr>
          <a:xfrm>
            <a:off x="714348" y="3357562"/>
            <a:ext cx="2500330" cy="158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Мононуклеоз - DoctorThinking"/>
          <p:cNvPicPr>
            <a:picLocks noChangeAspect="1" noChangeArrowheads="1"/>
          </p:cNvPicPr>
          <p:nvPr/>
        </p:nvPicPr>
        <p:blipFill>
          <a:blip r:embed="rId2"/>
          <a:srcRect t="16835" b="34176"/>
          <a:stretch>
            <a:fillRect/>
          </a:stretch>
        </p:blipFill>
        <p:spPr bwMode="auto">
          <a:xfrm>
            <a:off x="1428728" y="1643049"/>
            <a:ext cx="6418410" cy="4448041"/>
          </a:xfrm>
          <a:prstGeom prst="rect">
            <a:avLst/>
          </a:prstGeom>
          <a:noFill/>
        </p:spPr>
      </p:pic>
      <p:sp>
        <p:nvSpPr>
          <p:cNvPr id="4" name="Прямокутник 3"/>
          <p:cNvSpPr/>
          <p:nvPr/>
        </p:nvSpPr>
        <p:spPr>
          <a:xfrm>
            <a:off x="3286116" y="642918"/>
            <a:ext cx="28696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Мононуклеоз</a:t>
            </a:r>
            <a:endParaRPr lang="uk-UA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Інфекційний мононуклеоз - лікування. Що таке інфекційний мононуклеоз  Лікування і профілактика інфекційного мононуклеоз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5" y="1643050"/>
            <a:ext cx="3214710" cy="2228379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3214678" y="843961"/>
            <a:ext cx="28696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Мононуклеоз</a:t>
            </a:r>
            <a:endParaRPr lang="uk-UA" sz="3200" dirty="0">
              <a:solidFill>
                <a:srgbClr val="002060"/>
              </a:solidFill>
            </a:endParaRPr>
          </a:p>
        </p:txBody>
      </p:sp>
      <p:pic>
        <p:nvPicPr>
          <p:cNvPr id="4" name="Picture 4" descr="Гепатоспленомегалия у ребенка: причины и лечение | ru-babyhealt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643050"/>
            <a:ext cx="2825046" cy="2219681"/>
          </a:xfrm>
          <a:prstGeom prst="rect">
            <a:avLst/>
          </a:prstGeom>
          <a:noFill/>
        </p:spPr>
      </p:pic>
      <p:pic>
        <p:nvPicPr>
          <p:cNvPr id="11268" name="Picture 4" descr="Моноцитарна ангіна або інфекційний мононуклеоз - med-centr.com.u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4214818"/>
            <a:ext cx="4373789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857224" y="2754997"/>
            <a:ext cx="77153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AutoNum type="arabicPeriod"/>
            </a:pPr>
            <a:r>
              <a:rPr lang="uk-UA" dirty="0" smtClean="0"/>
              <a:t>ПЛР (</a:t>
            </a:r>
            <a:r>
              <a:rPr lang="uk-UA" dirty="0" err="1" smtClean="0"/>
              <a:t>полімеразна</a:t>
            </a:r>
            <a:r>
              <a:rPr lang="uk-UA" dirty="0" smtClean="0"/>
              <a:t> ланцюгова реакція) - виявлення ДНК вірусу у мазку з мигдаликів</a:t>
            </a:r>
            <a:br>
              <a:rPr lang="uk-UA" dirty="0" smtClean="0"/>
            </a:br>
            <a:endParaRPr lang="uk-UA" dirty="0" smtClean="0"/>
          </a:p>
          <a:p>
            <a:pPr marL="342900" indent="-342900" fontAlgn="base">
              <a:buAutoNum type="arabicPeriod"/>
            </a:pPr>
            <a:r>
              <a:rPr lang="uk-UA" dirty="0" smtClean="0"/>
              <a:t>ІФА (</a:t>
            </a:r>
            <a:r>
              <a:rPr lang="uk-UA" dirty="0" err="1" smtClean="0"/>
              <a:t>імуноферментний</a:t>
            </a:r>
            <a:r>
              <a:rPr lang="uk-UA" dirty="0" smtClean="0"/>
              <a:t> аналіз) - найбільш використовуваний, </a:t>
            </a:r>
            <a:r>
              <a:rPr lang="uk-UA" dirty="0" err="1" smtClean="0"/>
              <a:t>т.к</a:t>
            </a:r>
            <a:r>
              <a:rPr lang="uk-UA" dirty="0" smtClean="0"/>
              <a:t> дозволяє визначити специфічні </a:t>
            </a:r>
            <a:r>
              <a:rPr lang="en-US" dirty="0" err="1" smtClean="0"/>
              <a:t>IgG</a:t>
            </a:r>
            <a:r>
              <a:rPr lang="en-US" dirty="0" smtClean="0"/>
              <a:t> </a:t>
            </a:r>
            <a:r>
              <a:rPr lang="uk-UA" dirty="0" smtClean="0"/>
              <a:t>і </a:t>
            </a:r>
            <a:r>
              <a:rPr lang="en-US" dirty="0" smtClean="0"/>
              <a:t>M </a:t>
            </a:r>
            <a:r>
              <a:rPr lang="uk-UA" dirty="0" smtClean="0"/>
              <a:t>саме до вірусу </a:t>
            </a:r>
            <a:r>
              <a:rPr lang="uk-UA" dirty="0" err="1" smtClean="0"/>
              <a:t>Епштейна-Барр</a:t>
            </a:r>
            <a:r>
              <a:rPr lang="uk-UA" dirty="0" smtClean="0"/>
              <a:t>, навіть при їх невеликій кількості, що дозволяє визначити стадію захворювання (гострий або хронічний)</a:t>
            </a:r>
            <a:endParaRPr lang="uk-UA" dirty="0"/>
          </a:p>
        </p:txBody>
      </p:sp>
      <p:sp>
        <p:nvSpPr>
          <p:cNvPr id="3" name="Прямокутник 2"/>
          <p:cNvSpPr/>
          <p:nvPr/>
        </p:nvSpPr>
        <p:spPr>
          <a:xfrm>
            <a:off x="1571604" y="1071546"/>
            <a:ext cx="628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uk-UA" sz="2400" b="1" dirty="0" smtClean="0">
                <a:solidFill>
                  <a:srgbClr val="002060"/>
                </a:solidFill>
              </a:rPr>
              <a:t>Лабораторна діагностика </a:t>
            </a:r>
          </a:p>
          <a:p>
            <a:pPr algn="ctr" fontAlgn="base"/>
            <a:r>
              <a:rPr lang="uk-UA" sz="2400" b="1" dirty="0" smtClean="0">
                <a:solidFill>
                  <a:srgbClr val="002060"/>
                </a:solidFill>
              </a:rPr>
              <a:t>інфекційного мононуклеозу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Возбудитель малярии приобрел устойчивость к хлорохину благодаря мутации в  транспортном белке • Александр Марков • Новости науки на «Элементах» •  Генетика, Медици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214290"/>
            <a:ext cx="1105316" cy="865976"/>
          </a:xfrm>
          <a:prstGeom prst="rect">
            <a:avLst/>
          </a:prstGeom>
          <a:noFill/>
        </p:spPr>
      </p:pic>
      <p:sp>
        <p:nvSpPr>
          <p:cNvPr id="4" name="Прямокутник 3"/>
          <p:cNvSpPr/>
          <p:nvPr/>
        </p:nvSpPr>
        <p:spPr>
          <a:xfrm>
            <a:off x="3299481" y="476672"/>
            <a:ext cx="18485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Малярія</a:t>
            </a:r>
            <a:endParaRPr lang="uk-UA" sz="3200" dirty="0">
              <a:solidFill>
                <a:srgbClr val="002060"/>
              </a:solidFill>
            </a:endParaRPr>
          </a:p>
        </p:txBody>
      </p:sp>
      <p:pic>
        <p:nvPicPr>
          <p:cNvPr id="9222" name="Picture 6" descr="https://admin.cgon.ru/storage/upload/medialibrary/e9799c0710c6210b73ab9c82a1d25688.png"/>
          <p:cNvPicPr>
            <a:picLocks noChangeAspect="1" noChangeArrowheads="1"/>
          </p:cNvPicPr>
          <p:nvPr/>
        </p:nvPicPr>
        <p:blipFill>
          <a:blip r:embed="rId3"/>
          <a:srcRect t="18998"/>
          <a:stretch>
            <a:fillRect/>
          </a:stretch>
        </p:blipFill>
        <p:spPr bwMode="auto">
          <a:xfrm>
            <a:off x="571471" y="4000504"/>
            <a:ext cx="3730687" cy="2143140"/>
          </a:xfrm>
          <a:prstGeom prst="rect">
            <a:avLst/>
          </a:prstGeom>
          <a:noFill/>
        </p:spPr>
      </p:pic>
      <p:pic>
        <p:nvPicPr>
          <p:cNvPr id="6" name="Picture 4" descr="Малярия: симптомы, возбудители, лечение, советы врача | РБК Стил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643050"/>
            <a:ext cx="3714776" cy="2428892"/>
          </a:xfrm>
          <a:prstGeom prst="rect">
            <a:avLst/>
          </a:prstGeom>
          <a:noFill/>
        </p:spPr>
      </p:pic>
      <p:pic>
        <p:nvPicPr>
          <p:cNvPr id="9224" name="Picture 8" descr="Симптомы малярии"/>
          <p:cNvPicPr>
            <a:picLocks noChangeAspect="1" noChangeArrowheads="1"/>
          </p:cNvPicPr>
          <p:nvPr/>
        </p:nvPicPr>
        <p:blipFill>
          <a:blip r:embed="rId5"/>
          <a:srcRect r="7701"/>
          <a:stretch>
            <a:fillRect/>
          </a:stretch>
        </p:blipFill>
        <p:spPr bwMode="auto">
          <a:xfrm>
            <a:off x="4786314" y="1643050"/>
            <a:ext cx="3858527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Презентація на тему «Малярійний плазмодій» - Слайд #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560840" cy="56706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700808"/>
            <a:ext cx="756084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dirty="0" smtClean="0">
                <a:latin typeface="Times New Roman" panose="02020603050405020304" pitchFamily="18" charset="0"/>
              </a:rPr>
              <a:t>1.Мікроскопічне </a:t>
            </a:r>
            <a:r>
              <a:rPr lang="ru-RU" sz="1600" b="1" dirty="0" err="1" smtClean="0">
                <a:latin typeface="Times New Roman" panose="02020603050405020304" pitchFamily="18" charset="0"/>
              </a:rPr>
              <a:t>дослідження</a:t>
            </a:r>
            <a:r>
              <a:rPr lang="ru-RU" sz="1600" b="1" dirty="0">
                <a:latin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</a:rPr>
              <a:t>зразок</a:t>
            </a:r>
            <a:r>
              <a:rPr lang="ru-RU" sz="1600" dirty="0" smtClean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досліджують</a:t>
            </a:r>
            <a:r>
              <a:rPr lang="ru-RU" sz="1600" dirty="0">
                <a:latin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</a:rPr>
              <a:t>вигляді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товстого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</a:rPr>
              <a:t> тонкого мазка </a:t>
            </a:r>
            <a:r>
              <a:rPr lang="ru-RU" sz="1600" dirty="0" err="1">
                <a:latin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фарбують</a:t>
            </a:r>
            <a:r>
              <a:rPr lang="ru-RU" sz="1600" dirty="0">
                <a:latin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</a:rPr>
              <a:t>Романовським-Гімзою</a:t>
            </a:r>
            <a:r>
              <a:rPr lang="ru-RU" sz="1600" dirty="0">
                <a:latin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</a:rPr>
              <a:t>досліджують</a:t>
            </a:r>
            <a:r>
              <a:rPr lang="ru-RU" sz="1600" dirty="0">
                <a:latin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занурювального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об’єктива</a:t>
            </a:r>
            <a:r>
              <a:rPr lang="ru-RU" sz="1600" dirty="0">
                <a:latin typeface="Times New Roman" panose="02020603050405020304" pitchFamily="18" charset="0"/>
              </a:rPr>
              <a:t> 100Х. </a:t>
            </a:r>
          </a:p>
          <a:p>
            <a:pPr fontAlgn="base"/>
            <a:endParaRPr lang="ru-RU" sz="1600" b="1" dirty="0" smtClean="0">
              <a:latin typeface="Times New Roman" panose="02020603050405020304" pitchFamily="18" charset="0"/>
            </a:endParaRPr>
          </a:p>
          <a:p>
            <a:pPr fontAlgn="base"/>
            <a:r>
              <a:rPr lang="ru-RU" sz="1600" b="1" dirty="0" smtClean="0">
                <a:latin typeface="Times New Roman" panose="02020603050405020304" pitchFamily="18" charset="0"/>
              </a:rPr>
              <a:t>2.</a:t>
            </a:r>
            <a:r>
              <a:rPr lang="ru-RU" sz="1600" dirty="0">
                <a:latin typeface="Times New Roman" panose="02020603050405020304" pitchFamily="18" charset="0"/>
              </a:rPr>
              <a:t> </a:t>
            </a:r>
            <a:r>
              <a:rPr lang="ru-RU" sz="1600" b="1" dirty="0" err="1">
                <a:latin typeface="Times New Roman" panose="02020603050405020304" pitchFamily="18" charset="0"/>
              </a:rPr>
              <a:t>Швидкий</a:t>
            </a:r>
            <a:r>
              <a:rPr lang="ru-RU" sz="1600" b="1" dirty="0">
                <a:latin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</a:rPr>
              <a:t>діагностичний</a:t>
            </a:r>
            <a:r>
              <a:rPr lang="ru-RU" sz="1600" b="1" dirty="0">
                <a:latin typeface="Times New Roman" panose="02020603050405020304" pitchFamily="18" charset="0"/>
              </a:rPr>
              <a:t> тест (</a:t>
            </a:r>
            <a:r>
              <a:rPr lang="en-US" sz="1600" b="1" dirty="0">
                <a:latin typeface="Times New Roman" panose="02020603050405020304" pitchFamily="18" charset="0"/>
              </a:rPr>
              <a:t>RDT) </a:t>
            </a:r>
            <a:r>
              <a:rPr lang="en-US" sz="1600" dirty="0">
                <a:latin typeface="Times New Roman" panose="02020603050405020304" pitchFamily="18" charset="0"/>
              </a:rPr>
              <a:t>– </a:t>
            </a:r>
            <a:r>
              <a:rPr lang="ru-RU" sz="1600" dirty="0" err="1">
                <a:latin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альтернативний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спосіб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швидкого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встановлення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діагнозу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малярійної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інфекції</a:t>
            </a:r>
            <a:r>
              <a:rPr lang="ru-RU" sz="1600" dirty="0">
                <a:latin typeface="Times New Roman" panose="02020603050405020304" pitchFamily="18" charset="0"/>
              </a:rPr>
              <a:t> шляхом </a:t>
            </a:r>
            <a:r>
              <a:rPr lang="ru-RU" sz="1600" dirty="0" err="1">
                <a:latin typeface="Times New Roman" panose="02020603050405020304" pitchFamily="18" charset="0"/>
              </a:rPr>
              <a:t>виявлення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специфічних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антигенів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малярії</a:t>
            </a:r>
            <a:r>
              <a:rPr lang="ru-RU" sz="1600" dirty="0">
                <a:latin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</a:rPr>
              <a:t>людини</a:t>
            </a:r>
            <a:r>
              <a:rPr lang="ru-RU" sz="1600" dirty="0" smtClean="0">
                <a:latin typeface="Times New Roman" panose="02020603050405020304" pitchFamily="18" charset="0"/>
              </a:rPr>
              <a:t> (</a:t>
            </a:r>
            <a:r>
              <a:rPr lang="en-US" sz="1600" dirty="0" err="1" smtClean="0">
                <a:latin typeface="Times New Roman" panose="02020603050405020304" pitchFamily="18" charset="0"/>
              </a:rPr>
              <a:t>pGluDH</a:t>
            </a:r>
            <a:r>
              <a:rPr lang="en-US" sz="1600" dirty="0" smtClean="0">
                <a:latin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</a:rPr>
              <a:t>білок</a:t>
            </a:r>
            <a:r>
              <a:rPr lang="ru-RU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</a:rPr>
              <a:t>II, </a:t>
            </a:r>
            <a:r>
              <a:rPr lang="ru-RU" sz="1600" dirty="0" err="1" smtClean="0">
                <a:latin typeface="Times New Roman" panose="02020603050405020304" pitchFamily="18" charset="0"/>
              </a:rPr>
              <a:t>багатий</a:t>
            </a:r>
            <a:r>
              <a:rPr lang="ru-RU" sz="1600" dirty="0" smtClean="0">
                <a:latin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</a:rPr>
              <a:t>гістидином</a:t>
            </a:r>
            <a:r>
              <a:rPr lang="ru-RU" sz="1600" dirty="0" smtClean="0">
                <a:latin typeface="Times New Roman" panose="02020603050405020304" pitchFamily="18" charset="0"/>
              </a:rPr>
              <a:t>, </a:t>
            </a:r>
            <a:r>
              <a:rPr lang="en-US" sz="1600" dirty="0" err="1" smtClean="0">
                <a:latin typeface="Times New Roman" panose="02020603050405020304" pitchFamily="18" charset="0"/>
              </a:rPr>
              <a:t>pLDH</a:t>
            </a:r>
            <a:r>
              <a:rPr lang="en-US" sz="1600" dirty="0" smtClean="0">
                <a:latin typeface="Times New Roman" panose="02020603050405020304" pitchFamily="18" charset="0"/>
              </a:rPr>
              <a:t>, </a:t>
            </a:r>
            <a:r>
              <a:rPr lang="en-US" sz="1600" dirty="0" err="1" smtClean="0">
                <a:latin typeface="Times New Roman" panose="02020603050405020304" pitchFamily="18" charset="0"/>
              </a:rPr>
              <a:t>pAldo</a:t>
            </a:r>
            <a:r>
              <a:rPr lang="ru-RU" sz="1600" dirty="0" smtClean="0">
                <a:latin typeface="Times New Roman" panose="02020603050405020304" pitchFamily="18" charset="0"/>
              </a:rPr>
              <a:t>).</a:t>
            </a:r>
            <a:r>
              <a:rPr lang="ru-RU" sz="1600" dirty="0">
                <a:latin typeface="Times New Roman" panose="02020603050405020304" pitchFamily="18" charset="0"/>
              </a:rPr>
              <a:t>  Через 15 </a:t>
            </a:r>
            <a:r>
              <a:rPr lang="ru-RU" sz="1600" dirty="0" err="1">
                <a:latin typeface="Times New Roman" panose="02020603050405020304" pitchFamily="18" charset="0"/>
              </a:rPr>
              <a:t>хвилин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наявність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специфічних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смуг</a:t>
            </a:r>
            <a:r>
              <a:rPr lang="ru-RU" sz="1600" dirty="0">
                <a:latin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</a:rPr>
              <a:t>вікні</a:t>
            </a:r>
            <a:r>
              <a:rPr lang="ru-RU" sz="1600" dirty="0">
                <a:latin typeface="Times New Roman" panose="02020603050405020304" pitchFamily="18" charset="0"/>
              </a:rPr>
              <a:t> тест-</a:t>
            </a:r>
            <a:r>
              <a:rPr lang="ru-RU" sz="1600" dirty="0" err="1">
                <a:latin typeface="Times New Roman" panose="02020603050405020304" pitchFamily="18" charset="0"/>
              </a:rPr>
              <a:t>картки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вказує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чи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інфікований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пацієнт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</a:rPr>
              <a:t>Plasmodium falciparum </a:t>
            </a:r>
            <a:r>
              <a:rPr lang="ru-RU" sz="1600" dirty="0" err="1">
                <a:latin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</a:rPr>
              <a:t> одним </a:t>
            </a:r>
            <a:r>
              <a:rPr lang="ru-RU" sz="1600" dirty="0" err="1">
                <a:latin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інших</a:t>
            </a:r>
            <a:r>
              <a:rPr lang="ru-RU" sz="1600" dirty="0">
                <a:latin typeface="Times New Roman" panose="02020603050405020304" pitchFamily="18" charset="0"/>
              </a:rPr>
              <a:t> 3 </a:t>
            </a:r>
            <a:r>
              <a:rPr lang="ru-RU" sz="1600" dirty="0" err="1">
                <a:latin typeface="Times New Roman" panose="02020603050405020304" pitchFamily="18" charset="0"/>
              </a:rPr>
              <a:t>видів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плазмодію</a:t>
            </a:r>
            <a:r>
              <a:rPr lang="ru-RU" sz="1600" dirty="0">
                <a:latin typeface="Times New Roman" panose="02020603050405020304" pitchFamily="18" charset="0"/>
              </a:rPr>
              <a:t>. </a:t>
            </a:r>
            <a:r>
              <a:rPr lang="ru-RU" sz="1600" dirty="0" smtClean="0">
                <a:latin typeface="Times New Roman" panose="02020603050405020304" pitchFamily="18" charset="0"/>
              </a:rPr>
              <a:t> </a:t>
            </a:r>
          </a:p>
          <a:p>
            <a:pPr fontAlgn="base"/>
            <a:endParaRPr lang="ru-RU" sz="1600" b="1" dirty="0" smtClean="0">
              <a:latin typeface="Times New Roman" panose="02020603050405020304" pitchFamily="18" charset="0"/>
            </a:endParaRPr>
          </a:p>
          <a:p>
            <a:pPr fontAlgn="base"/>
            <a:r>
              <a:rPr lang="ru-RU" sz="1600" b="1" dirty="0" smtClean="0">
                <a:latin typeface="Times New Roman" panose="02020603050405020304" pitchFamily="18" charset="0"/>
              </a:rPr>
              <a:t>3.</a:t>
            </a:r>
            <a:r>
              <a:rPr lang="ru-RU" sz="1600" dirty="0">
                <a:latin typeface="Times New Roman" panose="02020603050405020304" pitchFamily="18" charset="0"/>
              </a:rPr>
              <a:t> </a:t>
            </a:r>
            <a:r>
              <a:rPr lang="ru-RU" sz="1600" b="1" dirty="0" err="1">
                <a:latin typeface="Times New Roman" panose="02020603050405020304" pitchFamily="18" charset="0"/>
              </a:rPr>
              <a:t>Серологічний</a:t>
            </a:r>
            <a:r>
              <a:rPr lang="ru-RU" sz="1600" b="1" dirty="0">
                <a:latin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</a:rPr>
              <a:t>тест</a:t>
            </a:r>
            <a:r>
              <a:rPr lang="ru-RU" sz="1600" dirty="0" smtClean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</a:rPr>
              <a:t>корисним</a:t>
            </a:r>
            <a:r>
              <a:rPr lang="ru-RU" sz="1600" dirty="0">
                <a:latin typeface="Times New Roman" panose="02020603050405020304" pitchFamily="18" charset="0"/>
              </a:rPr>
              <a:t> для: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600" dirty="0" err="1" smtClean="0">
                <a:latin typeface="Times New Roman" panose="02020603050405020304" pitchFamily="18" charset="0"/>
              </a:rPr>
              <a:t>скринінгу</a:t>
            </a:r>
            <a:r>
              <a:rPr lang="ru-RU" sz="1600" dirty="0" smtClean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донорів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щоб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унеможливити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випадки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трансфузійної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малярії</a:t>
            </a:r>
            <a:r>
              <a:rPr lang="ru-RU" sz="1600" dirty="0">
                <a:latin typeface="Times New Roman" panose="02020603050405020304" pitchFamily="18" charset="0"/>
              </a:rPr>
              <a:t>, коли </a:t>
            </a:r>
            <a:r>
              <a:rPr lang="ru-RU" sz="1600" dirty="0" err="1">
                <a:latin typeface="Times New Roman" panose="02020603050405020304" pitchFamily="18" charset="0"/>
              </a:rPr>
              <a:t>паразитемія</a:t>
            </a:r>
            <a:r>
              <a:rPr lang="ru-RU" sz="1600" dirty="0">
                <a:latin typeface="Times New Roman" panose="02020603050405020304" pitchFamily="18" charset="0"/>
              </a:rPr>
              <a:t> донора </a:t>
            </a:r>
            <a:r>
              <a:rPr lang="ru-RU" sz="1600" dirty="0" err="1">
                <a:latin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</a:rPr>
              <a:t>нижче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рівня</a:t>
            </a:r>
            <a:r>
              <a:rPr lang="ru-RU" sz="1600" dirty="0">
                <a:latin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який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</a:rPr>
              <a:t>виявити</a:t>
            </a:r>
            <a:endParaRPr lang="ru-RU" sz="1600" dirty="0">
              <a:latin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600" dirty="0" err="1" smtClean="0">
                <a:latin typeface="Times New Roman" panose="02020603050405020304" pitchFamily="18" charset="0"/>
              </a:rPr>
              <a:t>тестування</a:t>
            </a:r>
            <a:r>
              <a:rPr lang="ru-RU" sz="1600" dirty="0" smtClean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пацієнта</a:t>
            </a:r>
            <a:r>
              <a:rPr lang="ru-RU" sz="1600" dirty="0">
                <a:latin typeface="Times New Roman" panose="02020603050405020304" pitchFamily="18" charset="0"/>
              </a:rPr>
              <a:t>, як правило, з </a:t>
            </a:r>
            <a:r>
              <a:rPr lang="ru-RU" sz="1600" dirty="0" err="1">
                <a:latin typeface="Times New Roman" panose="02020603050405020304" pitchFamily="18" charset="0"/>
              </a:rPr>
              <a:t>ендемічної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зони</a:t>
            </a:r>
            <a:r>
              <a:rPr lang="ru-RU" sz="1600" dirty="0">
                <a:latin typeface="Times New Roman" panose="02020603050405020304" pitchFamily="18" charset="0"/>
              </a:rPr>
              <a:t>, у </a:t>
            </a:r>
            <a:r>
              <a:rPr lang="ru-RU" sz="1600" dirty="0" err="1">
                <a:latin typeface="Times New Roman" panose="02020603050405020304" pitchFamily="18" charset="0"/>
              </a:rPr>
              <a:t>якого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були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повторні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хронічні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малярійні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інфекції</a:t>
            </a:r>
            <a:r>
              <a:rPr lang="ru-RU" sz="1600" dirty="0">
                <a:latin typeface="Times New Roman" panose="02020603050405020304" pitchFamily="18" charset="0"/>
              </a:rPr>
              <a:t> на стан, </a:t>
            </a:r>
            <a:r>
              <a:rPr lang="ru-RU" sz="1600" dirty="0" err="1">
                <a:latin typeface="Times New Roman" panose="02020603050405020304" pitchFamily="18" charset="0"/>
              </a:rPr>
              <a:t>відомий</a:t>
            </a:r>
            <a:r>
              <a:rPr lang="ru-RU" sz="1600" dirty="0">
                <a:latin typeface="Times New Roman" panose="02020603050405020304" pitchFamily="18" charset="0"/>
              </a:rPr>
              <a:t> як синдром </a:t>
            </a:r>
            <a:r>
              <a:rPr lang="ru-RU" sz="1600" dirty="0" err="1">
                <a:latin typeface="Times New Roman" panose="02020603050405020304" pitchFamily="18" charset="0"/>
              </a:rPr>
              <a:t>тропічної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</a:rPr>
              <a:t>спленомегалії</a:t>
            </a:r>
            <a:endParaRPr lang="ru-RU" sz="1600" dirty="0">
              <a:latin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600" dirty="0" err="1">
                <a:latin typeface="Times New Roman" panose="02020603050405020304" pitchFamily="18" charset="0"/>
              </a:rPr>
              <a:t>Тестування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пацієнта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який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нещодавно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лікувався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малярії</a:t>
            </a:r>
            <a:r>
              <a:rPr lang="ru-RU" sz="1600" dirty="0">
                <a:latin typeface="Times New Roman" panose="02020603050405020304" pitchFamily="18" charset="0"/>
              </a:rPr>
              <a:t>, але </a:t>
            </a:r>
            <a:r>
              <a:rPr lang="ru-RU" sz="1600" dirty="0" err="1">
                <a:latin typeface="Times New Roman" panose="02020603050405020304" pitchFamily="18" charset="0"/>
              </a:rPr>
              <a:t>наявність</a:t>
            </a:r>
            <a:r>
              <a:rPr lang="ru-RU" sz="1600" dirty="0">
                <a:latin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</a:rPr>
              <a:t>якого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малярії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під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питанням</a:t>
            </a:r>
            <a:r>
              <a:rPr lang="ru-RU" sz="1600" dirty="0" smtClean="0">
                <a:latin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</a:endParaRPr>
          </a:p>
        </p:txBody>
      </p:sp>
      <p:sp>
        <p:nvSpPr>
          <p:cNvPr id="6" name="Прямокутник 3"/>
          <p:cNvSpPr/>
          <p:nvPr/>
        </p:nvSpPr>
        <p:spPr>
          <a:xfrm>
            <a:off x="2339752" y="476672"/>
            <a:ext cx="4392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</a:rPr>
              <a:t>Малярія</a:t>
            </a:r>
          </a:p>
          <a:p>
            <a:pPr algn="ctr"/>
            <a:r>
              <a:rPr lang="uk-UA" sz="2400" dirty="0" smtClean="0">
                <a:solidFill>
                  <a:srgbClr val="002060"/>
                </a:solidFill>
              </a:rPr>
              <a:t>лабораторна діагностика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6740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396495"/>
            <a:ext cx="763284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З</a:t>
            </a:r>
            <a:r>
              <a:rPr lang="ru-RU" sz="20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апальне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захворювання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ендокарда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інфекційної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етіології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зумовлене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інвазією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збудника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з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його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локалізацією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клапанних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структурах,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ендокарді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ендотелії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зоні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прилеглих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до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серця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магістральних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судин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що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супроводжується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, як правило,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бактеріємією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ураженням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різних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органів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і систем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організму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2000" dirty="0"/>
          </a:p>
        </p:txBody>
      </p:sp>
      <p:sp>
        <p:nvSpPr>
          <p:cNvPr id="3" name="Прямокутник 3"/>
          <p:cNvSpPr/>
          <p:nvPr/>
        </p:nvSpPr>
        <p:spPr>
          <a:xfrm>
            <a:off x="2035079" y="744778"/>
            <a:ext cx="5201217" cy="595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Інфекційний ендокардит</a:t>
            </a:r>
            <a:endParaRPr lang="uk-UA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466775"/>
            <a:ext cx="58326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1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наявність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частіше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аортального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діастолічного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шуму в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результаті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клапанної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недостатності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та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вегетацій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на клапанах 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-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діагностуються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через 2–3 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тижні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від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початку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захворювання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</a:p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2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відносно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швидка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динаміка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шумів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серця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</a:p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3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поява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чи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прогресування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ознак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ХСН 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(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більш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ніж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у 50%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випадків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); </a:t>
            </a:r>
            <a:endParaRPr lang="ru-RU" sz="1200" dirty="0" smtClean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4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 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гепатоспленомегалія</a:t>
            </a:r>
            <a:endParaRPr lang="ru-RU" sz="1200" dirty="0" smtClean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endParaRPr lang="ru-RU" sz="1600" dirty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r>
              <a:rPr lang="ru-RU" sz="16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5</a:t>
            </a:r>
            <a:r>
              <a:rPr lang="ru-RU" sz="1600" dirty="0">
                <a:solidFill>
                  <a:srgbClr val="212529"/>
                </a:solidFill>
                <a:latin typeface="Helvetica" panose="020B0604020202020204" pitchFamily="34" charset="0"/>
              </a:rPr>
              <a:t>) </a:t>
            </a:r>
            <a:r>
              <a:rPr lang="ru-RU" sz="1600" dirty="0" err="1">
                <a:solidFill>
                  <a:srgbClr val="212529"/>
                </a:solidFill>
                <a:latin typeface="Helvetica" panose="020B0604020202020204" pitchFamily="34" charset="0"/>
              </a:rPr>
              <a:t>гектичний</a:t>
            </a:r>
            <a:r>
              <a:rPr lang="ru-RU" sz="1600" dirty="0">
                <a:solidFill>
                  <a:srgbClr val="212529"/>
                </a:solidFill>
                <a:latin typeface="Helvetica" panose="020B0604020202020204" pitchFamily="34" charset="0"/>
              </a:rPr>
              <a:t> тип лихоманки 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(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може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бути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відсутнім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у 3–15%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випадків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); </a:t>
            </a:r>
            <a:endParaRPr lang="ru-RU" sz="1200" dirty="0" smtClean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endParaRPr lang="ru-RU" sz="1600" dirty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r>
              <a:rPr lang="ru-RU" sz="16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6</a:t>
            </a:r>
            <a:r>
              <a:rPr lang="ru-RU" sz="1600" dirty="0">
                <a:solidFill>
                  <a:srgbClr val="212529"/>
                </a:solidFill>
                <a:latin typeface="Helvetica" panose="020B0604020202020204" pitchFamily="34" charset="0"/>
              </a:rPr>
              <a:t>) симптом </a:t>
            </a:r>
            <a:r>
              <a:rPr lang="ru-RU" sz="1600" dirty="0" err="1">
                <a:solidFill>
                  <a:srgbClr val="212529"/>
                </a:solidFill>
                <a:latin typeface="Helvetica" panose="020B0604020202020204" pitchFamily="34" charset="0"/>
              </a:rPr>
              <a:t>Лібмана</a:t>
            </a:r>
            <a:r>
              <a:rPr lang="ru-RU" sz="1600" dirty="0">
                <a:solidFill>
                  <a:srgbClr val="212529"/>
                </a:solidFill>
                <a:latin typeface="Helvetica" panose="020B0604020202020204" pitchFamily="34" charset="0"/>
              </a:rPr>
              <a:t> – </a:t>
            </a:r>
            <a:r>
              <a:rPr lang="ru-RU" sz="16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Сакса 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(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петехіальна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висипка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на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кон’юнктиві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ока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) </a:t>
            </a:r>
          </a:p>
          <a:p>
            <a:endParaRPr lang="ru-RU" sz="1600" dirty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r>
              <a:rPr lang="ru-RU" sz="16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та </a:t>
            </a:r>
            <a:r>
              <a:rPr lang="ru-RU" sz="16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Джейнуея</a:t>
            </a:r>
            <a:r>
              <a:rPr lang="ru-RU" sz="16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(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маленькі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еритематозні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папули в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ділянці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шкіри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долонь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); </a:t>
            </a:r>
            <a:endParaRPr lang="ru-RU" sz="1200" dirty="0" smtClean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endParaRPr lang="ru-RU" sz="1600" dirty="0" smtClean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endParaRPr lang="ru-RU" sz="1200" dirty="0" smtClean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endParaRPr lang="ru-RU" sz="1200" dirty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7)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ембологенні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інфаркти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міокарда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(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виникають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часто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) та/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або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тромбоемболії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в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різні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органи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 </a:t>
            </a:r>
          </a:p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8)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абсцедуючі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пневмонії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, особливо при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 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інфекційному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ендокардиті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правих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відділів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серця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у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ін'єкційних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наркоманів</a:t>
            </a:r>
            <a:endParaRPr lang="en-US" sz="1200" b="0" i="0" dirty="0">
              <a:solidFill>
                <a:srgbClr val="212529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3" name="Прямокутник 3"/>
          <p:cNvSpPr/>
          <p:nvPr/>
        </p:nvSpPr>
        <p:spPr>
          <a:xfrm>
            <a:off x="2035079" y="476672"/>
            <a:ext cx="52012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Інфекційний ендокардит</a:t>
            </a:r>
          </a:p>
          <a:p>
            <a:pPr algn="ctr"/>
            <a:r>
              <a:rPr lang="uk-UA" sz="2400" dirty="0" smtClean="0">
                <a:solidFill>
                  <a:srgbClr val="002060"/>
                </a:solidFill>
              </a:rPr>
              <a:t>клінічні критерії</a:t>
            </a:r>
            <a:endParaRPr lang="uk-UA" sz="2400" dirty="0">
              <a:solidFill>
                <a:srgbClr val="002060"/>
              </a:solidFill>
            </a:endParaRPr>
          </a:p>
        </p:txBody>
      </p:sp>
      <p:pic>
        <p:nvPicPr>
          <p:cNvPr id="2052" name="Picture 4" descr="Уход при лихорадке - презентация онлай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898" t="25994" r="9142" b="1803"/>
          <a:stretch/>
        </p:blipFill>
        <p:spPr bwMode="auto">
          <a:xfrm>
            <a:off x="6444208" y="1410881"/>
            <a:ext cx="2376264" cy="16275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Инфекционный эндокардит у детей: клинические рекомендации по диагностике и  лечени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03" y="3146029"/>
            <a:ext cx="2351474" cy="143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Болезнь сердца: 10 тревожных симптомов, которые будут видны на коже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8756"/>
          <a:stretch/>
        </p:blipFill>
        <p:spPr bwMode="auto">
          <a:xfrm>
            <a:off x="6444208" y="4683662"/>
            <a:ext cx="2358578" cy="16582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2195736" y="2364988"/>
            <a:ext cx="4248472" cy="487948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035079" y="3581978"/>
            <a:ext cx="4433919" cy="281251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475656" y="4046284"/>
            <a:ext cx="4980947" cy="67886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683568" y="4046284"/>
            <a:ext cx="1152128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835968" y="3573016"/>
            <a:ext cx="2439888" cy="896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835968" y="2852936"/>
            <a:ext cx="2439888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524848"/>
            <a:ext cx="813690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1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наявність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частіше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аортального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діастолічного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шуму в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результаті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клапанної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недостатності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та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вегетацій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на клапанах 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-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діагностуються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через 2–3 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тижні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від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початку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захворювання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</a:p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2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відносно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швидка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динаміка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шумів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серця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</a:p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3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поява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чи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прогресування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ознак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ХСН 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(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більш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ніж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у 50%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випадків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); </a:t>
            </a:r>
            <a:endParaRPr lang="ru-RU" sz="1200" dirty="0" smtClean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r>
              <a:rPr lang="ru-RU" sz="1200" b="1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4</a:t>
            </a:r>
            <a:r>
              <a:rPr lang="ru-RU" sz="1200" b="1" dirty="0">
                <a:solidFill>
                  <a:srgbClr val="212529"/>
                </a:solidFill>
                <a:latin typeface="Helvetica" panose="020B0604020202020204" pitchFamily="34" charset="0"/>
              </a:rPr>
              <a:t>) </a:t>
            </a:r>
            <a:r>
              <a:rPr lang="ru-RU" sz="1200" b="1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гепатоспленомегалія</a:t>
            </a:r>
            <a:endParaRPr lang="ru-RU" sz="1200" b="1" dirty="0" smtClean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5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гектичний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тип лихоманки (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може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бути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відсутнім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у 3–15%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випадків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); </a:t>
            </a:r>
            <a:endParaRPr lang="ru-RU" sz="1200" dirty="0" smtClean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6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 симптом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Лібмана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– 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Сакса 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(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петехіальна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висипка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на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кон’юнктиві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ока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) </a:t>
            </a:r>
          </a:p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та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Джейнуея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(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маленькі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еритематозні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папули в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ділянці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шкіри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долонь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); </a:t>
            </a:r>
            <a:endParaRPr lang="ru-RU" sz="1200" dirty="0" smtClean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7)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 </a:t>
            </a:r>
            <a:r>
              <a:rPr lang="ru-RU" sz="1200" dirty="0" err="1">
                <a:solidFill>
                  <a:srgbClr val="212529"/>
                </a:solidFill>
                <a:latin typeface="Helvetica" panose="020B0604020202020204" pitchFamily="34" charset="0"/>
              </a:rPr>
              <a:t>ембологенні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інфаркти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міокарда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(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виникають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>
                <a:solidFill>
                  <a:srgbClr val="212529"/>
                </a:solidFill>
                <a:latin typeface="Helvetica" panose="020B0604020202020204" pitchFamily="34" charset="0"/>
              </a:rPr>
              <a:t>часто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) та/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або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тромбоемболії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в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різні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органи</a:t>
            </a:r>
            <a:r>
              <a:rPr lang="ru-RU" sz="12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 </a:t>
            </a:r>
          </a:p>
          <a:p>
            <a:endParaRPr lang="ru-RU" sz="1600" dirty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r>
              <a:rPr lang="ru-RU" sz="1600" dirty="0">
                <a:solidFill>
                  <a:srgbClr val="212529"/>
                </a:solidFill>
                <a:latin typeface="Helvetica" panose="020B0604020202020204" pitchFamily="34" charset="0"/>
              </a:rPr>
              <a:t>8</a:t>
            </a:r>
            <a:r>
              <a:rPr lang="ru-RU" sz="16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)</a:t>
            </a:r>
            <a:r>
              <a:rPr lang="ru-RU" sz="1600" dirty="0">
                <a:solidFill>
                  <a:srgbClr val="212529"/>
                </a:solidFill>
                <a:latin typeface="Helvetica" panose="020B0604020202020204" pitchFamily="34" charset="0"/>
              </a:rPr>
              <a:t> </a:t>
            </a:r>
            <a:r>
              <a:rPr lang="ru-RU" sz="1600" b="1" dirty="0" err="1">
                <a:solidFill>
                  <a:srgbClr val="212529"/>
                </a:solidFill>
                <a:latin typeface="Helvetica" panose="020B0604020202020204" pitchFamily="34" charset="0"/>
              </a:rPr>
              <a:t>абсцедуючі</a:t>
            </a:r>
            <a:r>
              <a:rPr lang="ru-RU" sz="1600" b="1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пневмонії</a:t>
            </a:r>
            <a:r>
              <a:rPr lang="ru-RU" sz="16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, особливо при</a:t>
            </a:r>
            <a:r>
              <a:rPr lang="ru-RU" sz="1600" dirty="0">
                <a:solidFill>
                  <a:srgbClr val="212529"/>
                </a:solidFill>
                <a:latin typeface="Helvetica" panose="020B0604020202020204" pitchFamily="34" charset="0"/>
              </a:rPr>
              <a:t> </a:t>
            </a:r>
            <a:r>
              <a:rPr lang="ru-RU" sz="16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інфекційному</a:t>
            </a:r>
            <a:r>
              <a:rPr lang="ru-RU" sz="16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ендокардиті</a:t>
            </a:r>
            <a:r>
              <a:rPr lang="ru-RU" sz="16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600" dirty="0" err="1">
                <a:solidFill>
                  <a:srgbClr val="212529"/>
                </a:solidFill>
                <a:latin typeface="Helvetica" panose="020B0604020202020204" pitchFamily="34" charset="0"/>
              </a:rPr>
              <a:t>правих</a:t>
            </a:r>
            <a:r>
              <a:rPr lang="ru-RU" sz="16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600" dirty="0" err="1">
                <a:solidFill>
                  <a:srgbClr val="212529"/>
                </a:solidFill>
                <a:latin typeface="Helvetica" panose="020B0604020202020204" pitchFamily="34" charset="0"/>
              </a:rPr>
              <a:t>відділів</a:t>
            </a:r>
            <a:r>
              <a:rPr lang="ru-RU" sz="16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600" dirty="0" err="1">
                <a:solidFill>
                  <a:srgbClr val="212529"/>
                </a:solidFill>
                <a:latin typeface="Helvetica" panose="020B0604020202020204" pitchFamily="34" charset="0"/>
              </a:rPr>
              <a:t>серця</a:t>
            </a:r>
            <a:r>
              <a:rPr lang="ru-RU" sz="1600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у </a:t>
            </a:r>
            <a:r>
              <a:rPr lang="ru-RU" sz="16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ін'єкційних</a:t>
            </a:r>
            <a:r>
              <a:rPr lang="ru-RU" sz="1600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наркоманів</a:t>
            </a:r>
            <a:endParaRPr lang="en-US" sz="1600" b="0" i="0" dirty="0">
              <a:solidFill>
                <a:srgbClr val="212529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3" name="Прямокутник 3"/>
          <p:cNvSpPr/>
          <p:nvPr/>
        </p:nvSpPr>
        <p:spPr>
          <a:xfrm>
            <a:off x="2035079" y="476672"/>
            <a:ext cx="52012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Інфекційний ендокардит</a:t>
            </a:r>
          </a:p>
          <a:p>
            <a:pPr algn="ctr"/>
            <a:r>
              <a:rPr lang="uk-UA" sz="2400" dirty="0" smtClean="0">
                <a:solidFill>
                  <a:srgbClr val="002060"/>
                </a:solidFill>
              </a:rPr>
              <a:t>клінічні критерії</a:t>
            </a:r>
            <a:endParaRPr lang="uk-UA" sz="2400" dirty="0">
              <a:solidFill>
                <a:srgbClr val="002060"/>
              </a:solidFill>
            </a:endParaRPr>
          </a:p>
        </p:txBody>
      </p:sp>
      <p:pic>
        <p:nvPicPr>
          <p:cNvPr id="4" name="Picture 10" descr="Абсцесс легкого или абсцедирующая пневмония симптомы и лечение | Подольская  городская детская поликлиника №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32277"/>
            <a:ext cx="1979829" cy="19248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vmede.org/sait/content/Terapija_myxin_2010/img/88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74990"/>
            <a:ext cx="1793776" cy="19821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 стрелкой 7"/>
          <p:cNvCxnSpPr/>
          <p:nvPr/>
        </p:nvCxnSpPr>
        <p:spPr>
          <a:xfrm flipH="1">
            <a:off x="2195736" y="4797152"/>
            <a:ext cx="288032" cy="19689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2" name="Picture 10" descr="поис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4044266"/>
            <a:ext cx="2997389" cy="20128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27410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7616" y="1628800"/>
            <a:ext cx="769884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1. </a:t>
            </a:r>
            <a:r>
              <a:rPr lang="ru-RU" b="1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Позитивна </a:t>
            </a:r>
            <a:r>
              <a:rPr lang="ru-RU" b="1" dirty="0" err="1">
                <a:solidFill>
                  <a:srgbClr val="212529"/>
                </a:solidFill>
                <a:latin typeface="Helvetica" panose="020B0604020202020204" pitchFamily="34" charset="0"/>
              </a:rPr>
              <a:t>гемокультура</a:t>
            </a:r>
            <a:r>
              <a:rPr lang="ru-RU" b="1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на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збудник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захворювання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у 2 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різних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пробах (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роблять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не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менше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3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 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посівів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із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 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проміжком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не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менше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1 год</a:t>
            </a:r>
            <a:r>
              <a:rPr lang="ru-RU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endParaRPr lang="ru-RU" dirty="0">
              <a:solidFill>
                <a:srgbClr val="212529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2. </a:t>
            </a:r>
            <a:r>
              <a:rPr lang="ru-RU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ЕхоКГ-ознаки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 — </a:t>
            </a:r>
            <a:r>
              <a:rPr lang="ru-RU" b="1" dirty="0" err="1">
                <a:solidFill>
                  <a:srgbClr val="212529"/>
                </a:solidFill>
                <a:latin typeface="Helvetica" panose="020B0604020202020204" pitchFamily="34" charset="0"/>
              </a:rPr>
              <a:t>вегетації</a:t>
            </a:r>
            <a:r>
              <a:rPr lang="ru-RU" b="1" dirty="0">
                <a:solidFill>
                  <a:srgbClr val="212529"/>
                </a:solidFill>
                <a:latin typeface="Helvetica" panose="020B0604020202020204" pitchFamily="34" charset="0"/>
              </a:rPr>
              <a:t> на клапанах </a:t>
            </a:r>
            <a:r>
              <a:rPr lang="ru-RU" b="1" dirty="0" err="1">
                <a:solidFill>
                  <a:srgbClr val="212529"/>
                </a:solidFill>
                <a:latin typeface="Helvetica" panose="020B0604020202020204" pitchFamily="34" charset="0"/>
              </a:rPr>
              <a:t>серця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(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тромботичні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маси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або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поліпи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в 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ендокарді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),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візуалізація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протеза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чи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фістули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,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недостатність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протезованого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клапана, особливо в 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пізні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212529"/>
                </a:solidFill>
                <a:latin typeface="Helvetica" panose="020B0604020202020204" pitchFamily="34" charset="0"/>
              </a:rPr>
              <a:t>терміни</a:t>
            </a:r>
            <a:r>
              <a:rPr lang="ru-RU" dirty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212529"/>
                </a:solidFill>
                <a:latin typeface="Helvetica" panose="020B0604020202020204" pitchFamily="34" charset="0"/>
              </a:rPr>
              <a:t>імплантації</a:t>
            </a:r>
            <a:r>
              <a:rPr lang="ru-RU" dirty="0" smtClean="0">
                <a:solidFill>
                  <a:srgbClr val="212529"/>
                </a:solidFill>
                <a:latin typeface="Helvetica" panose="020B0604020202020204" pitchFamily="34" charset="0"/>
              </a:rPr>
              <a:t> </a:t>
            </a:r>
            <a:endParaRPr lang="en-US" b="0" i="0" dirty="0">
              <a:solidFill>
                <a:srgbClr val="212529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035079" y="476672"/>
            <a:ext cx="520121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Інфекційний ендокардит</a:t>
            </a:r>
          </a:p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великі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критерії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діагностики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Duke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uk-UA" sz="3200" b="1" dirty="0" smtClean="0">
              <a:solidFill>
                <a:srgbClr val="002060"/>
              </a:solidFill>
            </a:endParaRPr>
          </a:p>
        </p:txBody>
      </p:sp>
      <p:pic>
        <p:nvPicPr>
          <p:cNvPr id="4098" name="Picture 2" descr="Роль и использование эхокардиографии в оценке сердечного источника эмболии.  Часть вторая | Медичні статті від RH™®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507"/>
          <a:stretch/>
        </p:blipFill>
        <p:spPr bwMode="auto">
          <a:xfrm>
            <a:off x="2555776" y="4479848"/>
            <a:ext cx="2396283" cy="18666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Основы эхокардиографии - презентация онлай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803" t="51547" r="3779"/>
          <a:stretch/>
        </p:blipFill>
        <p:spPr bwMode="auto">
          <a:xfrm>
            <a:off x="5796136" y="4479848"/>
            <a:ext cx="2664296" cy="18446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ОБМІН ЖОВЧНИХ ПІГМЕНТІВ. БІОХІМІЯ ЖОВТЯНИЦЬ - БІОХІМІЧНІ ФУНКЦІЇ ПЕЧІНКИ.  ПРОЦЕСИ ДЕТОКСИКАЦІЇ - БІОХІМІЯ ФІЗІОЛОГІЧНИХ ФУНКЦІЙ ТА СПЕЦІАЛІЗОВАНИХ  ТКАНИН - Підручник - БІОЛОГІЧНА ХІМІЯ - Губський Ю.І. - 2000"/>
          <p:cNvPicPr>
            <a:picLocks noChangeAspect="1" noChangeArrowheads="1"/>
          </p:cNvPicPr>
          <p:nvPr/>
        </p:nvPicPr>
        <p:blipFill>
          <a:blip r:embed="rId2"/>
          <a:srcRect b="40661"/>
          <a:stretch>
            <a:fillRect/>
          </a:stretch>
        </p:blipFill>
        <p:spPr bwMode="auto">
          <a:xfrm>
            <a:off x="1214414" y="2528233"/>
            <a:ext cx="1857375" cy="2758155"/>
          </a:xfrm>
          <a:prstGeom prst="rect">
            <a:avLst/>
          </a:prstGeom>
          <a:noFill/>
        </p:spPr>
      </p:pic>
      <p:cxnSp>
        <p:nvCxnSpPr>
          <p:cNvPr id="10" name="Пряма зі стрілкою 9"/>
          <p:cNvCxnSpPr/>
          <p:nvPr/>
        </p:nvCxnSpPr>
        <p:spPr>
          <a:xfrm rot="5400000" flipH="1" flipV="1">
            <a:off x="1036613" y="2606669"/>
            <a:ext cx="500066" cy="1588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кутник 21"/>
          <p:cNvSpPr/>
          <p:nvPr/>
        </p:nvSpPr>
        <p:spPr>
          <a:xfrm>
            <a:off x="2714612" y="4324657"/>
            <a:ext cx="1303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200" b="1" dirty="0" err="1" smtClean="0">
                <a:solidFill>
                  <a:schemeClr val="accent5">
                    <a:lumMod val="75000"/>
                  </a:schemeClr>
                </a:solidFill>
              </a:rPr>
              <a:t>неконюгований</a:t>
            </a:r>
            <a:r>
              <a:rPr lang="uk-UA" sz="12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uk-UA" sz="1200" b="1" dirty="0" smtClean="0">
                <a:solidFill>
                  <a:schemeClr val="accent5">
                    <a:lumMod val="75000"/>
                  </a:schemeClr>
                </a:solidFill>
              </a:rPr>
              <a:t>білірубін</a:t>
            </a:r>
            <a:endParaRPr lang="uk-UA" sz="1200" dirty="0"/>
          </a:p>
        </p:txBody>
      </p:sp>
      <p:cxnSp>
        <p:nvCxnSpPr>
          <p:cNvPr id="25" name="Пряма зі стрілкою 24"/>
          <p:cNvCxnSpPr/>
          <p:nvPr/>
        </p:nvCxnSpPr>
        <p:spPr>
          <a:xfrm rot="10800000">
            <a:off x="2214547" y="4498982"/>
            <a:ext cx="35719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 зі стрілкою 26"/>
          <p:cNvCxnSpPr/>
          <p:nvPr/>
        </p:nvCxnSpPr>
        <p:spPr>
          <a:xfrm rot="16200000" flipV="1">
            <a:off x="1183457" y="4531527"/>
            <a:ext cx="357190" cy="9524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 зі стрілкою 29"/>
          <p:cNvCxnSpPr/>
          <p:nvPr/>
        </p:nvCxnSpPr>
        <p:spPr>
          <a:xfrm rot="16200000" flipV="1">
            <a:off x="1183457" y="5174469"/>
            <a:ext cx="357190" cy="952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1643042" y="1285860"/>
            <a:ext cx="3000396" cy="8572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Гемолітична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анемія</a:t>
            </a:r>
            <a:endParaRPr lang="uk-UA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2" descr="Гемолитическая анемия - Диагностика и Лечение | Спижен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6571" y="3286124"/>
            <a:ext cx="3041577" cy="3357586"/>
          </a:xfrm>
          <a:prstGeom prst="rect">
            <a:avLst/>
          </a:prstGeom>
          <a:noFill/>
        </p:spPr>
      </p:pic>
      <p:pic>
        <p:nvPicPr>
          <p:cNvPr id="19" name="Picture 6" descr="Синдром Жильбера - причины появления, симптомы заболевания, диагностика и  способы лечения"/>
          <p:cNvPicPr>
            <a:picLocks noChangeAspect="1" noChangeArrowheads="1"/>
          </p:cNvPicPr>
          <p:nvPr/>
        </p:nvPicPr>
        <p:blipFill>
          <a:blip r:embed="rId4" cstate="print"/>
          <a:srcRect l="5906" r="4798"/>
          <a:stretch>
            <a:fillRect/>
          </a:stretch>
        </p:blipFill>
        <p:spPr bwMode="auto">
          <a:xfrm>
            <a:off x="4929190" y="1008725"/>
            <a:ext cx="2857520" cy="2134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500042"/>
            <a:ext cx="5286412" cy="71438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мієлолейкоз</a:t>
            </a:r>
            <a:endParaRPr lang="uk-UA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Хронічний мієлоїдний лейкоз"/>
          <p:cNvPicPr>
            <a:picLocks noChangeAspect="1" noChangeArrowheads="1"/>
          </p:cNvPicPr>
          <p:nvPr/>
        </p:nvPicPr>
        <p:blipFill>
          <a:blip r:embed="rId2" cstate="print"/>
          <a:srcRect l="42318" r="10337" b="15118"/>
          <a:stretch>
            <a:fillRect/>
          </a:stretch>
        </p:blipFill>
        <p:spPr bwMode="auto">
          <a:xfrm>
            <a:off x="7858148" y="214290"/>
            <a:ext cx="1051659" cy="966911"/>
          </a:xfrm>
          <a:prstGeom prst="rect">
            <a:avLst/>
          </a:prstGeom>
          <a:noFill/>
        </p:spPr>
      </p:pic>
      <p:sp>
        <p:nvSpPr>
          <p:cNvPr id="4" name="Прямокутник 3"/>
          <p:cNvSpPr/>
          <p:nvPr/>
        </p:nvSpPr>
        <p:spPr>
          <a:xfrm>
            <a:off x="500034" y="2655886"/>
            <a:ext cx="235745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/>
              <a:t>Онкологічне захворювання що характеризується </a:t>
            </a:r>
            <a:r>
              <a:rPr lang="uk-UA" sz="1600" b="1" dirty="0" smtClean="0"/>
              <a:t>посиленим та нерегульованим ростом патологічних мієлоїдних клітин </a:t>
            </a:r>
            <a:r>
              <a:rPr lang="uk-UA" sz="1600" dirty="0" smtClean="0"/>
              <a:t>у червоному кістковому мозку та накопиченням цих клітин у крові.</a:t>
            </a:r>
            <a:endParaRPr lang="uk-UA" sz="16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 r="1456"/>
          <a:stretch>
            <a:fillRect/>
          </a:stretch>
        </p:blipFill>
        <p:spPr bwMode="auto">
          <a:xfrm>
            <a:off x="3071802" y="1928802"/>
            <a:ext cx="562923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хромосоми "/>
          <p:cNvPicPr>
            <a:picLocks noChangeAspect="1" noChangeArrowheads="1"/>
          </p:cNvPicPr>
          <p:nvPr/>
        </p:nvPicPr>
        <p:blipFill>
          <a:blip r:embed="rId2"/>
          <a:srcRect b="8590"/>
          <a:stretch>
            <a:fillRect/>
          </a:stretch>
        </p:blipFill>
        <p:spPr bwMode="auto">
          <a:xfrm>
            <a:off x="5572132" y="142852"/>
            <a:ext cx="3237954" cy="2284866"/>
          </a:xfrm>
          <a:prstGeom prst="rect">
            <a:avLst/>
          </a:prstGeom>
          <a:noFill/>
        </p:spPr>
      </p:pic>
      <p:pic>
        <p:nvPicPr>
          <p:cNvPr id="5124" name="Picture 4" descr="Стадії ХМЛ"/>
          <p:cNvPicPr>
            <a:picLocks noChangeAspect="1" noChangeArrowheads="1"/>
          </p:cNvPicPr>
          <p:nvPr/>
        </p:nvPicPr>
        <p:blipFill>
          <a:blip r:embed="rId3"/>
          <a:srcRect r="13925" b="11167"/>
          <a:stretch>
            <a:fillRect/>
          </a:stretch>
        </p:blipFill>
        <p:spPr bwMode="auto">
          <a:xfrm>
            <a:off x="357158" y="2500306"/>
            <a:ext cx="4662669" cy="3714776"/>
          </a:xfrm>
          <a:prstGeom prst="rect">
            <a:avLst/>
          </a:prstGeom>
          <a:noFill/>
        </p:spPr>
      </p:pic>
      <p:sp>
        <p:nvSpPr>
          <p:cNvPr id="5" name="Прямокутник 4"/>
          <p:cNvSpPr/>
          <p:nvPr/>
        </p:nvSpPr>
        <p:spPr>
          <a:xfrm>
            <a:off x="5286380" y="5286388"/>
            <a:ext cx="36433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/>
              <a:t>Кількість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аномальних</a:t>
            </a:r>
            <a:r>
              <a:rPr lang="ru-RU" sz="1400" dirty="0" smtClean="0"/>
              <a:t> </a:t>
            </a:r>
            <a:r>
              <a:rPr lang="ru-RU" sz="1400" dirty="0" err="1" smtClean="0"/>
              <a:t>клітин</a:t>
            </a:r>
            <a:r>
              <a:rPr lang="ru-RU" sz="1400" dirty="0" smtClean="0"/>
              <a:t> </a:t>
            </a:r>
            <a:r>
              <a:rPr lang="ru-RU" sz="1400" dirty="0" err="1" smtClean="0"/>
              <a:t>білої</a:t>
            </a:r>
            <a:r>
              <a:rPr lang="ru-RU" sz="1400" dirty="0" smtClean="0"/>
              <a:t> </a:t>
            </a:r>
            <a:r>
              <a:rPr lang="ru-RU" sz="1400" dirty="0" err="1" smtClean="0"/>
              <a:t>крові</a:t>
            </a:r>
            <a:r>
              <a:rPr lang="ru-RU" sz="1400" dirty="0" smtClean="0"/>
              <a:t> </a:t>
            </a:r>
            <a:r>
              <a:rPr lang="ru-RU" sz="1400" dirty="0" err="1" smtClean="0"/>
              <a:t>більш</a:t>
            </a:r>
            <a:r>
              <a:rPr lang="ru-RU" sz="1400" dirty="0" smtClean="0"/>
              <a:t> </a:t>
            </a:r>
            <a:r>
              <a:rPr lang="ru-RU" sz="1400" dirty="0" err="1" smtClean="0"/>
              <a:t>ніж</a:t>
            </a:r>
            <a:r>
              <a:rPr lang="ru-RU" sz="1400" dirty="0" smtClean="0"/>
              <a:t> 20%. Лихоманка. </a:t>
            </a:r>
            <a:r>
              <a:rPr lang="ru-RU" sz="1400" b="1" dirty="0" err="1" smtClean="0"/>
              <a:t>Гепатоспленомегалія</a:t>
            </a:r>
            <a:r>
              <a:rPr lang="ru-RU" sz="1400" b="1" dirty="0" smtClean="0"/>
              <a:t> </a:t>
            </a:r>
            <a:endParaRPr lang="uk-UA" sz="1400" b="1" dirty="0"/>
          </a:p>
        </p:txBody>
      </p:sp>
      <p:cxnSp>
        <p:nvCxnSpPr>
          <p:cNvPr id="7" name="Пряма зі стрілкою 6"/>
          <p:cNvCxnSpPr/>
          <p:nvPr/>
        </p:nvCxnSpPr>
        <p:spPr>
          <a:xfrm>
            <a:off x="4000496" y="4714884"/>
            <a:ext cx="928694" cy="785818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кутник 7"/>
          <p:cNvSpPr/>
          <p:nvPr/>
        </p:nvSpPr>
        <p:spPr>
          <a:xfrm>
            <a:off x="5357818" y="4046529"/>
            <a:ext cx="34290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/>
              <a:t>Посилюється</a:t>
            </a:r>
            <a:r>
              <a:rPr lang="ru-RU" sz="1400" dirty="0" smtClean="0"/>
              <a:t> </a:t>
            </a:r>
            <a:r>
              <a:rPr lang="ru-RU" sz="1400" dirty="0" err="1" smtClean="0"/>
              <a:t>відчуття</a:t>
            </a:r>
            <a:r>
              <a:rPr lang="ru-RU" sz="1400" dirty="0" smtClean="0"/>
              <a:t> </a:t>
            </a:r>
            <a:r>
              <a:rPr lang="ru-RU" sz="1400" dirty="0" err="1" smtClean="0"/>
              <a:t>втоми</a:t>
            </a:r>
            <a:r>
              <a:rPr lang="ru-RU" sz="1400" dirty="0" smtClean="0"/>
              <a:t>, </a:t>
            </a:r>
            <a:r>
              <a:rPr lang="ru-RU" sz="1400" dirty="0" err="1" smtClean="0"/>
              <a:t>розвиваються</a:t>
            </a:r>
            <a:r>
              <a:rPr lang="ru-RU" sz="1400" dirty="0" smtClean="0"/>
              <a:t> </a:t>
            </a:r>
            <a:r>
              <a:rPr lang="ru-RU" sz="1400" dirty="0" err="1" smtClean="0"/>
              <a:t>анемія</a:t>
            </a:r>
            <a:r>
              <a:rPr lang="ru-RU" sz="1400" dirty="0" smtClean="0"/>
              <a:t> та </a:t>
            </a:r>
            <a:r>
              <a:rPr lang="ru-RU" sz="1400" dirty="0" err="1" smtClean="0"/>
              <a:t>тромбоцитопенія</a:t>
            </a:r>
            <a:r>
              <a:rPr lang="ru-RU" sz="1400" dirty="0" smtClean="0"/>
              <a:t>, </a:t>
            </a:r>
            <a:r>
              <a:rPr lang="ru-RU" sz="1400" dirty="0" err="1" smtClean="0"/>
              <a:t>проявляються</a:t>
            </a:r>
            <a:r>
              <a:rPr lang="ru-RU" sz="1400" dirty="0" smtClean="0"/>
              <a:t> </a:t>
            </a:r>
            <a:r>
              <a:rPr lang="ru-RU" sz="1400" dirty="0" err="1" smtClean="0"/>
              <a:t>кровоточивість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ураження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шкіри</a:t>
            </a:r>
            <a:r>
              <a:rPr lang="ru-RU" sz="1400" dirty="0" smtClean="0"/>
              <a:t>.</a:t>
            </a:r>
            <a:endParaRPr lang="uk-UA" sz="1400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500166" y="785794"/>
            <a:ext cx="3000396" cy="8572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мієлолейкоз</a:t>
            </a:r>
            <a:endParaRPr lang="uk-UA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 зі стрілкою 11"/>
          <p:cNvCxnSpPr/>
          <p:nvPr/>
        </p:nvCxnSpPr>
        <p:spPr>
          <a:xfrm>
            <a:off x="4357686" y="4143380"/>
            <a:ext cx="571504" cy="142876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кутник 13"/>
          <p:cNvSpPr/>
          <p:nvPr/>
        </p:nvSpPr>
        <p:spPr>
          <a:xfrm>
            <a:off x="5286380" y="2643182"/>
            <a:ext cx="342900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/>
              <a:t>Клінічні симптоми слабко виявлені: послаблюється апетит,  є втрата ваги, спостерігаються слабкість, швидка стомлюваність.  Діагностика на основі результатів загального аналізу крові.</a:t>
            </a:r>
            <a:endParaRPr lang="uk-UA" sz="1400" dirty="0"/>
          </a:p>
        </p:txBody>
      </p:sp>
      <p:cxnSp>
        <p:nvCxnSpPr>
          <p:cNvPr id="18" name="Пряма зі стрілкою 17"/>
          <p:cNvCxnSpPr/>
          <p:nvPr/>
        </p:nvCxnSpPr>
        <p:spPr>
          <a:xfrm flipV="1">
            <a:off x="3286116" y="3000372"/>
            <a:ext cx="1571636" cy="571504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Діагностика"/>
          <p:cNvPicPr>
            <a:picLocks noChangeAspect="1" noChangeArrowheads="1"/>
          </p:cNvPicPr>
          <p:nvPr/>
        </p:nvPicPr>
        <p:blipFill>
          <a:blip r:embed="rId2"/>
          <a:srcRect r="11272" b="11167"/>
          <a:stretch>
            <a:fillRect/>
          </a:stretch>
        </p:blipFill>
        <p:spPr bwMode="auto">
          <a:xfrm>
            <a:off x="428596" y="1785926"/>
            <a:ext cx="3974562" cy="3071834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428736"/>
            <a:ext cx="2357454" cy="187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4" name="Picture 8" descr="Стернальная пункция | Подольская городская детская поликлиника №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786190"/>
            <a:ext cx="2409297" cy="1576369"/>
          </a:xfrm>
          <a:prstGeom prst="rect">
            <a:avLst/>
          </a:prstGeom>
          <a:noFill/>
        </p:spPr>
      </p:pic>
      <p:cxnSp>
        <p:nvCxnSpPr>
          <p:cNvPr id="9" name="Пряма зі стрілкою 8"/>
          <p:cNvCxnSpPr/>
          <p:nvPr/>
        </p:nvCxnSpPr>
        <p:spPr>
          <a:xfrm flipV="1">
            <a:off x="3571868" y="2928934"/>
            <a:ext cx="1857388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>
            <a:off x="3571868" y="4071942"/>
            <a:ext cx="185738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500166" y="500042"/>
            <a:ext cx="6143668" cy="64294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мієлолейкоз</a:t>
            </a:r>
            <a:endParaRPr lang="uk-UA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500166" y="785794"/>
            <a:ext cx="6929486" cy="64294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Лімфогрануломатоз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(Хвороба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Ходжкіна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uk-UA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1285852" y="2285992"/>
            <a:ext cx="70723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первинне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пухлинне захворювання лімфатичної системи,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що характеризується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гранулематозними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розростаннями з наявністю клітин Березовського — </a:t>
            </a: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Штернберга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6" name="Picture 4" descr="Лимфогранулематоз (лимфома Ходжкина) у детей и подростков (Колыгин Б.А.)  (ISBN 978-5-8232-0262-6) купить за 579 руб в Москве, видео обзоры и  характеристики - SKU6843526"/>
          <p:cNvPicPr>
            <a:picLocks noChangeAspect="1" noChangeArrowheads="1"/>
          </p:cNvPicPr>
          <p:nvPr/>
        </p:nvPicPr>
        <p:blipFill>
          <a:blip r:embed="rId2"/>
          <a:srcRect t="21831" b="10916"/>
          <a:stretch>
            <a:fillRect/>
          </a:stretch>
        </p:blipFill>
        <p:spPr bwMode="auto">
          <a:xfrm>
            <a:off x="6572264" y="4071942"/>
            <a:ext cx="1807301" cy="1849830"/>
          </a:xfrm>
          <a:prstGeom prst="rect">
            <a:avLst/>
          </a:prstGeom>
          <a:noFill/>
        </p:spPr>
      </p:pic>
      <p:pic>
        <p:nvPicPr>
          <p:cNvPr id="8198" name="Picture 6" descr="Лимфогранулематоз - лечение, симптомы, диагностика, последствия -  likarni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4071942"/>
            <a:ext cx="2500329" cy="1875248"/>
          </a:xfrm>
          <a:prstGeom prst="rect">
            <a:avLst/>
          </a:prstGeom>
          <a:noFill/>
        </p:spPr>
      </p:pic>
      <p:pic>
        <p:nvPicPr>
          <p:cNvPr id="8200" name="Picture 8" descr="Лимфогранулематоз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071942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Лімфома Ходжкіна - Причини, Симптоми, Діагностика і лікування | Спіженко"/>
          <p:cNvPicPr>
            <a:picLocks noChangeAspect="1" noChangeArrowheads="1"/>
          </p:cNvPicPr>
          <p:nvPr/>
        </p:nvPicPr>
        <p:blipFill>
          <a:blip r:embed="rId2"/>
          <a:srcRect t="27576" b="12977"/>
          <a:stretch>
            <a:fillRect/>
          </a:stretch>
        </p:blipFill>
        <p:spPr bwMode="auto">
          <a:xfrm>
            <a:off x="1214414" y="2478055"/>
            <a:ext cx="6643734" cy="3067372"/>
          </a:xfrm>
          <a:prstGeom prst="rect">
            <a:avLst/>
          </a:prstGeom>
          <a:noFill/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500166" y="785794"/>
            <a:ext cx="6929486" cy="121444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Лімфогрануломатоз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Ходжкіна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тадії</a:t>
            </a:r>
            <a:endParaRPr lang="uk-UA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115954" y="27860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3571868" y="27860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2</a:t>
            </a:r>
            <a:endParaRPr lang="uk-UA" dirty="0"/>
          </a:p>
        </p:txBody>
      </p:sp>
      <p:sp>
        <p:nvSpPr>
          <p:cNvPr id="6" name="Прямокутник 5"/>
          <p:cNvSpPr/>
          <p:nvPr/>
        </p:nvSpPr>
        <p:spPr>
          <a:xfrm>
            <a:off x="6473672" y="27860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uk-UA" dirty="0"/>
          </a:p>
        </p:txBody>
      </p:sp>
      <p:sp>
        <p:nvSpPr>
          <p:cNvPr id="7" name="Прямокутник 6"/>
          <p:cNvSpPr/>
          <p:nvPr/>
        </p:nvSpPr>
        <p:spPr>
          <a:xfrm>
            <a:off x="5044912" y="27860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uk-UA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71472" y="2004191"/>
            <a:ext cx="80724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Місцеві ознаки:</a:t>
            </a:r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збільшення</a:t>
            </a:r>
            <a:r>
              <a:rPr lang="uk-UA" dirty="0" smtClean="0"/>
              <a:t> </a:t>
            </a:r>
            <a:r>
              <a:rPr lang="uk-UA" dirty="0" smtClean="0"/>
              <a:t>лімфовузлів</a:t>
            </a:r>
            <a:r>
              <a:rPr lang="uk-UA" dirty="0" smtClean="0"/>
              <a:t> щільно-еластичної </a:t>
            </a:r>
            <a:r>
              <a:rPr lang="uk-UA" dirty="0" smtClean="0"/>
              <a:t>консистенції</a:t>
            </a:r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лімфовузли спаяні </a:t>
            </a:r>
            <a:r>
              <a:rPr lang="uk-UA" dirty="0" smtClean="0"/>
              <a:t>між </a:t>
            </a:r>
            <a:r>
              <a:rPr lang="uk-UA" dirty="0" smtClean="0"/>
              <a:t>собою (</a:t>
            </a:r>
            <a:r>
              <a:rPr lang="uk-UA" dirty="0" err="1" smtClean="0"/>
              <a:t>“пакет”</a:t>
            </a:r>
            <a:r>
              <a:rPr lang="uk-UA" dirty="0" smtClean="0"/>
              <a:t>) </a:t>
            </a:r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не спаяні </a:t>
            </a:r>
            <a:r>
              <a:rPr lang="uk-UA" dirty="0" smtClean="0"/>
              <a:t>зі </a:t>
            </a:r>
            <a:r>
              <a:rPr lang="uk-UA" dirty="0" smtClean="0"/>
              <a:t>шкірою</a:t>
            </a:r>
            <a:endParaRPr lang="uk-UA" dirty="0" smtClean="0"/>
          </a:p>
          <a:p>
            <a:endParaRPr lang="uk-UA" dirty="0" smtClean="0"/>
          </a:p>
          <a:p>
            <a:r>
              <a:rPr lang="uk-UA" b="1" dirty="0" smtClean="0"/>
              <a:t>Загальні симптоми</a:t>
            </a:r>
            <a:r>
              <a:rPr lang="uk-UA" dirty="0" smtClean="0"/>
              <a:t>:</a:t>
            </a:r>
            <a:endParaRPr lang="uk-UA" dirty="0" smtClean="0"/>
          </a:p>
          <a:p>
            <a:pPr>
              <a:buFont typeface="Arial" pitchFamily="34" charset="0"/>
              <a:buChar char="•"/>
            </a:pPr>
            <a:r>
              <a:rPr lang="ru-RU" dirty="0" err="1" smtClean="0"/>
              <a:t>гарячка</a:t>
            </a:r>
            <a:r>
              <a:rPr lang="ru-RU" dirty="0" smtClean="0"/>
              <a:t> неправильного, </a:t>
            </a:r>
            <a:r>
              <a:rPr lang="ru-RU" dirty="0" err="1" smtClean="0"/>
              <a:t>хвилеподібного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постійного</a:t>
            </a:r>
            <a:r>
              <a:rPr lang="ru-RU" dirty="0" smtClean="0"/>
              <a:t> </a:t>
            </a:r>
            <a:r>
              <a:rPr lang="ru-RU" dirty="0" smtClean="0"/>
              <a:t>характеру</a:t>
            </a:r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свербіж шкіри</a:t>
            </a:r>
            <a:endParaRPr lang="uk-UA" dirty="0" smtClean="0"/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заливний </a:t>
            </a:r>
            <a:r>
              <a:rPr lang="uk-UA" dirty="0" smtClean="0"/>
              <a:t>піт</a:t>
            </a:r>
            <a:endParaRPr lang="uk-UA" dirty="0" smtClean="0"/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наростаюча слабкість</a:t>
            </a:r>
          </a:p>
          <a:p>
            <a:pPr>
              <a:buFont typeface="Arial" pitchFamily="34" charset="0"/>
              <a:buChar char="•"/>
            </a:pPr>
            <a:r>
              <a:rPr lang="uk-UA" i="1" dirty="0" err="1" smtClean="0"/>
              <a:t>сплено-</a:t>
            </a:r>
            <a:r>
              <a:rPr lang="uk-UA" i="1" dirty="0" smtClean="0"/>
              <a:t> та </a:t>
            </a:r>
            <a:r>
              <a:rPr lang="uk-UA" i="1" dirty="0" err="1" smtClean="0"/>
              <a:t>гепатомегалія</a:t>
            </a:r>
            <a:endParaRPr lang="uk-UA" i="1" dirty="0" smtClean="0"/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 </a:t>
            </a:r>
            <a:r>
              <a:rPr lang="uk-UA" dirty="0" smtClean="0"/>
              <a:t>зміни </a:t>
            </a:r>
            <a:r>
              <a:rPr lang="uk-UA" dirty="0" smtClean="0"/>
              <a:t>в загальному крові (лейкоцитоз або лейкопенія, моноцитоз. анемія)</a:t>
            </a:r>
            <a:endParaRPr lang="uk-UA" dirty="0"/>
          </a:p>
        </p:txBody>
      </p:sp>
      <p:sp>
        <p:nvSpPr>
          <p:cNvPr id="3" name="Прямокутник 2"/>
          <p:cNvSpPr/>
          <p:nvPr/>
        </p:nvSpPr>
        <p:spPr>
          <a:xfrm>
            <a:off x="1928794" y="895633"/>
            <a:ext cx="58553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Клінічні прояви лімфогранулематозу</a:t>
            </a:r>
            <a:endParaRPr lang="uk-UA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349692" y="571480"/>
            <a:ext cx="53720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Верифікація лімфогранулематозу</a:t>
            </a:r>
            <a:endParaRPr lang="uk-UA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Біопсія лімфовузла для чого і як проводиться процедура"/>
          <p:cNvPicPr>
            <a:picLocks noChangeAspect="1" noChangeArrowheads="1"/>
          </p:cNvPicPr>
          <p:nvPr/>
        </p:nvPicPr>
        <p:blipFill>
          <a:blip r:embed="rId2"/>
          <a:srcRect l="48455" t="14129" r="16475" b="7065"/>
          <a:stretch>
            <a:fillRect/>
          </a:stretch>
        </p:blipFill>
        <p:spPr bwMode="auto">
          <a:xfrm>
            <a:off x="559666" y="1881127"/>
            <a:ext cx="1940632" cy="2393066"/>
          </a:xfrm>
          <a:prstGeom prst="rect">
            <a:avLst/>
          </a:prstGeom>
          <a:noFill/>
        </p:spPr>
      </p:pic>
      <p:pic>
        <p:nvPicPr>
          <p:cNvPr id="6148" name="Picture 4" descr="Онкологія в Житомирі – приватний медичний центр Оксфорд Медікал"/>
          <p:cNvPicPr>
            <a:picLocks noChangeAspect="1" noChangeArrowheads="1"/>
          </p:cNvPicPr>
          <p:nvPr/>
        </p:nvPicPr>
        <p:blipFill>
          <a:blip r:embed="rId3"/>
          <a:srcRect l="7694" r="31586"/>
          <a:stretch>
            <a:fillRect/>
          </a:stretch>
        </p:blipFill>
        <p:spPr bwMode="auto">
          <a:xfrm>
            <a:off x="3143240" y="1928802"/>
            <a:ext cx="2543180" cy="2357454"/>
          </a:xfrm>
          <a:prstGeom prst="rect">
            <a:avLst/>
          </a:prstGeom>
          <a:noFill/>
        </p:spPr>
      </p:pic>
      <p:sp>
        <p:nvSpPr>
          <p:cNvPr id="5" name="Прямокутник 4"/>
          <p:cNvSpPr/>
          <p:nvPr/>
        </p:nvSpPr>
        <p:spPr>
          <a:xfrm>
            <a:off x="571472" y="4786322"/>
            <a:ext cx="20553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err="1" smtClean="0">
                <a:latin typeface="Arial" pitchFamily="34" charset="0"/>
                <a:cs typeface="Arial" pitchFamily="34" charset="0"/>
              </a:rPr>
              <a:t>Пункційна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біопсія</a:t>
            </a:r>
          </a:p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лімфовузла</a:t>
            </a:r>
            <a:endParaRPr lang="uk-UA" dirty="0"/>
          </a:p>
        </p:txBody>
      </p:sp>
      <p:sp>
        <p:nvSpPr>
          <p:cNvPr id="6" name="Прямокутник 5"/>
          <p:cNvSpPr/>
          <p:nvPr/>
        </p:nvSpPr>
        <p:spPr>
          <a:xfrm>
            <a:off x="3357554" y="4786322"/>
            <a:ext cx="2150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err="1" smtClean="0">
                <a:latin typeface="Arial" pitchFamily="34" charset="0"/>
                <a:cs typeface="Arial" pitchFamily="34" charset="0"/>
              </a:rPr>
              <a:t>Ексцизійна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біопсія</a:t>
            </a:r>
          </a:p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лімфовузла</a:t>
            </a:r>
            <a:endParaRPr lang="uk-UA" dirty="0"/>
          </a:p>
        </p:txBody>
      </p:sp>
      <p:pic>
        <p:nvPicPr>
          <p:cNvPr id="6150" name="Picture 6" descr="Лимфогранулематоз - симптомы, лечение"/>
          <p:cNvPicPr>
            <a:picLocks noChangeAspect="1" noChangeArrowheads="1"/>
          </p:cNvPicPr>
          <p:nvPr/>
        </p:nvPicPr>
        <p:blipFill>
          <a:blip r:embed="rId4"/>
          <a:srcRect l="13133" r="14593"/>
          <a:stretch>
            <a:fillRect/>
          </a:stretch>
        </p:blipFill>
        <p:spPr bwMode="auto">
          <a:xfrm>
            <a:off x="6259178" y="1928802"/>
            <a:ext cx="2205704" cy="2286016"/>
          </a:xfrm>
          <a:prstGeom prst="rect">
            <a:avLst/>
          </a:prstGeom>
          <a:noFill/>
        </p:spPr>
      </p:pic>
      <p:sp>
        <p:nvSpPr>
          <p:cNvPr id="8" name="Прямокутник 7"/>
          <p:cNvSpPr/>
          <p:nvPr/>
        </p:nvSpPr>
        <p:spPr>
          <a:xfrm>
            <a:off x="6596682" y="4786322"/>
            <a:ext cx="15472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Гістологічне </a:t>
            </a:r>
          </a:p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дослідження</a:t>
            </a:r>
            <a:endParaRPr lang="uk-UA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57158" y="2038216"/>
            <a:ext cx="4071966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b="1" dirty="0" smtClean="0"/>
              <a:t>Легеневе </a:t>
            </a:r>
            <a:r>
              <a:rPr lang="uk-UA" b="1" dirty="0" smtClean="0"/>
              <a:t>серце </a:t>
            </a:r>
            <a:r>
              <a:rPr lang="uk-UA" sz="1600" dirty="0" smtClean="0"/>
              <a:t>(як найбільш часта причина)— </a:t>
            </a:r>
            <a:r>
              <a:rPr lang="uk-UA" sz="1600" dirty="0" smtClean="0"/>
              <a:t>це патологічний стан, який характеризується гіпертрофією і </a:t>
            </a:r>
            <a:r>
              <a:rPr lang="uk-UA" sz="1600" dirty="0" smtClean="0"/>
              <a:t>/або </a:t>
            </a:r>
            <a:r>
              <a:rPr lang="uk-UA" sz="1600" dirty="0" smtClean="0"/>
              <a:t>дилатацією правого шлуночка серця в результаті легеневої гіпертензії, зумовленої первинними захворюваннями </a:t>
            </a:r>
            <a:r>
              <a:rPr lang="uk-UA" sz="1600" dirty="0" err="1" smtClean="0"/>
              <a:t>бронхолегеневого</a:t>
            </a:r>
            <a:r>
              <a:rPr lang="uk-UA" sz="1600" dirty="0" smtClean="0"/>
              <a:t> апарату, судин легень або </a:t>
            </a:r>
            <a:r>
              <a:rPr lang="uk-UA" sz="1600" dirty="0" err="1" smtClean="0"/>
              <a:t>торакодіафрагмальними</a:t>
            </a:r>
            <a:r>
              <a:rPr lang="uk-UA" sz="1600" dirty="0" smtClean="0"/>
              <a:t> порушеннями </a:t>
            </a:r>
            <a:endParaRPr lang="uk-UA" sz="1600" dirty="0"/>
          </a:p>
        </p:txBody>
      </p:sp>
      <p:sp>
        <p:nvSpPr>
          <p:cNvPr id="3" name="Прямокутник 2"/>
          <p:cNvSpPr/>
          <p:nvPr/>
        </p:nvSpPr>
        <p:spPr>
          <a:xfrm>
            <a:off x="500034" y="428604"/>
            <a:ext cx="371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uk-UA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Правошлуночкова</a:t>
            </a:r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 algn="ctr"/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серцева </a:t>
            </a:r>
          </a:p>
          <a:p>
            <a:pPr marL="342900" indent="-342900" algn="ctr"/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недостатність</a:t>
            </a:r>
            <a:endParaRPr lang="uk-UA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Правошлуночкова недостатнiсть кровообiг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452655"/>
            <a:ext cx="4071966" cy="59767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00100" y="1571611"/>
            <a:ext cx="72866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За </a:t>
            </a:r>
            <a:r>
              <a:rPr lang="ru-RU" dirty="0" smtClean="0"/>
              <a:t>причинами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:</a:t>
            </a:r>
            <a:endParaRPr lang="ru-RU" dirty="0" smtClean="0"/>
          </a:p>
          <a:p>
            <a:r>
              <a:rPr lang="uk-UA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uk-UA" b="1" dirty="0" err="1" smtClean="0"/>
              <a:t>б</a:t>
            </a:r>
            <a:r>
              <a:rPr lang="uk-UA" b="1" dirty="0" err="1" smtClean="0"/>
              <a:t>ронхолегеневе</a:t>
            </a:r>
            <a:r>
              <a:rPr lang="uk-UA" dirty="0" smtClean="0"/>
              <a:t> </a:t>
            </a:r>
            <a:r>
              <a:rPr lang="uk-UA" dirty="0" smtClean="0"/>
              <a:t>— обструктивні процеси в бронхах, фіброз, пневмосклероз, </a:t>
            </a:r>
            <a:r>
              <a:rPr lang="uk-UA" dirty="0" err="1" smtClean="0"/>
              <a:t>полікістоз</a:t>
            </a:r>
            <a:r>
              <a:rPr lang="uk-UA" dirty="0" smtClean="0"/>
              <a:t> </a:t>
            </a:r>
            <a:r>
              <a:rPr lang="uk-UA" dirty="0" smtClean="0"/>
              <a:t>легень</a:t>
            </a:r>
            <a:endParaRPr lang="uk-UA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uk-UA" b="1" dirty="0" err="1" smtClean="0"/>
              <a:t>васкулярне</a:t>
            </a:r>
            <a:r>
              <a:rPr lang="uk-UA" b="1" dirty="0" smtClean="0"/>
              <a:t> </a:t>
            </a:r>
            <a:r>
              <a:rPr lang="uk-UA" dirty="0" smtClean="0"/>
              <a:t>— первинна ЛГ, повторні емболії, артеріїти, резекція </a:t>
            </a:r>
            <a:r>
              <a:rPr lang="uk-UA" dirty="0" smtClean="0"/>
              <a:t>легені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uk-UA" b="1" dirty="0" err="1" smtClean="0"/>
              <a:t>т</a:t>
            </a:r>
            <a:r>
              <a:rPr lang="uk-UA" b="1" dirty="0" err="1" smtClean="0"/>
              <a:t>оракодіафрагмальне</a:t>
            </a:r>
            <a:r>
              <a:rPr lang="uk-UA" dirty="0" smtClean="0"/>
              <a:t> </a:t>
            </a:r>
            <a:r>
              <a:rPr lang="uk-UA" dirty="0" smtClean="0"/>
              <a:t>— </a:t>
            </a:r>
            <a:r>
              <a:rPr lang="uk-UA" dirty="0" err="1" smtClean="0"/>
              <a:t>кіфосколіоз</a:t>
            </a:r>
            <a:r>
              <a:rPr lang="uk-UA" dirty="0" smtClean="0"/>
              <a:t>, плевральні спайки, </a:t>
            </a:r>
            <a:r>
              <a:rPr lang="uk-UA" dirty="0" smtClean="0"/>
              <a:t>ожиріння </a:t>
            </a:r>
          </a:p>
          <a:p>
            <a:pPr marL="342900" indent="-342900"/>
            <a:endParaRPr lang="uk-UA" dirty="0" smtClean="0"/>
          </a:p>
          <a:p>
            <a:pPr marL="342900" indent="-342900" algn="ctr"/>
            <a:r>
              <a:rPr lang="uk-UA" dirty="0" smtClean="0"/>
              <a:t>За </a:t>
            </a:r>
            <a:r>
              <a:rPr lang="uk-UA" dirty="0" smtClean="0"/>
              <a:t>станом </a:t>
            </a:r>
            <a:r>
              <a:rPr lang="uk-UA" dirty="0" smtClean="0"/>
              <a:t>компенсації: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uk-UA" b="1" dirty="0" smtClean="0"/>
              <a:t>компенсоване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uk-UA" b="1" dirty="0" err="1" smtClean="0"/>
              <a:t>декомпенсоване</a:t>
            </a:r>
            <a:endParaRPr lang="en-US" b="1" dirty="0"/>
          </a:p>
        </p:txBody>
      </p:sp>
      <p:sp>
        <p:nvSpPr>
          <p:cNvPr id="3" name="Прямокутник 2"/>
          <p:cNvSpPr/>
          <p:nvPr/>
        </p:nvSpPr>
        <p:spPr>
          <a:xfrm>
            <a:off x="2714612" y="845090"/>
            <a:ext cx="4009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Хронічне легеневе серце</a:t>
            </a:r>
            <a:endParaRPr lang="uk-UA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571604" y="2571744"/>
            <a:ext cx="62029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uk-UA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Дякую за увагу!</a:t>
            </a:r>
            <a:endParaRPr lang="uk-UA" sz="6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ість">
  <a:themeElements>
    <a:clrScheme name="Справедливі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і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і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1120</TotalTime>
  <Words>1015</Words>
  <Application>Microsoft Office PowerPoint</Application>
  <PresentationFormat>Екран (4:3)</PresentationFormat>
  <Paragraphs>243</Paragraphs>
  <Slides>38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38</vt:i4>
      </vt:variant>
    </vt:vector>
  </HeadingPairs>
  <TitlesOfParts>
    <vt:vector size="39" baseType="lpstr">
      <vt:lpstr>Справедливість</vt:lpstr>
      <vt:lpstr>Диференційна діагностика  гепатолієнального синдрому </vt:lpstr>
      <vt:lpstr>Слайд 2</vt:lpstr>
      <vt:lpstr>Слайд 3</vt:lpstr>
      <vt:lpstr>Слайд 4</vt:lpstr>
      <vt:lpstr>Слайд 5</vt:lpstr>
      <vt:lpstr>Слайд 6</vt:lpstr>
      <vt:lpstr>Слайд 7</vt:lpstr>
      <vt:lpstr>Тромбоз портальної вени  Діагностика</vt:lpstr>
      <vt:lpstr>Слайд 9</vt:lpstr>
      <vt:lpstr>Хвороба та синдром Бадда-Кіарі  Діагностика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Гемолітична  анемія</vt:lpstr>
      <vt:lpstr>Хронічний мієлолейкоз</vt:lpstr>
      <vt:lpstr>Хронічний мієлолейкоз</vt:lpstr>
      <vt:lpstr>Хронічний мієлолейкоз</vt:lpstr>
      <vt:lpstr>Лімфогрануломатоз (Хвороба Ходжкіна)</vt:lpstr>
      <vt:lpstr>Лімфогрануломатоз (Хвороба Ходжкіна)  стадії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Диференційна діагностика  гепатолієнального синдрому</dc:title>
  <dc:creator>e130871pmm</dc:creator>
  <cp:lastModifiedBy>e130871pmm</cp:lastModifiedBy>
  <cp:revision>82</cp:revision>
  <dcterms:created xsi:type="dcterms:W3CDTF">2022-09-05T06:09:53Z</dcterms:created>
  <dcterms:modified xsi:type="dcterms:W3CDTF">2022-09-09T10:59:31Z</dcterms:modified>
</cp:coreProperties>
</file>