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77" r:id="rId6"/>
    <p:sldId id="278" r:id="rId7"/>
    <p:sldId id="279" r:id="rId8"/>
    <p:sldId id="289" r:id="rId9"/>
    <p:sldId id="290" r:id="rId10"/>
    <p:sldId id="316" r:id="rId11"/>
    <p:sldId id="317" r:id="rId12"/>
    <p:sldId id="291" r:id="rId13"/>
    <p:sldId id="297" r:id="rId14"/>
    <p:sldId id="298" r:id="rId15"/>
    <p:sldId id="292" r:id="rId16"/>
    <p:sldId id="304" r:id="rId17"/>
    <p:sldId id="293" r:id="rId18"/>
    <p:sldId id="294" r:id="rId19"/>
    <p:sldId id="295" r:id="rId20"/>
    <p:sldId id="296" r:id="rId21"/>
    <p:sldId id="314" r:id="rId22"/>
    <p:sldId id="315" r:id="rId23"/>
    <p:sldId id="299" r:id="rId24"/>
    <p:sldId id="300" r:id="rId25"/>
    <p:sldId id="301" r:id="rId26"/>
    <p:sldId id="302" r:id="rId27"/>
    <p:sldId id="303" r:id="rId28"/>
    <p:sldId id="318" r:id="rId29"/>
    <p:sldId id="260" r:id="rId30"/>
    <p:sldId id="275" r:id="rId31"/>
    <p:sldId id="261" r:id="rId32"/>
    <p:sldId id="262" r:id="rId33"/>
    <p:sldId id="305" r:id="rId34"/>
    <p:sldId id="280" r:id="rId35"/>
    <p:sldId id="306" r:id="rId36"/>
    <p:sldId id="281" r:id="rId37"/>
    <p:sldId id="307" r:id="rId38"/>
    <p:sldId id="283" r:id="rId39"/>
    <p:sldId id="308" r:id="rId40"/>
    <p:sldId id="284" r:id="rId41"/>
    <p:sldId id="309" r:id="rId42"/>
    <p:sldId id="285" r:id="rId43"/>
    <p:sldId id="310" r:id="rId44"/>
    <p:sldId id="286" r:id="rId45"/>
    <p:sldId id="311" r:id="rId46"/>
    <p:sldId id="287" r:id="rId47"/>
    <p:sldId id="312" r:id="rId48"/>
    <p:sldId id="313" r:id="rId49"/>
    <p:sldId id="288" r:id="rId5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8684D-FE97-4B00-AED7-F52C80A098EA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D0FFE-41B3-426A-9831-E03188CE6BF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579199-C3AB-41AA-AA7C-3E24C65EB864}" type="slidenum">
              <a:rPr lang="ru-RU" altLang="en-US"/>
              <a:pPr/>
              <a:t>12</a:t>
            </a:fld>
            <a:endParaRPr lang="ru-RU" altLang="en-US"/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6B2D9E-5CFF-4967-91F2-6080734E630B}" type="slidenum">
              <a:rPr lang="ru-RU"/>
              <a:pPr/>
              <a:t>13</a:t>
            </a:fld>
            <a:endParaRPr lang="ru-R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B7970B3-33F9-44CF-B2C8-23386AF07222}" type="slidenum">
              <a:rPr lang="ru-RU"/>
              <a:pPr/>
              <a:t>14</a:t>
            </a:fld>
            <a:endParaRPr lang="ru-RU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81FBCF5-BB42-47D3-B97A-476278FA9D73}" type="slidenum">
              <a:rPr lang="ru-RU" altLang="en-US"/>
              <a:pPr/>
              <a:t>17</a:t>
            </a:fld>
            <a:endParaRPr lang="ru-RU" altLang="en-US"/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71EFF9-15C6-444A-9C3F-C923748D848C}" type="slidenum">
              <a:rPr lang="ru-RU" altLang="en-US"/>
              <a:pPr/>
              <a:t>20</a:t>
            </a:fld>
            <a:endParaRPr lang="ru-RU" altLang="en-US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2475" cy="34226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3" y="4343231"/>
            <a:ext cx="5481215" cy="4109708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F038639-A90C-4001-958E-33FCC086B209}" type="slidenum">
              <a:rPr lang="ru-RU" altLang="en-US"/>
              <a:pPr/>
              <a:t>23</a:t>
            </a:fld>
            <a:endParaRPr lang="ru-RU" altLang="en-US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7237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5536" cy="4113782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81A407F-7800-4CB3-9174-F2913FA3247F}" type="slidenum">
              <a:rPr lang="ru-RU" altLang="en-US"/>
              <a:pPr/>
              <a:t>24</a:t>
            </a:fld>
            <a:endParaRPr lang="ru-RU" altLang="en-US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68825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4096" cy="4112423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1A37CB-7D30-4DDC-B25A-9E4F918D9D57}" type="slidenum">
              <a:rPr lang="ru-RU" altLang="en-US"/>
              <a:pPr/>
              <a:t>25</a:t>
            </a:fld>
            <a:endParaRPr lang="ru-RU" altLang="en-US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2475" cy="34226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3" y="4343231"/>
            <a:ext cx="5481215" cy="4109708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0AAB3B-037A-4275-BAE8-5EF12D222251}" type="slidenum">
              <a:rPr lang="ru-RU" altLang="en-US"/>
              <a:pPr/>
              <a:t>26</a:t>
            </a:fld>
            <a:endParaRPr lang="ru-RU" altLang="en-US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67237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5536" cy="4113782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6988FB1-3161-45E3-8433-268E3C0F2A25}" type="slidenum">
              <a:rPr lang="ru-RU" altLang="en-US"/>
              <a:pPr/>
              <a:t>27</a:t>
            </a:fld>
            <a:endParaRPr lang="ru-RU" altLang="en-US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5226" y="695134"/>
            <a:ext cx="4846109" cy="3426794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5536" cy="4113782"/>
          </a:xfrm>
          <a:noFill/>
          <a:ln/>
        </p:spPr>
        <p:txBody>
          <a:bodyPr wrap="none" anchor="ctr"/>
          <a:lstStyle/>
          <a:p>
            <a:endParaRPr lang="ru-RU" altLang="en-U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2" name="Пі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20" name="Місце для нижнього колонтитула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Місце для номер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0" name="Прямокут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6" name="Прямокут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9" name="Блок-схема: проце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екторна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ільце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Місце для заголовка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24" name="Місце для дати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C9D5A8E-557C-498B-BB1A-FF733743F708}" type="datetimeFigureOut">
              <a:rPr lang="uk-UA" smtClean="0"/>
              <a:pPr/>
              <a:t>22.09.2022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A0D022E-A08F-4F43-9C0B-4213C68781F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5" name="Прямокут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2456882"/>
            <a:ext cx="7406640" cy="1472184"/>
          </a:xfrm>
        </p:spPr>
        <p:txBody>
          <a:bodyPr/>
          <a:lstStyle/>
          <a:p>
            <a:pPr algn="ctr"/>
            <a:r>
              <a:rPr lang="uk-UA" dirty="0" smtClean="0"/>
              <a:t>Диференційна діагностика  синдрому жовтяниці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571736" y="5143512"/>
            <a:ext cx="4929222" cy="121444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Практичне/семінарське заняття</a:t>
            </a:r>
          </a:p>
          <a:p>
            <a:pPr algn="ctr"/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6 курс</a:t>
            </a:r>
          </a:p>
          <a:p>
            <a:pPr algn="ctr"/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          2022-2023 учбовий рік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428860" y="571480"/>
            <a:ext cx="4883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Одеський національний медичний університет</a:t>
            </a:r>
          </a:p>
          <a:p>
            <a:pPr algn="ctr"/>
            <a:r>
              <a:rPr lang="uk-UA" dirty="0" smtClean="0"/>
              <a:t>Кафедра внутрішньої медицини №2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1196752"/>
            <a:ext cx="7641016" cy="4720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1426" y="5000636"/>
            <a:ext cx="1993384" cy="642942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solidFill>
                  <a:srgbClr val="002060"/>
                </a:solidFill>
              </a:rPr>
              <a:t>Каротинодермія</a:t>
            </a:r>
            <a:endParaRPr lang="uk-UA" sz="1800" dirty="0">
              <a:solidFill>
                <a:srgbClr val="002060"/>
              </a:solidFill>
            </a:endParaRPr>
          </a:p>
        </p:txBody>
      </p:sp>
      <p:pic>
        <p:nvPicPr>
          <p:cNvPr id="76804" name="Picture 4" descr="Каротинодермия - лечение, симптомы, диагностика, последствия - likarni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14554"/>
            <a:ext cx="3286148" cy="2255439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2551085" y="571480"/>
            <a:ext cx="5021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Жовтяниця + </a:t>
            </a:r>
          </a:p>
          <a:p>
            <a:pPr algn="ctr"/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результати лабораторного обстеження в нормі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6806" name="Picture 6" descr="Бронзовая болезнь Аддисона — Медицинский портал «МЕД-инфо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3116"/>
            <a:ext cx="3446253" cy="2286016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857884" y="5000636"/>
            <a:ext cx="2071702" cy="6429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Хвороба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Адіссона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2285984" y="2571744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7435332" y="263104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5214950"/>
            <a:ext cx="256488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2060"/>
                </a:solidFill>
              </a:rPr>
              <a:t>Гемолітична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</a:rPr>
              <a:t>анемія</a:t>
            </a:r>
            <a:endParaRPr lang="uk-UA" sz="1800" dirty="0">
              <a:solidFill>
                <a:srgbClr val="002060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071670" y="710967"/>
            <a:ext cx="62865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Жовтяниця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+ </a:t>
            </a:r>
          </a:p>
          <a:p>
            <a:pPr algn="ctr"/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п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ідвищений рівень непрямого/</a:t>
            </a:r>
            <a:r>
              <a:rPr lang="uk-UA" b="1" dirty="0" err="1" smtClean="0">
                <a:solidFill>
                  <a:schemeClr val="accent5">
                    <a:lumMod val="75000"/>
                  </a:schemeClr>
                </a:solidFill>
              </a:rPr>
              <a:t>неконюгованого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 білірубіну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00694" y="5214950"/>
            <a:ext cx="2643206" cy="6429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Синдром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Жильбера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Гемолитическая анемия - Диагностика и Лечение | Спиженк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5288" y="1928802"/>
            <a:ext cx="2782720" cy="3071834"/>
          </a:xfrm>
          <a:prstGeom prst="rect">
            <a:avLst/>
          </a:prstGeom>
          <a:noFill/>
        </p:spPr>
      </p:pic>
      <p:pic>
        <p:nvPicPr>
          <p:cNvPr id="94214" name="Picture 6" descr="Синдром Жильбера - причины появления, симптомы заболевания, диагностика и  способы лечения"/>
          <p:cNvPicPr>
            <a:picLocks noChangeAspect="1" noChangeArrowheads="1"/>
          </p:cNvPicPr>
          <p:nvPr/>
        </p:nvPicPr>
        <p:blipFill>
          <a:blip r:embed="rId3" cstate="print"/>
          <a:srcRect l="5906" r="4798"/>
          <a:stretch>
            <a:fillRect/>
          </a:stretch>
        </p:blipFill>
        <p:spPr bwMode="auto">
          <a:xfrm>
            <a:off x="5500694" y="2285992"/>
            <a:ext cx="3024137" cy="2258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5214950"/>
            <a:ext cx="256488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2060"/>
                </a:solidFill>
              </a:rPr>
              <a:t>Гемолітична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</a:rPr>
              <a:t>анемія</a:t>
            </a:r>
            <a:endParaRPr lang="uk-UA" sz="1800" dirty="0">
              <a:solidFill>
                <a:srgbClr val="002060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071670" y="710967"/>
            <a:ext cx="62865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Жовтяниця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+ </a:t>
            </a:r>
          </a:p>
          <a:p>
            <a:pPr algn="ctr"/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п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ідвищений рівень непрямого/</a:t>
            </a:r>
            <a:r>
              <a:rPr lang="uk-UA" b="1" dirty="0" err="1" smtClean="0">
                <a:solidFill>
                  <a:schemeClr val="accent5">
                    <a:lumMod val="75000"/>
                  </a:schemeClr>
                </a:solidFill>
              </a:rPr>
              <a:t>неконюгованого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 білірубіну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00694" y="5214950"/>
            <a:ext cx="2643206" cy="6429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Синдром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Жильбера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ОБМІН ЖОВЧНИХ ПІГМЕНТІВ. БІОХІМІЯ ЖОВТЯНИЦЬ - БІОХІМІЧНІ ФУНКЦІЇ ПЕЧІНКИ.  ПРОЦЕСИ ДЕТОКСИКАЦІЇ - БІОХІМІЯ ФІЗІОЛОГІЧНИХ ФУНКЦІЙ ТА СПЕЦІАЛІЗОВАНИХ  ТКАНИН - Підручник - БІОЛОГІЧНА ХІМІЯ - Губський Ю.І. - 2000"/>
          <p:cNvPicPr>
            <a:picLocks noChangeAspect="1" noChangeArrowheads="1"/>
          </p:cNvPicPr>
          <p:nvPr/>
        </p:nvPicPr>
        <p:blipFill>
          <a:blip r:embed="rId2"/>
          <a:srcRect b="40661"/>
          <a:stretch>
            <a:fillRect/>
          </a:stretch>
        </p:blipFill>
        <p:spPr bwMode="auto">
          <a:xfrm>
            <a:off x="2643174" y="2000240"/>
            <a:ext cx="1857375" cy="2758155"/>
          </a:xfrm>
          <a:prstGeom prst="rect">
            <a:avLst/>
          </a:prstGeom>
          <a:noFill/>
        </p:spPr>
      </p:pic>
      <p:cxnSp>
        <p:nvCxnSpPr>
          <p:cNvPr id="10" name="Пряма зі стрілкою 9"/>
          <p:cNvCxnSpPr/>
          <p:nvPr/>
        </p:nvCxnSpPr>
        <p:spPr>
          <a:xfrm rot="5400000" flipH="1" flipV="1">
            <a:off x="2393141" y="2107397"/>
            <a:ext cx="500066" cy="1588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ОБМІН ЖОВЧНИХ ПІГМЕНТІВ. БІОХІМІЯ ЖОВТЯНИЦЬ - БІОХІМІЧНІ ФУНКЦІЇ ПЕЧІНКИ.  ПРОЦЕСИ ДЕТОКСИКАЦІЇ - БІОХІМІЯ ФІЗІОЛОГІЧНИХ ФУНКЦІЙ ТА СПЕЦІАЛІЗОВАНИХ  ТКАНИН - Підручник - БІОЛОГІЧНА ХІМІЯ - Губський Ю.І. - 2000"/>
          <p:cNvPicPr>
            <a:picLocks noChangeAspect="1" noChangeArrowheads="1"/>
          </p:cNvPicPr>
          <p:nvPr/>
        </p:nvPicPr>
        <p:blipFill>
          <a:blip r:embed="rId2"/>
          <a:srcRect b="40661"/>
          <a:stretch>
            <a:fillRect/>
          </a:stretch>
        </p:blipFill>
        <p:spPr bwMode="auto">
          <a:xfrm>
            <a:off x="6000773" y="2000240"/>
            <a:ext cx="1857375" cy="2758155"/>
          </a:xfrm>
          <a:prstGeom prst="rect">
            <a:avLst/>
          </a:prstGeom>
          <a:noFill/>
        </p:spPr>
      </p:pic>
      <p:cxnSp>
        <p:nvCxnSpPr>
          <p:cNvPr id="14" name="Пряма сполучна лінія 13"/>
          <p:cNvCxnSpPr/>
          <p:nvPr/>
        </p:nvCxnSpPr>
        <p:spPr>
          <a:xfrm>
            <a:off x="6500826" y="4214818"/>
            <a:ext cx="285752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14"/>
          <p:cNvCxnSpPr/>
          <p:nvPr/>
        </p:nvCxnSpPr>
        <p:spPr>
          <a:xfrm flipV="1">
            <a:off x="6500826" y="4214818"/>
            <a:ext cx="285752" cy="1428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кутник 21"/>
          <p:cNvSpPr/>
          <p:nvPr/>
        </p:nvSpPr>
        <p:spPr>
          <a:xfrm>
            <a:off x="4483076" y="3824591"/>
            <a:ext cx="1303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200" b="1" dirty="0" err="1" smtClean="0">
                <a:solidFill>
                  <a:schemeClr val="accent5">
                    <a:lumMod val="75000"/>
                  </a:schemeClr>
                </a:solidFill>
              </a:rPr>
              <a:t>неконюгований</a:t>
            </a:r>
            <a:r>
              <a:rPr lang="uk-UA" sz="1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uk-UA" sz="1200" b="1" dirty="0" smtClean="0">
                <a:solidFill>
                  <a:schemeClr val="accent5">
                    <a:lumMod val="75000"/>
                  </a:schemeClr>
                </a:solidFill>
              </a:rPr>
              <a:t>білірубін</a:t>
            </a:r>
            <a:endParaRPr lang="uk-UA" sz="1200" dirty="0"/>
          </a:p>
        </p:txBody>
      </p:sp>
      <p:cxnSp>
        <p:nvCxnSpPr>
          <p:cNvPr id="24" name="Пряма зі стрілкою 23"/>
          <p:cNvCxnSpPr/>
          <p:nvPr/>
        </p:nvCxnSpPr>
        <p:spPr>
          <a:xfrm>
            <a:off x="5857884" y="4000504"/>
            <a:ext cx="357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зі стрілкою 24"/>
          <p:cNvCxnSpPr/>
          <p:nvPr/>
        </p:nvCxnSpPr>
        <p:spPr>
          <a:xfrm rot="10800000">
            <a:off x="4071935" y="4000504"/>
            <a:ext cx="357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/>
          <p:cNvCxnSpPr/>
          <p:nvPr/>
        </p:nvCxnSpPr>
        <p:spPr>
          <a:xfrm rot="16200000" flipV="1">
            <a:off x="2612217" y="3960023"/>
            <a:ext cx="357190" cy="9524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 зі стрілкою 29"/>
          <p:cNvCxnSpPr/>
          <p:nvPr/>
        </p:nvCxnSpPr>
        <p:spPr>
          <a:xfrm rot="16200000" flipV="1">
            <a:off x="2612217" y="4602965"/>
            <a:ext cx="357190" cy="95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 зі стрілкою 30"/>
          <p:cNvCxnSpPr/>
          <p:nvPr/>
        </p:nvCxnSpPr>
        <p:spPr>
          <a:xfrm rot="5400000" flipH="1" flipV="1">
            <a:off x="7393801" y="3964786"/>
            <a:ext cx="357191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uk-UA" sz="2000" b="1" dirty="0" smtClean="0">
                <a:latin typeface="Arial" pitchFamily="34" charset="0"/>
                <a:cs typeface="Arial" pitchFamily="34" charset="0"/>
              </a:rPr>
            </a:b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Гемолітичні анемії</a:t>
            </a:r>
            <a:br>
              <a:rPr lang="uk-UA" sz="2000" b="1" dirty="0" smtClean="0">
                <a:latin typeface="Arial" pitchFamily="34" charset="0"/>
                <a:cs typeface="Arial" pitchFamily="34" charset="0"/>
              </a:rPr>
            </a:b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uk-UA" sz="2000" b="1" dirty="0" smtClean="0">
                <a:latin typeface="Arial" pitchFamily="34" charset="0"/>
                <a:cs typeface="Arial" pitchFamily="34" charset="0"/>
              </a:rPr>
            </a:br>
            <a:r>
              <a:rPr lang="uk-UA" sz="2000" dirty="0" smtClean="0">
                <a:latin typeface="Arial" pitchFamily="34" charset="0"/>
                <a:cs typeface="Arial" pitchFamily="34" charset="0"/>
              </a:rPr>
              <a:t> виникають внаслідок підвищеної деструкції еритроцитів </a:t>
            </a:r>
            <a:br>
              <a:rPr lang="uk-UA" sz="2000" dirty="0" smtClean="0">
                <a:latin typeface="Arial" pitchFamily="34" charset="0"/>
                <a:cs typeface="Arial" pitchFamily="34" charset="0"/>
              </a:rPr>
            </a:b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643042" y="1859340"/>
            <a:ext cx="72152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Arial" pitchFamily="34" charset="0"/>
                <a:cs typeface="Arial" pitchFamily="34" charset="0"/>
              </a:rPr>
              <a:t>1. Набутий гемоліз (</a:t>
            </a:r>
            <a:r>
              <a:rPr lang="uk-UA" b="1" dirty="0" err="1" smtClean="0">
                <a:latin typeface="Arial" pitchFamily="34" charset="0"/>
                <a:cs typeface="Arial" pitchFamily="34" charset="0"/>
              </a:rPr>
              <a:t>нееритроцитарні</a:t>
            </a:r>
            <a:r>
              <a:rPr lang="uk-UA" b="1" dirty="0" smtClean="0">
                <a:latin typeface="Arial" pitchFamily="34" charset="0"/>
                <a:cs typeface="Arial" pitchFamily="34" charset="0"/>
              </a:rPr>
              <a:t> причини): </a:t>
            </a:r>
          </a:p>
          <a:p>
            <a:r>
              <a:rPr lang="uk-UA" dirty="0" err="1" smtClean="0">
                <a:latin typeface="Arial" pitchFamily="34" charset="0"/>
                <a:cs typeface="Arial" pitchFamily="34" charset="0"/>
              </a:rPr>
              <a:t>аутоімунний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uk-UA" dirty="0" err="1" smtClean="0">
                <a:latin typeface="Arial" pitchFamily="34" charset="0"/>
                <a:cs typeface="Arial" pitchFamily="34" charset="0"/>
              </a:rPr>
              <a:t>неімунний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отрути, медикаменти, та ін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.) </a:t>
            </a:r>
          </a:p>
          <a:p>
            <a:r>
              <a:rPr lang="uk-UA" dirty="0">
                <a:latin typeface="Arial" pitchFamily="34" charset="0"/>
                <a:cs typeface="Arial" pitchFamily="34" charset="0"/>
              </a:rPr>
              <a:t>т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равматичний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штучні клапани, гемодіаліз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uk-UA" dirty="0" err="1">
                <a:latin typeface="Arial" pitchFamily="34" charset="0"/>
                <a:cs typeface="Arial" pitchFamily="34" charset="0"/>
              </a:rPr>
              <a:t>к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лональний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напр. пароксизмальна нічна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гемоглобінурія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uk-UA" b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b="1" dirty="0" smtClean="0">
                <a:latin typeface="Arial" pitchFamily="34" charset="0"/>
                <a:cs typeface="Arial" pitchFamily="34" charset="0"/>
              </a:rPr>
              <a:t>2. Гемоліз, обумовлений аномаліями еритроцитів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uk-UA" dirty="0" err="1" smtClean="0">
                <a:latin typeface="Arial" pitchFamily="34" charset="0"/>
                <a:cs typeface="Arial" pitchFamily="34" charset="0"/>
              </a:rPr>
              <a:t>мембранопатії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спадковий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сфероцитоз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uk-UA" dirty="0" err="1" smtClean="0">
                <a:latin typeface="Arial" pitchFamily="34" charset="0"/>
                <a:cs typeface="Arial" pitchFamily="34" charset="0"/>
              </a:rPr>
              <a:t>ферментопатії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недостатність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глюкозо-6-фосфат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дегідрогенази</a:t>
            </a:r>
            <a:r>
              <a:rPr lang="uk-UA" dirty="0" smtClean="0"/>
              <a:t>)</a:t>
            </a:r>
            <a:r>
              <a:rPr lang="uk-UA" dirty="0"/>
              <a:t> 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r>
              <a:rPr lang="uk-UA" dirty="0" err="1" smtClean="0">
                <a:latin typeface="Arial" pitchFamily="34" charset="0"/>
                <a:cs typeface="Arial" pitchFamily="34" charset="0"/>
              </a:rPr>
              <a:t>гемоглобінопатії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напр. серповидно-клітинна анемія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r>
              <a:rPr lang="uk-UA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uk-UA" b="1" dirty="0" err="1" smtClean="0">
                <a:latin typeface="Arial" pitchFamily="34" charset="0"/>
                <a:cs typeface="Arial" pitchFamily="34" charset="0"/>
              </a:rPr>
              <a:t>Гіперспленізм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567188"/>
            <a:ext cx="5072098" cy="917596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Синдром </a:t>
            </a:r>
            <a:r>
              <a:rPr lang="uk-UA" sz="1800" b="1" dirty="0" err="1" smtClean="0">
                <a:latin typeface="Arial" pitchFamily="34" charset="0"/>
                <a:cs typeface="Arial" pitchFamily="34" charset="0"/>
              </a:rPr>
              <a:t>Жильбера</a:t>
            </a:r>
            <a:endParaRPr lang="uk-UA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403648" y="1465228"/>
            <a:ext cx="71438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1. Своєрідний </a:t>
            </a:r>
            <a:r>
              <a:rPr lang="uk-UA" dirty="0">
                <a:latin typeface="Arial" pitchFamily="34" charset="0"/>
                <a:cs typeface="Arial" pitchFamily="34" charset="0"/>
              </a:rPr>
              <a:t>світло-жовтуватий колір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шкіри</a:t>
            </a:r>
            <a:endParaRPr lang="uk-UA" dirty="0"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uk-UA" dirty="0">
                <a:latin typeface="Arial" pitchFamily="34" charset="0"/>
                <a:cs typeface="Arial" pitchFamily="34" charset="0"/>
              </a:rPr>
              <a:t>.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Схильність </a:t>
            </a:r>
            <a:r>
              <a:rPr lang="uk-UA" dirty="0">
                <a:latin typeface="Arial" pitchFamily="34" charset="0"/>
                <a:cs typeface="Arial" pitchFamily="34" charset="0"/>
              </a:rPr>
              <a:t>до мігрені. </a:t>
            </a:r>
          </a:p>
          <a:p>
            <a:pPr fontAlgn="base">
              <a:lnSpc>
                <a:spcPct val="150000"/>
              </a:lnSpc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3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uk-UA" dirty="0">
                <a:latin typeface="Arial" pitchFamily="34" charset="0"/>
                <a:cs typeface="Arial" pitchFamily="34" charset="0"/>
              </a:rPr>
              <a:t>Підвищена чутливість до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холоду</a:t>
            </a:r>
          </a:p>
          <a:p>
            <a:pPr fontAlgn="base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  та голоду.</a:t>
            </a:r>
            <a:r>
              <a:rPr lang="uk-UA" dirty="0">
                <a:latin typeface="Arial" pitchFamily="34" charset="0"/>
                <a:cs typeface="Arial" pitchFamily="34" charset="0"/>
              </a:rPr>
              <a:t> </a:t>
            </a:r>
          </a:p>
          <a:p>
            <a:pPr fontAlgn="base">
              <a:lnSpc>
                <a:spcPct val="150000"/>
              </a:lnSpc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4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Диспептичні</a:t>
            </a:r>
            <a:r>
              <a:rPr lang="uk-UA" dirty="0">
                <a:latin typeface="Arial" pitchFamily="34" charset="0"/>
                <a:cs typeface="Arial" pitchFamily="34" charset="0"/>
              </a:rPr>
              <a:t> скарги (біль, нудота, відчуття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повноти </a:t>
            </a:r>
            <a:r>
              <a:rPr lang="uk-UA" dirty="0">
                <a:latin typeface="Arial" pitchFamily="34" charset="0"/>
                <a:cs typeface="Arial" pitchFamily="34" charset="0"/>
              </a:rPr>
              <a:t>шлунка, пронос або запор).</a:t>
            </a:r>
          </a:p>
          <a:p>
            <a:pPr fontAlgn="base">
              <a:lnSpc>
                <a:spcPct val="150000"/>
              </a:lnSpc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5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Біохімічна </a:t>
            </a:r>
            <a:r>
              <a:rPr lang="uk-UA" dirty="0">
                <a:latin typeface="Arial" pitchFamily="34" charset="0"/>
                <a:cs typeface="Arial" pitchFamily="34" charset="0"/>
              </a:rPr>
              <a:t>аномалія не виявляється гістологічними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методами.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6" name="Picture 2" descr="Синдром Жильбера: 5 головних симптомів, огляд методів діагностики і  лікування"/>
          <p:cNvPicPr>
            <a:picLocks noChangeAspect="1" noChangeArrowheads="1"/>
          </p:cNvPicPr>
          <p:nvPr/>
        </p:nvPicPr>
        <p:blipFill>
          <a:blip r:embed="rId2"/>
          <a:srcRect l="8205" r="9231"/>
          <a:stretch>
            <a:fillRect/>
          </a:stretch>
        </p:blipFill>
        <p:spPr bwMode="auto">
          <a:xfrm>
            <a:off x="6012160" y="2382824"/>
            <a:ext cx="2460536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7667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" pitchFamily="34" charset="0"/>
                <a:cs typeface="Arial" pitchFamily="34" charset="0"/>
              </a:rPr>
              <a:t>Підозра щодо гемолітичної анемії чи синдрому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Жильбера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– які подальші дії?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357290" y="2132856"/>
            <a:ext cx="40005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Загальний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аналіз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при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нормохромної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нормоцитарної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анемії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детальний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анамнез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щодо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можливих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індукторів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гемолізу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5786446" y="2204864"/>
            <a:ext cx="3071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1.Ген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UGT1A1</a:t>
            </a:r>
            <a:endParaRPr lang="uk-UA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Проба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голодуванням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фенобарбіталом</a:t>
            </a:r>
            <a:endParaRPr lang="uk-UA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9330" name="Picture 2" descr="Гемолітична анемія - Діагностика и Лікування | Спіженко"/>
          <p:cNvPicPr>
            <a:picLocks noChangeAspect="1" noChangeArrowheads="1"/>
          </p:cNvPicPr>
          <p:nvPr/>
        </p:nvPicPr>
        <p:blipFill>
          <a:blip r:embed="rId2"/>
          <a:srcRect l="62372"/>
          <a:stretch>
            <a:fillRect/>
          </a:stretch>
        </p:blipFill>
        <p:spPr bwMode="auto">
          <a:xfrm>
            <a:off x="2987824" y="5085184"/>
            <a:ext cx="1789666" cy="1452573"/>
          </a:xfrm>
          <a:prstGeom prst="rect">
            <a:avLst/>
          </a:prstGeom>
          <a:noFill/>
        </p:spPr>
      </p:pic>
      <p:pic>
        <p:nvPicPr>
          <p:cNvPr id="99332" name="Picture 4" descr="Синдром Жильбера: причины, симптомы и лечение в статье гастроэнтеролога  Васильев Р. В."/>
          <p:cNvPicPr>
            <a:picLocks noChangeAspect="1" noChangeArrowheads="1"/>
          </p:cNvPicPr>
          <p:nvPr/>
        </p:nvPicPr>
        <p:blipFill>
          <a:blip r:embed="rId3"/>
          <a:srcRect l="23530" t="26997" r="23530"/>
          <a:stretch>
            <a:fillRect/>
          </a:stretch>
        </p:blipFill>
        <p:spPr bwMode="auto">
          <a:xfrm>
            <a:off x="6429388" y="4857760"/>
            <a:ext cx="1295959" cy="1362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071670" y="710967"/>
            <a:ext cx="62865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Жовтяниця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+ </a:t>
            </a:r>
          </a:p>
          <a:p>
            <a:pPr algn="ctr"/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п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ідвищений рівень прямого/</a:t>
            </a:r>
            <a:r>
              <a:rPr lang="uk-UA" b="1" dirty="0" err="1" smtClean="0">
                <a:solidFill>
                  <a:schemeClr val="accent5">
                    <a:lumMod val="75000"/>
                  </a:schemeClr>
                </a:solidFill>
              </a:rPr>
              <a:t>конюгованого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 білірубіну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643042" y="1859340"/>
            <a:ext cx="721523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1. Гепатит хронічний чи гострий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2. Неалкогольна жирова хвороба печінки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3. Цироз печінки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4. Метастази в печінку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5. Рідкісні хвороби печінки 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(амілоїдоз, </a:t>
            </a:r>
            <a:r>
              <a:rPr lang="uk-UA" sz="1400" dirty="0" err="1" smtClean="0">
                <a:latin typeface="Arial" pitchFamily="34" charset="0"/>
                <a:cs typeface="Arial" pitchFamily="34" charset="0"/>
              </a:rPr>
              <a:t>нодулярний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 склероз при </a:t>
            </a:r>
            <a:r>
              <a:rPr lang="uk-UA" sz="1400" dirty="0" err="1" smtClean="0">
                <a:latin typeface="Arial" pitchFamily="34" charset="0"/>
                <a:cs typeface="Arial" pitchFamily="34" charset="0"/>
              </a:rPr>
              <a:t>лімфогрануломатозі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, третинний паренхіматозний сифіліс тощо)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6. Жовчно-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камяна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хвороба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7. Рак голівки підшлункової залози чи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псевдопухлинна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форма хронічного панкреатиту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071670" y="710967"/>
            <a:ext cx="62865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Жовтяниця</a:t>
            </a:r>
          </a:p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паренхіматозна /печінкова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643042" y="1859340"/>
            <a:ext cx="721523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1. Гепатит хронічний чи гострий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2. Неалкогольна жирова хвороба печінки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3. Цироз печінки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4. Метастази в печінку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5. Рідкісні хвороби печінки 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(амілоїдоз, </a:t>
            </a:r>
            <a:r>
              <a:rPr lang="uk-UA" sz="1400" dirty="0" err="1" smtClean="0">
                <a:latin typeface="Arial" pitchFamily="34" charset="0"/>
                <a:cs typeface="Arial" pitchFamily="34" charset="0"/>
              </a:rPr>
              <a:t>нодулярний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 склероз при </a:t>
            </a:r>
            <a:r>
              <a:rPr lang="uk-UA" sz="1400" dirty="0" err="1" smtClean="0">
                <a:latin typeface="Arial" pitchFamily="34" charset="0"/>
                <a:cs typeface="Arial" pitchFamily="34" charset="0"/>
              </a:rPr>
              <a:t>лімфогрануломатозі</a:t>
            </a:r>
            <a:r>
              <a:rPr lang="uk-UA" sz="1400" dirty="0" smtClean="0">
                <a:latin typeface="Arial" pitchFamily="34" charset="0"/>
                <a:cs typeface="Arial" pitchFamily="34" charset="0"/>
              </a:rPr>
              <a:t>, третинний паренхіматозний сифіліс тощо)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Жовчно-</a:t>
            </a:r>
            <a:r>
              <a:rPr lang="uk-UA" dirty="0" err="1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камяна</a:t>
            </a: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хвороба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7. Рак голівки підшлункової залози чи </a:t>
            </a:r>
            <a:r>
              <a:rPr lang="uk-UA" dirty="0" err="1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псевдопухлинна</a:t>
            </a: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форма хронічного панкреатиту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514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071670" y="710967"/>
            <a:ext cx="6286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</a:rPr>
              <a:t>Жовтяниця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</a:rPr>
              <a:t>підпечінкова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643042" y="1859340"/>
            <a:ext cx="721523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Гепатит хронічний чи гострий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Неалкогольна жирова хвороба печінки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Цироз печінки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Метастази в печінку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Рідкісні хвороби печінки </a:t>
            </a:r>
            <a:r>
              <a:rPr lang="uk-UA" sz="1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(амілоїдоз, </a:t>
            </a:r>
            <a:r>
              <a:rPr lang="uk-UA" sz="1400" dirty="0" err="1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нодулярний</a:t>
            </a:r>
            <a:r>
              <a:rPr lang="uk-UA" sz="1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склероз при </a:t>
            </a:r>
            <a:r>
              <a:rPr lang="uk-UA" sz="1400" dirty="0" err="1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лімфогрануломатозі</a:t>
            </a:r>
            <a:r>
              <a:rPr lang="uk-UA" sz="1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третинний паренхіматозний сифіліс тощо)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6. Жовчно-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камяна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хвороба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7. Рак голівки підшлункової залози чи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псевдопухлинна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форма хронічного панкреатиту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52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2874240" y="1065713"/>
            <a:ext cx="4147200" cy="8612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altLang="en-US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хронічних</a:t>
            </a:r>
            <a:r>
              <a:rPr lang="ru-RU" altLang="en-US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гепатитів</a:t>
            </a:r>
            <a:endParaRPr lang="ru-RU" altLang="en-US" sz="2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3000"/>
              </a:lnSpc>
              <a:spcBef>
                <a:spcPts val="1089"/>
              </a:spcBef>
              <a:spcAft>
                <a:spcPts val="907"/>
              </a:spcAft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altLang="en-US" sz="2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586880" y="2056536"/>
            <a:ext cx="6903360" cy="3789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alt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етіологією</a:t>
            </a:r>
            <a:r>
              <a:rPr lang="ru-RU" alt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та патогенезом</a:t>
            </a:r>
          </a:p>
          <a:p>
            <a:pPr algn="ctr"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altLang="en-US" b="1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вірусний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В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вірусний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D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вірусний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С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вірусний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(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інакше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Аутоімунний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(тип 1,2,3)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токсичний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медикаментозний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алкогольний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</a:t>
            </a:r>
          </a:p>
          <a:p>
            <a:pPr>
              <a:lnSpc>
                <a:spcPct val="110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en-US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криптогенний</a:t>
            </a:r>
            <a:r>
              <a:rPr lang="ru-RU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гепатит </a:t>
            </a: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5524" y="0"/>
            <a:ext cx="1367035" cy="11429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214414" y="776348"/>
            <a:ext cx="7241336" cy="65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200" dirty="0" err="1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Маркери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хронічних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вірусних</a:t>
            </a:r>
            <a:r>
              <a:rPr lang="ru-RU" sz="2200" dirty="0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гепатитів</a:t>
            </a:r>
            <a:endParaRPr lang="ru-RU" sz="2200" dirty="0">
              <a:solidFill>
                <a:srgbClr val="000000"/>
              </a:solidFill>
              <a:latin typeface="Arial" pitchFamily="34" charset="0"/>
              <a:ea typeface="Microsoft YaHei" charset="-122"/>
              <a:cs typeface="Arial" pitchFamily="34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147188" y="4286256"/>
            <a:ext cx="3853440" cy="3715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Вірусний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гепатит C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7644" y="1994610"/>
            <a:ext cx="1697760" cy="14991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22842" y="3857628"/>
            <a:ext cx="1764000" cy="14372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100654" y="4357694"/>
            <a:ext cx="1828800" cy="3441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68000"/>
              </a:lnSpc>
              <a:spcBef>
                <a:spcPts val="317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500" b="1" dirty="0" err="1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anti</a:t>
            </a:r>
            <a:r>
              <a:rPr lang="ru-RU" sz="2500" b="1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-</a:t>
            </a:r>
            <a:r>
              <a:rPr lang="en-US" sz="2500" b="1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H</a:t>
            </a:r>
            <a:r>
              <a:rPr lang="ru-RU" sz="2500" b="1" dirty="0">
                <a:solidFill>
                  <a:srgbClr val="000000"/>
                </a:solidFill>
                <a:latin typeface="Times New Roman" pitchFamily="16" charset="0"/>
              </a:rPr>
              <a:t>С</a:t>
            </a:r>
            <a:r>
              <a:rPr lang="en-US" sz="2500" b="1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V</a:t>
            </a:r>
            <a:r>
              <a:rPr lang="en-US" sz="2500" dirty="0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 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879702" y="2579311"/>
            <a:ext cx="1764000" cy="4421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500" b="1" dirty="0" err="1">
                <a:solidFill>
                  <a:srgbClr val="000000"/>
                </a:solidFill>
                <a:latin typeface="Times New Roman" pitchFamily="16" charset="0"/>
                <a:ea typeface="Microsoft YaHei" charset="-122"/>
              </a:rPr>
              <a:t>HBsAg</a:t>
            </a:r>
            <a:endParaRPr lang="ru-RU" sz="2500" b="1" dirty="0">
              <a:solidFill>
                <a:srgbClr val="000000"/>
              </a:solidFill>
              <a:latin typeface="Times New Roman" pitchFamily="16" charset="0"/>
              <a:ea typeface="Microsoft YaHei" charset="-122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481514" y="2621075"/>
            <a:ext cx="3304800" cy="4162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Вірусний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Microsoft YaHei" charset="-122"/>
                <a:cs typeface="Arial" pitchFamily="34" charset="0"/>
              </a:rPr>
              <a:t>гепатит 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003740" y="652389"/>
            <a:ext cx="6140160" cy="81656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200" b="1" dirty="0" err="1" smtClean="0">
                <a:solidFill>
                  <a:srgbClr val="000000"/>
                </a:solidFill>
              </a:rPr>
              <a:t>Скринінг</a:t>
            </a:r>
            <a:r>
              <a:rPr lang="ru-RU" sz="2200" b="1" dirty="0" smtClean="0">
                <a:solidFill>
                  <a:srgbClr val="000000"/>
                </a:solidFill>
              </a:rPr>
              <a:t> при </a:t>
            </a:r>
            <a:r>
              <a:rPr lang="ru-RU" sz="2200" b="1" dirty="0" err="1" smtClean="0">
                <a:solidFill>
                  <a:srgbClr val="000000"/>
                </a:solidFill>
              </a:rPr>
              <a:t>наявності</a:t>
            </a:r>
            <a:r>
              <a:rPr lang="ru-RU" sz="2200" b="1" dirty="0" smtClean="0">
                <a:solidFill>
                  <a:srgbClr val="000000"/>
                </a:solidFill>
              </a:rPr>
              <a:t> </a:t>
            </a:r>
            <a:r>
              <a:rPr lang="ru-RU" sz="2200" b="1" dirty="0" err="1" smtClean="0">
                <a:solidFill>
                  <a:srgbClr val="000000"/>
                </a:solidFill>
              </a:rPr>
              <a:t>підозри</a:t>
            </a:r>
            <a:r>
              <a:rPr lang="ru-RU" sz="2200" b="1" dirty="0" smtClean="0">
                <a:solidFill>
                  <a:srgbClr val="000000"/>
                </a:solidFill>
              </a:rPr>
              <a:t> на </a:t>
            </a:r>
            <a:r>
              <a:rPr lang="ru-RU" sz="2200" b="1" dirty="0" err="1" smtClean="0">
                <a:solidFill>
                  <a:srgbClr val="000000"/>
                </a:solidFill>
              </a:rPr>
              <a:t>аутоімунне</a:t>
            </a:r>
            <a:r>
              <a:rPr lang="ru-RU" sz="2200" b="1" dirty="0" smtClean="0">
                <a:solidFill>
                  <a:srgbClr val="000000"/>
                </a:solidFill>
              </a:rPr>
              <a:t> </a:t>
            </a:r>
            <a:r>
              <a:rPr lang="ru-RU" sz="2200" b="1" dirty="0" err="1" smtClean="0">
                <a:solidFill>
                  <a:srgbClr val="000000"/>
                </a:solidFill>
              </a:rPr>
              <a:t>хронічне</a:t>
            </a:r>
            <a:r>
              <a:rPr lang="ru-RU" sz="2200" b="1" dirty="0" smtClean="0">
                <a:solidFill>
                  <a:srgbClr val="000000"/>
                </a:solidFill>
              </a:rPr>
              <a:t> </a:t>
            </a:r>
            <a:r>
              <a:rPr lang="ru-RU" sz="2200" b="1" dirty="0" err="1" smtClean="0">
                <a:solidFill>
                  <a:srgbClr val="000000"/>
                </a:solidFill>
              </a:rPr>
              <a:t>захворювання</a:t>
            </a:r>
            <a:r>
              <a:rPr lang="ru-RU" sz="2200" b="1" dirty="0" smtClean="0">
                <a:solidFill>
                  <a:srgbClr val="000000"/>
                </a:solidFill>
              </a:rPr>
              <a:t> </a:t>
            </a:r>
            <a:r>
              <a:rPr lang="ru-RU" sz="2200" b="1" dirty="0" err="1" smtClean="0">
                <a:solidFill>
                  <a:srgbClr val="000000"/>
                </a:solidFill>
              </a:rPr>
              <a:t>печінки</a:t>
            </a:r>
            <a:endParaRPr lang="ru-RU" sz="2200" b="1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142976" y="4494713"/>
            <a:ext cx="2449824" cy="10059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b="1" dirty="0" err="1" smtClean="0">
                <a:solidFill>
                  <a:srgbClr val="002060"/>
                </a:solidFill>
                <a:latin typeface="Times New Roman" pitchFamily="16" charset="0"/>
              </a:rPr>
              <a:t>Печінковий</a:t>
            </a:r>
            <a:endParaRPr lang="ru-RU" sz="2400" b="1" dirty="0" smtClean="0">
              <a:solidFill>
                <a:srgbClr val="002060"/>
              </a:solidFill>
              <a:latin typeface="Times New Roman" pitchFamily="16" charset="0"/>
            </a:endParaRP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b="1" dirty="0" err="1" smtClean="0">
                <a:solidFill>
                  <a:srgbClr val="002060"/>
                </a:solidFill>
                <a:latin typeface="Times New Roman" pitchFamily="16" charset="0"/>
              </a:rPr>
              <a:t>блот</a:t>
            </a:r>
            <a:endParaRPr lang="ru-RU" sz="2400" b="1" dirty="0">
              <a:solidFill>
                <a:srgbClr val="002060"/>
              </a:solidFill>
              <a:latin typeface="Times New Roman" pitchFamily="16" charset="0"/>
              <a:ea typeface="Microsoft YaHei" charset="-122"/>
            </a:endParaRP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3330721" y="4539357"/>
            <a:ext cx="5290560" cy="8184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68000"/>
              </a:lnSpc>
              <a:spcBef>
                <a:spcPts val="317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uk-UA" sz="2000" dirty="0">
                <a:solidFill>
                  <a:srgbClr val="000000"/>
                </a:solidFill>
                <a:latin typeface="Times New Roman" pitchFamily="16" charset="0"/>
              </a:rPr>
              <a:t>п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рофіль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антитіл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itchFamily="16" charset="0"/>
              </a:rPr>
              <a:t>IgG</a:t>
            </a: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endParaRPr lang="en-US" sz="2000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>
              <a:lnSpc>
                <a:spcPct val="68000"/>
              </a:lnSpc>
              <a:spcBef>
                <a:spcPts val="317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до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окремих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печінкових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антигенів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endParaRPr lang="en-US" sz="2000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>
              <a:lnSpc>
                <a:spcPct val="68000"/>
              </a:lnSpc>
              <a:spcBef>
                <a:spcPts val="317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itchFamily="16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Times New Roman" pitchFamily="16" charset="0"/>
              </a:rPr>
              <a:t>M2, LKM-1, SLA,…</a:t>
            </a:r>
            <a:r>
              <a:rPr lang="ru-RU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  <a:endParaRPr lang="en-US" dirty="0">
              <a:solidFill>
                <a:srgbClr val="000000"/>
              </a:solidFill>
              <a:latin typeface="Times New Roman" pitchFamily="16" charset="0"/>
              <a:ea typeface="Microsoft YaHei" charset="-122"/>
            </a:endParaRP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3428992" y="2579311"/>
            <a:ext cx="5323328" cy="9807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скринінгове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визначення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антитіл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до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ядерних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та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цитоплазматичних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6" charset="0"/>
              </a:rPr>
              <a:t>антигенів</a:t>
            </a:r>
            <a:endParaRPr lang="ru-RU" sz="2000" dirty="0">
              <a:solidFill>
                <a:srgbClr val="000000"/>
              </a:solidFill>
              <a:latin typeface="Times New Roman" pitchFamily="16" charset="0"/>
              <a:ea typeface="Microsoft YaHei" charset="-122"/>
            </a:endParaRP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1071538" y="2621075"/>
            <a:ext cx="2214578" cy="4162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b="1" dirty="0" err="1">
                <a:solidFill>
                  <a:srgbClr val="002060"/>
                </a:solidFill>
                <a:latin typeface="Times New Roman" pitchFamily="16" charset="0"/>
              </a:rPr>
              <a:t>АНА-скрин</a:t>
            </a:r>
            <a:endParaRPr lang="ru-RU" sz="2400" b="1" dirty="0">
              <a:solidFill>
                <a:srgbClr val="002060"/>
              </a:solidFill>
              <a:latin typeface="Times New Roman" pitchFamily="16" charset="0"/>
              <a:ea typeface="Microsoft YaHei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47800"/>
            <a:ext cx="7498080" cy="4285456"/>
          </a:xfrm>
        </p:spPr>
        <p:txBody>
          <a:bodyPr lIns="82945" tIns="41473" rIns="82945" bIns="41473"/>
          <a:lstStyle/>
          <a:p>
            <a:pPr algn="ctr" eaLnBrk="1">
              <a:buFont typeface="Times New Roman" pitchFamily="16" charset="0"/>
              <a:buNone/>
            </a:pPr>
            <a:r>
              <a:rPr lang="ru-RU" altLang="en-US" b="1" dirty="0" err="1" smtClean="0">
                <a:latin typeface="Arial" pitchFamily="34" charset="0"/>
                <a:cs typeface="Arial" pitchFamily="34" charset="0"/>
              </a:rPr>
              <a:t>Коефіцієнт</a:t>
            </a:r>
            <a:r>
              <a:rPr lang="ru-RU" altLang="en-US" b="1" dirty="0" smtClean="0">
                <a:latin typeface="Arial" pitchFamily="34" charset="0"/>
                <a:cs typeface="Arial" pitchFamily="34" charset="0"/>
              </a:rPr>
              <a:t> де </a:t>
            </a:r>
            <a:r>
              <a:rPr lang="ru-RU" altLang="en-US" b="1" dirty="0" err="1" smtClean="0">
                <a:latin typeface="Arial" pitchFamily="34" charset="0"/>
                <a:cs typeface="Arial" pitchFamily="34" charset="0"/>
              </a:rPr>
              <a:t>Рітіса</a:t>
            </a:r>
            <a:endParaRPr lang="ru-RU" altLang="en-US" b="1" dirty="0" smtClean="0">
              <a:latin typeface="Arial" pitchFamily="34" charset="0"/>
              <a:cs typeface="Arial" pitchFamily="34" charset="0"/>
            </a:endParaRPr>
          </a:p>
          <a:p>
            <a:pPr algn="ctr" eaLnBrk="1">
              <a:buFont typeface="Times New Roman" pitchFamily="16" charset="0"/>
              <a:buNone/>
            </a:pPr>
            <a:endParaRPr lang="ru-RU" altLang="en-US" b="1" dirty="0" smtClean="0">
              <a:latin typeface="Arial" pitchFamily="34" charset="0"/>
              <a:cs typeface="Arial" pitchFamily="34" charset="0"/>
            </a:endParaRPr>
          </a:p>
          <a:p>
            <a:pPr algn="ctr" eaLnBrk="1">
              <a:buFont typeface="Times New Roman" pitchFamily="16" charset="0"/>
              <a:buNone/>
            </a:pPr>
            <a:endParaRPr lang="ru-RU" altLang="en-US" b="1" dirty="0" smtClean="0">
              <a:latin typeface="Arial" pitchFamily="34" charset="0"/>
              <a:cs typeface="Arial" pitchFamily="34" charset="0"/>
            </a:endParaRPr>
          </a:p>
          <a:p>
            <a:pPr algn="ctr" eaLnBrk="1">
              <a:buFont typeface="Times New Roman" pitchFamily="16" charset="0"/>
              <a:buNone/>
            </a:pPr>
            <a:r>
              <a:rPr lang="ru-RU" altLang="en-US" sz="3600" b="1" dirty="0" err="1" smtClean="0">
                <a:latin typeface="Arial" pitchFamily="34" charset="0"/>
                <a:cs typeface="Arial" pitchFamily="34" charset="0"/>
              </a:rPr>
              <a:t>АсТ</a:t>
            </a:r>
            <a:r>
              <a:rPr lang="ru-RU" altLang="en-US" sz="36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altLang="en-US" sz="3600" b="1" dirty="0" err="1" smtClean="0">
                <a:latin typeface="Arial" pitchFamily="34" charset="0"/>
                <a:cs typeface="Arial" pitchFamily="34" charset="0"/>
              </a:rPr>
              <a:t>Алт</a:t>
            </a:r>
            <a:r>
              <a:rPr lang="ru-RU" alt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3600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uk-UA" altLang="en-US" sz="3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altLang="en-US" sz="3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eaLnBrk="1">
              <a:buFont typeface="Times New Roman" pitchFamily="16" charset="0"/>
              <a:buNone/>
            </a:pPr>
            <a:endParaRPr lang="ru-RU" altLang="en-US" sz="3600" b="1" dirty="0">
              <a:latin typeface="Arial" pitchFamily="34" charset="0"/>
              <a:cs typeface="Arial" pitchFamily="34" charset="0"/>
            </a:endParaRPr>
          </a:p>
          <a:p>
            <a:pPr algn="ctr" eaLnBrk="1">
              <a:buFont typeface="Times New Roman" pitchFamily="16" charset="0"/>
              <a:buNone/>
            </a:pP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при алкогольному </a:t>
            </a:r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гепатиті</a:t>
            </a:r>
            <a:endParaRPr lang="en-US" altLang="en-US" sz="25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/>
              <a:t>Медикаментозно-індуковані гепатити</a:t>
            </a:r>
            <a:endParaRPr lang="uk-UA" sz="2400" b="1" dirty="0"/>
          </a:p>
        </p:txBody>
      </p:sp>
      <p:pic>
        <p:nvPicPr>
          <p:cNvPr id="134146" name="Picture 2" descr="Профілактика уражень печінки в практиці сімейного лікаря"/>
          <p:cNvPicPr>
            <a:picLocks noChangeAspect="1" noChangeArrowheads="1"/>
          </p:cNvPicPr>
          <p:nvPr/>
        </p:nvPicPr>
        <p:blipFill>
          <a:blip r:embed="rId2"/>
          <a:srcRect t="7207"/>
          <a:stretch>
            <a:fillRect/>
          </a:stretch>
        </p:blipFill>
        <p:spPr bwMode="auto">
          <a:xfrm>
            <a:off x="1214414" y="1714488"/>
            <a:ext cx="7734300" cy="4171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1697760" y="2416574"/>
            <a:ext cx="6140160" cy="31035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b="1" dirty="0">
                <a:solidFill>
                  <a:srgbClr val="000000"/>
                </a:solidFill>
                <a:latin typeface="Times New Roman" pitchFamily="16" charset="0"/>
              </a:rPr>
              <a:t>По </a:t>
            </a:r>
            <a:r>
              <a:rPr lang="ru-RU" altLang="en-US" b="1" dirty="0" err="1">
                <a:solidFill>
                  <a:srgbClr val="000000"/>
                </a:solidFill>
                <a:latin typeface="Times New Roman" pitchFamily="16" charset="0"/>
              </a:rPr>
              <a:t>біохіміко-гістологічним</a:t>
            </a:r>
            <a:r>
              <a:rPr lang="ru-RU" altLang="en-US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rgbClr val="000000"/>
                </a:solidFill>
                <a:latin typeface="Times New Roman" pitchFamily="16" charset="0"/>
              </a:rPr>
              <a:t>критеріям</a:t>
            </a:r>
            <a:endParaRPr lang="ru-RU" altLang="en-US" b="1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I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.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Ступінь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активності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:     а)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мінімальна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(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АлАТ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&lt;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3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N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                                          б)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помірна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(3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N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&gt;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АлАТ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&gt;</a:t>
            </a:r>
            <a:r>
              <a:rPr lang="ru-RU" altLang="en-US" dirty="0">
                <a:solidFill>
                  <a:srgbClr val="FFFFFF"/>
                </a:solidFill>
                <a:latin typeface="Times New Roman" pitchFamily="16" charset="0"/>
              </a:rPr>
              <a:t> 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8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N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)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                                          в)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виражена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 (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АлАт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&gt;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8</a:t>
            </a: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 N)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en-US" altLang="en-US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altLang="en-US" dirty="0">
                <a:solidFill>
                  <a:srgbClr val="000000"/>
                </a:solidFill>
                <a:latin typeface="Times New Roman" pitchFamily="16" charset="0"/>
              </a:rPr>
              <a:t>II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.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Стадія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хронічного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гепатита: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0 –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фіброз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відсутній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1 –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мінімальний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перипортальний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фіброз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2 –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помірний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фіброз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портопортальними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септами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3 –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виражений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фвброз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портоцентральними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септами</a:t>
            </a: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4 –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цироз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220480" y="1000906"/>
            <a:ext cx="4440960" cy="9591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algn="ctr"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rgbClr val="000000"/>
                </a:solidFill>
                <a:latin typeface="Times New Roman" pitchFamily="16" charset="0"/>
              </a:rPr>
              <a:t>Класифікація</a:t>
            </a:r>
            <a:r>
              <a:rPr lang="ru-RU" altLang="en-US" sz="2200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</a:p>
          <a:p>
            <a:pPr algn="ctr"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rgbClr val="000000"/>
                </a:solidFill>
                <a:latin typeface="Times New Roman" pitchFamily="16" charset="0"/>
              </a:rPr>
              <a:t>хронічних</a:t>
            </a:r>
            <a:r>
              <a:rPr lang="ru-RU" altLang="en-US" sz="2200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2200" b="1" dirty="0" err="1">
                <a:solidFill>
                  <a:srgbClr val="000000"/>
                </a:solidFill>
                <a:latin typeface="Times New Roman" pitchFamily="16" charset="0"/>
              </a:rPr>
              <a:t>гепатитів</a:t>
            </a:r>
            <a:endParaRPr lang="ru-RU" altLang="en-US" sz="2200" b="1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>
              <a:spcAft>
                <a:spcPts val="907"/>
              </a:spcAft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altLang="en-US" sz="2200" b="1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>
              <a:lnSpc>
                <a:spcPct val="93000"/>
              </a:lnSpc>
              <a:spcBef>
                <a:spcPts val="1089"/>
              </a:spcBef>
              <a:spcAft>
                <a:spcPts val="907"/>
              </a:spcAft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altLang="en-US" sz="2200" b="1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0467" y="0"/>
            <a:ext cx="1452094" cy="12144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84" y="293791"/>
            <a:ext cx="6289216" cy="954821"/>
          </a:xfrm>
        </p:spPr>
        <p:txBody>
          <a:bodyPr lIns="82945" tIns="41473" rIns="82945" bIns="41473"/>
          <a:lstStyle/>
          <a:p>
            <a:pPr algn="ctr" eaLnBrk="1"/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Біопсія</a:t>
            </a: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золотий</a:t>
            </a: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 стандарт </a:t>
            </a:r>
            <a:br>
              <a:rPr lang="ru-RU" altLang="en-US" sz="2500" dirty="0" smtClean="0">
                <a:latin typeface="Arial" pitchFamily="34" charset="0"/>
                <a:cs typeface="Arial" pitchFamily="34" charset="0"/>
              </a:rPr>
            </a:br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морфологічної</a:t>
            </a: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500" dirty="0" err="1" smtClean="0">
                <a:latin typeface="Arial" pitchFamily="34" charset="0"/>
                <a:cs typeface="Arial" pitchFamily="34" charset="0"/>
              </a:rPr>
              <a:t>верифікації</a:t>
            </a:r>
            <a:endParaRPr lang="ru-RU" altLang="en-US" sz="25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5" descr="1466428459_biopsiya-peche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50"/>
            <a:ext cx="4357718" cy="244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biopsiya-pecheni-u-rebenka"/>
          <p:cNvPicPr>
            <a:picLocks noChangeAspect="1" noChangeArrowheads="1"/>
          </p:cNvPicPr>
          <p:nvPr/>
        </p:nvPicPr>
        <p:blipFill>
          <a:blip r:embed="rId3"/>
          <a:srcRect r="51875" b="17258"/>
          <a:stretch>
            <a:fillRect/>
          </a:stretch>
        </p:blipFill>
        <p:spPr bwMode="auto">
          <a:xfrm>
            <a:off x="4963681" y="3364194"/>
            <a:ext cx="3722400" cy="2750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554459"/>
            <a:ext cx="7215237" cy="574620"/>
          </a:xfrm>
        </p:spPr>
        <p:txBody>
          <a:bodyPr lIns="82945" tIns="41473" rIns="82945" bIns="41473">
            <a:normAutofit fontScale="90000"/>
          </a:bodyPr>
          <a:lstStyle/>
          <a:p>
            <a:pPr eaLnBrk="1"/>
            <a:r>
              <a:rPr lang="ru-RU" altLang="en-US" sz="2500" b="1" dirty="0" err="1" smtClean="0">
                <a:latin typeface="Arial" pitchFamily="34" charset="0"/>
                <a:cs typeface="Arial" pitchFamily="34" charset="0"/>
              </a:rPr>
              <a:t>Еластометрія</a:t>
            </a:r>
            <a:r>
              <a:rPr lang="ru-RU" altLang="en-US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500" b="1" dirty="0" err="1" smtClean="0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5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неінвазивний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інструментальний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аналог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біопсії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точки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зору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ступеня</a:t>
            </a:r>
            <a:r>
              <a:rPr lang="ru-RU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фіброзу</a:t>
            </a:r>
            <a:endParaRPr lang="ru-RU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6" descr="Fibroscan%2BGI%2BNews%2BBlog"/>
          <p:cNvPicPr>
            <a:picLocks noChangeAspect="1" noChangeArrowheads="1"/>
          </p:cNvPicPr>
          <p:nvPr/>
        </p:nvPicPr>
        <p:blipFill>
          <a:blip r:embed="rId2" cstate="print"/>
          <a:srcRect r="1181" b="25099"/>
          <a:stretch>
            <a:fillRect/>
          </a:stretch>
        </p:blipFill>
        <p:spPr bwMode="auto">
          <a:xfrm>
            <a:off x="1214414" y="1643050"/>
            <a:ext cx="4260960" cy="258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FibroScan-900x5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4480" y="3364193"/>
            <a:ext cx="4475520" cy="249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3988" y="2143115"/>
            <a:ext cx="3544171" cy="35714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473084" y="2285992"/>
            <a:ext cx="4384800" cy="32000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>
                <a:solidFill>
                  <a:srgbClr val="000000"/>
                </a:solidFill>
              </a:rPr>
              <a:t>Альфа-2-макроглобулін, г/л  	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 err="1">
                <a:solidFill>
                  <a:srgbClr val="000000"/>
                </a:solidFill>
              </a:rPr>
              <a:t>Гаптоглобін</a:t>
            </a:r>
            <a:r>
              <a:rPr lang="ru-RU" altLang="en-US" dirty="0">
                <a:solidFill>
                  <a:srgbClr val="000000"/>
                </a:solidFill>
              </a:rPr>
              <a:t>, г/л 	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 err="1">
                <a:solidFill>
                  <a:srgbClr val="000000"/>
                </a:solidFill>
              </a:rPr>
              <a:t>Аполіпопротеїн</a:t>
            </a:r>
            <a:r>
              <a:rPr lang="ru-RU" altLang="en-US" dirty="0">
                <a:solidFill>
                  <a:srgbClr val="000000"/>
                </a:solidFill>
              </a:rPr>
              <a:t> А1, г/л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 err="1">
                <a:solidFill>
                  <a:srgbClr val="000000"/>
                </a:solidFill>
              </a:rPr>
              <a:t>Білірубін</a:t>
            </a:r>
            <a:r>
              <a:rPr lang="ru-RU" altLang="en-US" dirty="0">
                <a:solidFill>
                  <a:srgbClr val="000000"/>
                </a:solidFill>
              </a:rPr>
              <a:t> </a:t>
            </a:r>
            <a:r>
              <a:rPr lang="ru-RU" altLang="en-US" dirty="0" err="1">
                <a:solidFill>
                  <a:srgbClr val="000000"/>
                </a:solidFill>
              </a:rPr>
              <a:t>загальний</a:t>
            </a:r>
            <a:r>
              <a:rPr lang="ru-RU" altLang="en-US" dirty="0">
                <a:solidFill>
                  <a:srgbClr val="000000"/>
                </a:solidFill>
              </a:rPr>
              <a:t>, </a:t>
            </a:r>
            <a:r>
              <a:rPr lang="ru-RU" altLang="en-US" dirty="0" err="1">
                <a:solidFill>
                  <a:srgbClr val="000000"/>
                </a:solidFill>
              </a:rPr>
              <a:t>мкмоль</a:t>
            </a:r>
            <a:r>
              <a:rPr lang="ru-RU" altLang="en-US" dirty="0">
                <a:solidFill>
                  <a:srgbClr val="000000"/>
                </a:solidFill>
              </a:rPr>
              <a:t>/л 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 err="1">
                <a:solidFill>
                  <a:srgbClr val="000000"/>
                </a:solidFill>
              </a:rPr>
              <a:t>Гаммаглутаматтрансаміназа</a:t>
            </a:r>
            <a:r>
              <a:rPr lang="ru-RU" altLang="en-US" dirty="0">
                <a:solidFill>
                  <a:srgbClr val="000000"/>
                </a:solidFill>
              </a:rPr>
              <a:t>, </a:t>
            </a:r>
            <a:r>
              <a:rPr lang="ru-RU" altLang="en-US" dirty="0" err="1">
                <a:solidFill>
                  <a:srgbClr val="000000"/>
                </a:solidFill>
              </a:rPr>
              <a:t>Ед</a:t>
            </a:r>
            <a:r>
              <a:rPr lang="ru-RU" altLang="en-US" dirty="0">
                <a:solidFill>
                  <a:srgbClr val="000000"/>
                </a:solidFill>
              </a:rPr>
              <a:t>/л 	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>
                <a:solidFill>
                  <a:srgbClr val="000000"/>
                </a:solidFill>
              </a:rPr>
              <a:t>Стать 	</a:t>
            </a:r>
          </a:p>
          <a:p>
            <a:pPr>
              <a:lnSpc>
                <a:spcPct val="150000"/>
              </a:lnSpc>
              <a:buSzPct val="100000"/>
              <a:tabLst>
                <a:tab pos="0" algn="l"/>
                <a:tab pos="398886" algn="l"/>
                <a:tab pos="806412" algn="l"/>
                <a:tab pos="1213938" algn="l"/>
                <a:tab pos="1621464" algn="l"/>
                <a:tab pos="2028990" algn="l"/>
                <a:tab pos="2436516" algn="l"/>
                <a:tab pos="2844042" algn="l"/>
                <a:tab pos="3251568" algn="l"/>
                <a:tab pos="3659094" algn="l"/>
                <a:tab pos="4066620" algn="l"/>
                <a:tab pos="4474146" algn="l"/>
                <a:tab pos="4888873" algn="l"/>
                <a:tab pos="5289199" algn="l"/>
                <a:tab pos="5696724" algn="l"/>
                <a:tab pos="6104251" algn="l"/>
                <a:tab pos="6511776" algn="l"/>
                <a:tab pos="6919303" algn="l"/>
                <a:tab pos="7326828" algn="l"/>
                <a:tab pos="7734355" algn="l"/>
                <a:tab pos="8141880" algn="l"/>
                <a:tab pos="8143321" algn="l"/>
                <a:tab pos="8550846" algn="l"/>
                <a:tab pos="8958373" algn="l"/>
                <a:tab pos="9365898" algn="l"/>
                <a:tab pos="9777744" algn="l"/>
                <a:tab pos="9779185" algn="l"/>
              </a:tabLst>
            </a:pPr>
            <a:r>
              <a:rPr lang="ru-RU" altLang="en-US" dirty="0" err="1">
                <a:solidFill>
                  <a:srgbClr val="000000"/>
                </a:solidFill>
              </a:rPr>
              <a:t>Вік</a:t>
            </a:r>
            <a:r>
              <a:rPr lang="ru-RU" altLang="en-US" dirty="0">
                <a:solidFill>
                  <a:srgbClr val="000000"/>
                </a:solidFill>
              </a:rPr>
              <a:t>, лет</a:t>
            </a: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500166" y="635106"/>
            <a:ext cx="7143800" cy="865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5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Фібротест</a:t>
            </a:r>
            <a:r>
              <a:rPr lang="ru-RU" alt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alt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неінвазивний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лабораторний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аналог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біопсії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точки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зору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ступеня</a:t>
            </a:r>
            <a:r>
              <a:rPr lang="ru-RU" alt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dirty="0" err="1" smtClean="0">
                <a:latin typeface="Arial" pitchFamily="34" charset="0"/>
                <a:cs typeface="Arial" pitchFamily="34" charset="0"/>
              </a:rPr>
              <a:t>фіброзу</a:t>
            </a:r>
            <a:endParaRPr lang="ru-RU" altLang="en-US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vitppt.com.ua/images/3/2215/960/img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71480"/>
            <a:ext cx="7286612" cy="5464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065482" cy="1143000"/>
          </a:xfrm>
        </p:spPr>
        <p:txBody>
          <a:bodyPr>
            <a:noAutofit/>
          </a:bodyPr>
          <a:lstStyle/>
          <a:p>
            <a:pPr algn="ctr"/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Валідизовані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тести для виявлення фіброзу при НАЖХП , які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грунтуються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на даних рутинних клінічних та біохімічних аналізів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Сучасний алгоритм діагностики і тактика лікування неалкогольної жирової  хвороби печінки"/>
          <p:cNvPicPr>
            <a:picLocks noChangeAspect="1" noChangeArrowheads="1"/>
          </p:cNvPicPr>
          <p:nvPr/>
        </p:nvPicPr>
        <p:blipFill>
          <a:blip r:embed="rId2"/>
          <a:srcRect t="14672" r="47213"/>
          <a:stretch>
            <a:fillRect/>
          </a:stretch>
        </p:blipFill>
        <p:spPr bwMode="auto">
          <a:xfrm>
            <a:off x="1500166" y="1710703"/>
            <a:ext cx="6858048" cy="471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785794"/>
            <a:ext cx="2180160" cy="26786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5248" y="3429001"/>
            <a:ext cx="1928624" cy="1928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571480"/>
            <a:ext cx="1797120" cy="25922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4" name="Объект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785794"/>
            <a:ext cx="2651040" cy="218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Прямокутник 7"/>
          <p:cNvSpPr>
            <a:spLocks noChangeArrowheads="1"/>
          </p:cNvSpPr>
          <p:nvPr/>
        </p:nvSpPr>
        <p:spPr bwMode="auto">
          <a:xfrm>
            <a:off x="3000364" y="5686038"/>
            <a:ext cx="4214842" cy="69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45" tIns="41473" rIns="82945" bIns="41473">
            <a:spAutoFit/>
          </a:bodyPr>
          <a:lstStyle/>
          <a:p>
            <a:r>
              <a:rPr lang="ru-RU" altLang="en-US" b="1" dirty="0">
                <a:solidFill>
                  <a:srgbClr val="000000"/>
                </a:solidFill>
                <a:latin typeface="Times New Roman" pitchFamily="16" charset="0"/>
              </a:rPr>
              <a:t>     </a:t>
            </a:r>
            <a:r>
              <a:rPr lang="ru-RU" alt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Цироз</a:t>
            </a:r>
            <a:r>
              <a:rPr lang="ru-RU" altLang="en-US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печінки</a:t>
            </a:r>
            <a:endParaRPr lang="uk-UA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7764" name="Picture 4" descr="Как продлить жизнь при циррозе печени - Інформація від компаній Полтав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3786190"/>
            <a:ext cx="2286016" cy="1372206"/>
          </a:xfrm>
          <a:prstGeom prst="rect">
            <a:avLst/>
          </a:prstGeom>
          <a:noFill/>
        </p:spPr>
      </p:pic>
      <p:pic>
        <p:nvPicPr>
          <p:cNvPr id="117766" name="Picture 6" descr="Цирроз печени"/>
          <p:cNvPicPr>
            <a:picLocks noChangeAspect="1" noChangeArrowheads="1"/>
          </p:cNvPicPr>
          <p:nvPr/>
        </p:nvPicPr>
        <p:blipFill>
          <a:blip r:embed="rId8"/>
          <a:srcRect l="14764" r="8858" b="9849"/>
          <a:stretch>
            <a:fillRect/>
          </a:stretch>
        </p:blipFill>
        <p:spPr bwMode="auto">
          <a:xfrm>
            <a:off x="4071934" y="3214686"/>
            <a:ext cx="2715412" cy="192179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2" name="Group 38"/>
          <p:cNvGraphicFramePr>
            <a:graphicFrameLocks noGrp="1"/>
          </p:cNvGraphicFramePr>
          <p:nvPr/>
        </p:nvGraphicFramePr>
        <p:xfrm>
          <a:off x="1568160" y="1428736"/>
          <a:ext cx="7054560" cy="4181529"/>
        </p:xfrm>
        <a:graphic>
          <a:graphicData uri="http://schemas.openxmlformats.org/drawingml/2006/table">
            <a:tbl>
              <a:tblPr/>
              <a:tblGrid>
                <a:gridCol w="235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18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8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625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45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Параметр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Бали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45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1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2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3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912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Асцит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Немає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4500" algn="l"/>
                          <a:tab pos="893763" algn="l"/>
                          <a:tab pos="1343025" algn="l"/>
                          <a:tab pos="1792288" algn="l"/>
                          <a:tab pos="2241550" algn="l"/>
                          <a:tab pos="2690813" algn="l"/>
                          <a:tab pos="3140075" algn="l"/>
                          <a:tab pos="3589338" algn="l"/>
                          <a:tab pos="4038600" algn="l"/>
                          <a:tab pos="4487863" algn="l"/>
                          <a:tab pos="4937125" algn="l"/>
                          <a:tab pos="5389563" algn="l"/>
                          <a:tab pos="5835650" algn="l"/>
                          <a:tab pos="6284913" algn="l"/>
                          <a:tab pos="6734175" algn="l"/>
                          <a:tab pos="7183438" algn="l"/>
                          <a:tab pos="7632700" algn="l"/>
                          <a:tab pos="8081963" algn="l"/>
                          <a:tab pos="8531225" algn="l"/>
                          <a:tab pos="8980488" algn="l"/>
                          <a:tab pos="9429750" algn="l"/>
                          <a:tab pos="9879013" algn="l"/>
                          <a:tab pos="10328275" algn="l"/>
                          <a:tab pos="10779125" algn="l"/>
                          <a:tab pos="10779125" algn="l"/>
                          <a:tab pos="1078071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М‘який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легко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піддається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лікуванню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	</a:t>
                      </a:r>
                    </a:p>
                  </a:txBody>
                  <a:tcPr marL="81638" marR="81638" marT="16825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Напружений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погано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піддається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лікуванню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646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Енцефалопатія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Немає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4500" algn="l"/>
                          <a:tab pos="893763" algn="l"/>
                          <a:tab pos="1343025" algn="l"/>
                          <a:tab pos="1792288" algn="l"/>
                          <a:tab pos="2241550" algn="l"/>
                          <a:tab pos="2690813" algn="l"/>
                          <a:tab pos="3140075" algn="l"/>
                          <a:tab pos="3589338" algn="l"/>
                          <a:tab pos="4038600" algn="l"/>
                          <a:tab pos="4487863" algn="l"/>
                          <a:tab pos="4937125" algn="l"/>
                          <a:tab pos="5389563" algn="l"/>
                          <a:tab pos="5835650" algn="l"/>
                          <a:tab pos="6284913" algn="l"/>
                          <a:tab pos="6734175" algn="l"/>
                          <a:tab pos="7183438" algn="l"/>
                          <a:tab pos="7632700" algn="l"/>
                          <a:tab pos="8081963" algn="l"/>
                          <a:tab pos="8531225" algn="l"/>
                          <a:tab pos="8980488" algn="l"/>
                          <a:tab pos="9429750" algn="l"/>
                          <a:tab pos="9879013" algn="l"/>
                          <a:tab pos="10328275" algn="l"/>
                          <a:tab pos="10779125" algn="l"/>
                          <a:tab pos="10779125" algn="l"/>
                          <a:tab pos="1078071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Легка (I—II)	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Важка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(III—IV)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Білірубін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мкмоль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/л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34 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34—51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51 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Альбумін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, г/л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35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28-35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28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84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ПТИ, %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Більш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60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40-60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Менш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ніж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charset="0"/>
                          <a:ea typeface="Microsoft YaHei" charset="-122"/>
                        </a:rPr>
                        <a:t> 40</a:t>
                      </a:r>
                    </a:p>
                  </a:txBody>
                  <a:tcPr marL="81638" marR="81638" marT="148923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245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ts val="14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charset="0"/>
                        <a:ea typeface="Microsoft YaHei" charset="-122"/>
                      </a:endParaRPr>
                    </a:p>
                  </a:txBody>
                  <a:tcPr marL="81638" marR="81638" marT="267016" marB="4245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3587" name="Text Box 34"/>
          <p:cNvSpPr txBox="1">
            <a:spLocks noChangeArrowheads="1"/>
          </p:cNvSpPr>
          <p:nvPr/>
        </p:nvSpPr>
        <p:spPr bwMode="auto">
          <a:xfrm>
            <a:off x="3280320" y="587582"/>
            <a:ext cx="3774240" cy="6984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spcBef>
                <a:spcPts val="1089"/>
              </a:spcBef>
              <a:spcAft>
                <a:spcPts val="907"/>
              </a:spcAft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цироза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altLang="en-US" sz="2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altLang="en-US" sz="22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Чайлд-Пью</a:t>
            </a:r>
            <a:endParaRPr lang="ru-RU" altLang="en-US" sz="22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571604" y="5786454"/>
            <a:ext cx="7054560" cy="560218"/>
          </a:xfrm>
          <a:prstGeom prst="rect">
            <a:avLst/>
          </a:prstGeom>
          <a:solidFill>
            <a:srgbClr val="B3B3B3"/>
          </a:solidFill>
          <a:ln w="9525">
            <a:noFill/>
            <a:miter lim="800000"/>
            <a:headEnd/>
            <a:tailEnd/>
          </a:ln>
        </p:spPr>
        <p:txBody>
          <a:bodyPr lIns="81639" tIns="148910" rIns="81639" bIns="42452"/>
          <a:lstStyle/>
          <a:p>
            <a:pPr algn="ctr">
              <a:lnSpc>
                <a:spcPct val="82000"/>
              </a:lnSpc>
              <a:spcBef>
                <a:spcPct val="20000"/>
              </a:spcBef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5-6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-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A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,  7—9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—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B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, 10-15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балів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- </a:t>
            </a:r>
            <a:r>
              <a:rPr lang="ru-RU" altLang="en-US" sz="1500" b="1" i="1" dirty="0" err="1">
                <a:solidFill>
                  <a:srgbClr val="000000"/>
                </a:solidFill>
                <a:latin typeface="Times New Roman" pitchFamily="16" charset="0"/>
              </a:rPr>
              <a:t>клас</a:t>
            </a:r>
            <a:r>
              <a:rPr lang="ru-RU" altLang="en-US" sz="1500" b="1" i="1" dirty="0">
                <a:solidFill>
                  <a:srgbClr val="000000"/>
                </a:solidFill>
                <a:latin typeface="Times New Roman" pitchFamily="16" charset="0"/>
              </a:rPr>
              <a:t> 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3840" y="933218"/>
            <a:ext cx="3415680" cy="24626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4001" y="3657985"/>
            <a:ext cx="3395520" cy="261243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5616001" y="1568325"/>
            <a:ext cx="3103200" cy="10181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УЗІ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у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пацієнта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з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цирозом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. Орган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має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підвищену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ехогенність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у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порівнянні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з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паренхімою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нирки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smtClean="0">
                <a:solidFill>
                  <a:srgbClr val="000000"/>
                </a:solidFill>
                <a:latin typeface="Times New Roman" pitchFamily="16" charset="0"/>
              </a:rPr>
              <a:t> (</a:t>
            </a:r>
            <a:r>
              <a:rPr lang="en-US" altLang="en-US" sz="1500" dirty="0" smtClean="0">
                <a:solidFill>
                  <a:srgbClr val="000000"/>
                </a:solidFill>
                <a:latin typeface="Times New Roman" pitchFamily="16" charset="0"/>
              </a:rPr>
              <a:t>R)</a:t>
            </a:r>
            <a:endParaRPr lang="ru-RU" altLang="en-US" sz="15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5682240" y="4818746"/>
            <a:ext cx="2351520" cy="8626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altLang="en-US" sz="15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 smtClean="0">
                <a:solidFill>
                  <a:srgbClr val="000000"/>
                </a:solidFill>
                <a:latin typeface="Times New Roman" pitchFamily="16" charset="0"/>
              </a:rPr>
              <a:t>Вузли</a:t>
            </a:r>
            <a:r>
              <a:rPr lang="ru-RU" altLang="en-US" sz="1500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регенерації</a:t>
            </a:r>
            <a:endParaRPr lang="ru-RU" altLang="en-US" sz="1500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паренхіми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endParaRPr lang="ru-RU" altLang="en-US" sz="1500" dirty="0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у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пацієнта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>
                <a:solidFill>
                  <a:srgbClr val="000000"/>
                </a:solidFill>
                <a:latin typeface="Times New Roman" pitchFamily="16" charset="0"/>
              </a:rPr>
              <a:t>з</a:t>
            </a:r>
            <a:r>
              <a:rPr lang="ru-RU" altLang="en-US" sz="1500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sz="1500" dirty="0" err="1" smtClean="0">
                <a:solidFill>
                  <a:srgbClr val="000000"/>
                </a:solidFill>
                <a:latin typeface="Times New Roman" pitchFamily="16" charset="0"/>
              </a:rPr>
              <a:t>цирозом</a:t>
            </a:r>
            <a:r>
              <a:rPr lang="en-US" altLang="en-US" sz="1500" dirty="0" smtClean="0">
                <a:solidFill>
                  <a:srgbClr val="000000"/>
                </a:solidFill>
                <a:latin typeface="Times New Roman" pitchFamily="16" charset="0"/>
              </a:rPr>
              <a:t> + </a:t>
            </a:r>
            <a:r>
              <a:rPr lang="uk-UA" altLang="en-US" sz="1500" dirty="0" err="1" smtClean="0">
                <a:solidFill>
                  <a:srgbClr val="000000"/>
                </a:solidFill>
                <a:latin typeface="Times New Roman" pitchFamily="16" charset="0"/>
              </a:rPr>
              <a:t>спленомегалія</a:t>
            </a:r>
            <a:endParaRPr lang="ru-RU" altLang="en-US" sz="1500" dirty="0">
              <a:solidFill>
                <a:srgbClr val="000000"/>
              </a:solidFill>
            </a:endParaRP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1764001" y="410443"/>
            <a:ext cx="6596640" cy="390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Інструментальна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діагностика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цироза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печінки</a:t>
            </a:r>
            <a:endParaRPr lang="ru-RU" altLang="en-US" b="1" dirty="0">
              <a:solidFill>
                <a:schemeClr val="accent5">
                  <a:lumMod val="75000"/>
                </a:schemeClr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786190"/>
            <a:ext cx="3162131" cy="25291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6138720" y="4460149"/>
            <a:ext cx="2321280" cy="9691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Гепатоцелюлярна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карцинома у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нециротичній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печінці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000108"/>
            <a:ext cx="3440160" cy="25476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5643570" y="1545283"/>
            <a:ext cx="3173550" cy="18837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Цироз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зі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зменшенням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об'єма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органа та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підвищенням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його</a:t>
            </a:r>
            <a:r>
              <a:rPr lang="ru-RU" altLang="en-US" dirty="0" smtClean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 smtClean="0">
                <a:solidFill>
                  <a:srgbClr val="000000"/>
                </a:solidFill>
                <a:latin typeface="Times New Roman" pitchFamily="16" charset="0"/>
              </a:rPr>
              <a:t>щільності+спленомегалія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 flipV="1">
            <a:off x="2691958" y="4500570"/>
            <a:ext cx="522720" cy="26930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uk-UA"/>
          </a:p>
        </p:txBody>
      </p:sp>
      <p:sp>
        <p:nvSpPr>
          <p:cNvPr id="25607" name="Text Box 6"/>
          <p:cNvSpPr txBox="1">
            <a:spLocks noChangeArrowheads="1"/>
          </p:cNvSpPr>
          <p:nvPr/>
        </p:nvSpPr>
        <p:spPr bwMode="auto">
          <a:xfrm>
            <a:off x="2571736" y="410443"/>
            <a:ext cx="5788904" cy="390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Інструментальна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діагностика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цироза</a:t>
            </a: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</a:t>
            </a:r>
            <a:r>
              <a:rPr lang="ru-RU" altLang="en-US" b="1" dirty="0" err="1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печінки</a:t>
            </a:r>
            <a:endParaRPr lang="ru-RU" altLang="en-US" b="1" dirty="0">
              <a:solidFill>
                <a:schemeClr val="accent5">
                  <a:lumMod val="75000"/>
                </a:schemeClr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3600" y="783443"/>
            <a:ext cx="2481120" cy="18937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3601" y="2808296"/>
            <a:ext cx="2416320" cy="16331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4799520" y="1618730"/>
            <a:ext cx="3012480" cy="313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Тканина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в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нормі</a:t>
            </a:r>
            <a:endParaRPr lang="ru-RU" altLang="en-US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4767841" y="3185615"/>
            <a:ext cx="3821760" cy="7762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Мікроскопічна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картина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цироза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,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який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розвинувся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внаслідок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хронічного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гепатита С</a:t>
            </a:r>
          </a:p>
        </p:txBody>
      </p: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95040" y="4507674"/>
            <a:ext cx="2414880" cy="169793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4832640" y="5014607"/>
            <a:ext cx="3173760" cy="54437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Цироз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печінки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внаслідок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altLang="en-US" dirty="0" err="1">
                <a:solidFill>
                  <a:srgbClr val="000000"/>
                </a:solidFill>
                <a:latin typeface="Times New Roman" pitchFamily="16" charset="0"/>
              </a:rPr>
              <a:t>аутоімунного</a:t>
            </a:r>
            <a:r>
              <a:rPr lang="ru-RU" altLang="en-US" dirty="0">
                <a:solidFill>
                  <a:srgbClr val="000000"/>
                </a:solidFill>
                <a:latin typeface="Times New Roman" pitchFamily="16" charset="0"/>
              </a:rPr>
              <a:t> гепатита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етастатический рак печени - Болезни печени и желчевыводящих путей -  Справочник MSD Профессиональная верс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49087"/>
            <a:ext cx="3229651" cy="248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764001" y="410443"/>
            <a:ext cx="6596640" cy="390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>
              <a:lnSpc>
                <a:spcPct val="93000"/>
              </a:lnSpc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altLang="en-US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Метастази</a:t>
            </a:r>
            <a:r>
              <a:rPr lang="ru-RU" altLang="en-US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 в </a:t>
            </a:r>
            <a:r>
              <a:rPr lang="ru-RU" altLang="en-US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6" charset="0"/>
              </a:rPr>
              <a:t>печінку</a:t>
            </a:r>
            <a:endParaRPr lang="ru-RU" altLang="en-US" sz="2400" b="1" dirty="0">
              <a:solidFill>
                <a:schemeClr val="accent5">
                  <a:lumMod val="75000"/>
                </a:schemeClr>
              </a:solidFill>
              <a:latin typeface="Times New Roman" pitchFamily="16" charset="0"/>
            </a:endParaRPr>
          </a:p>
        </p:txBody>
      </p:sp>
      <p:pic>
        <p:nvPicPr>
          <p:cNvPr id="1030" name="Picture 6" descr="Чем опасно появление раковых метастазов в печени | Подольская городская  детская поликлиника №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7055" y="3363777"/>
            <a:ext cx="3102771" cy="248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908720"/>
            <a:ext cx="71161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Більшість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злоякісних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пухлин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печінки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метастази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пухлин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первинно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локалізованих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органах. У ≈50 % —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метастази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пухлин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кров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відтікає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через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портальну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систему (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найчастіше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рак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поперечної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ободової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кишки та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кишки — 1/3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усіх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метастазів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печінки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а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пухлин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найчастіше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рак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легень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молочних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сечостатевої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27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328468"/>
            <a:ext cx="7086622" cy="3957920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 тепер для закріплення результату – зайдемо з другого боку: </a:t>
            </a:r>
            <a:br>
              <a:rPr lang="uk-UA" sz="4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змінені печінкові проби – </a:t>
            </a:r>
            <a:br>
              <a:rPr lang="uk-UA" sz="4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який наступний крок лікаря?</a:t>
            </a:r>
            <a:endParaRPr lang="uk-UA" sz="4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0580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19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6762625" y="2643182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834063" y="2985554"/>
            <a:ext cx="195277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Хронічний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гепатит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7724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5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7191253" y="2643182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7724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5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834063" y="2985554"/>
            <a:ext cx="191270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І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це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теж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хронічний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гепатит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7724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5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или </a:t>
                      </a: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или </a:t>
                      </a: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7191253" y="2643182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7724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5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или </a:t>
                      </a: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или </a:t>
                      </a: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834063" y="2985554"/>
            <a:ext cx="191270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І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це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також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хронічний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гепатит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643042" y="1612501"/>
          <a:ext cx="464347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3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51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214414" y="1612501"/>
          <a:ext cx="464347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3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51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АЛТ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АСТ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загальний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Білірубін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непрямий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Лужна</a:t>
                      </a:r>
                      <a:r>
                        <a:rPr lang="ru-RU" sz="1800" dirty="0" smtClean="0"/>
                        <a:t> фосфатаза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Гамма-глутамілтрансфераза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Загальний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білок</a:t>
                      </a:r>
                      <a:endParaRPr lang="uk-UA" sz="1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6500826" y="1643050"/>
            <a:ext cx="224247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Хронічний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алкогольний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гепатит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↓</a:t>
                      </a:r>
                      <a:endParaRPr lang="uk-UA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/>
                        <a:t>↑↑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↓</a:t>
                      </a:r>
                      <a:endParaRPr lang="uk-UA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6715140" y="2985554"/>
            <a:ext cx="16430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Цироз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печінки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6572264" y="2285992"/>
            <a:ext cx="21431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Гемолітична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анемія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або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синдром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Жильбера</a:t>
            </a: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6572264" y="2573720"/>
            <a:ext cx="2143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Дискинезія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жовчно-вивідних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шляхів</a:t>
            </a: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6853668" y="2285992"/>
            <a:ext cx="179029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Холестаз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при ПБЦ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чи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ЖКХ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5786446" y="5834738"/>
            <a:ext cx="3071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ПБЦ – </a:t>
            </a:r>
            <a:r>
              <a:rPr lang="ru-RU" sz="1400" dirty="0" err="1" smtClean="0"/>
              <a:t>первинний</a:t>
            </a:r>
            <a:r>
              <a:rPr lang="ru-RU" sz="1400" dirty="0" smtClean="0"/>
              <a:t> </a:t>
            </a:r>
            <a:r>
              <a:rPr lang="ru-RU" sz="1400" dirty="0" err="1" smtClean="0"/>
              <a:t>біліарний</a:t>
            </a:r>
            <a:r>
              <a:rPr lang="ru-RU" sz="1400" dirty="0" smtClean="0"/>
              <a:t> </a:t>
            </a:r>
            <a:r>
              <a:rPr lang="ru-RU" sz="1400" dirty="0" err="1" smtClean="0"/>
              <a:t>цироз</a:t>
            </a:r>
            <a:endParaRPr lang="ru-RU" sz="1400" dirty="0" smtClean="0"/>
          </a:p>
          <a:p>
            <a:r>
              <a:rPr lang="ru-RU" sz="1400" dirty="0" smtClean="0"/>
              <a:t>ЖКХ – </a:t>
            </a:r>
            <a:r>
              <a:rPr lang="ru-RU" sz="1400" dirty="0" err="1" smtClean="0"/>
              <a:t>жовчно-камяна</a:t>
            </a:r>
            <a:r>
              <a:rPr lang="ru-RU" sz="1400" dirty="0" smtClean="0"/>
              <a:t> хвороба</a:t>
            </a:r>
            <a:endParaRPr lang="uk-UA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643702" y="1857364"/>
            <a:ext cx="24445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Вагітність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чи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патологія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кісткової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тканини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метастази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кістки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7191253" y="2571744"/>
            <a:ext cx="11669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sz="9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1728426" y="1612501"/>
          <a:ext cx="448664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показник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зміна</a:t>
                      </a:r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err="1" smtClean="0"/>
                        <a:t>показника</a:t>
                      </a:r>
                      <a:endParaRPr lang="uk-UA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АЛТ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smtClean="0"/>
                        <a:t>АСТ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загальний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Білірубін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непрямий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N</a:t>
                      </a:r>
                      <a:endParaRPr lang="uk-UA" sz="2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Лужна</a:t>
                      </a:r>
                      <a:r>
                        <a:rPr lang="ru-RU" dirty="0" smtClean="0"/>
                        <a:t> фосфатаза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N</a:t>
                      </a:r>
                      <a:endParaRPr lang="uk-UA" sz="2000" b="0" dirty="0" smtClean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Гамма-глутамілтрансфераза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/>
                        <a:t>↑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71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Загальний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білок</a:t>
                      </a:r>
                      <a:endParaRPr lang="uk-UA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endParaRPr lang="uk-UA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6357950" y="3046397"/>
            <a:ext cx="2444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Метастази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печінку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нцестояння">
  <a:themeElements>
    <a:clrScheme name="Сонцестояння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нцестояння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нцестояння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815</TotalTime>
  <Words>1312</Words>
  <Application>Microsoft Office PowerPoint</Application>
  <PresentationFormat>Екран (4:3)</PresentationFormat>
  <Paragraphs>613</Paragraphs>
  <Slides>49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49</vt:i4>
      </vt:variant>
    </vt:vector>
  </HeadingPairs>
  <TitlesOfParts>
    <vt:vector size="50" baseType="lpstr">
      <vt:lpstr>Сонцестояння</vt:lpstr>
      <vt:lpstr>Диференційна діагностика  синдрому жовтяниці</vt:lpstr>
      <vt:lpstr>Слайд 2</vt:lpstr>
      <vt:lpstr>Каротинодермія</vt:lpstr>
      <vt:lpstr>Гемолітична анемія</vt:lpstr>
      <vt:lpstr>Гемолітична анемія</vt:lpstr>
      <vt:lpstr> Гемолітичні анемії    виникають внаслідок підвищеної деструкції еритроцитів  </vt:lpstr>
      <vt:lpstr>Синдром Жильбера</vt:lpstr>
      <vt:lpstr>Підозра щодо гемолітичної анемії чи синдрому Жильбера – які подальші дії?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Медикаментозно-індуковані гепатити</vt:lpstr>
      <vt:lpstr>Слайд 17</vt:lpstr>
      <vt:lpstr>Біопсія печінки – золотий стандарт  морфологічної верифікації</vt:lpstr>
      <vt:lpstr>Еластометрія печінки – неінвазивний інструментальний аналог біопсії печінки з точки зору визначення ступеня фіброзу</vt:lpstr>
      <vt:lpstr>Слайд 20</vt:lpstr>
      <vt:lpstr>Слайд 21</vt:lpstr>
      <vt:lpstr>Валідизовані тести для виявлення фіброзу при НАЖХП , які грунтуються на даних рутинних клінічних та біохімічних аналізів</vt:lpstr>
      <vt:lpstr>Слайд 23</vt:lpstr>
      <vt:lpstr>Слайд 24</vt:lpstr>
      <vt:lpstr>Слайд 25</vt:lpstr>
      <vt:lpstr>Слайд 26</vt:lpstr>
      <vt:lpstr>Слайд 27</vt:lpstr>
      <vt:lpstr>Слайд 28</vt:lpstr>
      <vt:lpstr> А тепер для закріплення результату – зайдемо з другого боку:  змінені печінкові проби –  який наступний крок лікаря?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Диференційна діагностика  синдрому жовтяниці</dc:title>
  <dc:creator>e130871pmm</dc:creator>
  <cp:lastModifiedBy>e130871pmm</cp:lastModifiedBy>
  <cp:revision>46</cp:revision>
  <dcterms:created xsi:type="dcterms:W3CDTF">2022-09-01T07:14:35Z</dcterms:created>
  <dcterms:modified xsi:type="dcterms:W3CDTF">2022-09-22T09:00:19Z</dcterms:modified>
</cp:coreProperties>
</file>