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28"/>
  </p:notesMasterIdLst>
  <p:handoutMasterIdLst>
    <p:handoutMasterId r:id="rId29"/>
  </p:handoutMasterIdLst>
  <p:sldIdLst>
    <p:sldId id="349" r:id="rId5"/>
    <p:sldId id="351" r:id="rId6"/>
    <p:sldId id="353" r:id="rId7"/>
    <p:sldId id="370" r:id="rId8"/>
    <p:sldId id="354" r:id="rId9"/>
    <p:sldId id="355" r:id="rId10"/>
    <p:sldId id="356" r:id="rId11"/>
    <p:sldId id="371" r:id="rId12"/>
    <p:sldId id="357" r:id="rId13"/>
    <p:sldId id="358" r:id="rId14"/>
    <p:sldId id="359" r:id="rId15"/>
    <p:sldId id="360" r:id="rId16"/>
    <p:sldId id="361" r:id="rId17"/>
    <p:sldId id="372" r:id="rId18"/>
    <p:sldId id="362" r:id="rId19"/>
    <p:sldId id="373" r:id="rId20"/>
    <p:sldId id="363" r:id="rId21"/>
    <p:sldId id="364" r:id="rId22"/>
    <p:sldId id="365" r:id="rId23"/>
    <p:sldId id="366" r:id="rId24"/>
    <p:sldId id="367" r:id="rId25"/>
    <p:sldId id="368" r:id="rId26"/>
    <p:sldId id="369" r:id="rId2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4" autoAdjust="0"/>
  </p:normalViewPr>
  <p:slideViewPr>
    <p:cSldViewPr snapToGrid="0">
      <p:cViewPr varScale="1">
        <p:scale>
          <a:sx n="60" d="100"/>
          <a:sy n="60" d="100"/>
        </p:scale>
        <p:origin x="6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B596BA-F330-4785-8461-F74708FFCA50}" type="datetime1">
              <a:rPr lang="ru-RU" smtClean="0"/>
              <a:t>02.02.2023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A83F606-8A8B-426E-A649-E6072AD6EE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7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E9F4-7ED8-495D-B52D-5485A5BC0ACA}" type="datetime1">
              <a:rPr lang="ru-RU" noProof="0" smtClean="0"/>
              <a:pPr/>
              <a:t>02.02.2023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4DD8812-632B-44E3-B183-D20ADC793C3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906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3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1300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2DED7-F6AC-4866-8138-11B328ED7527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365CB-744A-4AFA-AFC9-892345BE9421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4" name="Рисунок 3">
            <a:extLst>
              <a:ext uri="{FF2B5EF4-FFF2-40B4-BE49-F238E27FC236}">
                <a16:creationId xmlns:a16="http://schemas.microsoft.com/office/drawing/2014/main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Полилиния 32">
              <a:extLst>
                <a:ext uri="{FF2B5EF4-FFF2-40B4-BE49-F238E27FC236}">
                  <a16:creationId xmlns:a16="http://schemas.microsoft.com/office/drawing/2014/main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:a16="http://schemas.microsoft.com/office/drawing/2014/main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79461-147E-4321-BCEB-239C620C895A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74DA27-089F-41DB-9018-6804069C0386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F5337F-F302-414C-9999-654EC56929E7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3DE5C-7286-415E-BD66-0312B5E1AB50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F888F6-BA81-4650-96F1-E4BE1E5DDAE1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AB14CD44-37FB-48CC-A24D-89C3A643DD86}" type="datetime1">
              <a:rPr lang="ru-RU" noProof="0" smtClean="0"/>
              <a:t>02.02.2023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ime-management-clock-efficiency-196642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2990927"/>
          </a:xfrm>
        </p:spPr>
        <p:txBody>
          <a:bodyPr rtlCol="0">
            <a:normAutofit/>
          </a:bodyPr>
          <a:lstStyle/>
          <a:p>
            <a:pPr rtl="0"/>
            <a:r>
              <a:rPr lang="ru-UA" sz="7200" dirty="0"/>
              <a:t>Л</a:t>
            </a:r>
            <a:r>
              <a:rPr lang="ru-RU" sz="7200" dirty="0" err="1"/>
              <a:t>екція</a:t>
            </a:r>
            <a:r>
              <a:rPr lang="ru-RU" sz="7200" dirty="0"/>
              <a:t> №</a:t>
            </a:r>
            <a:r>
              <a:rPr lang="en-US" sz="7200" dirty="0"/>
              <a:t>3</a:t>
            </a:r>
            <a:endParaRPr lang="ru-RU" sz="7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FCA704-4032-7441-8B97-38C90F96D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/>
              <a:t>«</a:t>
            </a:r>
            <a:r>
              <a:rPr lang="ru-RU" dirty="0" err="1"/>
              <a:t>Біоетика</a:t>
            </a:r>
            <a:r>
              <a:rPr lang="ru-RU" dirty="0"/>
              <a:t> як </a:t>
            </a:r>
            <a:r>
              <a:rPr lang="ru-RU" dirty="0" err="1"/>
              <a:t>сучасний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і </a:t>
            </a:r>
            <a:r>
              <a:rPr lang="ru-RU" dirty="0" err="1"/>
              <a:t>фармаці</a:t>
            </a:r>
            <a:r>
              <a:rPr lang="ru-RU" dirty="0"/>
              <a:t>.»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6DFE34-7677-46E0-8573-7687B9AB4F5B}"/>
              </a:ext>
            </a:extLst>
          </p:cNvPr>
          <p:cNvSpPr/>
          <p:nvPr/>
        </p:nvSpPr>
        <p:spPr>
          <a:xfrm>
            <a:off x="3048000" y="93767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/>
              <a:t>«</a:t>
            </a:r>
            <a:r>
              <a:rPr lang="ru-RU" sz="3200" dirty="0" err="1"/>
              <a:t>Етика</a:t>
            </a:r>
            <a:r>
              <a:rPr lang="ru-RU" sz="3200" dirty="0"/>
              <a:t> та </a:t>
            </a:r>
            <a:r>
              <a:rPr lang="ru-RU" sz="3200" dirty="0" err="1"/>
              <a:t>деонтологія</a:t>
            </a:r>
            <a:r>
              <a:rPr lang="ru-RU" sz="3200" dirty="0"/>
              <a:t> у </a:t>
            </a:r>
            <a:r>
              <a:rPr lang="ru-RU" sz="3200" dirty="0" err="1"/>
              <a:t>фармації</a:t>
            </a:r>
            <a:r>
              <a:rPr lang="ru-RU" sz="3200" dirty="0"/>
              <a:t>»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63908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A511CF0-50D7-4D60-ACB0-5B2D9116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341" y="49559"/>
            <a:ext cx="5624032" cy="744516"/>
          </a:xfrm>
        </p:spPr>
        <p:txBody>
          <a:bodyPr/>
          <a:lstStyle/>
          <a:p>
            <a:r>
              <a:rPr lang="uk-UA" dirty="0"/>
              <a:t>Актуальність теми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310F44-E8CF-4C95-B90D-BCFDF8511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699384" y="1670109"/>
            <a:ext cx="3312952" cy="3312952"/>
          </a:xfrm>
          <a:prstGeom prst="rect">
            <a:avLst/>
          </a:prstGeom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id="{B2D6DBC9-0317-4E83-879B-12E7025A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05" y="857544"/>
            <a:ext cx="8298531" cy="4938081"/>
          </a:xfrm>
        </p:spPr>
        <p:txBody>
          <a:bodyPr>
            <a:noAutofit/>
          </a:bodyPr>
          <a:lstStyle/>
          <a:p>
            <a:pPr marR="66040" algn="just"/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Біоетика стала логічною відповіддю на численні етичні запитання і проблеми, що з'явилися останніми десятиліттями в процесі клінічної робо­</a:t>
            </a:r>
            <a:r>
              <a:rPr lang="uk-UA" sz="19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ти, а також під час біомедичних досліджень і експериментів. Вона поклика­</a:t>
            </a:r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не тільки ідентифікувати й аналізувати конфліктні ситуації, що виника­</a:t>
            </a:r>
            <a:r>
              <a:rPr lang="uk-UA" sz="19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ють на стику медицини, біології, філософії та юриспруденції, а й визначати </a:t>
            </a:r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конкретні шляхи їхнього розв'язання.</a:t>
            </a:r>
            <a:endParaRPr lang="ru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6040" algn="just"/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Біоетика — не тільки сучасний етап розвитку медичної етики та деон­тології, а й основа для побудови науково </a:t>
            </a:r>
            <a:r>
              <a:rPr lang="uk-UA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обгрунтованого</a:t>
            </a:r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балансу між но­вітніми медико-біологічними технологіями, з одного боку, і правами лю­дини, принципами гуманізму, суспільного прогресу — з другого.</a:t>
            </a:r>
            <a:endParaRPr lang="ru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6040" indent="449580" algn="just"/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Предметом і завданням біоетики є розгляд і розв'язання спірних етич­них проблем, які можуть виникнути в процесі медичної практики, під час виконання біомедичних досліджень і експериментів або у разі комбінації цих видів професійної </a:t>
            </a:r>
            <a:r>
              <a:rPr lang="uk-UA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діяльностіКорпоративна</a:t>
            </a:r>
            <a:r>
              <a:rPr lang="uk-UA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культура це чинник, визначальний успіх і стабільність компанії. Стиль керівництва, психологічний клімат у колективі, сформований імідж організації усе це неспроможна не проводити результати своєї роботи будь-якого підприємства. Вона пов'язує співробітників воєдино, підвищує лояльність персоналу до, збільшує продуктивності праці.</a:t>
            </a:r>
            <a:endParaRPr lang="ru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50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840" y="5067110"/>
            <a:ext cx="10737130" cy="1984342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Це область знань про поведінку людини по відношенню до всього живого — поведінку з позицій моральності. Інакше кажучи, біоетика — це органічне поєднання науки і духовності, покликане показати, що за збереження Життя на Землі несе відповідальність кожна людина.</a:t>
            </a:r>
            <a:endParaRPr lang="ru-UA" sz="280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09B393D-F404-4C6E-9380-37B89C72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 ж таке біоетика?</a:t>
            </a:r>
            <a:endParaRPr lang="uk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F87B45-9C24-4532-AD36-81FF7FDF7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60" y="1554736"/>
            <a:ext cx="8953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42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9357AF9-0924-4A41-96C2-F363785CE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233" y="345388"/>
            <a:ext cx="5011289" cy="6177959"/>
          </a:xfrm>
        </p:spPr>
        <p:txBody>
          <a:bodyPr>
            <a:normAutofit lnSpcReduction="10000"/>
          </a:bodyPr>
          <a:lstStyle/>
          <a:p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Питання етики 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важливе і у сфері </a:t>
            </a:r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фармацевтичних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послуг. Так, відповідно до вже затвердженого Кодексом поведінки Фармацевтичної асоціації України, а також з кодексом, затвердженим 48-м Міжнародним конгресом МФФ, фармацевт повинен охороняти здоров'я суспільства і кожної окремої особи і виявляти однакову зацікавленість по відношенню до всіх пацієнтів. Фармацевт зобов'язаний зберігати професійну таємницю, постійно поповнювати свої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знання, а ще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утримуватися від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будь-яких дій, які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 викликати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негативне ставлення до професії в цілому, навіть якщо це не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пов'язано з його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практичною 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діяльністю.</a:t>
            </a:r>
            <a:endParaRPr lang="uk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40614C-1BAE-4545-A251-66DA0145EEFC}"/>
              </a:ext>
            </a:extLst>
          </p:cNvPr>
          <p:cNvSpPr/>
          <p:nvPr/>
        </p:nvSpPr>
        <p:spPr>
          <a:xfrm>
            <a:off x="7729979" y="3575737"/>
            <a:ext cx="40063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більшості </a:t>
            </a:r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європейських країн 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комітети з біоетики не володіють правом вето, тому їх повноваження мають </a:t>
            </a:r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дорадчий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uk-UA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консультативний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характер. І в нашій країні вже існують однойменні комітети, підготовлено також проект Закону про біоетику та </a:t>
            </a:r>
            <a:r>
              <a:rPr lang="uk-UA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біоетичну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експертизу. Питання етики зайняли належне місце і у проекті закону </a:t>
            </a:r>
            <a:r>
              <a:rPr lang="uk-UA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України«Про</a:t>
            </a:r>
            <a: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фармацевтичну діяльність».</a:t>
            </a:r>
            <a:br>
              <a:rPr lang="uk-UA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2050" name="Picture 2" descr="Проблемы биоэтики">
            <a:extLst>
              <a:ext uri="{FF2B5EF4-FFF2-40B4-BE49-F238E27FC236}">
                <a16:creationId xmlns:a16="http://schemas.microsoft.com/office/drawing/2014/main" id="{DDF3F194-F5EB-4A76-B8B4-599E519B3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514" y="0"/>
            <a:ext cx="2889660" cy="34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Евросоюз намерен продлить санкции против России | ИА Красная Весна">
            <a:extLst>
              <a:ext uri="{FF2B5EF4-FFF2-40B4-BE49-F238E27FC236}">
                <a16:creationId xmlns:a16="http://schemas.microsoft.com/office/drawing/2014/main" id="{91A8FC8A-88ED-41EC-8B88-5317F0631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295" y="3575737"/>
            <a:ext cx="4629312" cy="259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640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07" y="2032786"/>
            <a:ext cx="11657187" cy="2001886"/>
          </a:xfrm>
        </p:spPr>
        <p:txBody>
          <a:bodyPr>
            <a:normAutofit fontScale="77500" lnSpcReduction="20000"/>
          </a:bodyPr>
          <a:lstStyle/>
          <a:p>
            <a:pPr indent="449580" algn="just">
              <a:lnSpc>
                <a:spcPct val="115000"/>
              </a:lnSpc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Біоетика як система поглядів, уявлень, норм і оцінок, що регулює поведінку людей з позицій збереження життя на Землі, відіграє дедалі більшу роль у суспільстві. Проблеми біоетики набувають вираженого міждисциплінарного характеру і тому мають охопити всі основні напрями діяльності людства, починаючи з розробки заходів, спрямованих на збереження навколишнього середовища, і закінчуючи прийняттям політичних рішень.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повинна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створити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сукупність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обов’язкових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всього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людства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моральних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принципів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норм і правил,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визначити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межу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втручання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природу,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перехід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через яку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неприпустимий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4329ED-2B98-464E-A977-31F95DA4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Біоетика</a:t>
            </a:r>
            <a:r>
              <a:rPr lang="ru-RU" dirty="0"/>
              <a:t> як </a:t>
            </a:r>
            <a:r>
              <a:rPr lang="ru-RU" dirty="0" err="1"/>
              <a:t>сучасний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і </a:t>
            </a:r>
            <a:r>
              <a:rPr lang="ru-RU" dirty="0" err="1"/>
              <a:t>фармаці</a:t>
            </a:r>
            <a:r>
              <a:rPr lang="uk-UA" dirty="0"/>
              <a:t>ї</a:t>
            </a:r>
            <a:endParaRPr lang="ru-UA" dirty="0"/>
          </a:p>
        </p:txBody>
      </p:sp>
      <p:pic>
        <p:nvPicPr>
          <p:cNvPr id="3076" name="Picture 4" descr="Общество — что это такое в широком и узком смыслах слова | KtoNaNovenkogo.ru">
            <a:extLst>
              <a:ext uri="{FF2B5EF4-FFF2-40B4-BE49-F238E27FC236}">
                <a16:creationId xmlns:a16="http://schemas.microsoft.com/office/drawing/2014/main" id="{60282086-9213-40EE-84C4-5FBDDF5E8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7" b="11563"/>
          <a:stretch/>
        </p:blipFill>
        <p:spPr bwMode="auto">
          <a:xfrm>
            <a:off x="3395220" y="3878335"/>
            <a:ext cx="5401560" cy="284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орпоративная этика отдела продаж - Sales Stream">
            <a:extLst>
              <a:ext uri="{FF2B5EF4-FFF2-40B4-BE49-F238E27FC236}">
                <a16:creationId xmlns:a16="http://schemas.microsoft.com/office/drawing/2014/main" id="{69CC086F-4F9D-48F7-98E6-B13D40801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3" r="23250"/>
          <a:stretch/>
        </p:blipFill>
        <p:spPr bwMode="auto">
          <a:xfrm>
            <a:off x="520045" y="4276567"/>
            <a:ext cx="2477679" cy="208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Этика в работе коуча. Часть 1. &quot;Белое пальто&quot;">
            <a:extLst>
              <a:ext uri="{FF2B5EF4-FFF2-40B4-BE49-F238E27FC236}">
                <a16:creationId xmlns:a16="http://schemas.microsoft.com/office/drawing/2014/main" id="{285CE1C0-C056-43F7-AF32-EE6B1C68F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829" y="4276567"/>
            <a:ext cx="2844349" cy="213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150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2" y="329938"/>
            <a:ext cx="7409469" cy="7103096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Надзвичайно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важливим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є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формування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особистості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фахівця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контексті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Працівники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своїй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професійній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щодня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стикаються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питаннями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морального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характеру, а тому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потребують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фахових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щоб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могти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правильно й компетентно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приймати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освіта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фахівців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допоможе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формувати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українське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суспільство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відкрите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духовного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розвитку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якому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шанують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гідність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й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цінність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кожного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людського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моменту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зачаття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природної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смерті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Досвід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багатьох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світу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свідчить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послідовна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державна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політика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дозволить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гарантувати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своїм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громадянам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особистих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і свобод,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забезпечити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повагу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людської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гідності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зберегти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тілесну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психічну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цілісність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індивідуальність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майбутніх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поколінь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пов´язана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медичною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етикою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деонтологією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дисципліна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визначає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ставлення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пацієнта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та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правом.</a:t>
            </a:r>
          </a:p>
        </p:txBody>
      </p:sp>
      <p:pic>
        <p:nvPicPr>
          <p:cNvPr id="4098" name="Picture 2" descr="Тесты по Медицинской этике и деонтологии с ответами">
            <a:extLst>
              <a:ext uri="{FF2B5EF4-FFF2-40B4-BE49-F238E27FC236}">
                <a16:creationId xmlns:a16="http://schemas.microsoft.com/office/drawing/2014/main" id="{D1AB6751-D2DE-4DD1-9DBF-7B14F3DFC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"/>
          <a:stretch/>
        </p:blipFill>
        <p:spPr bwMode="auto">
          <a:xfrm>
            <a:off x="7890235" y="1236384"/>
            <a:ext cx="4301765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11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786" y="358219"/>
            <a:ext cx="10621158" cy="6381946"/>
          </a:xfrm>
        </p:spPr>
        <p:txBody>
          <a:bodyPr>
            <a:normAutofit/>
          </a:bodyPr>
          <a:lstStyle/>
          <a:p>
            <a:pPr indent="449580">
              <a:lnSpc>
                <a:spcPct val="115000"/>
              </a:lnSpc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Пошук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варіантів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виходу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катастрофічних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ситуацій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традиційно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зводився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розробки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раціональних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призводили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нового витка проблем,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високого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порядку.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другій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половині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XX ст.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здійснюється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спроба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знайти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шляхи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спасіння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через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подолання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протистояння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природничими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гуманітарними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науками,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того, - через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налагодження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ними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співпраці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Так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з'являється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грец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засвідчила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поєднання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двох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здавалось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би, таких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різних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наук 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біології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науки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живі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системи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науки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системи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моральних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цінностей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429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681BF68-275A-40AC-9A48-32393B379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73" y="232267"/>
            <a:ext cx="10903042" cy="1464558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Контекст у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якому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виникає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біоетика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другій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половині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ХХ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століття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можемо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охарактеризувати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різними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соціальними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культурними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феноменами,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зводяться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трьох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8A8017-7DE5-4504-B271-8EC6EF4B35C3}"/>
              </a:ext>
            </a:extLst>
          </p:cNvPr>
          <p:cNvSpPr/>
          <p:nvPr/>
        </p:nvSpPr>
        <p:spPr>
          <a:xfrm>
            <a:off x="3330804" y="2262509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1)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швидкий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прогрес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біомедичних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наук; </a:t>
            </a:r>
          </a:p>
          <a:p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2)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зростаюче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усвідомлення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факту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існування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незаперечних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прав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як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право 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справедливість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яке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грунтується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гідності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особи,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перед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тим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як бути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визнаним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цивільним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правом; </a:t>
            </a:r>
          </a:p>
          <a:p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3)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необхідність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переосмислення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зв’язку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людиною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зовнішнім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середовищем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2" descr="Биология - наука о жизни: дается характеристика свойств живого">
            <a:extLst>
              <a:ext uri="{FF2B5EF4-FFF2-40B4-BE49-F238E27FC236}">
                <a16:creationId xmlns:a16="http://schemas.microsoft.com/office/drawing/2014/main" id="{58A72930-C8D0-48A5-874D-3DA867A65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937" y="1328296"/>
            <a:ext cx="3135379" cy="210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День прав человека. А что такое человек?: moral_psycho — LiveJournal">
            <a:extLst>
              <a:ext uri="{FF2B5EF4-FFF2-40B4-BE49-F238E27FC236}">
                <a16:creationId xmlns:a16="http://schemas.microsoft.com/office/drawing/2014/main" id="{A71A3BDF-1F6E-4F7E-8723-A5FE9EC16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681" y="3749856"/>
            <a:ext cx="2286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Связь человека с природой">
            <a:extLst>
              <a:ext uri="{FF2B5EF4-FFF2-40B4-BE49-F238E27FC236}">
                <a16:creationId xmlns:a16="http://schemas.microsoft.com/office/drawing/2014/main" id="{CC24C466-2EDB-4F7A-B30D-FEB261B32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" r="24202"/>
          <a:stretch/>
        </p:blipFill>
        <p:spPr bwMode="auto">
          <a:xfrm>
            <a:off x="391319" y="1864495"/>
            <a:ext cx="2775661" cy="264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Папа: планету можно вылечить лишь исцелив сердце человека - Vatican News">
            <a:extLst>
              <a:ext uri="{FF2B5EF4-FFF2-40B4-BE49-F238E27FC236}">
                <a16:creationId xmlns:a16="http://schemas.microsoft.com/office/drawing/2014/main" id="{8BB53C7D-49E6-424F-89AD-9249E66CB8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4"/>
          <a:stretch/>
        </p:blipFill>
        <p:spPr bwMode="auto">
          <a:xfrm>
            <a:off x="921312" y="4596900"/>
            <a:ext cx="2409492" cy="209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40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47" y="311085"/>
            <a:ext cx="10646633" cy="6381946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розглядають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як: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академічну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дисципліну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соціальний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інститут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;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суспільний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рух.</a:t>
            </a:r>
          </a:p>
          <a:p>
            <a:pPr algn="just">
              <a:lnSpc>
                <a:spcPct val="115000"/>
              </a:lnSpc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7170" name="Picture 2" descr="Учебные дисциплины :: Кафедра Безопасности жизнедеятельности и физического  воспитания :: Государственный Университет Телекоммуникаций">
            <a:extLst>
              <a:ext uri="{FF2B5EF4-FFF2-40B4-BE49-F238E27FC236}">
                <a16:creationId xmlns:a16="http://schemas.microsoft.com/office/drawing/2014/main" id="{0A0D187B-E39D-4924-A00F-DA93A5B72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54" y="631596"/>
            <a:ext cx="2837291" cy="245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Акции: на сайте «СОЦИУМ-СООРУЖЕНИЯ» стартовала программа «Социум-соседи»">
            <a:extLst>
              <a:ext uri="{FF2B5EF4-FFF2-40B4-BE49-F238E27FC236}">
                <a16:creationId xmlns:a16="http://schemas.microsoft.com/office/drawing/2014/main" id="{5BCAC814-9761-4699-88FB-018F855AF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3607264"/>
            <a:ext cx="5465681" cy="277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Научные открытия 2020: как изменится мир уже завтра | ВЕСТИ">
            <a:extLst>
              <a:ext uri="{FF2B5EF4-FFF2-40B4-BE49-F238E27FC236}">
                <a16:creationId xmlns:a16="http://schemas.microsoft.com/office/drawing/2014/main" id="{18512E1D-2D4E-409B-8FB4-834EC6655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937" y="3192485"/>
            <a:ext cx="3838753" cy="254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Сочинение на тему: &quot;Что такое наука&quot;">
            <a:extLst>
              <a:ext uri="{FF2B5EF4-FFF2-40B4-BE49-F238E27FC236}">
                <a16:creationId xmlns:a16="http://schemas.microsoft.com/office/drawing/2014/main" id="{7ECF4203-B811-401B-9BA1-A6972285D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662" y="465350"/>
            <a:ext cx="2323020" cy="232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8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461" y="1442301"/>
            <a:ext cx="11340446" cy="522012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виділити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основні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причини,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зумовили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актуальність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інтенсивний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останнім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часом: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якісно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рівень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розвитку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поставив перед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суспільством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безліч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соціальних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морально-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проблем;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заклопотаність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населення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небезпекою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яка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виникла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непередбачуваністю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наслідків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впровадження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практику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недостатньо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перевірених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досягнень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біомедичних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гуманітаризація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взагалі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освіти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зокрема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великої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кількості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спеціальної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літератури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присвяченої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різним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міжнародних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конгресів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симпозіумів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т.п.,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центрі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уваги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проблеми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контексті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пацієнта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зростання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ролі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громадських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організацій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ухваленні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суспільно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значимих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у тому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числі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тих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напрямів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недостатність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норм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деонтології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поясненні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пошуках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розв'язань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проблемних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4329ED-2B98-464E-A977-31F95DA46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84" y="195574"/>
            <a:ext cx="11265031" cy="136907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Згідно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зазначених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способів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функціонування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розглянемо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передумови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історію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становлення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34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8" y="749432"/>
            <a:ext cx="11453567" cy="6108568"/>
          </a:xfrm>
        </p:spPr>
        <p:txBody>
          <a:bodyPr>
            <a:normAutofit fontScale="92500"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Поява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технологій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активізувала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ряд морально-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правових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могли бути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вирішені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тільки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ракурсі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Як приклад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навести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трансплантацію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тканин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де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основними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питаннями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знайшли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своє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вирішення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цьому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ракурсі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є: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допустимості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трансплантації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особливості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поведінки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медиків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пересадках і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соціальна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вартість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трансплантації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необхідністю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створення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згодні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однак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викликало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суперечки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те,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хто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має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право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входити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складу -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вчені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юристи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теологи?</a:t>
            </a:r>
            <a:endParaRPr lang="ru-UA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Спершу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виникали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стихійні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маніфестації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всередині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лікарень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університетів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Згодом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великих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західних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країнах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почали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створюватися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національні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Нині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вони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прагнуть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охороняти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права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особистості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юридичного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боку.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Щодо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людського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вводяться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правила: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неготовність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розпоряджатися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мого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торкатися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без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моєї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згоди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непридатність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продажу (не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торгувати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людським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тілом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неможливість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майновості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(не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ставитися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нього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до майна).</a:t>
            </a:r>
            <a:endParaRPr lang="ru-UA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0635" y="407624"/>
            <a:ext cx="6158429" cy="6125377"/>
          </a:xfrm>
        </p:spPr>
        <p:txBody>
          <a:bodyPr>
            <a:normAutofit fontScale="92500" lnSpcReduction="20000"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світової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війни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біомедичний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прогрес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теоретичної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так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точки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зазнав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зупинок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змінюючи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уяву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мала сама про себе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можливості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втручання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власне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тіло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переглянути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історичні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стосовно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надзвичайного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прогресу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1953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відкриття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подвійної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структури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ДНК та початок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генетики: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досягає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головного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джерела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біологічної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ідентичності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1954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початок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застосування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реанімаційних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змінюється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протікання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багатьох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хворіб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певний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послаблюється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межа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смертю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1955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перша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трансплантації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нирки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(перша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трансплатація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людського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відбулась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1967):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починає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відновлювати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основні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частини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власного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організму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відроджуватися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1959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перші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вдалі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спроби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докуметнально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підтверджені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штучне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запліднення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тварин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пробірці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(1978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відбулось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перше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народження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дитини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заплідненої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пробірці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допомогою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FIVET):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вдається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втручатися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народжувальні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керувати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ними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власним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бажанням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8194" name="Picture 2" descr="Опыт медицины в годы Великой Отечественной войны">
            <a:extLst>
              <a:ext uri="{FF2B5EF4-FFF2-40B4-BE49-F238E27FC236}">
                <a16:creationId xmlns:a16="http://schemas.microsoft.com/office/drawing/2014/main" id="{563E9031-553E-49A2-8308-B52D57027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46" y="276225"/>
            <a:ext cx="4572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Советская медицина в 1970-е годы / Назад в СССР / Back in USSR">
            <a:extLst>
              <a:ext uri="{FF2B5EF4-FFF2-40B4-BE49-F238E27FC236}">
                <a16:creationId xmlns:a16="http://schemas.microsoft.com/office/drawing/2014/main" id="{5E0352AC-E04D-401F-90F5-7F14F790C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35" y="3705398"/>
            <a:ext cx="4681992" cy="302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81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78" y="297455"/>
            <a:ext cx="6158429" cy="6560545"/>
          </a:xfrm>
        </p:spPr>
        <p:txBody>
          <a:bodyPr>
            <a:normAutofit/>
          </a:bodyPr>
          <a:lstStyle/>
          <a:p>
            <a:pPr marL="201168" lvl="1" indent="0" algn="just">
              <a:lnSpc>
                <a:spcPct val="115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1960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поширення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експериментування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жінках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Порторіко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контрацептивної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таблетки: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вдається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розділити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власним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бажанням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статевість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плідності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2002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сумнівна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сенсація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перешу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клоновану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хоча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спроби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клонування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тварин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відбувалися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значно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раніше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починаючи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1993 року,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однак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лише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1997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році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експеримент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Вілмута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співпрацівників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―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увінчався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успіхом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клонування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―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славної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‖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вівці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Доллі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</a:p>
          <a:p>
            <a:pPr indent="449580" algn="just"/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218" name="Picture 2" descr="МОЗ готує експеримент щодо лікування хворих на COVID - Korrespondent.net">
            <a:extLst>
              <a:ext uri="{FF2B5EF4-FFF2-40B4-BE49-F238E27FC236}">
                <a16:creationId xmlns:a16="http://schemas.microsoft.com/office/drawing/2014/main" id="{A22BE6EC-B401-4F89-B392-19FF8C891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435" y="524845"/>
            <a:ext cx="4418108" cy="278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20 лет назад в Nature была опубликована статья об овечке Долли - Газета.Ru">
            <a:extLst>
              <a:ext uri="{FF2B5EF4-FFF2-40B4-BE49-F238E27FC236}">
                <a16:creationId xmlns:a16="http://schemas.microsoft.com/office/drawing/2014/main" id="{B0B57EA5-953C-4433-9C81-E879A0C9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76" y="3809183"/>
            <a:ext cx="4781320" cy="26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Amazon.com : Resident Evil Flag | Umbrella Corp. | Long Lasting Flag :  Garden &amp; Outdoor">
            <a:extLst>
              <a:ext uri="{FF2B5EF4-FFF2-40B4-BE49-F238E27FC236}">
                <a16:creationId xmlns:a16="http://schemas.microsoft.com/office/drawing/2014/main" id="{B7F84081-FB9A-4F74-8D0C-393A1CC24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64" y="3887957"/>
            <a:ext cx="4724477" cy="283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837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86EB81B-D2AD-4D9A-A4C0-AD0C985DF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028" y="484742"/>
            <a:ext cx="4719626" cy="6235547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Вперше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думку про те,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несе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відповідальність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тільки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перед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іншими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людьми, але перед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всіма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іншими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істотами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була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висловлена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великим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гуманістом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німецьким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лікарем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місіонером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теологом і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музикознавцем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Альбертом Швейцером (1875-1965).</a:t>
            </a:r>
            <a:endParaRPr lang="ru-U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70B7A32-DFFA-4B31-B7D3-71FEEA92A801}"/>
              </a:ext>
            </a:extLst>
          </p:cNvPr>
          <p:cNvSpPr/>
          <p:nvPr/>
        </p:nvSpPr>
        <p:spPr>
          <a:xfrm>
            <a:off x="1949986" y="5183436"/>
            <a:ext cx="2093204" cy="11898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42" name="Picture 2" descr="Альберт Швейцер - биография, информация, личная жизнь">
            <a:extLst>
              <a:ext uri="{FF2B5EF4-FFF2-40B4-BE49-F238E27FC236}">
                <a16:creationId xmlns:a16="http://schemas.microsoft.com/office/drawing/2014/main" id="{BEE18DCB-F21D-470A-88E8-5FB5AFD2D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22" y="629108"/>
            <a:ext cx="5744149" cy="574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067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E4878B-B1F5-4130-BCEC-91FE9A4CC1CF}"/>
              </a:ext>
            </a:extLst>
          </p:cNvPr>
          <p:cNvSpPr/>
          <p:nvPr/>
        </p:nvSpPr>
        <p:spPr>
          <a:xfrm>
            <a:off x="745473" y="573987"/>
            <a:ext cx="4322285" cy="430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стверджував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етичною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моральною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вважати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себе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тоді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коли вона буде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поважати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будь-яке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приходити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допомогу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будь-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якому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життю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страждає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І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сказано в  той час, коли доктрина антропоцентризму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домінувала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людському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суспільстві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266" name="Picture 2" descr="Известный и неизвестный Альберт Швейцер. Теолог, врач, философ, музыкант,  Нобелевский лауреат | Статьи на inVictory">
            <a:extLst>
              <a:ext uri="{FF2B5EF4-FFF2-40B4-BE49-F238E27FC236}">
                <a16:creationId xmlns:a16="http://schemas.microsoft.com/office/drawing/2014/main" id="{35431647-7F0F-415B-BF8B-898D749B8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365" y="1509310"/>
            <a:ext cx="6285563" cy="489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782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1">
            <a:extLst>
              <a:ext uri="{FF2B5EF4-FFF2-40B4-BE49-F238E27FC236}">
                <a16:creationId xmlns:a16="http://schemas.microsoft.com/office/drawing/2014/main" id="{7F4B29C4-742D-4751-9939-725EFAFC1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64" y="429657"/>
            <a:ext cx="10950766" cy="6334699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Альберт Швейцер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народився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Германії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закінчив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університети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одержав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звання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доктора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філософських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доктора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богословських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наук, прославив себе як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дослідник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видатний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виконавець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музики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Баха. До 30-річного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віку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уже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зробив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блискучу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кар’єру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коли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роздуми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доброту,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справедливість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про мету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власного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існування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заставили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різко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змінити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Альберт Швейцер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незадоволений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долю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випало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занадто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щастя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В 30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років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досягла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всього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доктор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філософії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приват-доцент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теології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блискучий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органіст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котрого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тріумфом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зустрічали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багатьох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європейських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містах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Чим би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займався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скрізь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чекав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успіх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Альберт Швейцер приходить до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висновку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користуватись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своїм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успіхом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купатись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променях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слави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в той час, коли на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Землі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так  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страждань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вважав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приймати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щастя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звичайну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річ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вона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зобов’язана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своїм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щастям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ділитись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іншими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І ось 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тридцять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років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закинувши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музику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науку,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присвятив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полегшенню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страждань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Закінчивши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факультет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Страсбурзького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університету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одержує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ступінь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доктора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наук.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Зібравши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мінімальні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відкриття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санітарної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станції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вирушає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Африку.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549784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029" y="517793"/>
            <a:ext cx="11270255" cy="5982159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чинник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адекватного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сприйняття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один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рівнів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соціального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функціонування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В даний час у межах проблем правового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особливого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набувають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особливостей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функціонування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охорони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здоров'я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громадян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Ситуація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існує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сьогодні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дозволяє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розглядати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таких аспектах: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—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засіб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захисту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пацієнта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й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окремих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категорій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населення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— один з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розділів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біомедичної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міждисциплінарної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знань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—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важливий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інструмент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юридичної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регламентації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окремих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видів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290" name="Picture 2" descr="Международный комитет по биоэтике (МКБ)">
            <a:extLst>
              <a:ext uri="{FF2B5EF4-FFF2-40B4-BE49-F238E27FC236}">
                <a16:creationId xmlns:a16="http://schemas.microsoft.com/office/drawing/2014/main" id="{4CBC9DE3-CD69-4425-BCDC-E01BF79C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543" y="1898964"/>
            <a:ext cx="7939717" cy="248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3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5" y="473725"/>
            <a:ext cx="6125377" cy="5783856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кращого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розуміння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призначення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зазначити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регламентується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Законом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"Про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лікарські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04.04.1996 р. № 123/96 та Наказом МОЗ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"Про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затвердження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Типового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положення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13.02.2006 р. № 66.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основних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завдань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передбачено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зокрема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інтересів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залучених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клінічних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випробувань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лікарських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досліджуваних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інтересів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забезпечення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морально-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оцінки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матеріалів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клінічного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випробування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Як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бачимо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сфера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обсяг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повноважень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обмежені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клінічними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випробуваннями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лікарських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314" name="Picture 2" descr="Вступили в силу 5 важных законов Украины | Бессарабия Информ - Новости  Измаила, Килии, Рени и Болграда">
            <a:extLst>
              <a:ext uri="{FF2B5EF4-FFF2-40B4-BE49-F238E27FC236}">
                <a16:creationId xmlns:a16="http://schemas.microsoft.com/office/drawing/2014/main" id="{F1B63A7B-2CE5-4A9D-94CA-580BB0DD2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193" y="252516"/>
            <a:ext cx="4607862" cy="635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57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57" y="301435"/>
            <a:ext cx="10761643" cy="6275635"/>
          </a:xfrm>
        </p:spPr>
        <p:txBody>
          <a:bodyPr>
            <a:normAutofit/>
          </a:bodyPr>
          <a:lstStyle/>
          <a:p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імпульс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становленню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додав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інтенсивний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розвиток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існуючих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напрямів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трансплантації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тканин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клонування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й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маніпуляцій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генетичним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матеріалом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психіатрії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UA" sz="2800" dirty="0"/>
          </a:p>
        </p:txBody>
      </p:sp>
      <p:pic>
        <p:nvPicPr>
          <p:cNvPr id="14338" name="Picture 2" descr="Трансплантация органов в Украине 2019 – когда вступит в силу закон">
            <a:extLst>
              <a:ext uri="{FF2B5EF4-FFF2-40B4-BE49-F238E27FC236}">
                <a16:creationId xmlns:a16="http://schemas.microsoft.com/office/drawing/2014/main" id="{629ED410-6467-48CE-90FE-7E7833CC1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30" y="1647677"/>
            <a:ext cx="4219920" cy="237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Генетики заново пересчитали человеческие гены и сильно удивились -  Hi-News.ru">
            <a:extLst>
              <a:ext uri="{FF2B5EF4-FFF2-40B4-BE49-F238E27FC236}">
                <a16:creationId xmlns:a16="http://schemas.microsoft.com/office/drawing/2014/main" id="{C5941680-5BDA-4E67-B283-8B67F0969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46" y="4164510"/>
            <a:ext cx="4537907" cy="254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Винсент Ван Гог: любовь как безумие | Marie Claire">
            <a:extLst>
              <a:ext uri="{FF2B5EF4-FFF2-40B4-BE49-F238E27FC236}">
                <a16:creationId xmlns:a16="http://schemas.microsoft.com/office/drawing/2014/main" id="{1FDD6534-6BDB-4A80-A32B-D47D865E0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864" y="2062908"/>
            <a:ext cx="4183423" cy="311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401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40" y="110169"/>
            <a:ext cx="11380424" cy="6411817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багатьох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прийнято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оптимальні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правового статусу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Наприклад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Німеччині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сферу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входять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обов'язкова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експертиза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проектів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фінансуються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бюджету, 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також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експертиза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програм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випробування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лікарських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У США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існує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президентові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найвищим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експертним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органом,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готує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продумані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щорічні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доповіді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конгресу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президента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найбільш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проблем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допомоги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біомедичних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функцією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робота в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справі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вирішення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конфліктних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ситуацій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пацієнтами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медиками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з одного боку,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працівниками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роду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окремий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випадок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досудового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спірних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Звичайно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слугувати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формою правового акта,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варіант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розв'язання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спірних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ситуацій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виправданим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буде одним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чинників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запобігання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юридичним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конфліктам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на жаль,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часто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виникають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сфері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Для того,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декларативними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утвореннями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члени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неадекватне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уявлення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 те,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вони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займаються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вчені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пропонують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законодавчому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рівні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наділити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відповідними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повноваженнями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захисту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пацієнтів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досліджуваних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досудових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форм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конфліктних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ситуацій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цьому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дискусіях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доцільно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брати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участь юристам, медикам,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представникам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сфер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246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859" y="1244907"/>
            <a:ext cx="11182121" cy="5191276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Нехтування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правами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людини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здорове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довкілля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минулих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часів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призвело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неприпустимого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концентрування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окремих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регіонах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виробничих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об'єктів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перенаситили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життєвий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простір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промисловими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відходами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пестицидами, солями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важких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металів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іншими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отруйними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хімічними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речовинами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концентрацій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значно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перевищують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допустимі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Становище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погіршилося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після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аварії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Чорнобильській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АЕС. Все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разом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зумовило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швидке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погіршення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стану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здоров'я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населення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критичної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призвело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серйозних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демографічних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зрушень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досить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згадати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населення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останні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роки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зменшилось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як на три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мільйони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осіб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наша держава особливо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зацікавлена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дотриманні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норм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повинна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підтримувати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зусилля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науковців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спрямовані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розробку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теоретичних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основ,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пошук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шляхів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окремих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проблем, 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також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створення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законодавчої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бази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468FDA4-56D5-4648-B1E8-F5A04D05F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21817"/>
            <a:ext cx="10058400" cy="900207"/>
          </a:xfrm>
        </p:spPr>
        <p:txBody>
          <a:bodyPr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Біоетичні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3771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0B089EF-2AFB-4A75-AA5A-778CB7EB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5" y="374573"/>
            <a:ext cx="11314323" cy="6169446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Останнім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часом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громадських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політичних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кіл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спостерігається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все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більш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глибоке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осмислення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проблем,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передусім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сучасної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медицини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біології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правознавства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рівнях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галузевому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локальному.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Президії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АМН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МОЗ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науково-дослідних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лікувальних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установах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АМН і МОЗ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останні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галузеві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локальні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то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Президії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створено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міжгалузевий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міждисциплінарний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орган, до складу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залучені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провідні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вчені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зацікавлених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міністерств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відомств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роботі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беруть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участь медики,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біологи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екологи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юристи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філософи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організував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вересні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2001 року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Першого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конгресу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роботі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взяли участь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понад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делегатів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14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Конгресі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підтверджено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важливість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актуальність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необхідність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роботи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галузі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Членами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систематично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організовуються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семінари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тренінги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лекції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виступи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масової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інформації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вони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беруть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участь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міжнародних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форумах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Завдяки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активності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Президії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наприкінці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2001 року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утворена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Комісія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біоетики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як консультативно-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дорадчий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орган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Кабінеті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Міністрів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(Постанова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Кабінету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Міністрів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13.12.2001 р. № 1677). 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48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Мем: &quot;Дякую за увагу&quot; - Все шаблоны - Meme-arsenal.com">
            <a:extLst>
              <a:ext uri="{FF2B5EF4-FFF2-40B4-BE49-F238E27FC236}">
                <a16:creationId xmlns:a16="http://schemas.microsoft.com/office/drawing/2014/main" id="{99FCFD5D-6E2A-409F-945D-963CF16F4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7"/>
          <a:stretch/>
        </p:blipFill>
        <p:spPr bwMode="auto">
          <a:xfrm>
            <a:off x="2736615" y="198372"/>
            <a:ext cx="6718769" cy="646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30382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610_TF66722518.potx" id="{99535A38-7086-4F19-BA2D-7114A7639216}" vid="{E1E69E6A-375F-4B0F-8CE5-93EFF684DE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F4328E-77DF-41E8-952F-124AE19F1F7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Простая презентация продаж</Template>
  <TotalTime>84</TotalTime>
  <Words>1382</Words>
  <Application>Microsoft Office PowerPoint</Application>
  <PresentationFormat>Широкоэкранный</PresentationFormat>
  <Paragraphs>81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Calibri</vt:lpstr>
      <vt:lpstr>Consolas</vt:lpstr>
      <vt:lpstr>Times New Roman</vt:lpstr>
      <vt:lpstr>Verdana</vt:lpstr>
      <vt:lpstr>Wingdings</vt:lpstr>
      <vt:lpstr>РетроспективаVTI</vt:lpstr>
      <vt:lpstr>Лекція №3</vt:lpstr>
      <vt:lpstr>Актуальність теми</vt:lpstr>
      <vt:lpstr>Що ж таке біоетика?</vt:lpstr>
      <vt:lpstr>Презентация PowerPoint</vt:lpstr>
      <vt:lpstr>Біоетика як сучасний напрямок медицини і фармації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Згідно з зазначених способів функціонування біоетики розглянемо передумови та історію її становлення.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Біоетичні комітети в Україні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дисципліна «Вступ у фармацію»</dc:title>
  <dc:creator>Fear</dc:creator>
  <cp:lastModifiedBy>RePack by Diakov</cp:lastModifiedBy>
  <cp:revision>15</cp:revision>
  <dcterms:created xsi:type="dcterms:W3CDTF">2020-09-28T19:09:06Z</dcterms:created>
  <dcterms:modified xsi:type="dcterms:W3CDTF">2023-02-02T21:25:40Z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