
<file path=[Content_Types].xml><?xml version="1.0" encoding="utf-8"?>
<Types xmlns="http://schemas.openxmlformats.org/package/2006/content-types">
  <Default Extension="jpeg" ContentType="image/jpe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8" r:id="rId3"/>
    <p:sldId id="259" r:id="rId4"/>
    <p:sldId id="260" r:id="rId5"/>
    <p:sldId id="271" r:id="rId6"/>
    <p:sldId id="261" r:id="rId7"/>
    <p:sldId id="262" r:id="rId8"/>
    <p:sldId id="266" r:id="rId9"/>
    <p:sldId id="264" r:id="rId10"/>
    <p:sldId id="265" r:id="rId11"/>
    <p:sldId id="267" r:id="rId12"/>
    <p:sldId id="268" r:id="rId13"/>
    <p:sldId id="269" r:id="rId14"/>
    <p:sldId id="270" r:id="rId15"/>
    <p:sldId id="272"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0637B61C-C683-7945-A810-B0FBF5EAAF1F}">
          <p14:sldIdLst>
            <p14:sldId id="256"/>
            <p14:sldId id="258"/>
            <p14:sldId id="259"/>
            <p14:sldId id="260"/>
            <p14:sldId id="271"/>
            <p14:sldId id="261"/>
            <p14:sldId id="262"/>
            <p14:sldId id="266"/>
            <p14:sldId id="264"/>
            <p14:sldId id="265"/>
            <p14:sldId id="267"/>
            <p14:sldId id="268"/>
            <p14:sldId id="269"/>
            <p14:sldId id="270"/>
            <p14:sldId id="27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4652"/>
  </p:normalViewPr>
  <p:slideViewPr>
    <p:cSldViewPr snapToGrid="0" snapToObjects="1">
      <p:cViewPr varScale="1">
        <p:scale>
          <a:sx n="114" d="100"/>
          <a:sy n="114" d="100"/>
        </p:scale>
        <p:origin x="472"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ru-RU"/>
              <a:t>Образец заголовка</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2/3/23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2/3/23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ru-RU"/>
              <a:t>Образец заголовка</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586B75A-687E-405C-8A0B-8D00578BA2C3}" type="datetimeFigureOut">
              <a:rPr lang="en-US" dirty="0"/>
              <a:pPr/>
              <a:t>2/3/23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2/3/23</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2/3/23</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a:t>Образец заголовка</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2/3/23</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2/3/23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ru-RU"/>
              <a:t>Образец заголовка</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8" name="Date Placeholder 7"/>
          <p:cNvSpPr>
            <a:spLocks noGrp="1"/>
          </p:cNvSpPr>
          <p:nvPr>
            <p:ph type="dt" sz="half" idx="10"/>
          </p:nvPr>
        </p:nvSpPr>
        <p:spPr/>
        <p:txBody>
          <a:bodyPr/>
          <a:lstStyle/>
          <a:p>
            <a:fld id="{5586B75A-687E-405C-8A0B-8D00578BA2C3}" type="datetimeFigureOut">
              <a:rPr lang="en-US" dirty="0"/>
              <a:pPr/>
              <a:t>2/3/23</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8" name="Date Placeholder 7"/>
          <p:cNvSpPr>
            <a:spLocks noGrp="1"/>
          </p:cNvSpPr>
          <p:nvPr>
            <p:ph type="dt" sz="half" idx="10"/>
          </p:nvPr>
        </p:nvSpPr>
        <p:spPr/>
        <p:txBody>
          <a:bodyPr/>
          <a:lstStyle/>
          <a:p>
            <a:fld id="{5586B75A-687E-405C-8A0B-8D00578BA2C3}" type="datetimeFigureOut">
              <a:rPr lang="en-US" dirty="0"/>
              <a:pPr/>
              <a:t>2/3/23</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2/3/23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2/3/23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2/3/23</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tiff"/><Relationship Id="rId1" Type="http://schemas.openxmlformats.org/officeDocument/2006/relationships/slideLayout" Target="../slideLayouts/slideLayout2.xml"/><Relationship Id="rId4" Type="http://schemas.openxmlformats.org/officeDocument/2006/relationships/image" Target="../media/image4.tiff"/></Relationships>
</file>

<file path=ppt/slides/_rels/slide4.xml.rels><?xml version="1.0" encoding="UTF-8" standalone="yes"?>
<Relationships xmlns="http://schemas.openxmlformats.org/package/2006/relationships"><Relationship Id="rId2" Type="http://schemas.openxmlformats.org/officeDocument/2006/relationships/hyperlink" Target="https://corporatefinanceinstitute.com/what-is-command-economy"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hyperlink" Target="https://corporatefinanceinstitute.com/resources/knowledge/trading-investing/efficient-markets-hypothesis/"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https://cdn.corporatefinanceinstitute.com/assets/Supply.jpg" TargetMode="Externa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https://cdn.corporatefinanceinstitute.com/assets/demand.jpg" TargetMode="External"/><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https://cdn.corporatefinanceinstitute.com/assets/supply-and-demand.jpg" TargetMode="External"/><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hyperlink" Target="https://en.wikipedia.org/wiki/Willingness_to_accept" TargetMode="External"/><Relationship Id="rId4" Type="http://schemas.openxmlformats.org/officeDocument/2006/relationships/hyperlink" Target="https://en.wikipedia.org/wiki/Willingness_to_pay" TargetMode="External"/></Relationships>
</file>

<file path=ppt/slides/_rels/slide12.xml.rels><?xml version="1.0" encoding="UTF-8" standalone="yes"?>
<Relationships xmlns="http://schemas.openxmlformats.org/package/2006/relationships"><Relationship Id="rId2" Type="http://schemas.openxmlformats.org/officeDocument/2006/relationships/hyperlink" Target="https://corporatefinanceinstitute.com/resources/knowledge/economics/inelastic-demand/"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CB67981-1AC2-4248-97DB-0FAEB4965ACB}"/>
              </a:ext>
            </a:extLst>
          </p:cNvPr>
          <p:cNvSpPr>
            <a:spLocks noGrp="1"/>
          </p:cNvSpPr>
          <p:nvPr>
            <p:ph type="ctrTitle"/>
          </p:nvPr>
        </p:nvSpPr>
        <p:spPr/>
        <p:txBody>
          <a:bodyPr>
            <a:normAutofit fontScale="90000"/>
          </a:bodyPr>
          <a:lstStyle/>
          <a:p>
            <a:br>
              <a:rPr lang="en-US" dirty="0">
                <a:latin typeface="Times New Roman" panose="02020603050405020304" pitchFamily="18" charset="0"/>
                <a:ea typeface="Times New Roman" panose="02020603050405020304" pitchFamily="18" charset="0"/>
              </a:rPr>
            </a:br>
            <a:r>
              <a:rPr lang="en-US" dirty="0">
                <a:latin typeface="Times New Roman" panose="02020603050405020304" pitchFamily="18" charset="0"/>
                <a:ea typeface="Times New Roman" panose="02020603050405020304" pitchFamily="18" charset="0"/>
              </a:rPr>
              <a:t>Market economy and its regulation</a:t>
            </a:r>
            <a:r>
              <a:rPr lang="ru-RU" dirty="0"/>
              <a:t> </a:t>
            </a:r>
            <a:br>
              <a:rPr lang="ru-RU" dirty="0"/>
            </a:br>
            <a:endParaRPr lang="ru-RU" dirty="0"/>
          </a:p>
        </p:txBody>
      </p:sp>
      <p:sp>
        <p:nvSpPr>
          <p:cNvPr id="3" name="Подзаголовок 2">
            <a:extLst>
              <a:ext uri="{FF2B5EF4-FFF2-40B4-BE49-F238E27FC236}">
                <a16:creationId xmlns:a16="http://schemas.microsoft.com/office/drawing/2014/main" id="{D4341C38-4536-D744-A715-6FDC424F401B}"/>
              </a:ext>
            </a:extLst>
          </p:cNvPr>
          <p:cNvSpPr>
            <a:spLocks noGrp="1"/>
          </p:cNvSpPr>
          <p:nvPr>
            <p:ph type="subTitle" idx="1"/>
          </p:nvPr>
        </p:nvSpPr>
        <p:spPr/>
        <p:txBody>
          <a:bodyPr/>
          <a:lstStyle/>
          <a:p>
            <a:r>
              <a:rPr lang="en-US" dirty="0">
                <a:solidFill>
                  <a:schemeClr val="bg1"/>
                </a:solidFill>
              </a:rPr>
              <a:t>Discipline       </a:t>
            </a:r>
            <a:r>
              <a:rPr lang="en-US" u="sng" dirty="0">
                <a:solidFill>
                  <a:schemeClr val="bg1"/>
                </a:solidFill>
              </a:rPr>
              <a:t>Fundamentals of Economics</a:t>
            </a:r>
            <a:endParaRPr lang="ru-RU" dirty="0">
              <a:solidFill>
                <a:schemeClr val="bg1"/>
              </a:solidFill>
            </a:endParaRPr>
          </a:p>
          <a:p>
            <a:endParaRPr lang="ru-RU" dirty="0"/>
          </a:p>
        </p:txBody>
      </p:sp>
    </p:spTree>
    <p:extLst>
      <p:ext uri="{BB962C8B-B14F-4D97-AF65-F5344CB8AC3E}">
        <p14:creationId xmlns:p14="http://schemas.microsoft.com/office/powerpoint/2010/main" val="20720060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EC5A2D7-FEE2-D547-AF63-A0F12AAE6C3E}"/>
              </a:ext>
            </a:extLst>
          </p:cNvPr>
          <p:cNvSpPr>
            <a:spLocks noGrp="1"/>
          </p:cNvSpPr>
          <p:nvPr>
            <p:ph type="title"/>
          </p:nvPr>
        </p:nvSpPr>
        <p:spPr>
          <a:xfrm>
            <a:off x="370761" y="864108"/>
            <a:ext cx="2766768" cy="3594562"/>
          </a:xfrm>
        </p:spPr>
        <p:txBody>
          <a:bodyPr/>
          <a:lstStyle/>
          <a:p>
            <a:r>
              <a:rPr lang="en-US" dirty="0"/>
              <a:t>Definition</a:t>
            </a:r>
            <a:endParaRPr lang="ru-RU" dirty="0"/>
          </a:p>
        </p:txBody>
      </p:sp>
      <p:sp>
        <p:nvSpPr>
          <p:cNvPr id="3" name="Объект 2">
            <a:extLst>
              <a:ext uri="{FF2B5EF4-FFF2-40B4-BE49-F238E27FC236}">
                <a16:creationId xmlns:a16="http://schemas.microsoft.com/office/drawing/2014/main" id="{754B5633-C734-2044-99AC-681AAB6B7792}"/>
              </a:ext>
            </a:extLst>
          </p:cNvPr>
          <p:cNvSpPr>
            <a:spLocks noGrp="1"/>
          </p:cNvSpPr>
          <p:nvPr>
            <p:ph idx="1"/>
          </p:nvPr>
        </p:nvSpPr>
        <p:spPr>
          <a:xfrm>
            <a:off x="3496962" y="864108"/>
            <a:ext cx="8328454" cy="5120640"/>
          </a:xfrm>
        </p:spPr>
        <p:txBody>
          <a:bodyPr/>
          <a:lstStyle/>
          <a:p>
            <a:r>
              <a:rPr lang="en-US" sz="2200" b="1" dirty="0">
                <a:solidFill>
                  <a:schemeClr val="tx1"/>
                </a:solidFill>
              </a:rPr>
              <a:t>A market economy </a:t>
            </a:r>
            <a:r>
              <a:rPr lang="en-US" sz="2200" dirty="0">
                <a:solidFill>
                  <a:schemeClr val="tx1"/>
                </a:solidFill>
              </a:rPr>
              <a:t>is an economic system in which economic decisions and the pricing of goods and services are guided solely by the aggregate interactions of a country's individual citizens and businesses.</a:t>
            </a:r>
          </a:p>
          <a:p>
            <a:r>
              <a:rPr lang="en" sz="2200" dirty="0">
                <a:solidFill>
                  <a:schemeClr val="tx1"/>
                </a:solidFill>
              </a:rPr>
              <a:t>Market economy is defined as a system where the production of goods and services are set according to the changing desires and abilities of the market players. This allows the market to operate freely in accordance with the law of supply and demand, set by individuals and corporations, as opposed to governments.</a:t>
            </a:r>
            <a:endParaRPr lang="en-US" sz="2200" dirty="0">
              <a:solidFill>
                <a:schemeClr val="tx1"/>
              </a:solidFill>
            </a:endParaRPr>
          </a:p>
          <a:p>
            <a:r>
              <a:rPr lang="en-US" sz="2200" dirty="0">
                <a:solidFill>
                  <a:schemeClr val="tx1"/>
                </a:solidFill>
              </a:rPr>
              <a:t> There is little government intervention or central planning. This is the opposite of a centrally planned economy, in which government decisions drive most aspects of a country's economic activity.</a:t>
            </a:r>
            <a:endParaRPr lang="ru-RU" sz="2200" dirty="0">
              <a:solidFill>
                <a:schemeClr val="tx1"/>
              </a:solidFill>
            </a:endParaRPr>
          </a:p>
          <a:p>
            <a:endParaRPr lang="ru-RU" dirty="0"/>
          </a:p>
        </p:txBody>
      </p:sp>
      <p:pic>
        <p:nvPicPr>
          <p:cNvPr id="5" name="Рисунок 4">
            <a:extLst>
              <a:ext uri="{FF2B5EF4-FFF2-40B4-BE49-F238E27FC236}">
                <a16:creationId xmlns:a16="http://schemas.microsoft.com/office/drawing/2014/main" id="{3FB6EB07-81DD-2841-9C54-0AB258D148CB}"/>
              </a:ext>
            </a:extLst>
          </p:cNvPr>
          <p:cNvPicPr>
            <a:picLocks noChangeAspect="1"/>
          </p:cNvPicPr>
          <p:nvPr/>
        </p:nvPicPr>
        <p:blipFill>
          <a:blip r:embed="rId2"/>
          <a:stretch>
            <a:fillRect/>
          </a:stretch>
        </p:blipFill>
        <p:spPr>
          <a:xfrm>
            <a:off x="11328" y="4534244"/>
            <a:ext cx="3485634" cy="2323756"/>
          </a:xfrm>
          <a:prstGeom prst="rect">
            <a:avLst/>
          </a:prstGeom>
        </p:spPr>
      </p:pic>
    </p:spTree>
    <p:extLst>
      <p:ext uri="{BB962C8B-B14F-4D97-AF65-F5344CB8AC3E}">
        <p14:creationId xmlns:p14="http://schemas.microsoft.com/office/powerpoint/2010/main" val="12418507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38D76D-AE67-634A-B29B-A4A6B212A34D}"/>
              </a:ext>
            </a:extLst>
          </p:cNvPr>
          <p:cNvSpPr>
            <a:spLocks noGrp="1"/>
          </p:cNvSpPr>
          <p:nvPr>
            <p:ph type="title"/>
          </p:nvPr>
        </p:nvSpPr>
        <p:spPr/>
        <p:txBody>
          <a:bodyPr/>
          <a:lstStyle/>
          <a:p>
            <a:r>
              <a:rPr lang="en-US" dirty="0"/>
              <a:t>History</a:t>
            </a:r>
            <a:endParaRPr lang="ru-RU" dirty="0"/>
          </a:p>
        </p:txBody>
      </p:sp>
      <p:sp>
        <p:nvSpPr>
          <p:cNvPr id="3" name="Объект 2">
            <a:extLst>
              <a:ext uri="{FF2B5EF4-FFF2-40B4-BE49-F238E27FC236}">
                <a16:creationId xmlns:a16="http://schemas.microsoft.com/office/drawing/2014/main" id="{5BDC84F4-139A-734B-8749-37C237435B0A}"/>
              </a:ext>
            </a:extLst>
          </p:cNvPr>
          <p:cNvSpPr>
            <a:spLocks noGrp="1"/>
          </p:cNvSpPr>
          <p:nvPr>
            <p:ph idx="1"/>
          </p:nvPr>
        </p:nvSpPr>
        <p:spPr>
          <a:xfrm>
            <a:off x="3646846" y="728184"/>
            <a:ext cx="7315200" cy="3405151"/>
          </a:xfrm>
        </p:spPr>
        <p:txBody>
          <a:bodyPr>
            <a:normAutofit/>
          </a:bodyPr>
          <a:lstStyle/>
          <a:p>
            <a:r>
              <a:rPr lang="en" sz="2200" dirty="0">
                <a:solidFill>
                  <a:schemeClr val="tx1"/>
                </a:solidFill>
              </a:rPr>
              <a:t>The theoretical basis for market economies was developed by classical economists, such as </a:t>
            </a:r>
            <a:r>
              <a:rPr lang="en" sz="2200" b="1" dirty="0">
                <a:solidFill>
                  <a:schemeClr val="tx1"/>
                </a:solidFill>
              </a:rPr>
              <a:t>Adam Smith, David Ricardo and Jean-Baptiste Say </a:t>
            </a:r>
            <a:r>
              <a:rPr lang="en" sz="2200" dirty="0">
                <a:solidFill>
                  <a:schemeClr val="tx1"/>
                </a:solidFill>
              </a:rPr>
              <a:t>in the late 19th and early 20th centuries. </a:t>
            </a:r>
          </a:p>
          <a:p>
            <a:endParaRPr lang="en" sz="2200" dirty="0">
              <a:solidFill>
                <a:schemeClr val="tx1"/>
              </a:solidFill>
            </a:endParaRPr>
          </a:p>
          <a:p>
            <a:r>
              <a:rPr lang="en" sz="2200" dirty="0">
                <a:solidFill>
                  <a:schemeClr val="tx1"/>
                </a:solidFill>
              </a:rPr>
              <a:t>These classically liberal free market advocates believed that protectionism and government intervention tended to lead to economic inefficiencies that actually made people worse off.</a:t>
            </a:r>
            <a:endParaRPr lang="ru-RU" sz="2200" dirty="0">
              <a:solidFill>
                <a:schemeClr val="tx1"/>
              </a:solidFill>
            </a:endParaRPr>
          </a:p>
        </p:txBody>
      </p:sp>
      <p:pic>
        <p:nvPicPr>
          <p:cNvPr id="4" name="Рисунок 3">
            <a:extLst>
              <a:ext uri="{FF2B5EF4-FFF2-40B4-BE49-F238E27FC236}">
                <a16:creationId xmlns:a16="http://schemas.microsoft.com/office/drawing/2014/main" id="{69FC064F-EDD1-8347-ADF2-3CB9013B17E4}"/>
              </a:ext>
            </a:extLst>
          </p:cNvPr>
          <p:cNvPicPr>
            <a:picLocks noChangeAspect="1"/>
          </p:cNvPicPr>
          <p:nvPr/>
        </p:nvPicPr>
        <p:blipFill>
          <a:blip r:embed="rId2"/>
          <a:stretch>
            <a:fillRect/>
          </a:stretch>
        </p:blipFill>
        <p:spPr>
          <a:xfrm>
            <a:off x="0" y="4269259"/>
            <a:ext cx="4602206" cy="2588741"/>
          </a:xfrm>
          <a:prstGeom prst="rect">
            <a:avLst/>
          </a:prstGeom>
        </p:spPr>
      </p:pic>
      <p:pic>
        <p:nvPicPr>
          <p:cNvPr id="5" name="Рисунок 4">
            <a:extLst>
              <a:ext uri="{FF2B5EF4-FFF2-40B4-BE49-F238E27FC236}">
                <a16:creationId xmlns:a16="http://schemas.microsoft.com/office/drawing/2014/main" id="{C6625FCE-7C70-FB49-94A7-482C9BB9D47D}"/>
              </a:ext>
            </a:extLst>
          </p:cNvPr>
          <p:cNvPicPr>
            <a:picLocks noChangeAspect="1"/>
          </p:cNvPicPr>
          <p:nvPr/>
        </p:nvPicPr>
        <p:blipFill>
          <a:blip r:embed="rId3"/>
          <a:stretch>
            <a:fillRect/>
          </a:stretch>
        </p:blipFill>
        <p:spPr>
          <a:xfrm>
            <a:off x="5139331" y="4236013"/>
            <a:ext cx="3495983" cy="2621987"/>
          </a:xfrm>
          <a:prstGeom prst="rect">
            <a:avLst/>
          </a:prstGeom>
        </p:spPr>
      </p:pic>
      <p:pic>
        <p:nvPicPr>
          <p:cNvPr id="6" name="Рисунок 5">
            <a:extLst>
              <a:ext uri="{FF2B5EF4-FFF2-40B4-BE49-F238E27FC236}">
                <a16:creationId xmlns:a16="http://schemas.microsoft.com/office/drawing/2014/main" id="{1A477B0A-D19E-224B-9AC2-DFE7DD7371C1}"/>
              </a:ext>
            </a:extLst>
          </p:cNvPr>
          <p:cNvPicPr>
            <a:picLocks noChangeAspect="1"/>
          </p:cNvPicPr>
          <p:nvPr/>
        </p:nvPicPr>
        <p:blipFill>
          <a:blip r:embed="rId4"/>
          <a:stretch>
            <a:fillRect/>
          </a:stretch>
        </p:blipFill>
        <p:spPr>
          <a:xfrm>
            <a:off x="9168713" y="4208848"/>
            <a:ext cx="2649151" cy="2649151"/>
          </a:xfrm>
          <a:prstGeom prst="rect">
            <a:avLst/>
          </a:prstGeom>
        </p:spPr>
      </p:pic>
    </p:spTree>
    <p:extLst>
      <p:ext uri="{BB962C8B-B14F-4D97-AF65-F5344CB8AC3E}">
        <p14:creationId xmlns:p14="http://schemas.microsoft.com/office/powerpoint/2010/main" val="8138682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D29C8A7-D30E-A14D-9662-52DF5F1CE068}"/>
              </a:ext>
            </a:extLst>
          </p:cNvPr>
          <p:cNvSpPr>
            <a:spLocks noGrp="1"/>
          </p:cNvSpPr>
          <p:nvPr>
            <p:ph type="title"/>
          </p:nvPr>
        </p:nvSpPr>
        <p:spPr/>
        <p:txBody>
          <a:bodyPr/>
          <a:lstStyle/>
          <a:p>
            <a:r>
              <a:rPr lang="en-US" dirty="0"/>
              <a:t>Characteristics of a Market Economy</a:t>
            </a:r>
            <a:br>
              <a:rPr lang="ru-RU" dirty="0"/>
            </a:br>
            <a:endParaRPr lang="ru-RU" dirty="0"/>
          </a:p>
        </p:txBody>
      </p:sp>
      <p:sp>
        <p:nvSpPr>
          <p:cNvPr id="3" name="Объект 2">
            <a:extLst>
              <a:ext uri="{FF2B5EF4-FFF2-40B4-BE49-F238E27FC236}">
                <a16:creationId xmlns:a16="http://schemas.microsoft.com/office/drawing/2014/main" id="{45C1CAD1-EFD5-4147-93AF-0391E9647300}"/>
              </a:ext>
            </a:extLst>
          </p:cNvPr>
          <p:cNvSpPr>
            <a:spLocks noGrp="1"/>
          </p:cNvSpPr>
          <p:nvPr>
            <p:ph idx="1"/>
          </p:nvPr>
        </p:nvSpPr>
        <p:spPr>
          <a:xfrm>
            <a:off x="3472249" y="92676"/>
            <a:ext cx="8466832" cy="6672648"/>
          </a:xfrm>
        </p:spPr>
        <p:txBody>
          <a:bodyPr>
            <a:noAutofit/>
          </a:bodyPr>
          <a:lstStyle/>
          <a:p>
            <a:pPr lvl="0">
              <a:spcBef>
                <a:spcPts val="2400"/>
              </a:spcBef>
            </a:pPr>
            <a:r>
              <a:rPr lang="en-US" sz="2200" dirty="0">
                <a:solidFill>
                  <a:schemeClr val="tx1"/>
                </a:solidFill>
              </a:rPr>
              <a:t>Individuals have the right to profit from private ownership of business and property. That is, right to own is not only for the government, as is in a </a:t>
            </a:r>
            <a:r>
              <a:rPr lang="en-US" sz="2200" dirty="0">
                <a:solidFill>
                  <a:schemeClr val="tx1"/>
                </a:solidFill>
                <a:hlinkClick r:id="rId2">
                  <a:extLst>
                    <a:ext uri="{A12FA001-AC4F-418D-AE19-62706E023703}">
                      <ahyp:hlinkClr xmlns:ahyp="http://schemas.microsoft.com/office/drawing/2018/hyperlinkcolor" val="tx"/>
                    </a:ext>
                  </a:extLst>
                </a:hlinkClick>
              </a:rPr>
              <a:t>command economy</a:t>
            </a:r>
            <a:r>
              <a:rPr lang="en-US" sz="2200" dirty="0">
                <a:solidFill>
                  <a:schemeClr val="tx1"/>
                </a:solidFill>
              </a:rPr>
              <a:t>.</a:t>
            </a:r>
            <a:endParaRPr lang="ru-RU" sz="2200" dirty="0">
              <a:solidFill>
                <a:schemeClr val="tx1"/>
              </a:solidFill>
            </a:endParaRPr>
          </a:p>
          <a:p>
            <a:pPr lvl="0">
              <a:spcBef>
                <a:spcPts val="2400"/>
              </a:spcBef>
            </a:pPr>
            <a:r>
              <a:rPr lang="en-US" sz="2200" dirty="0">
                <a:solidFill>
                  <a:schemeClr val="tx1"/>
                </a:solidFill>
              </a:rPr>
              <a:t>Market players are free to produce, sell and purchase as they please, subject to government regulations on illegal products.</a:t>
            </a:r>
            <a:endParaRPr lang="ru-RU" sz="2200" dirty="0">
              <a:solidFill>
                <a:schemeClr val="tx1"/>
              </a:solidFill>
            </a:endParaRPr>
          </a:p>
          <a:p>
            <a:pPr lvl="0">
              <a:spcBef>
                <a:spcPts val="2400"/>
              </a:spcBef>
            </a:pPr>
            <a:r>
              <a:rPr lang="en-US" sz="2200" dirty="0">
                <a:solidFill>
                  <a:schemeClr val="tx1"/>
                </a:solidFill>
              </a:rPr>
              <a:t>The market is motivated by individuals trying to sell their offerings to the highest offeror, while simultaneously attempting to pay the least for goods and services that they need.</a:t>
            </a:r>
            <a:endParaRPr lang="ru-RU" sz="2200" dirty="0">
              <a:solidFill>
                <a:schemeClr val="tx1"/>
              </a:solidFill>
            </a:endParaRPr>
          </a:p>
          <a:p>
            <a:pPr lvl="0">
              <a:spcBef>
                <a:spcPts val="2400"/>
              </a:spcBef>
            </a:pPr>
            <a:r>
              <a:rPr lang="en-US" sz="2200" dirty="0">
                <a:solidFill>
                  <a:schemeClr val="tx1"/>
                </a:solidFill>
              </a:rPr>
              <a:t>Competition is present among producers, which keeps prices fair and ensures efficient production and supply.</a:t>
            </a:r>
            <a:endParaRPr lang="ru-RU" sz="2200" dirty="0">
              <a:solidFill>
                <a:schemeClr val="tx1"/>
              </a:solidFill>
            </a:endParaRPr>
          </a:p>
          <a:p>
            <a:pPr lvl="0">
              <a:spcBef>
                <a:spcPts val="2400"/>
              </a:spcBef>
            </a:pPr>
            <a:r>
              <a:rPr lang="en-US" sz="2200" dirty="0">
                <a:solidFill>
                  <a:schemeClr val="tx1"/>
                </a:solidFill>
              </a:rPr>
              <a:t>Players have equal access to the same information on which to base their decisions.</a:t>
            </a:r>
            <a:endParaRPr lang="ru-RU" sz="2200" dirty="0">
              <a:solidFill>
                <a:schemeClr val="tx1"/>
              </a:solidFill>
            </a:endParaRPr>
          </a:p>
          <a:p>
            <a:pPr lvl="0">
              <a:spcBef>
                <a:spcPts val="2400"/>
              </a:spcBef>
            </a:pPr>
            <a:r>
              <a:rPr lang="en-US" sz="2200" dirty="0">
                <a:solidFill>
                  <a:schemeClr val="tx1"/>
                </a:solidFill>
              </a:rPr>
              <a:t>Government plays a limited role in this economic system but has a regulatory function to ensure fair play and less monopoly.</a:t>
            </a:r>
            <a:endParaRPr lang="ru-RU" sz="2200" dirty="0">
              <a:solidFill>
                <a:schemeClr val="tx1"/>
              </a:solidFill>
            </a:endParaRPr>
          </a:p>
        </p:txBody>
      </p:sp>
    </p:spTree>
    <p:extLst>
      <p:ext uri="{BB962C8B-B14F-4D97-AF65-F5344CB8AC3E}">
        <p14:creationId xmlns:p14="http://schemas.microsoft.com/office/powerpoint/2010/main" val="13546865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B91AB77-EC86-D345-B34D-916292FF66B0}"/>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3B686786-959C-714A-A1C2-6FB96466A980}"/>
              </a:ext>
            </a:extLst>
          </p:cNvPr>
          <p:cNvSpPr>
            <a:spLocks noGrp="1"/>
          </p:cNvSpPr>
          <p:nvPr>
            <p:ph idx="1"/>
          </p:nvPr>
        </p:nvSpPr>
        <p:spPr/>
        <p:txBody>
          <a:bodyPr/>
          <a:lstStyle/>
          <a:p>
            <a:endParaRPr lang="ru-RU" dirty="0"/>
          </a:p>
        </p:txBody>
      </p:sp>
      <p:pic>
        <p:nvPicPr>
          <p:cNvPr id="4" name="Рисунок 3">
            <a:extLst>
              <a:ext uri="{FF2B5EF4-FFF2-40B4-BE49-F238E27FC236}">
                <a16:creationId xmlns:a16="http://schemas.microsoft.com/office/drawing/2014/main" id="{ECB312C4-8E5D-0740-9877-F21878B369E1}"/>
              </a:ext>
            </a:extLst>
          </p:cNvPr>
          <p:cNvPicPr>
            <a:picLocks noChangeAspect="1"/>
          </p:cNvPicPr>
          <p:nvPr/>
        </p:nvPicPr>
        <p:blipFill>
          <a:blip r:embed="rId2"/>
          <a:stretch>
            <a:fillRect/>
          </a:stretch>
        </p:blipFill>
        <p:spPr>
          <a:xfrm>
            <a:off x="0" y="254000"/>
            <a:ext cx="11788346" cy="6350000"/>
          </a:xfrm>
          <a:prstGeom prst="rect">
            <a:avLst/>
          </a:prstGeom>
        </p:spPr>
      </p:pic>
    </p:spTree>
    <p:extLst>
      <p:ext uri="{BB962C8B-B14F-4D97-AF65-F5344CB8AC3E}">
        <p14:creationId xmlns:p14="http://schemas.microsoft.com/office/powerpoint/2010/main" val="3015299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2551F4D-EE43-1646-A9AB-17678AAE967B}"/>
              </a:ext>
            </a:extLst>
          </p:cNvPr>
          <p:cNvSpPr>
            <a:spLocks noGrp="1"/>
          </p:cNvSpPr>
          <p:nvPr>
            <p:ph type="title"/>
          </p:nvPr>
        </p:nvSpPr>
        <p:spPr/>
        <p:txBody>
          <a:bodyPr/>
          <a:lstStyle/>
          <a:p>
            <a:r>
              <a:rPr lang="en-US" dirty="0"/>
              <a:t>Advantages of a Market Economy</a:t>
            </a:r>
            <a:r>
              <a:rPr lang="ru-RU" dirty="0"/>
              <a:t> </a:t>
            </a:r>
          </a:p>
        </p:txBody>
      </p:sp>
      <p:sp>
        <p:nvSpPr>
          <p:cNvPr id="3" name="Объект 2">
            <a:extLst>
              <a:ext uri="{FF2B5EF4-FFF2-40B4-BE49-F238E27FC236}">
                <a16:creationId xmlns:a16="http://schemas.microsoft.com/office/drawing/2014/main" id="{55382E55-C7B3-DB4A-83E1-3683DE94B22A}"/>
              </a:ext>
            </a:extLst>
          </p:cNvPr>
          <p:cNvSpPr>
            <a:spLocks noGrp="1"/>
          </p:cNvSpPr>
          <p:nvPr>
            <p:ph idx="1"/>
          </p:nvPr>
        </p:nvSpPr>
        <p:spPr>
          <a:xfrm>
            <a:off x="3484605" y="630195"/>
            <a:ext cx="8316098" cy="6005384"/>
          </a:xfrm>
        </p:spPr>
        <p:txBody>
          <a:bodyPr>
            <a:normAutofit/>
          </a:bodyPr>
          <a:lstStyle/>
          <a:p>
            <a:pPr lvl="0">
              <a:spcBef>
                <a:spcPts val="2400"/>
              </a:spcBef>
            </a:pPr>
            <a:r>
              <a:rPr lang="en-US" sz="2200" dirty="0">
                <a:solidFill>
                  <a:schemeClr val="tx1"/>
                </a:solidFill>
              </a:rPr>
              <a:t>Increased efficiency in production of goods and services due to business competition</a:t>
            </a:r>
            <a:endParaRPr lang="ru-RU" sz="2200" dirty="0">
              <a:solidFill>
                <a:schemeClr val="tx1"/>
              </a:solidFill>
            </a:endParaRPr>
          </a:p>
          <a:p>
            <a:pPr lvl="0">
              <a:spcBef>
                <a:spcPts val="2400"/>
              </a:spcBef>
            </a:pPr>
            <a:r>
              <a:rPr lang="en-US" sz="2200" dirty="0">
                <a:solidFill>
                  <a:schemeClr val="tx1"/>
                </a:solidFill>
              </a:rPr>
              <a:t>Encourages innovation, which keeps the market evolving</a:t>
            </a:r>
            <a:endParaRPr lang="ru-RU" sz="2200" dirty="0">
              <a:solidFill>
                <a:schemeClr val="tx1"/>
              </a:solidFill>
            </a:endParaRPr>
          </a:p>
          <a:p>
            <a:pPr lvl="0">
              <a:spcBef>
                <a:spcPts val="2400"/>
              </a:spcBef>
            </a:pPr>
            <a:r>
              <a:rPr lang="en-US" sz="2200" dirty="0">
                <a:solidFill>
                  <a:schemeClr val="tx1"/>
                </a:solidFill>
              </a:rPr>
              <a:t>People work harder to maintain their livelihood and prevent losing their jobs</a:t>
            </a:r>
            <a:endParaRPr lang="ru-RU" sz="2200" dirty="0">
              <a:solidFill>
                <a:schemeClr val="tx1"/>
              </a:solidFill>
            </a:endParaRPr>
          </a:p>
          <a:p>
            <a:pPr lvl="0">
              <a:spcBef>
                <a:spcPts val="2400"/>
              </a:spcBef>
            </a:pPr>
            <a:r>
              <a:rPr lang="ru-RU" sz="2200" dirty="0" err="1">
                <a:solidFill>
                  <a:schemeClr val="tx1"/>
                </a:solidFill>
              </a:rPr>
              <a:t>Growing</a:t>
            </a:r>
            <a:r>
              <a:rPr lang="ru-RU" sz="2200" dirty="0">
                <a:solidFill>
                  <a:schemeClr val="tx1"/>
                </a:solidFill>
              </a:rPr>
              <a:t> </a:t>
            </a:r>
            <a:r>
              <a:rPr lang="ru-RU" sz="2200" dirty="0" err="1">
                <a:solidFill>
                  <a:schemeClr val="tx1"/>
                </a:solidFill>
              </a:rPr>
              <a:t>markets</a:t>
            </a:r>
            <a:r>
              <a:rPr lang="ru-RU" sz="2200" dirty="0">
                <a:solidFill>
                  <a:schemeClr val="tx1"/>
                </a:solidFill>
              </a:rPr>
              <a:t> </a:t>
            </a:r>
            <a:r>
              <a:rPr lang="ru-RU" sz="2200" dirty="0" err="1">
                <a:solidFill>
                  <a:schemeClr val="tx1"/>
                </a:solidFill>
              </a:rPr>
              <a:t>attract</a:t>
            </a:r>
            <a:r>
              <a:rPr lang="ru-RU" sz="2200" dirty="0">
                <a:solidFill>
                  <a:schemeClr val="tx1"/>
                </a:solidFill>
              </a:rPr>
              <a:t> </a:t>
            </a:r>
            <a:r>
              <a:rPr lang="ru-RU" sz="2200" dirty="0" err="1">
                <a:solidFill>
                  <a:schemeClr val="tx1"/>
                </a:solidFill>
              </a:rPr>
              <a:t>foreign</a:t>
            </a:r>
            <a:r>
              <a:rPr lang="ru-RU" sz="2200" dirty="0">
                <a:solidFill>
                  <a:schemeClr val="tx1"/>
                </a:solidFill>
              </a:rPr>
              <a:t> </a:t>
            </a:r>
            <a:r>
              <a:rPr lang="ru-RU" sz="2200" dirty="0" err="1">
                <a:solidFill>
                  <a:schemeClr val="tx1"/>
                </a:solidFill>
              </a:rPr>
              <a:t>investors</a:t>
            </a:r>
            <a:endParaRPr lang="ru-RU" sz="2200" dirty="0">
              <a:solidFill>
                <a:schemeClr val="tx1"/>
              </a:solidFill>
            </a:endParaRPr>
          </a:p>
          <a:p>
            <a:pPr lvl="0">
              <a:spcBef>
                <a:spcPts val="2400"/>
              </a:spcBef>
            </a:pPr>
            <a:r>
              <a:rPr lang="en-US" sz="2200" dirty="0">
                <a:solidFill>
                  <a:schemeClr val="tx1"/>
                </a:solidFill>
              </a:rPr>
              <a:t>Wider variety of consumer goods available</a:t>
            </a:r>
            <a:endParaRPr lang="ru-RU" sz="2200" dirty="0">
              <a:solidFill>
                <a:schemeClr val="tx1"/>
              </a:solidFill>
            </a:endParaRPr>
          </a:p>
          <a:p>
            <a:pPr lvl="0">
              <a:spcBef>
                <a:spcPts val="2400"/>
              </a:spcBef>
            </a:pPr>
            <a:r>
              <a:rPr lang="ru-RU" sz="2200" dirty="0" err="1">
                <a:solidFill>
                  <a:schemeClr val="tx1"/>
                </a:solidFill>
              </a:rPr>
              <a:t>Encourages</a:t>
            </a:r>
            <a:r>
              <a:rPr lang="ru-RU" sz="2200" dirty="0">
                <a:solidFill>
                  <a:schemeClr val="tx1"/>
                </a:solidFill>
              </a:rPr>
              <a:t> </a:t>
            </a:r>
            <a:r>
              <a:rPr lang="ru-RU" sz="2200" dirty="0" err="1">
                <a:solidFill>
                  <a:schemeClr val="tx1"/>
                </a:solidFill>
              </a:rPr>
              <a:t>entrepreneurship</a:t>
            </a:r>
            <a:r>
              <a:rPr lang="ru-RU" sz="2200" dirty="0">
                <a:solidFill>
                  <a:schemeClr val="tx1"/>
                </a:solidFill>
              </a:rPr>
              <a:t> </a:t>
            </a:r>
            <a:r>
              <a:rPr lang="ru-RU" sz="2200" dirty="0" err="1">
                <a:solidFill>
                  <a:schemeClr val="tx1"/>
                </a:solidFill>
              </a:rPr>
              <a:t>and</a:t>
            </a:r>
            <a:r>
              <a:rPr lang="ru-RU" sz="2200" dirty="0">
                <a:solidFill>
                  <a:schemeClr val="tx1"/>
                </a:solidFill>
              </a:rPr>
              <a:t> </a:t>
            </a:r>
            <a:r>
              <a:rPr lang="ru-RU" sz="2200" dirty="0" err="1">
                <a:solidFill>
                  <a:schemeClr val="tx1"/>
                </a:solidFill>
              </a:rPr>
              <a:t>new</a:t>
            </a:r>
            <a:r>
              <a:rPr lang="ru-RU" sz="2200" dirty="0">
                <a:solidFill>
                  <a:schemeClr val="tx1"/>
                </a:solidFill>
              </a:rPr>
              <a:t> </a:t>
            </a:r>
            <a:r>
              <a:rPr lang="ru-RU" sz="2200" dirty="0" err="1">
                <a:solidFill>
                  <a:schemeClr val="tx1"/>
                </a:solidFill>
              </a:rPr>
              <a:t>ventures</a:t>
            </a:r>
            <a:endParaRPr lang="ru-RU" sz="2200" dirty="0">
              <a:solidFill>
                <a:schemeClr val="tx1"/>
              </a:solidFill>
            </a:endParaRPr>
          </a:p>
          <a:p>
            <a:pPr lvl="0">
              <a:spcBef>
                <a:spcPts val="2400"/>
              </a:spcBef>
            </a:pPr>
            <a:r>
              <a:rPr lang="en-US" sz="2200" dirty="0">
                <a:solidFill>
                  <a:schemeClr val="tx1"/>
                </a:solidFill>
              </a:rPr>
              <a:t>Decrease state bureaucracy as some public sector activities can be taken over by private entities</a:t>
            </a:r>
            <a:endParaRPr lang="ru-RU" sz="2200" dirty="0">
              <a:solidFill>
                <a:schemeClr val="tx1"/>
              </a:solidFill>
            </a:endParaRPr>
          </a:p>
          <a:p>
            <a:pPr>
              <a:spcBef>
                <a:spcPts val="2400"/>
              </a:spcBef>
            </a:pPr>
            <a:endParaRPr lang="ru-RU" dirty="0"/>
          </a:p>
        </p:txBody>
      </p:sp>
    </p:spTree>
    <p:extLst>
      <p:ext uri="{BB962C8B-B14F-4D97-AF65-F5344CB8AC3E}">
        <p14:creationId xmlns:p14="http://schemas.microsoft.com/office/powerpoint/2010/main" val="10607054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196F064-F047-8749-8627-37E2FB72192A}"/>
              </a:ext>
            </a:extLst>
          </p:cNvPr>
          <p:cNvSpPr>
            <a:spLocks noGrp="1"/>
          </p:cNvSpPr>
          <p:nvPr>
            <p:ph type="title"/>
          </p:nvPr>
        </p:nvSpPr>
        <p:spPr/>
        <p:txBody>
          <a:bodyPr/>
          <a:lstStyle/>
          <a:p>
            <a:r>
              <a:rPr lang="ru-RU" dirty="0" err="1"/>
              <a:t>Disadvantages</a:t>
            </a:r>
            <a:r>
              <a:rPr lang="ru-RU" dirty="0"/>
              <a:t> </a:t>
            </a:r>
            <a:r>
              <a:rPr lang="ru-RU" dirty="0" err="1"/>
              <a:t>of</a:t>
            </a:r>
            <a:r>
              <a:rPr lang="ru-RU" dirty="0"/>
              <a:t> </a:t>
            </a:r>
            <a:r>
              <a:rPr lang="ru-RU" dirty="0" err="1"/>
              <a:t>a</a:t>
            </a:r>
            <a:r>
              <a:rPr lang="ru-RU" dirty="0"/>
              <a:t> </a:t>
            </a:r>
            <a:r>
              <a:rPr lang="ru-RU" dirty="0" err="1"/>
              <a:t>Market</a:t>
            </a:r>
            <a:r>
              <a:rPr lang="ru-RU" dirty="0"/>
              <a:t> </a:t>
            </a:r>
            <a:r>
              <a:rPr lang="ru-RU" dirty="0" err="1"/>
              <a:t>Economy</a:t>
            </a:r>
            <a:br>
              <a:rPr lang="ru-RU" dirty="0"/>
            </a:br>
            <a:endParaRPr lang="ru-RU" dirty="0"/>
          </a:p>
        </p:txBody>
      </p:sp>
      <p:sp>
        <p:nvSpPr>
          <p:cNvPr id="3" name="Объект 2">
            <a:extLst>
              <a:ext uri="{FF2B5EF4-FFF2-40B4-BE49-F238E27FC236}">
                <a16:creationId xmlns:a16="http://schemas.microsoft.com/office/drawing/2014/main" id="{947ACF36-71C3-0A44-ABA2-A33BCBC96822}"/>
              </a:ext>
            </a:extLst>
          </p:cNvPr>
          <p:cNvSpPr>
            <a:spLocks noGrp="1"/>
          </p:cNvSpPr>
          <p:nvPr>
            <p:ph idx="1"/>
          </p:nvPr>
        </p:nvSpPr>
        <p:spPr>
          <a:xfrm>
            <a:off x="3869268" y="864107"/>
            <a:ext cx="7315200" cy="5586119"/>
          </a:xfrm>
        </p:spPr>
        <p:txBody>
          <a:bodyPr>
            <a:normAutofit/>
          </a:bodyPr>
          <a:lstStyle/>
          <a:p>
            <a:pPr lvl="0">
              <a:spcBef>
                <a:spcPts val="2400"/>
              </a:spcBef>
            </a:pPr>
            <a:r>
              <a:rPr lang="en-US" sz="2200" dirty="0">
                <a:solidFill>
                  <a:schemeClr val="tx1"/>
                </a:solidFill>
              </a:rPr>
              <a:t>Inevitable periods of economic crisis due to the usual business cycle ebb and flow</a:t>
            </a:r>
            <a:endParaRPr lang="ru-RU" sz="2200" dirty="0">
              <a:solidFill>
                <a:schemeClr val="tx1"/>
              </a:solidFill>
            </a:endParaRPr>
          </a:p>
          <a:p>
            <a:pPr lvl="0">
              <a:spcBef>
                <a:spcPts val="2400"/>
              </a:spcBef>
            </a:pPr>
            <a:r>
              <a:rPr lang="en-US" sz="2200" dirty="0">
                <a:solidFill>
                  <a:schemeClr val="tx1"/>
                </a:solidFill>
              </a:rPr>
              <a:t>Possible unemployment increase as compared to command economies</a:t>
            </a:r>
            <a:endParaRPr lang="ru-RU" sz="2200" dirty="0">
              <a:solidFill>
                <a:schemeClr val="tx1"/>
              </a:solidFill>
            </a:endParaRPr>
          </a:p>
          <a:p>
            <a:pPr lvl="0">
              <a:spcBef>
                <a:spcPts val="2400"/>
              </a:spcBef>
            </a:pPr>
            <a:r>
              <a:rPr lang="ru-RU" sz="2200" dirty="0" err="1">
                <a:solidFill>
                  <a:schemeClr val="tx1"/>
                </a:solidFill>
              </a:rPr>
              <a:t>Wider</a:t>
            </a:r>
            <a:r>
              <a:rPr lang="ru-RU" sz="2200" dirty="0">
                <a:solidFill>
                  <a:schemeClr val="tx1"/>
                </a:solidFill>
              </a:rPr>
              <a:t> </a:t>
            </a:r>
            <a:r>
              <a:rPr lang="ru-RU" sz="2200" dirty="0" err="1">
                <a:solidFill>
                  <a:schemeClr val="tx1"/>
                </a:solidFill>
              </a:rPr>
              <a:t>economic</a:t>
            </a:r>
            <a:r>
              <a:rPr lang="ru-RU" sz="2200" dirty="0">
                <a:solidFill>
                  <a:schemeClr val="tx1"/>
                </a:solidFill>
              </a:rPr>
              <a:t> </a:t>
            </a:r>
            <a:r>
              <a:rPr lang="ru-RU" sz="2200" dirty="0" err="1">
                <a:solidFill>
                  <a:schemeClr val="tx1"/>
                </a:solidFill>
              </a:rPr>
              <a:t>and</a:t>
            </a:r>
            <a:r>
              <a:rPr lang="ru-RU" sz="2200" dirty="0">
                <a:solidFill>
                  <a:schemeClr val="tx1"/>
                </a:solidFill>
              </a:rPr>
              <a:t> </a:t>
            </a:r>
            <a:r>
              <a:rPr lang="ru-RU" sz="2200" dirty="0" err="1">
                <a:solidFill>
                  <a:schemeClr val="tx1"/>
                </a:solidFill>
              </a:rPr>
              <a:t>social</a:t>
            </a:r>
            <a:r>
              <a:rPr lang="ru-RU" sz="2200" dirty="0">
                <a:solidFill>
                  <a:schemeClr val="tx1"/>
                </a:solidFill>
              </a:rPr>
              <a:t> </a:t>
            </a:r>
            <a:r>
              <a:rPr lang="ru-RU" sz="2200" dirty="0" err="1">
                <a:solidFill>
                  <a:schemeClr val="tx1"/>
                </a:solidFill>
              </a:rPr>
              <a:t>gap</a:t>
            </a:r>
            <a:endParaRPr lang="ru-RU" sz="2200" dirty="0">
              <a:solidFill>
                <a:schemeClr val="tx1"/>
              </a:solidFill>
            </a:endParaRPr>
          </a:p>
          <a:p>
            <a:pPr lvl="0">
              <a:spcBef>
                <a:spcPts val="2400"/>
              </a:spcBef>
            </a:pPr>
            <a:r>
              <a:rPr lang="ru-RU" sz="2200" dirty="0" err="1">
                <a:solidFill>
                  <a:schemeClr val="tx1"/>
                </a:solidFill>
              </a:rPr>
              <a:t>Possible</a:t>
            </a:r>
            <a:r>
              <a:rPr lang="ru-RU" sz="2200" dirty="0">
                <a:solidFill>
                  <a:schemeClr val="tx1"/>
                </a:solidFill>
              </a:rPr>
              <a:t> </a:t>
            </a:r>
            <a:r>
              <a:rPr lang="ru-RU" sz="2200" dirty="0" err="1">
                <a:solidFill>
                  <a:schemeClr val="tx1"/>
                </a:solidFill>
              </a:rPr>
              <a:t>exploitation</a:t>
            </a:r>
            <a:r>
              <a:rPr lang="ru-RU" sz="2200" dirty="0">
                <a:solidFill>
                  <a:schemeClr val="tx1"/>
                </a:solidFill>
              </a:rPr>
              <a:t> </a:t>
            </a:r>
            <a:r>
              <a:rPr lang="ru-RU" sz="2200" dirty="0" err="1">
                <a:solidFill>
                  <a:schemeClr val="tx1"/>
                </a:solidFill>
              </a:rPr>
              <a:t>of</a:t>
            </a:r>
            <a:r>
              <a:rPr lang="ru-RU" sz="2200" dirty="0">
                <a:solidFill>
                  <a:schemeClr val="tx1"/>
                </a:solidFill>
              </a:rPr>
              <a:t> </a:t>
            </a:r>
            <a:r>
              <a:rPr lang="ru-RU" sz="2200" dirty="0" err="1">
                <a:solidFill>
                  <a:schemeClr val="tx1"/>
                </a:solidFill>
              </a:rPr>
              <a:t>labor</a:t>
            </a:r>
            <a:endParaRPr lang="ru-RU" sz="2200" dirty="0">
              <a:solidFill>
                <a:schemeClr val="tx1"/>
              </a:solidFill>
            </a:endParaRPr>
          </a:p>
          <a:p>
            <a:pPr lvl="0">
              <a:spcBef>
                <a:spcPts val="2400"/>
              </a:spcBef>
            </a:pPr>
            <a:r>
              <a:rPr lang="en-US" sz="2200" dirty="0">
                <a:solidFill>
                  <a:schemeClr val="tx1"/>
                </a:solidFill>
              </a:rPr>
              <a:t>Basic necessities may be harder to provide, as they are affected by demand and supply</a:t>
            </a:r>
            <a:endParaRPr lang="ru-RU" sz="2200" dirty="0">
              <a:solidFill>
                <a:schemeClr val="tx1"/>
              </a:solidFill>
            </a:endParaRPr>
          </a:p>
          <a:p>
            <a:pPr lvl="0">
              <a:spcBef>
                <a:spcPts val="2400"/>
              </a:spcBef>
            </a:pPr>
            <a:r>
              <a:rPr lang="en-US" sz="2200" dirty="0">
                <a:solidFill>
                  <a:schemeClr val="tx1"/>
                </a:solidFill>
              </a:rPr>
              <a:t>Profiteering is favored over social welfare</a:t>
            </a:r>
            <a:endParaRPr lang="ru-RU" sz="2200" dirty="0">
              <a:solidFill>
                <a:schemeClr val="tx1"/>
              </a:solidFill>
            </a:endParaRPr>
          </a:p>
          <a:p>
            <a:pPr marL="0" indent="0">
              <a:buNone/>
            </a:pPr>
            <a:endParaRPr lang="ru-RU" sz="2200" dirty="0"/>
          </a:p>
        </p:txBody>
      </p:sp>
    </p:spTree>
    <p:extLst>
      <p:ext uri="{BB962C8B-B14F-4D97-AF65-F5344CB8AC3E}">
        <p14:creationId xmlns:p14="http://schemas.microsoft.com/office/powerpoint/2010/main" val="28087667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D58FEEE-E513-4846-92EB-F0777DC32DE3}"/>
              </a:ext>
            </a:extLst>
          </p:cNvPr>
          <p:cNvSpPr>
            <a:spLocks noGrp="1"/>
          </p:cNvSpPr>
          <p:nvPr>
            <p:ph type="title"/>
          </p:nvPr>
        </p:nvSpPr>
        <p:spPr>
          <a:xfrm>
            <a:off x="252919" y="506108"/>
            <a:ext cx="2947482" cy="4601183"/>
          </a:xfrm>
        </p:spPr>
        <p:txBody>
          <a:bodyPr/>
          <a:lstStyle/>
          <a:p>
            <a:r>
              <a:rPr lang="en-US" dirty="0"/>
              <a:t>What are the Laws of Supply and Demand?</a:t>
            </a:r>
            <a:br>
              <a:rPr lang="ru-RU" b="1" i="1" dirty="0"/>
            </a:br>
            <a:endParaRPr lang="ru-RU" dirty="0"/>
          </a:p>
        </p:txBody>
      </p:sp>
      <p:sp>
        <p:nvSpPr>
          <p:cNvPr id="3" name="Объект 2">
            <a:extLst>
              <a:ext uri="{FF2B5EF4-FFF2-40B4-BE49-F238E27FC236}">
                <a16:creationId xmlns:a16="http://schemas.microsoft.com/office/drawing/2014/main" id="{3B2A99BB-5A5C-3A45-B058-62C1AD18658A}"/>
              </a:ext>
            </a:extLst>
          </p:cNvPr>
          <p:cNvSpPr>
            <a:spLocks noGrp="1"/>
          </p:cNvSpPr>
          <p:nvPr>
            <p:ph idx="1"/>
          </p:nvPr>
        </p:nvSpPr>
        <p:spPr>
          <a:xfrm>
            <a:off x="3558746" y="864108"/>
            <a:ext cx="8266670" cy="5120640"/>
          </a:xfrm>
        </p:spPr>
        <p:txBody>
          <a:bodyPr>
            <a:normAutofit/>
          </a:bodyPr>
          <a:lstStyle/>
          <a:p>
            <a:pPr marL="0" indent="0">
              <a:buNone/>
            </a:pPr>
            <a:r>
              <a:rPr lang="en-US" sz="2200" dirty="0">
                <a:solidFill>
                  <a:schemeClr val="tx1"/>
                </a:solidFill>
              </a:rPr>
              <a:t>The laws of supply and demand are microeconomic concepts that state that in </a:t>
            </a:r>
            <a:r>
              <a:rPr lang="en-US" sz="2200" u="sng" dirty="0">
                <a:solidFill>
                  <a:schemeClr val="tx1"/>
                </a:solidFill>
                <a:hlinkClick r:id="rId2">
                  <a:extLst>
                    <a:ext uri="{A12FA001-AC4F-418D-AE19-62706E023703}">
                      <ahyp:hlinkClr xmlns:ahyp="http://schemas.microsoft.com/office/drawing/2018/hyperlinkcolor" val="tx"/>
                    </a:ext>
                  </a:extLst>
                </a:hlinkClick>
              </a:rPr>
              <a:t>efficient markets</a:t>
            </a:r>
            <a:r>
              <a:rPr lang="en-US" sz="2200" dirty="0">
                <a:solidFill>
                  <a:schemeClr val="tx1"/>
                </a:solidFill>
              </a:rPr>
              <a:t>, the quantity supplied of a good and quantity demanded of that good are equal to each other. </a:t>
            </a:r>
          </a:p>
          <a:p>
            <a:pPr marL="0" indent="0">
              <a:buNone/>
            </a:pPr>
            <a:endParaRPr lang="en-US" sz="2200" dirty="0">
              <a:solidFill>
                <a:schemeClr val="tx1"/>
              </a:solidFill>
            </a:endParaRPr>
          </a:p>
          <a:p>
            <a:pPr marL="0" indent="0">
              <a:buNone/>
            </a:pPr>
            <a:r>
              <a:rPr lang="en-US" sz="2200" dirty="0">
                <a:solidFill>
                  <a:schemeClr val="tx1"/>
                </a:solidFill>
              </a:rPr>
              <a:t>The price of that good is also determined by the point at which supply and demand are equal to each other. Supply and demand are usually expressed in a line graph format, with Quantity (the independent variable) on the y-axis and Price (the dependent variable) on the x-axis.</a:t>
            </a:r>
            <a:endParaRPr lang="ru-RU" sz="2200" dirty="0">
              <a:solidFill>
                <a:schemeClr val="tx1"/>
              </a:solidFill>
            </a:endParaRPr>
          </a:p>
        </p:txBody>
      </p:sp>
      <p:pic>
        <p:nvPicPr>
          <p:cNvPr id="4" name="Рисунок 3">
            <a:extLst>
              <a:ext uri="{FF2B5EF4-FFF2-40B4-BE49-F238E27FC236}">
                <a16:creationId xmlns:a16="http://schemas.microsoft.com/office/drawing/2014/main" id="{0DF32006-0EE6-BF43-9831-90665785F718}"/>
              </a:ext>
            </a:extLst>
          </p:cNvPr>
          <p:cNvPicPr>
            <a:picLocks noChangeAspect="1"/>
          </p:cNvPicPr>
          <p:nvPr/>
        </p:nvPicPr>
        <p:blipFill>
          <a:blip r:embed="rId3"/>
          <a:stretch>
            <a:fillRect/>
          </a:stretch>
        </p:blipFill>
        <p:spPr>
          <a:xfrm>
            <a:off x="158210" y="4051300"/>
            <a:ext cx="3136900" cy="2806700"/>
          </a:xfrm>
          <a:prstGeom prst="rect">
            <a:avLst/>
          </a:prstGeom>
        </p:spPr>
      </p:pic>
    </p:spTree>
    <p:extLst>
      <p:ext uri="{BB962C8B-B14F-4D97-AF65-F5344CB8AC3E}">
        <p14:creationId xmlns:p14="http://schemas.microsoft.com/office/powerpoint/2010/main" val="839841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6B12B8C-D6DF-EE4B-8ACC-B6DC99062CCF}"/>
              </a:ext>
            </a:extLst>
          </p:cNvPr>
          <p:cNvSpPr>
            <a:spLocks noGrp="1"/>
          </p:cNvSpPr>
          <p:nvPr>
            <p:ph type="title"/>
          </p:nvPr>
        </p:nvSpPr>
        <p:spPr/>
        <p:txBody>
          <a:bodyPr/>
          <a:lstStyle/>
          <a:p>
            <a:r>
              <a:rPr lang="en-US" dirty="0"/>
              <a:t>Understanding Supply</a:t>
            </a:r>
            <a:br>
              <a:rPr lang="ru-RU" b="1" dirty="0"/>
            </a:br>
            <a:endParaRPr lang="ru-RU" dirty="0"/>
          </a:p>
        </p:txBody>
      </p:sp>
      <p:pic>
        <p:nvPicPr>
          <p:cNvPr id="1029" name="Picture 1" descr="Supply and Demand: supply">
            <a:extLst>
              <a:ext uri="{FF2B5EF4-FFF2-40B4-BE49-F238E27FC236}">
                <a16:creationId xmlns:a16="http://schemas.microsoft.com/office/drawing/2014/main" id="{CE24F0C1-919B-7E43-AA82-6CFEB57F27A0}"/>
              </a:ext>
            </a:extLst>
          </p:cNvPr>
          <p:cNvPicPr>
            <a:picLocks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4880918" y="1123837"/>
            <a:ext cx="5802707" cy="3833765"/>
          </a:xfrm>
          <a:prstGeom prst="rect">
            <a:avLst/>
          </a:prstGeom>
          <a:noFill/>
          <a:extLst>
            <a:ext uri="{909E8E84-426E-40DD-AFC4-6F175D3DCCD1}">
              <a14:hiddenFill xmlns:a14="http://schemas.microsoft.com/office/drawing/2010/main">
                <a:solidFill>
                  <a:srgbClr val="FFFFFF"/>
                </a:solidFill>
              </a14:hiddenFill>
            </a:ext>
          </a:extLst>
        </p:spPr>
      </p:pic>
      <p:sp>
        <p:nvSpPr>
          <p:cNvPr id="7" name="Прямоугольник 6">
            <a:extLst>
              <a:ext uri="{FF2B5EF4-FFF2-40B4-BE49-F238E27FC236}">
                <a16:creationId xmlns:a16="http://schemas.microsoft.com/office/drawing/2014/main" id="{E2D9195F-8DF1-D94E-9AC9-2DC8177BC545}"/>
              </a:ext>
            </a:extLst>
          </p:cNvPr>
          <p:cNvSpPr/>
          <p:nvPr/>
        </p:nvSpPr>
        <p:spPr>
          <a:xfrm>
            <a:off x="3521676" y="354396"/>
            <a:ext cx="7933038" cy="769441"/>
          </a:xfrm>
          <a:prstGeom prst="rect">
            <a:avLst/>
          </a:prstGeom>
        </p:spPr>
        <p:txBody>
          <a:bodyPr wrap="square">
            <a:spAutoFit/>
          </a:bodyPr>
          <a:lstStyle/>
          <a:p>
            <a:pPr indent="450215" algn="just">
              <a:spcAft>
                <a:spcPts val="0"/>
              </a:spcAft>
            </a:pPr>
            <a:r>
              <a:rPr lang="en-US" sz="2200" dirty="0">
                <a:solidFill>
                  <a:srgbClr val="000000"/>
                </a:solidFill>
                <a:latin typeface="+mj-lt"/>
                <a:ea typeface="Times New Roman" panose="02020603050405020304" pitchFamily="18" charset="0"/>
              </a:rPr>
              <a:t>As price increases, the supply of that good also increases – as demonstrated by the chart below:</a:t>
            </a:r>
            <a:endParaRPr lang="ru-RU" sz="2200" dirty="0">
              <a:latin typeface="+mj-lt"/>
              <a:ea typeface="Times New Roman" panose="02020603050405020304" pitchFamily="18" charset="0"/>
            </a:endParaRPr>
          </a:p>
        </p:txBody>
      </p:sp>
      <p:sp>
        <p:nvSpPr>
          <p:cNvPr id="8" name="Прямоугольник 7">
            <a:extLst>
              <a:ext uri="{FF2B5EF4-FFF2-40B4-BE49-F238E27FC236}">
                <a16:creationId xmlns:a16="http://schemas.microsoft.com/office/drawing/2014/main" id="{D7105653-E711-6A4D-94F0-E0F0DBD755D1}"/>
              </a:ext>
            </a:extLst>
          </p:cNvPr>
          <p:cNvSpPr/>
          <p:nvPr/>
        </p:nvSpPr>
        <p:spPr>
          <a:xfrm>
            <a:off x="3361038" y="5180165"/>
            <a:ext cx="8464378" cy="1323439"/>
          </a:xfrm>
          <a:prstGeom prst="rect">
            <a:avLst/>
          </a:prstGeom>
        </p:spPr>
        <p:txBody>
          <a:bodyPr wrap="square">
            <a:spAutoFit/>
          </a:bodyPr>
          <a:lstStyle/>
          <a:p>
            <a:pPr indent="450215" algn="just">
              <a:spcAft>
                <a:spcPts val="0"/>
              </a:spcAft>
            </a:pPr>
            <a:r>
              <a:rPr lang="en-US" sz="2000" dirty="0">
                <a:solidFill>
                  <a:srgbClr val="000000"/>
                </a:solidFill>
                <a:latin typeface="+mj-lt"/>
                <a:ea typeface="Times New Roman" panose="02020603050405020304" pitchFamily="18" charset="0"/>
              </a:rPr>
              <a:t>The supply line is seen from a seller’s perspective. The higher the price of a good, the more of that good a seller will want to sell since doing so will be profitable. Conversely, a low price will not attract many sellers to the market, thus the quantity supplied will be lower. Thus, we get a linear relationship.</a:t>
            </a:r>
            <a:endParaRPr lang="ru-RU" sz="2000" dirty="0">
              <a:latin typeface="+mj-lt"/>
              <a:ea typeface="Times New Roman" panose="02020603050405020304" pitchFamily="18" charset="0"/>
            </a:endParaRPr>
          </a:p>
        </p:txBody>
      </p:sp>
    </p:spTree>
    <p:extLst>
      <p:ext uri="{BB962C8B-B14F-4D97-AF65-F5344CB8AC3E}">
        <p14:creationId xmlns:p14="http://schemas.microsoft.com/office/powerpoint/2010/main" val="37286804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95C2A3D-A170-BC40-A39D-1CCEB7E62ABE}"/>
              </a:ext>
            </a:extLst>
          </p:cNvPr>
          <p:cNvSpPr>
            <a:spLocks noGrp="1"/>
          </p:cNvSpPr>
          <p:nvPr>
            <p:ph type="title"/>
          </p:nvPr>
        </p:nvSpPr>
        <p:spPr/>
        <p:txBody>
          <a:bodyPr/>
          <a:lstStyle/>
          <a:p>
            <a:r>
              <a:rPr lang="en-US" dirty="0"/>
              <a:t>Understanding Demand</a:t>
            </a:r>
            <a:r>
              <a:rPr lang="ru-RU" dirty="0"/>
              <a:t> </a:t>
            </a:r>
          </a:p>
        </p:txBody>
      </p:sp>
      <p:sp>
        <p:nvSpPr>
          <p:cNvPr id="3" name="Объект 2">
            <a:extLst>
              <a:ext uri="{FF2B5EF4-FFF2-40B4-BE49-F238E27FC236}">
                <a16:creationId xmlns:a16="http://schemas.microsoft.com/office/drawing/2014/main" id="{8B18263E-B932-6544-BDBB-F4B0115EB9BE}"/>
              </a:ext>
            </a:extLst>
          </p:cNvPr>
          <p:cNvSpPr>
            <a:spLocks noGrp="1"/>
          </p:cNvSpPr>
          <p:nvPr>
            <p:ph idx="1"/>
          </p:nvPr>
        </p:nvSpPr>
        <p:spPr>
          <a:xfrm>
            <a:off x="3484607" y="122702"/>
            <a:ext cx="8217242" cy="1545460"/>
          </a:xfrm>
        </p:spPr>
        <p:txBody>
          <a:bodyPr>
            <a:normAutofit/>
          </a:bodyPr>
          <a:lstStyle/>
          <a:p>
            <a:pPr marL="0" indent="0">
              <a:buNone/>
            </a:pPr>
            <a:r>
              <a:rPr lang="en-US" sz="2200" dirty="0">
                <a:solidFill>
                  <a:schemeClr val="tx1"/>
                </a:solidFill>
              </a:rPr>
              <a:t>Demand works in the opposite way that supply does, and is inversely proportional to price. In other words, as price increases, the demand for that good will decrease – as demonstrated by the chart below:</a:t>
            </a:r>
            <a:r>
              <a:rPr lang="ru-RU" sz="2200" dirty="0">
                <a:solidFill>
                  <a:schemeClr val="tx1"/>
                </a:solidFill>
              </a:rPr>
              <a:t> </a:t>
            </a:r>
          </a:p>
        </p:txBody>
      </p:sp>
      <p:sp>
        <p:nvSpPr>
          <p:cNvPr id="4" name="Rectangle 2">
            <a:extLst>
              <a:ext uri="{FF2B5EF4-FFF2-40B4-BE49-F238E27FC236}">
                <a16:creationId xmlns:a16="http://schemas.microsoft.com/office/drawing/2014/main" id="{1118E064-A03C-234D-AE50-B0BD2145D8C1}"/>
              </a:ext>
            </a:extLst>
          </p:cNvPr>
          <p:cNvSpPr>
            <a:spLocks noChangeArrowheads="1"/>
          </p:cNvSpPr>
          <p:nvPr/>
        </p:nvSpPr>
        <p:spPr bwMode="auto">
          <a:xfrm>
            <a:off x="-1558909" y="1408669"/>
            <a:ext cx="27501818" cy="475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pic>
        <p:nvPicPr>
          <p:cNvPr id="2049" name="Picture 2" descr="Supply and Demand: Demand">
            <a:extLst>
              <a:ext uri="{FF2B5EF4-FFF2-40B4-BE49-F238E27FC236}">
                <a16:creationId xmlns:a16="http://schemas.microsoft.com/office/drawing/2014/main" id="{E5C29EE4-C501-5242-8880-B3C67D7E04F6}"/>
              </a:ext>
            </a:extLst>
          </p:cNvPr>
          <p:cNvPicPr>
            <a:picLocks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4607665" y="1408670"/>
            <a:ext cx="6388443" cy="3595816"/>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a:extLst>
              <a:ext uri="{FF2B5EF4-FFF2-40B4-BE49-F238E27FC236}">
                <a16:creationId xmlns:a16="http://schemas.microsoft.com/office/drawing/2014/main" id="{B90D526F-987E-8248-BC92-9ABB45DB8EFB}"/>
              </a:ext>
            </a:extLst>
          </p:cNvPr>
          <p:cNvSpPr/>
          <p:nvPr/>
        </p:nvSpPr>
        <p:spPr>
          <a:xfrm>
            <a:off x="3583459" y="5004486"/>
            <a:ext cx="8118390" cy="1631216"/>
          </a:xfrm>
          <a:prstGeom prst="rect">
            <a:avLst/>
          </a:prstGeom>
        </p:spPr>
        <p:txBody>
          <a:bodyPr wrap="square">
            <a:spAutoFit/>
          </a:bodyPr>
          <a:lstStyle/>
          <a:p>
            <a:pPr indent="450215" algn="just">
              <a:spcAft>
                <a:spcPts val="0"/>
              </a:spcAft>
            </a:pPr>
            <a:r>
              <a:rPr lang="en-US" sz="2000" dirty="0">
                <a:solidFill>
                  <a:srgbClr val="000000"/>
                </a:solidFill>
                <a:ea typeface="Times New Roman" panose="02020603050405020304" pitchFamily="18" charset="0"/>
              </a:rPr>
              <a:t>The demand line is seen from a buyer’s perspective. The higher the price of a good, the lower the number of interested buyers since buyers want to save as much money as possible. Conversely, a low price will attract many buyers to the market, therefore the quantity demanded will be higher. Thus, we see an inverse relationship.</a:t>
            </a:r>
            <a:endParaRPr lang="ru-RU" sz="2000" dirty="0">
              <a:ea typeface="Times New Roman" panose="02020603050405020304" pitchFamily="18" charset="0"/>
            </a:endParaRPr>
          </a:p>
        </p:txBody>
      </p:sp>
    </p:spTree>
    <p:extLst>
      <p:ext uri="{BB962C8B-B14F-4D97-AF65-F5344CB8AC3E}">
        <p14:creationId xmlns:p14="http://schemas.microsoft.com/office/powerpoint/2010/main" val="14376587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E05515A-07F2-9D40-BA3E-F0364BBFA2F4}"/>
              </a:ext>
            </a:extLst>
          </p:cNvPr>
          <p:cNvSpPr>
            <a:spLocks noGrp="1"/>
          </p:cNvSpPr>
          <p:nvPr>
            <p:ph type="title"/>
          </p:nvPr>
        </p:nvSpPr>
        <p:spPr/>
        <p:txBody>
          <a:bodyPr/>
          <a:lstStyle/>
          <a:p>
            <a:r>
              <a:rPr lang="en-US" dirty="0"/>
              <a:t>Supply and Demand Graph</a:t>
            </a:r>
            <a:br>
              <a:rPr lang="ru-RU" b="1" dirty="0"/>
            </a:br>
            <a:endParaRPr lang="ru-RU" dirty="0"/>
          </a:p>
        </p:txBody>
      </p:sp>
      <p:sp>
        <p:nvSpPr>
          <p:cNvPr id="3" name="Объект 2">
            <a:extLst>
              <a:ext uri="{FF2B5EF4-FFF2-40B4-BE49-F238E27FC236}">
                <a16:creationId xmlns:a16="http://schemas.microsoft.com/office/drawing/2014/main" id="{04E14A7E-D15C-FA46-8BD6-CD6D7B877441}"/>
              </a:ext>
            </a:extLst>
          </p:cNvPr>
          <p:cNvSpPr>
            <a:spLocks noGrp="1"/>
          </p:cNvSpPr>
          <p:nvPr>
            <p:ph idx="1"/>
          </p:nvPr>
        </p:nvSpPr>
        <p:spPr>
          <a:xfrm>
            <a:off x="3608173" y="286550"/>
            <a:ext cx="8143102" cy="1816428"/>
          </a:xfrm>
        </p:spPr>
        <p:txBody>
          <a:bodyPr>
            <a:normAutofit/>
          </a:bodyPr>
          <a:lstStyle/>
          <a:p>
            <a:r>
              <a:rPr lang="en-US" sz="2200" dirty="0">
                <a:solidFill>
                  <a:schemeClr val="tx1"/>
                </a:solidFill>
              </a:rPr>
              <a:t>By combining the two graphs, we can observe the point of equilibrium, where the supply and demand lines intersect. Tracing lines directly from the equilibrium point to the x- and y-axes will reveal the Price at Equilibrium (</a:t>
            </a:r>
            <a:r>
              <a:rPr lang="en-US" sz="2200" dirty="0" err="1">
                <a:solidFill>
                  <a:schemeClr val="tx1"/>
                </a:solidFill>
              </a:rPr>
              <a:t>Pe</a:t>
            </a:r>
            <a:r>
              <a:rPr lang="en-US" sz="2200" dirty="0">
                <a:solidFill>
                  <a:schemeClr val="tx1"/>
                </a:solidFill>
              </a:rPr>
              <a:t>) and Quantity at Equilibrium (</a:t>
            </a:r>
            <a:r>
              <a:rPr lang="en-US" sz="2200" dirty="0" err="1">
                <a:solidFill>
                  <a:schemeClr val="tx1"/>
                </a:solidFill>
              </a:rPr>
              <a:t>Qe</a:t>
            </a:r>
            <a:r>
              <a:rPr lang="en-US" sz="2200" dirty="0">
                <a:solidFill>
                  <a:schemeClr val="tx1"/>
                </a:solidFill>
              </a:rPr>
              <a:t>), respectively.</a:t>
            </a:r>
            <a:endParaRPr lang="ru-RU" sz="2200" dirty="0">
              <a:solidFill>
                <a:schemeClr val="tx1"/>
              </a:solidFill>
            </a:endParaRPr>
          </a:p>
          <a:p>
            <a:endParaRPr lang="ru-RU" dirty="0"/>
          </a:p>
        </p:txBody>
      </p:sp>
      <p:sp>
        <p:nvSpPr>
          <p:cNvPr id="4" name="Rectangle 2">
            <a:extLst>
              <a:ext uri="{FF2B5EF4-FFF2-40B4-BE49-F238E27FC236}">
                <a16:creationId xmlns:a16="http://schemas.microsoft.com/office/drawing/2014/main" id="{6639A34F-DA53-454B-841D-863540C04B42}"/>
              </a:ext>
            </a:extLst>
          </p:cNvPr>
          <p:cNvSpPr>
            <a:spLocks noChangeArrowheads="1"/>
          </p:cNvSpPr>
          <p:nvPr/>
        </p:nvSpPr>
        <p:spPr bwMode="auto">
          <a:xfrm>
            <a:off x="6301946" y="281843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3073" name="Picture 3" descr="Supply and Demand Curve">
            <a:extLst>
              <a:ext uri="{FF2B5EF4-FFF2-40B4-BE49-F238E27FC236}">
                <a16:creationId xmlns:a16="http://schemas.microsoft.com/office/drawing/2014/main" id="{07528157-AE5D-9D4F-8D7F-65A674B93CF8}"/>
              </a:ext>
            </a:extLst>
          </p:cNvPr>
          <p:cNvPicPr>
            <a:picLocks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4979772" y="1729950"/>
            <a:ext cx="5869459" cy="3818234"/>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a:extLst>
              <a:ext uri="{FF2B5EF4-FFF2-40B4-BE49-F238E27FC236}">
                <a16:creationId xmlns:a16="http://schemas.microsoft.com/office/drawing/2014/main" id="{A939E8BB-8685-044A-B837-8F1DEA4C8F87}"/>
              </a:ext>
            </a:extLst>
          </p:cNvPr>
          <p:cNvSpPr/>
          <p:nvPr/>
        </p:nvSpPr>
        <p:spPr>
          <a:xfrm>
            <a:off x="3336323" y="5738472"/>
            <a:ext cx="8414951" cy="923330"/>
          </a:xfrm>
          <a:prstGeom prst="rect">
            <a:avLst/>
          </a:prstGeom>
        </p:spPr>
        <p:txBody>
          <a:bodyPr wrap="square">
            <a:spAutoFit/>
          </a:bodyPr>
          <a:lstStyle/>
          <a:p>
            <a:pPr indent="450215" algn="just">
              <a:spcAft>
                <a:spcPts val="0"/>
              </a:spcAft>
            </a:pPr>
            <a:r>
              <a:rPr lang="en-US" dirty="0">
                <a:ea typeface="Times New Roman" panose="02020603050405020304" pitchFamily="18" charset="0"/>
              </a:rPr>
              <a:t>It is impossible to calculate </a:t>
            </a:r>
            <a:r>
              <a:rPr lang="en-US" dirty="0" err="1">
                <a:ea typeface="Times New Roman" panose="02020603050405020304" pitchFamily="18" charset="0"/>
              </a:rPr>
              <a:t>Pe</a:t>
            </a:r>
            <a:r>
              <a:rPr lang="en-US" dirty="0">
                <a:ea typeface="Times New Roman" panose="02020603050405020304" pitchFamily="18" charset="0"/>
              </a:rPr>
              <a:t> and </a:t>
            </a:r>
            <a:r>
              <a:rPr lang="en-US" dirty="0" err="1">
                <a:ea typeface="Times New Roman" panose="02020603050405020304" pitchFamily="18" charset="0"/>
              </a:rPr>
              <a:t>Qe</a:t>
            </a:r>
            <a:r>
              <a:rPr lang="en-US" dirty="0">
                <a:ea typeface="Times New Roman" panose="02020603050405020304" pitchFamily="18" charset="0"/>
              </a:rPr>
              <a:t> in real life since every individual buyer shows a different </a:t>
            </a:r>
            <a:r>
              <a:rPr lang="en-US" dirty="0">
                <a:ea typeface="Times New Roman" panose="02020603050405020304" pitchFamily="18" charset="0"/>
                <a:hlinkClick r:id="rId4">
                  <a:extLst>
                    <a:ext uri="{A12FA001-AC4F-418D-AE19-62706E023703}">
                      <ahyp:hlinkClr xmlns:ahyp="http://schemas.microsoft.com/office/drawing/2018/hyperlinkcolor" val="tx"/>
                    </a:ext>
                  </a:extLst>
                </a:hlinkClick>
              </a:rPr>
              <a:t>willingness to </a:t>
            </a:r>
            <a:r>
              <a:rPr lang="en-US" dirty="0" err="1">
                <a:ea typeface="Times New Roman" panose="02020603050405020304" pitchFamily="18" charset="0"/>
                <a:hlinkClick r:id="rId4">
                  <a:extLst>
                    <a:ext uri="{A12FA001-AC4F-418D-AE19-62706E023703}">
                      <ahyp:hlinkClr xmlns:ahyp="http://schemas.microsoft.com/office/drawing/2018/hyperlinkcolor" val="tx"/>
                    </a:ext>
                  </a:extLst>
                </a:hlinkClick>
              </a:rPr>
              <a:t>pay</a:t>
            </a:r>
            <a:r>
              <a:rPr lang="en-US" dirty="0" err="1">
                <a:ea typeface="Times New Roman" panose="02020603050405020304" pitchFamily="18" charset="0"/>
              </a:rPr>
              <a:t>for</a:t>
            </a:r>
            <a:r>
              <a:rPr lang="en-US" dirty="0">
                <a:ea typeface="Times New Roman" panose="02020603050405020304" pitchFamily="18" charset="0"/>
              </a:rPr>
              <a:t> goods, and every seller demonstrates a different </a:t>
            </a:r>
            <a:r>
              <a:rPr lang="en-US" dirty="0">
                <a:ea typeface="Times New Roman" panose="02020603050405020304" pitchFamily="18" charset="0"/>
                <a:hlinkClick r:id="rId5">
                  <a:extLst>
                    <a:ext uri="{A12FA001-AC4F-418D-AE19-62706E023703}">
                      <ahyp:hlinkClr xmlns:ahyp="http://schemas.microsoft.com/office/drawing/2018/hyperlinkcolor" val="tx"/>
                    </a:ext>
                  </a:extLst>
                </a:hlinkClick>
              </a:rPr>
              <a:t>willingness to accept</a:t>
            </a:r>
            <a:r>
              <a:rPr lang="en-US" dirty="0">
                <a:ea typeface="Times New Roman" panose="02020603050405020304" pitchFamily="18" charset="0"/>
              </a:rPr>
              <a:t> prices.</a:t>
            </a:r>
            <a:endParaRPr lang="ru-RU" dirty="0">
              <a:ea typeface="Times New Roman" panose="02020603050405020304" pitchFamily="18" charset="0"/>
            </a:endParaRPr>
          </a:p>
        </p:txBody>
      </p:sp>
    </p:spTree>
    <p:extLst>
      <p:ext uri="{BB962C8B-B14F-4D97-AF65-F5344CB8AC3E}">
        <p14:creationId xmlns:p14="http://schemas.microsoft.com/office/powerpoint/2010/main" val="16200504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D2143DA-6DEA-0F4B-BFE2-76D714541A01}"/>
              </a:ext>
            </a:extLst>
          </p:cNvPr>
          <p:cNvSpPr>
            <a:spLocks noGrp="1"/>
          </p:cNvSpPr>
          <p:nvPr>
            <p:ph type="title"/>
          </p:nvPr>
        </p:nvSpPr>
        <p:spPr/>
        <p:txBody>
          <a:bodyPr/>
          <a:lstStyle/>
          <a:p>
            <a:r>
              <a:rPr lang="en-US" dirty="0"/>
              <a:t>a host of other real-life factors that interfere with the supply and demand model</a:t>
            </a:r>
            <a:r>
              <a:rPr lang="ru-RU" dirty="0"/>
              <a:t> </a:t>
            </a:r>
          </a:p>
        </p:txBody>
      </p:sp>
      <p:sp>
        <p:nvSpPr>
          <p:cNvPr id="3" name="Объект 2">
            <a:extLst>
              <a:ext uri="{FF2B5EF4-FFF2-40B4-BE49-F238E27FC236}">
                <a16:creationId xmlns:a16="http://schemas.microsoft.com/office/drawing/2014/main" id="{6DF05464-A374-9643-AF78-55A2D2B6B2E7}"/>
              </a:ext>
            </a:extLst>
          </p:cNvPr>
          <p:cNvSpPr>
            <a:spLocks noGrp="1"/>
          </p:cNvSpPr>
          <p:nvPr>
            <p:ph idx="1"/>
          </p:nvPr>
        </p:nvSpPr>
        <p:spPr>
          <a:xfrm>
            <a:off x="3595817" y="864108"/>
            <a:ext cx="8204886" cy="5120640"/>
          </a:xfrm>
        </p:spPr>
        <p:txBody>
          <a:bodyPr>
            <a:normAutofit/>
          </a:bodyPr>
          <a:lstStyle/>
          <a:p>
            <a:pPr>
              <a:spcBef>
                <a:spcPts val="2400"/>
              </a:spcBef>
            </a:pPr>
            <a:r>
              <a:rPr lang="en-US" sz="2200" b="1" dirty="0">
                <a:solidFill>
                  <a:schemeClr val="tx1"/>
                </a:solidFill>
              </a:rPr>
              <a:t>Monopolies.</a:t>
            </a:r>
            <a:r>
              <a:rPr lang="en-US" sz="2200" dirty="0">
                <a:solidFill>
                  <a:schemeClr val="tx1"/>
                </a:solidFill>
              </a:rPr>
              <a:t> Since buyers are unable to find another place to purchase the good, they are forced to accept whatever price the seller decides to set. This has been the case for goods with </a:t>
            </a:r>
            <a:r>
              <a:rPr lang="en-US" sz="2200" dirty="0">
                <a:solidFill>
                  <a:schemeClr val="tx1"/>
                </a:solidFill>
                <a:hlinkClick r:id="rId2">
                  <a:extLst>
                    <a:ext uri="{A12FA001-AC4F-418D-AE19-62706E023703}">
                      <ahyp:hlinkClr xmlns:ahyp="http://schemas.microsoft.com/office/drawing/2018/hyperlinkcolor" val="tx"/>
                    </a:ext>
                  </a:extLst>
                </a:hlinkClick>
              </a:rPr>
              <a:t>inelastic demand</a:t>
            </a:r>
            <a:r>
              <a:rPr lang="en-US" sz="2200" dirty="0">
                <a:solidFill>
                  <a:schemeClr val="tx1"/>
                </a:solidFill>
              </a:rPr>
              <a:t> (i.e., essential goods) such as oil, medication </a:t>
            </a:r>
            <a:endParaRPr lang="ru-RU" sz="2200" dirty="0">
              <a:solidFill>
                <a:schemeClr val="tx1"/>
              </a:solidFill>
            </a:endParaRPr>
          </a:p>
          <a:p>
            <a:pPr>
              <a:spcBef>
                <a:spcPts val="2400"/>
              </a:spcBef>
            </a:pPr>
            <a:r>
              <a:rPr lang="en-US" sz="2200" b="1" dirty="0">
                <a:solidFill>
                  <a:schemeClr val="tx1"/>
                </a:solidFill>
              </a:rPr>
              <a:t>Price floors</a:t>
            </a:r>
            <a:r>
              <a:rPr lang="en-US" sz="2200" dirty="0">
                <a:solidFill>
                  <a:schemeClr val="tx1"/>
                </a:solidFill>
              </a:rPr>
              <a:t> are price minimums put in place by the government to protect vulnerable sellers. </a:t>
            </a:r>
          </a:p>
          <a:p>
            <a:pPr>
              <a:spcBef>
                <a:spcPts val="2400"/>
              </a:spcBef>
            </a:pPr>
            <a:r>
              <a:rPr lang="en-US" sz="2200" b="1" dirty="0">
                <a:solidFill>
                  <a:schemeClr val="tx1"/>
                </a:solidFill>
              </a:rPr>
              <a:t>Subsidies</a:t>
            </a:r>
            <a:r>
              <a:rPr lang="en-US" sz="2200" dirty="0">
                <a:solidFill>
                  <a:schemeClr val="tx1"/>
                </a:solidFill>
              </a:rPr>
              <a:t> can be thought of as an alternative to price floors. </a:t>
            </a:r>
          </a:p>
          <a:p>
            <a:pPr>
              <a:spcBef>
                <a:spcPts val="2400"/>
              </a:spcBef>
            </a:pPr>
            <a:r>
              <a:rPr lang="en-US" sz="2200" b="1" dirty="0">
                <a:solidFill>
                  <a:schemeClr val="tx1"/>
                </a:solidFill>
              </a:rPr>
              <a:t>Taxes. </a:t>
            </a:r>
            <a:r>
              <a:rPr lang="en-US" sz="2200" dirty="0">
                <a:solidFill>
                  <a:schemeClr val="tx1"/>
                </a:solidFill>
              </a:rPr>
              <a:t>Government-imposed taxes are sometimes put in place to boost government revenue. </a:t>
            </a:r>
            <a:endParaRPr lang="ru-RU" sz="2200" dirty="0">
              <a:solidFill>
                <a:schemeClr val="tx1"/>
              </a:solidFill>
            </a:endParaRPr>
          </a:p>
        </p:txBody>
      </p:sp>
    </p:spTree>
    <p:extLst>
      <p:ext uri="{BB962C8B-B14F-4D97-AF65-F5344CB8AC3E}">
        <p14:creationId xmlns:p14="http://schemas.microsoft.com/office/powerpoint/2010/main" val="38376974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4616CFE-0F64-1842-96CB-8EC8C093FB44}"/>
              </a:ext>
            </a:extLst>
          </p:cNvPr>
          <p:cNvSpPr>
            <a:spLocks noGrp="1"/>
          </p:cNvSpPr>
          <p:nvPr>
            <p:ph type="title"/>
          </p:nvPr>
        </p:nvSpPr>
        <p:spPr/>
        <p:txBody>
          <a:bodyPr/>
          <a:lstStyle/>
          <a:p>
            <a:r>
              <a:rPr lang="en-US" dirty="0"/>
              <a:t>The five major market system types</a:t>
            </a:r>
            <a:r>
              <a:rPr lang="ru-RU" dirty="0"/>
              <a:t> </a:t>
            </a:r>
          </a:p>
        </p:txBody>
      </p:sp>
      <p:sp>
        <p:nvSpPr>
          <p:cNvPr id="3" name="Объект 2">
            <a:extLst>
              <a:ext uri="{FF2B5EF4-FFF2-40B4-BE49-F238E27FC236}">
                <a16:creationId xmlns:a16="http://schemas.microsoft.com/office/drawing/2014/main" id="{260BB9E6-6899-AB4A-8665-7E055286720E}"/>
              </a:ext>
            </a:extLst>
          </p:cNvPr>
          <p:cNvSpPr>
            <a:spLocks noGrp="1"/>
          </p:cNvSpPr>
          <p:nvPr>
            <p:ph idx="1"/>
          </p:nvPr>
        </p:nvSpPr>
        <p:spPr>
          <a:xfrm>
            <a:off x="3608173" y="729049"/>
            <a:ext cx="8056605" cy="5675829"/>
          </a:xfrm>
        </p:spPr>
        <p:txBody>
          <a:bodyPr>
            <a:normAutofit/>
          </a:bodyPr>
          <a:lstStyle/>
          <a:p>
            <a:r>
              <a:rPr lang="en-US" b="1" dirty="0">
                <a:solidFill>
                  <a:schemeClr val="tx1"/>
                </a:solidFill>
              </a:rPr>
              <a:t>Perfect Competition</a:t>
            </a:r>
            <a:endParaRPr lang="ru-RU" b="1" dirty="0">
              <a:solidFill>
                <a:schemeClr val="tx1"/>
              </a:solidFill>
            </a:endParaRPr>
          </a:p>
          <a:p>
            <a:pPr marL="0" indent="0">
              <a:buNone/>
            </a:pPr>
            <a:r>
              <a:rPr lang="en-US" dirty="0">
                <a:solidFill>
                  <a:schemeClr val="tx1"/>
                </a:solidFill>
              </a:rPr>
              <a:t>Perfect competition is a market system characterized by many different buyers and sellers.</a:t>
            </a:r>
          </a:p>
          <a:p>
            <a:pPr marL="0" indent="0">
              <a:buNone/>
            </a:pPr>
            <a:r>
              <a:rPr lang="en-US" dirty="0">
                <a:solidFill>
                  <a:schemeClr val="tx1"/>
                </a:solidFill>
              </a:rPr>
              <a:t>In the classic theoretical definition of perfect competition, there are an infinite number of buyers and sellers. </a:t>
            </a:r>
          </a:p>
          <a:p>
            <a:pPr marL="0" indent="0">
              <a:buNone/>
            </a:pPr>
            <a:r>
              <a:rPr lang="en-US" dirty="0">
                <a:solidFill>
                  <a:schemeClr val="tx1"/>
                </a:solidFill>
              </a:rPr>
              <a:t>With so many market players, it is impossible for any one participant to alter the prevailing price in the market. If they attempt to do so, buyers and sellers have infinite alternatives to pursue.</a:t>
            </a:r>
            <a:endParaRPr lang="ru-RU" dirty="0">
              <a:solidFill>
                <a:schemeClr val="tx1"/>
              </a:solidFill>
            </a:endParaRPr>
          </a:p>
          <a:p>
            <a:r>
              <a:rPr lang="en-US" b="1" dirty="0">
                <a:solidFill>
                  <a:schemeClr val="tx1"/>
                </a:solidFill>
              </a:rPr>
              <a:t>Monopoly</a:t>
            </a:r>
            <a:endParaRPr lang="ru-RU" b="1" dirty="0">
              <a:solidFill>
                <a:schemeClr val="tx1"/>
              </a:solidFill>
            </a:endParaRPr>
          </a:p>
          <a:p>
            <a:pPr marL="0" indent="0">
              <a:buNone/>
            </a:pPr>
            <a:r>
              <a:rPr lang="en-US" dirty="0">
                <a:solidFill>
                  <a:schemeClr val="tx1"/>
                </a:solidFill>
              </a:rPr>
              <a:t>A monopoly is the exact opposite form of market system as perfect competition. In a pure monopoly, there is only one producer of a particular good or service, and generally no reasonable substitute.</a:t>
            </a:r>
          </a:p>
          <a:p>
            <a:pPr marL="0" indent="0">
              <a:buNone/>
            </a:pPr>
            <a:r>
              <a:rPr lang="en-US" dirty="0">
                <a:solidFill>
                  <a:schemeClr val="tx1"/>
                </a:solidFill>
              </a:rPr>
              <a:t>In such a market system, the monopolist is able to charge whatever price they wish due to the absence of competition, but their overall revenue will be limited by the ability or willingness of customers to pay their price.</a:t>
            </a:r>
            <a:endParaRPr lang="ru-RU" dirty="0">
              <a:solidFill>
                <a:schemeClr val="tx1"/>
              </a:solidFill>
            </a:endParaRPr>
          </a:p>
          <a:p>
            <a:endParaRPr lang="ru-RU" dirty="0"/>
          </a:p>
        </p:txBody>
      </p:sp>
    </p:spTree>
    <p:extLst>
      <p:ext uri="{BB962C8B-B14F-4D97-AF65-F5344CB8AC3E}">
        <p14:creationId xmlns:p14="http://schemas.microsoft.com/office/powerpoint/2010/main" val="41788060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4616CFE-0F64-1842-96CB-8EC8C093FB44}"/>
              </a:ext>
            </a:extLst>
          </p:cNvPr>
          <p:cNvSpPr>
            <a:spLocks noGrp="1"/>
          </p:cNvSpPr>
          <p:nvPr>
            <p:ph type="title"/>
          </p:nvPr>
        </p:nvSpPr>
        <p:spPr/>
        <p:txBody>
          <a:bodyPr/>
          <a:lstStyle/>
          <a:p>
            <a:r>
              <a:rPr lang="en-US" dirty="0"/>
              <a:t>The five major market system types</a:t>
            </a:r>
            <a:r>
              <a:rPr lang="ru-RU" dirty="0"/>
              <a:t> </a:t>
            </a:r>
          </a:p>
        </p:txBody>
      </p:sp>
      <p:sp>
        <p:nvSpPr>
          <p:cNvPr id="3" name="Объект 2">
            <a:extLst>
              <a:ext uri="{FF2B5EF4-FFF2-40B4-BE49-F238E27FC236}">
                <a16:creationId xmlns:a16="http://schemas.microsoft.com/office/drawing/2014/main" id="{260BB9E6-6899-AB4A-8665-7E055286720E}"/>
              </a:ext>
            </a:extLst>
          </p:cNvPr>
          <p:cNvSpPr>
            <a:spLocks noGrp="1"/>
          </p:cNvSpPr>
          <p:nvPr>
            <p:ph idx="1"/>
          </p:nvPr>
        </p:nvSpPr>
        <p:spPr>
          <a:xfrm>
            <a:off x="3496963" y="729049"/>
            <a:ext cx="8353168" cy="6128951"/>
          </a:xfrm>
        </p:spPr>
        <p:txBody>
          <a:bodyPr>
            <a:normAutofit fontScale="92500"/>
          </a:bodyPr>
          <a:lstStyle/>
          <a:p>
            <a:r>
              <a:rPr lang="en-US" sz="2200" b="1" dirty="0">
                <a:solidFill>
                  <a:schemeClr val="tx1"/>
                </a:solidFill>
              </a:rPr>
              <a:t>Oligopoly</a:t>
            </a:r>
            <a:r>
              <a:rPr lang="en-US" sz="2200" dirty="0">
                <a:solidFill>
                  <a:schemeClr val="tx1"/>
                </a:solidFill>
              </a:rPr>
              <a:t> is similar in many ways to a monopoly. </a:t>
            </a:r>
          </a:p>
          <a:p>
            <a:pPr marL="0" indent="0">
              <a:buNone/>
            </a:pPr>
            <a:r>
              <a:rPr lang="en-US" sz="2200" dirty="0">
                <a:solidFill>
                  <a:schemeClr val="tx1"/>
                </a:solidFill>
              </a:rPr>
              <a:t>The primary difference is that rather than having only one producer of a good or service, there are a handful of producers, or at least a handful of producers that make up a dominant majority of the production in the market system.</a:t>
            </a:r>
          </a:p>
          <a:p>
            <a:pPr marL="0" indent="0">
              <a:buNone/>
            </a:pPr>
            <a:r>
              <a:rPr lang="en-US" sz="2200" dirty="0">
                <a:solidFill>
                  <a:schemeClr val="tx1"/>
                </a:solidFill>
              </a:rPr>
              <a:t> While </a:t>
            </a:r>
            <a:r>
              <a:rPr lang="en-US" sz="2200" dirty="0" err="1">
                <a:solidFill>
                  <a:schemeClr val="tx1"/>
                </a:solidFill>
              </a:rPr>
              <a:t>oligopolists</a:t>
            </a:r>
            <a:r>
              <a:rPr lang="en-US" sz="2200" dirty="0">
                <a:solidFill>
                  <a:schemeClr val="tx1"/>
                </a:solidFill>
              </a:rPr>
              <a:t> do not have the same pricing power as monopolists, it is possible, without diligent government regulation, that </a:t>
            </a:r>
            <a:r>
              <a:rPr lang="en-US" sz="2200" dirty="0" err="1">
                <a:solidFill>
                  <a:schemeClr val="tx1"/>
                </a:solidFill>
              </a:rPr>
              <a:t>oligopolists</a:t>
            </a:r>
            <a:r>
              <a:rPr lang="en-US" sz="2200" dirty="0">
                <a:solidFill>
                  <a:schemeClr val="tx1"/>
                </a:solidFill>
              </a:rPr>
              <a:t> will collude with one another to set prices in the same way a monopolist would.</a:t>
            </a:r>
            <a:endParaRPr lang="ru-RU" sz="2200" dirty="0">
              <a:solidFill>
                <a:schemeClr val="tx1"/>
              </a:solidFill>
            </a:endParaRPr>
          </a:p>
          <a:p>
            <a:r>
              <a:rPr lang="en-US" sz="2200" b="1" dirty="0">
                <a:solidFill>
                  <a:schemeClr val="tx1"/>
                </a:solidFill>
              </a:rPr>
              <a:t>Monopolistic competition </a:t>
            </a:r>
            <a:r>
              <a:rPr lang="en-US" sz="2200" dirty="0">
                <a:solidFill>
                  <a:schemeClr val="tx1"/>
                </a:solidFill>
              </a:rPr>
              <a:t>is a type of market system combining elements of a monopoly and perfect competition. </a:t>
            </a:r>
          </a:p>
          <a:p>
            <a:pPr marL="0" indent="0">
              <a:buNone/>
            </a:pPr>
            <a:r>
              <a:rPr lang="en-US" sz="2200" dirty="0">
                <a:solidFill>
                  <a:schemeClr val="tx1"/>
                </a:solidFill>
              </a:rPr>
              <a:t>Like a perfectly competitive market system, there are numerous competitors in the market. The difference is that each competitor is sufficiently differentiated from the others that some can charge greater prices than a perfectly competitive firm. An example of monopolistic competition is the market for music. While there are many artists, each artist is different and is not perfectly </a:t>
            </a:r>
            <a:r>
              <a:rPr lang="en-US" sz="2200" dirty="0" err="1">
                <a:solidFill>
                  <a:schemeClr val="tx1"/>
                </a:solidFill>
              </a:rPr>
              <a:t>substitutible</a:t>
            </a:r>
            <a:r>
              <a:rPr lang="en-US" sz="2200" dirty="0">
                <a:solidFill>
                  <a:schemeClr val="tx1"/>
                </a:solidFill>
              </a:rPr>
              <a:t> with another artist.</a:t>
            </a:r>
            <a:endParaRPr lang="ru-RU" sz="2200" dirty="0">
              <a:solidFill>
                <a:schemeClr val="tx1"/>
              </a:solidFill>
            </a:endParaRPr>
          </a:p>
          <a:p>
            <a:r>
              <a:rPr lang="en-US" sz="2200" b="1" dirty="0">
                <a:solidFill>
                  <a:schemeClr val="tx1"/>
                </a:solidFill>
              </a:rPr>
              <a:t> Monopsony.  </a:t>
            </a:r>
            <a:r>
              <a:rPr lang="en-US" sz="2200" dirty="0">
                <a:solidFill>
                  <a:schemeClr val="tx1"/>
                </a:solidFill>
              </a:rPr>
              <a:t>Whereas a perfectly competitive market theoretically has an infinite number of buyers and sellers, a monopsony has only one buyer for a particular good or service, giving that buyer significant power in determining the price of the products produced.</a:t>
            </a:r>
            <a:endParaRPr lang="ru-RU" sz="2200" dirty="0">
              <a:solidFill>
                <a:schemeClr val="tx1"/>
              </a:solidFill>
            </a:endParaRPr>
          </a:p>
          <a:p>
            <a:endParaRPr lang="ru-RU" b="1" dirty="0">
              <a:solidFill>
                <a:schemeClr val="tx1"/>
              </a:solidFill>
            </a:endParaRPr>
          </a:p>
          <a:p>
            <a:endParaRPr lang="ru-RU" dirty="0"/>
          </a:p>
        </p:txBody>
      </p:sp>
    </p:spTree>
    <p:extLst>
      <p:ext uri="{BB962C8B-B14F-4D97-AF65-F5344CB8AC3E}">
        <p14:creationId xmlns:p14="http://schemas.microsoft.com/office/powerpoint/2010/main" val="24499364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D164EA7-B8DD-744F-9D4A-BD2B617480FF}"/>
              </a:ext>
            </a:extLst>
          </p:cNvPr>
          <p:cNvSpPr>
            <a:spLocks noGrp="1"/>
          </p:cNvSpPr>
          <p:nvPr>
            <p:ph type="title"/>
          </p:nvPr>
        </p:nvSpPr>
        <p:spPr/>
        <p:txBody>
          <a:bodyPr/>
          <a:lstStyle/>
          <a:p>
            <a:endParaRPr lang="ru-RU" dirty="0"/>
          </a:p>
        </p:txBody>
      </p:sp>
      <p:sp>
        <p:nvSpPr>
          <p:cNvPr id="3" name="Объект 2">
            <a:extLst>
              <a:ext uri="{FF2B5EF4-FFF2-40B4-BE49-F238E27FC236}">
                <a16:creationId xmlns:a16="http://schemas.microsoft.com/office/drawing/2014/main" id="{40D62C39-B863-7A4E-9446-C1F2AD9C8E36}"/>
              </a:ext>
            </a:extLst>
          </p:cNvPr>
          <p:cNvSpPr>
            <a:spLocks noGrp="1"/>
          </p:cNvSpPr>
          <p:nvPr>
            <p:ph idx="1"/>
          </p:nvPr>
        </p:nvSpPr>
        <p:spPr/>
        <p:txBody>
          <a:bodyPr>
            <a:normAutofit/>
          </a:bodyPr>
          <a:lstStyle/>
          <a:p>
            <a:endParaRPr lang="ru-RU" sz="3400" b="1" dirty="0">
              <a:solidFill>
                <a:schemeClr val="tx1"/>
              </a:solidFill>
            </a:endParaRPr>
          </a:p>
        </p:txBody>
      </p:sp>
      <p:pic>
        <p:nvPicPr>
          <p:cNvPr id="4" name="Рисунок 3">
            <a:extLst>
              <a:ext uri="{FF2B5EF4-FFF2-40B4-BE49-F238E27FC236}">
                <a16:creationId xmlns:a16="http://schemas.microsoft.com/office/drawing/2014/main" id="{3FD8A117-53FE-0547-BC5A-340D8E057305}"/>
              </a:ext>
            </a:extLst>
          </p:cNvPr>
          <p:cNvPicPr>
            <a:picLocks noChangeAspect="1"/>
          </p:cNvPicPr>
          <p:nvPr/>
        </p:nvPicPr>
        <p:blipFill>
          <a:blip r:embed="rId2"/>
          <a:stretch>
            <a:fillRect/>
          </a:stretch>
        </p:blipFill>
        <p:spPr>
          <a:xfrm>
            <a:off x="395416" y="659603"/>
            <a:ext cx="11195221" cy="5529649"/>
          </a:xfrm>
          <a:prstGeom prst="rect">
            <a:avLst/>
          </a:prstGeom>
        </p:spPr>
      </p:pic>
    </p:spTree>
    <p:extLst>
      <p:ext uri="{BB962C8B-B14F-4D97-AF65-F5344CB8AC3E}">
        <p14:creationId xmlns:p14="http://schemas.microsoft.com/office/powerpoint/2010/main" val="3478690652"/>
      </p:ext>
    </p:extLst>
  </p:cSld>
  <p:clrMapOvr>
    <a:masterClrMapping/>
  </p:clrMapOvr>
</p:sld>
</file>

<file path=ppt/theme/theme1.xml><?xml version="1.0" encoding="utf-8"?>
<a:theme xmlns:a="http://schemas.openxmlformats.org/drawingml/2006/main" name="Рамка">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docProps/app.xml><?xml version="1.0" encoding="utf-8"?>
<Properties xmlns="http://schemas.openxmlformats.org/officeDocument/2006/extended-properties" xmlns:vt="http://schemas.openxmlformats.org/officeDocument/2006/docPropsVTypes">
  <Template>Рамка</Template>
  <TotalTime>70</TotalTime>
  <Words>1348</Words>
  <Application>Microsoft Macintosh PowerPoint</Application>
  <PresentationFormat>Широкоэкранный</PresentationFormat>
  <Paragraphs>65</Paragraphs>
  <Slides>15</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15</vt:i4>
      </vt:variant>
    </vt:vector>
  </HeadingPairs>
  <TitlesOfParts>
    <vt:vector size="19" baseType="lpstr">
      <vt:lpstr>Corbel</vt:lpstr>
      <vt:lpstr>Times New Roman</vt:lpstr>
      <vt:lpstr>Wingdings 2</vt:lpstr>
      <vt:lpstr>Рамка</vt:lpstr>
      <vt:lpstr> Market economy and its regulation  </vt:lpstr>
      <vt:lpstr>Definition</vt:lpstr>
      <vt:lpstr>History</vt:lpstr>
      <vt:lpstr>Characteristics of a Market Economy </vt:lpstr>
      <vt:lpstr>Презентация PowerPoint</vt:lpstr>
      <vt:lpstr>Advantages of a Market Economy </vt:lpstr>
      <vt:lpstr>Disadvantages of a Market Economy </vt:lpstr>
      <vt:lpstr>What are the Laws of Supply and Demand? </vt:lpstr>
      <vt:lpstr>Understanding Supply </vt:lpstr>
      <vt:lpstr>Understanding Demand </vt:lpstr>
      <vt:lpstr>Supply and Demand Graph </vt:lpstr>
      <vt:lpstr>a host of other real-life factors that interfere with the supply and demand model </vt:lpstr>
      <vt:lpstr>The five major market system types </vt:lpstr>
      <vt:lpstr>The five major market system types </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Market economy and its regulation  </dc:title>
  <dc:creator>Microsoft Office User</dc:creator>
  <cp:lastModifiedBy>Microsoft Office User</cp:lastModifiedBy>
  <cp:revision>10</cp:revision>
  <dcterms:created xsi:type="dcterms:W3CDTF">2020-02-17T18:38:20Z</dcterms:created>
  <dcterms:modified xsi:type="dcterms:W3CDTF">2023-02-03T11:50:44Z</dcterms:modified>
</cp:coreProperties>
</file>