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9" d="100"/>
          <a:sy n="59" d="100"/>
        </p:scale>
        <p:origin x="7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2/3/2023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381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634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2506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0301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465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1922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041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6989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8495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563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4319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66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39454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4402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311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221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5591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2/3/2023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4126746"/>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10115" y="1625585"/>
            <a:ext cx="8791575" cy="1218707"/>
          </a:xfrm>
        </p:spPr>
        <p:txBody>
          <a:bodyPr>
            <a:normAutofit fontScale="90000"/>
          </a:bodyPr>
          <a:lstStyle/>
          <a:p>
            <a:pPr algn="ctr"/>
            <a:r>
              <a:rPr lang="uk-UA" sz="2800" b="1" dirty="0" smtClean="0">
                <a:solidFill>
                  <a:srgbClr val="FFFF00"/>
                </a:solidFill>
                <a:effectLst/>
                <a:latin typeface="+mn-lt"/>
              </a:rPr>
              <a:t>Лекція №9 Захист</a:t>
            </a:r>
            <a:r>
              <a:rPr lang="ru-RU" sz="2800" b="1" dirty="0" smtClean="0">
                <a:solidFill>
                  <a:srgbClr val="FFFF00"/>
                </a:solidFill>
                <a:effectLst/>
                <a:latin typeface="+mn-lt"/>
              </a:rPr>
              <a:t> </a:t>
            </a:r>
            <a:r>
              <a:rPr lang="ru-RU" sz="2800" b="1" dirty="0">
                <a:solidFill>
                  <a:srgbClr val="FFFF00"/>
                </a:solidFill>
                <a:effectLst/>
                <a:latin typeface="+mn-lt"/>
              </a:rPr>
              <a:t>фармацевтичного ринку від фальсифікованих, субстандартних лікарських засобів та медичних  виробів.</a:t>
            </a:r>
          </a:p>
        </p:txBody>
      </p:sp>
      <p:sp>
        <p:nvSpPr>
          <p:cNvPr id="3" name="Прямоугольник 2"/>
          <p:cNvSpPr/>
          <p:nvPr/>
        </p:nvSpPr>
        <p:spPr>
          <a:xfrm>
            <a:off x="2375338" y="406784"/>
            <a:ext cx="7767144" cy="1200329"/>
          </a:xfrm>
          <a:prstGeom prst="rect">
            <a:avLst/>
          </a:prstGeom>
        </p:spPr>
        <p:txBody>
          <a:bodyPr wrap="square">
            <a:spAutoFit/>
          </a:bodyPr>
          <a:lstStyle/>
          <a:p>
            <a:pPr lvl="0" algn="ctr">
              <a:defRPr/>
            </a:pPr>
            <a:r>
              <a:rPr lang="ru-RU"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t>ОДЕСЬКИЙ НАЦІОНАЛЬНИЙ МЕДИЧНИЙ УНІВЕРСИТЕТ</a:t>
            </a:r>
            <a:br>
              <a:rPr lang="ru-RU"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ru-RU"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t>ФАРМАЦЕВТИЧНИЙ ФАКУЛЬТЕТ</a:t>
            </a:r>
            <a:r>
              <a:rPr lang="en-US"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t/>
            </a:r>
            <a:br>
              <a:rPr lang="en-US"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uk-UA" kern="0" dirty="0">
                <a:solidFill>
                  <a:srgbClr val="FFFF00"/>
                </a:solidFill>
                <a:latin typeface="Yu Gothic UI Semibold" panose="020B0700000000000000" pitchFamily="34" charset="-128"/>
                <a:ea typeface="Yu Gothic UI Semibold" panose="020B0700000000000000" pitchFamily="34" charset="-128"/>
                <a:cs typeface="Times New Roman" panose="02020603050405020304" pitchFamily="18" charset="0"/>
              </a:rPr>
              <a:t> Кафедра організації та економіки фармації</a:t>
            </a:r>
            <a:r>
              <a:rPr lang="ru-RU" kern="0" dirty="0">
                <a:solidFill>
                  <a:srgbClr val="FFFF00"/>
                </a:solidFill>
                <a:latin typeface="Times New Roman" panose="02020603050405020304" pitchFamily="18" charset="0"/>
                <a:cs typeface="Times New Roman" panose="02020603050405020304" pitchFamily="18" charset="0"/>
              </a:rPr>
              <a:t/>
            </a:r>
            <a:br>
              <a:rPr lang="ru-RU" kern="0" dirty="0">
                <a:solidFill>
                  <a:srgbClr val="FFFF00"/>
                </a:solidFill>
                <a:latin typeface="Times New Roman" panose="02020603050405020304" pitchFamily="18" charset="0"/>
                <a:cs typeface="Times New Roman" panose="02020603050405020304" pitchFamily="18" charset="0"/>
              </a:rPr>
            </a:br>
            <a:endParaRPr lang="uk-UA" kern="0" dirty="0">
              <a:solidFill>
                <a:srgbClr val="FFFF00"/>
              </a:solidFill>
            </a:endParaRPr>
          </a:p>
        </p:txBody>
      </p:sp>
      <p:pic>
        <p:nvPicPr>
          <p:cNvPr id="7" name="Рисунок 6"/>
          <p:cNvPicPr>
            <a:picLocks noChangeAspect="1"/>
          </p:cNvPicPr>
          <p:nvPr/>
        </p:nvPicPr>
        <p:blipFill>
          <a:blip r:embed="rId2"/>
          <a:stretch>
            <a:fillRect/>
          </a:stretch>
        </p:blipFill>
        <p:spPr>
          <a:xfrm>
            <a:off x="2662590" y="2816679"/>
            <a:ext cx="7281510" cy="2890158"/>
          </a:xfrm>
          <a:prstGeom prst="rect">
            <a:avLst/>
          </a:prstGeom>
          <a:ln>
            <a:noFill/>
          </a:ln>
          <a:effectLst>
            <a:softEdge rad="112500"/>
          </a:effectLst>
        </p:spPr>
      </p:pic>
      <p:pic>
        <p:nvPicPr>
          <p:cNvPr id="8" name="Рисунок 7"/>
          <p:cNvPicPr>
            <a:picLocks noChangeAspect="1"/>
          </p:cNvPicPr>
          <p:nvPr/>
        </p:nvPicPr>
        <p:blipFill>
          <a:blip r:embed="rId3"/>
          <a:stretch>
            <a:fillRect/>
          </a:stretch>
        </p:blipFill>
        <p:spPr>
          <a:xfrm>
            <a:off x="8292663" y="5821136"/>
            <a:ext cx="4834547" cy="768163"/>
          </a:xfrm>
          <a:prstGeom prst="rect">
            <a:avLst/>
          </a:prstGeom>
        </p:spPr>
      </p:pic>
    </p:spTree>
    <p:extLst>
      <p:ext uri="{BB962C8B-B14F-4D97-AF65-F5344CB8AC3E}">
        <p14:creationId xmlns:p14="http://schemas.microsoft.com/office/powerpoint/2010/main" val="1157949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9585" y="212004"/>
            <a:ext cx="10083339" cy="4511813"/>
          </a:xfrm>
          <a:prstGeom prst="rect">
            <a:avLst/>
          </a:prstGeom>
        </p:spPr>
        <p:txBody>
          <a:bodyPr wrap="square">
            <a:spAutoFit/>
          </a:bodyPr>
          <a:lstStyle/>
          <a:p>
            <a:pPr indent="450215">
              <a:lnSpc>
                <a:spcPct val="115000"/>
              </a:lnSpc>
              <a:spcAft>
                <a:spcPts val="0"/>
              </a:spcAft>
            </a:pPr>
            <a:r>
              <a:rPr lang="uk-UA" b="1" dirty="0">
                <a:latin typeface="Times New Roman" panose="02020603050405020304" pitchFamily="18" charset="0"/>
                <a:ea typeface="Times New Roman" panose="02020603050405020304" pitchFamily="18" charset="0"/>
              </a:rPr>
              <a:t>Актуальність теми.</a:t>
            </a:r>
            <a:r>
              <a:rPr lang="uk-UA" sz="1100" dirty="0">
                <a:latin typeface="Arial" panose="020B0604020202020204" pitchFamily="34" charset="0"/>
                <a:ea typeface="Times New Roman" panose="02020603050405020304" pitchFamily="18" charset="0"/>
              </a:rPr>
              <a:t> </a:t>
            </a:r>
            <a:r>
              <a:rPr lang="ru-RU" sz="2800" dirty="0">
                <a:solidFill>
                  <a:srgbClr val="FFFF00"/>
                </a:solidFill>
                <a:latin typeface="Times New Roman" panose="02020603050405020304" pitchFamily="18" charset="0"/>
                <a:ea typeface="Times New Roman" panose="02020603050405020304" pitchFamily="18" charset="0"/>
              </a:rPr>
              <a:t>Фальсифіковані лікарські засоби (ФЛЗ) виступають однією з найсерйозніших проблем охорони здоров’я людей як на національному, так і на міжнародному рівні. Крім прямої шкоди, яка завдається хворим у вигляді ризику для життя, здоров’я, невдалого та неефективного </a:t>
            </a:r>
            <a:r>
              <a:rPr lang="uk-UA" sz="2800" dirty="0" smtClean="0">
                <a:solidFill>
                  <a:srgbClr val="FFFF00"/>
                </a:solidFill>
                <a:latin typeface="Times New Roman" panose="02020603050405020304" pitchFamily="18" charset="0"/>
                <a:ea typeface="Times New Roman" panose="02020603050405020304" pitchFamily="18" charset="0"/>
              </a:rPr>
              <a:t>лікування</a:t>
            </a:r>
            <a:r>
              <a:rPr lang="ru-RU" sz="2800" dirty="0" smtClean="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такі</a:t>
            </a:r>
            <a:r>
              <a:rPr lang="ru-RU" sz="2800" dirty="0">
                <a:solidFill>
                  <a:srgbClr val="FFFF00"/>
                </a:solidFill>
                <a:latin typeface="Times New Roman" panose="02020603050405020304" pitchFamily="18" charset="0"/>
                <a:ea typeface="Times New Roman" panose="02020603050405020304" pitchFamily="18" charset="0"/>
              </a:rPr>
              <a:t> засоби </a:t>
            </a:r>
            <a:r>
              <a:rPr lang="ru-RU" sz="2800" dirty="0" err="1">
                <a:solidFill>
                  <a:srgbClr val="FFFF00"/>
                </a:solidFill>
                <a:latin typeface="Times New Roman" panose="02020603050405020304" pitchFamily="18" charset="0"/>
                <a:ea typeface="Times New Roman" panose="02020603050405020304" pitchFamily="18" charset="0"/>
              </a:rPr>
              <a:t>також</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спричиняють</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збитки</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прогресу</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досягнутому</a:t>
            </a:r>
            <a:r>
              <a:rPr lang="ru-RU" sz="2800" dirty="0">
                <a:solidFill>
                  <a:srgbClr val="FFFF00"/>
                </a:solidFill>
                <a:latin typeface="Times New Roman" panose="02020603050405020304" pitchFamily="18" charset="0"/>
                <a:ea typeface="Times New Roman" panose="02020603050405020304" pitchFamily="18" charset="0"/>
              </a:rPr>
              <a:t> у </a:t>
            </a:r>
            <a:r>
              <a:rPr lang="ru-RU" sz="2800" dirty="0" err="1">
                <a:solidFill>
                  <a:srgbClr val="FFFF00"/>
                </a:solidFill>
                <a:latin typeface="Times New Roman" panose="02020603050405020304" pitchFamily="18" charset="0"/>
                <a:ea typeface="Times New Roman" panose="02020603050405020304" pitchFamily="18" charset="0"/>
              </a:rPr>
              <a:t>фармацевтичній</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галузі</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врешті</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ставлять</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під</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сумнів</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усю</a:t>
            </a:r>
            <a:r>
              <a:rPr lang="ru-RU" sz="2800" dirty="0">
                <a:solidFill>
                  <a:srgbClr val="FFFF00"/>
                </a:solidFill>
                <a:latin typeface="Times New Roman" panose="02020603050405020304" pitchFamily="18" charset="0"/>
                <a:ea typeface="Times New Roman" panose="02020603050405020304" pitchFamily="18" charset="0"/>
              </a:rPr>
              <a:t> систему охорони здоров’я, </a:t>
            </a:r>
            <a:r>
              <a:rPr lang="ru-RU" sz="2800" dirty="0" err="1">
                <a:solidFill>
                  <a:srgbClr val="FFFF00"/>
                </a:solidFill>
                <a:latin typeface="Times New Roman" panose="02020603050405020304" pitchFamily="18" charset="0"/>
                <a:ea typeface="Times New Roman" panose="02020603050405020304" pitchFamily="18" charset="0"/>
              </a:rPr>
              <a:t>методи</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діяльності</a:t>
            </a:r>
            <a:r>
              <a:rPr lang="ru-RU" sz="2800" dirty="0">
                <a:solidFill>
                  <a:srgbClr val="FFFF00"/>
                </a:solidFill>
                <a:latin typeface="Times New Roman" panose="02020603050405020304" pitchFamily="18" charset="0"/>
                <a:ea typeface="Times New Roman" panose="02020603050405020304" pitchFamily="18" charset="0"/>
              </a:rPr>
              <a:t> та правового </a:t>
            </a:r>
            <a:r>
              <a:rPr lang="ru-RU" sz="2800" dirty="0" err="1">
                <a:solidFill>
                  <a:srgbClr val="FFFF00"/>
                </a:solidFill>
                <a:latin typeface="Times New Roman" panose="02020603050405020304" pitchFamily="18" charset="0"/>
                <a:ea typeface="Times New Roman" panose="02020603050405020304" pitchFamily="18" charset="0"/>
              </a:rPr>
              <a:t>впливу</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держави</a:t>
            </a:r>
            <a:r>
              <a:rPr lang="ru-RU" sz="2800" dirty="0">
                <a:solidFill>
                  <a:srgbClr val="FFFF00"/>
                </a:solidFill>
                <a:latin typeface="Times New Roman" panose="02020603050405020304" pitchFamily="18" charset="0"/>
                <a:ea typeface="Times New Roman" panose="02020603050405020304" pitchFamily="18" charset="0"/>
              </a:rPr>
              <a:t> у </a:t>
            </a:r>
            <a:r>
              <a:rPr lang="ru-RU" sz="2800" dirty="0" err="1">
                <a:solidFill>
                  <a:srgbClr val="FFFF00"/>
                </a:solidFill>
                <a:latin typeface="Times New Roman" panose="02020603050405020304" pitchFamily="18" charset="0"/>
                <a:ea typeface="Times New Roman" panose="02020603050405020304" pitchFamily="18" charset="0"/>
              </a:rPr>
              <a:t>цій</a:t>
            </a:r>
            <a:r>
              <a:rPr lang="ru-RU" sz="2800" dirty="0">
                <a:solidFill>
                  <a:srgbClr val="FFFF00"/>
                </a:solidFill>
                <a:latin typeface="Times New Roman" panose="02020603050405020304" pitchFamily="18" charset="0"/>
                <a:ea typeface="Times New Roman" panose="02020603050405020304" pitchFamily="18" charset="0"/>
              </a:rPr>
              <a:t> </a:t>
            </a:r>
            <a:r>
              <a:rPr lang="ru-RU" sz="2800" dirty="0" err="1">
                <a:solidFill>
                  <a:srgbClr val="FFFF00"/>
                </a:solidFill>
                <a:latin typeface="Times New Roman" panose="02020603050405020304" pitchFamily="18" charset="0"/>
                <a:ea typeface="Times New Roman" panose="02020603050405020304" pitchFamily="18" charset="0"/>
              </a:rPr>
              <a:t>сфері</a:t>
            </a:r>
            <a:r>
              <a:rPr lang="ru-RU" sz="2800" dirty="0">
                <a:solidFill>
                  <a:srgbClr val="FFFF00"/>
                </a:solidFill>
                <a:latin typeface="Times New Roman" panose="02020603050405020304" pitchFamily="18" charset="0"/>
                <a:ea typeface="Times New Roman" panose="02020603050405020304" pitchFamily="18" charset="0"/>
              </a:rPr>
              <a:t>.</a:t>
            </a:r>
            <a:endParaRPr lang="ru-RU" sz="28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08415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73331" y="58847"/>
            <a:ext cx="10532225" cy="3831818"/>
          </a:xfrm>
          <a:prstGeom prst="rect">
            <a:avLst/>
          </a:prstGeom>
        </p:spPr>
        <p:txBody>
          <a:bodyPr wrap="square">
            <a:spAutoFit/>
          </a:bodyPr>
          <a:lstStyle/>
          <a:p>
            <a:pPr indent="450215">
              <a:lnSpc>
                <a:spcPct val="150000"/>
              </a:lnSpc>
              <a:spcAft>
                <a:spcPts val="0"/>
              </a:spcAft>
              <a:tabLst>
                <a:tab pos="1838325" algn="l"/>
              </a:tabLst>
            </a:pPr>
            <a:r>
              <a:rPr lang="uk-UA" dirty="0">
                <a:solidFill>
                  <a:srgbClr val="FFFF00"/>
                </a:solidFill>
                <a:latin typeface="Times New Roman" panose="02020603050405020304" pitchFamily="18" charset="0"/>
                <a:ea typeface="Times New Roman" panose="02020603050405020304" pitchFamily="18" charset="0"/>
              </a:rPr>
              <a:t>Наказ  МОЗ № 677 від 29.09.2014 «</a:t>
            </a:r>
            <a:r>
              <a:rPr lang="ru-RU" dirty="0">
                <a:solidFill>
                  <a:srgbClr val="FFFF00"/>
                </a:solidFill>
                <a:latin typeface="Times New Roman" panose="02020603050405020304" pitchFamily="18" charset="0"/>
                <a:ea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rPr>
              <a:t>Про затвердження Порядку контролю якості лікарських засобів під час оптової та роздрібної торгівлі», визначає, що:</a:t>
            </a:r>
            <a:endParaRPr lang="ru-RU" sz="1100" dirty="0">
              <a:solidFill>
                <a:srgbClr val="FFFF00"/>
              </a:solidFill>
              <a:latin typeface="Arial" panose="020B0604020202020204" pitchFamily="34" charset="0"/>
              <a:ea typeface="Times New Roman" panose="02020603050405020304" pitchFamily="18" charset="0"/>
            </a:endParaRPr>
          </a:p>
          <a:p>
            <a:pPr indent="450215" algn="just">
              <a:lnSpc>
                <a:spcPct val="150000"/>
              </a:lnSpc>
              <a:spcAft>
                <a:spcPts val="0"/>
              </a:spcAft>
            </a:pPr>
            <a:r>
              <a:rPr lang="uk-UA" i="1" dirty="0">
                <a:solidFill>
                  <a:srgbClr val="FF0000"/>
                </a:solidFill>
                <a:latin typeface="Times New Roman" panose="02020603050405020304" pitchFamily="18" charset="0"/>
                <a:ea typeface="Times New Roman" panose="02020603050405020304" pitchFamily="18" charset="0"/>
              </a:rPr>
              <a:t>Лікарські засоби сумнівної якості </a:t>
            </a:r>
            <a:r>
              <a:rPr lang="uk-UA" dirty="0">
                <a:solidFill>
                  <a:srgbClr val="FFFF00"/>
                </a:solidFill>
                <a:latin typeface="Times New Roman" panose="02020603050405020304" pitchFamily="18" charset="0"/>
                <a:ea typeface="Times New Roman" panose="02020603050405020304" pitchFamily="18" charset="0"/>
              </a:rPr>
              <a:t>– це  лікарські засоби, що зберігаються, транспортуються та реалізуються з порушенням чинних норм і правил, втратили товарний вигляд, не відповідають вимогам АНД/МКЯ за візуальними показниками, стосовно яких наявна інформація про невідповідність вимогам законодавства інших серій цього препарату та встановлення факту заборони на території інших країн, лікарські засоби, що супроводжуються невідповідно оформленими сертифікатами якості серії лікарського засобу, у яких виявлено розбіжності у супровідних документах та порушення встановлених умов виготовлення лікарських засобів в аптеці за рецептом лікаря, тощо;</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523702" y="4098141"/>
            <a:ext cx="10681854" cy="1754326"/>
          </a:xfrm>
          <a:prstGeom prst="rect">
            <a:avLst/>
          </a:prstGeom>
        </p:spPr>
        <p:txBody>
          <a:bodyPr wrap="square">
            <a:spAutoFit/>
          </a:bodyPr>
          <a:lstStyle/>
          <a:p>
            <a:pPr indent="450215" algn="just">
              <a:lnSpc>
                <a:spcPct val="150000"/>
              </a:lnSpc>
              <a:spcAft>
                <a:spcPts val="0"/>
              </a:spcAft>
            </a:pPr>
            <a:r>
              <a:rPr lang="uk-UA" i="1" dirty="0">
                <a:solidFill>
                  <a:srgbClr val="FF0000"/>
                </a:solidFill>
                <a:latin typeface="Times New Roman" panose="02020603050405020304" pitchFamily="18" charset="0"/>
                <a:ea typeface="Times New Roman" panose="02020603050405020304" pitchFamily="18" charset="0"/>
              </a:rPr>
              <a:t>Неякісні лікарські засоби</a:t>
            </a:r>
            <a:r>
              <a:rPr lang="uk-UA" dirty="0">
                <a:solidFill>
                  <a:srgbClr val="FF0000"/>
                </a:solidFill>
                <a:latin typeface="Times New Roman" panose="02020603050405020304" pitchFamily="18" charset="0"/>
                <a:ea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rPr>
              <a:t>- лікарські засоби, якість яких не відповідає вимогам нормативних документів, лікарські засоби, які зазнали механічного, хімічного, фізичного, біологічного або іншого впливу, що унеможливлює їх подальше використання, а також лікарські засоби з терміном придатності, що минув;</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916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1149" y="565578"/>
            <a:ext cx="9684327" cy="5565563"/>
          </a:xfrm>
          <a:prstGeom prst="rect">
            <a:avLst/>
          </a:prstGeom>
        </p:spPr>
        <p:txBody>
          <a:bodyPr wrap="square">
            <a:spAutoFit/>
          </a:bodyPr>
          <a:lstStyle/>
          <a:p>
            <a:pPr indent="450215" algn="just">
              <a:lnSpc>
                <a:spcPct val="150000"/>
              </a:lnSpc>
              <a:spcAft>
                <a:spcPts val="0"/>
              </a:spcAft>
            </a:pPr>
            <a:r>
              <a:rPr lang="uk-UA" sz="2400" spc="5" dirty="0">
                <a:solidFill>
                  <a:srgbClr val="FFFF00"/>
                </a:solidFill>
                <a:latin typeface="Times New Roman" panose="02020603050405020304" pitchFamily="18" charset="0"/>
                <a:ea typeface="Times New Roman" panose="02020603050405020304" pitchFamily="18" charset="0"/>
              </a:rPr>
              <a:t>Закон України «Про лікарські засоби» від 04.04.1996 (зі змінами)</a:t>
            </a:r>
            <a:r>
              <a:rPr lang="uk-UA" sz="2400" b="1" spc="5" dirty="0">
                <a:solidFill>
                  <a:srgbClr val="FFFF00"/>
                </a:solidFill>
                <a:latin typeface="Times New Roman" panose="02020603050405020304" pitchFamily="18" charset="0"/>
                <a:ea typeface="Times New Roman" panose="02020603050405020304" pitchFamily="18" charset="0"/>
              </a:rPr>
              <a:t> </a:t>
            </a:r>
            <a:r>
              <a:rPr lang="uk-UA" sz="2400" spc="5" dirty="0">
                <a:solidFill>
                  <a:srgbClr val="FFFF00"/>
                </a:solidFill>
                <a:latin typeface="Times New Roman" panose="02020603050405020304" pitchFamily="18" charset="0"/>
                <a:ea typeface="Times New Roman" panose="02020603050405020304" pitchFamily="18" charset="0"/>
              </a:rPr>
              <a:t>визначає, що:</a:t>
            </a:r>
            <a:endParaRPr lang="ru-RU" sz="2400" dirty="0">
              <a:solidFill>
                <a:srgbClr val="FFFF00"/>
              </a:solidFill>
              <a:latin typeface="Arial" panose="020B0604020202020204" pitchFamily="34" charset="0"/>
              <a:ea typeface="Times New Roman" panose="02020603050405020304" pitchFamily="18" charset="0"/>
            </a:endParaRPr>
          </a:p>
          <a:p>
            <a:pPr indent="450215" algn="just">
              <a:lnSpc>
                <a:spcPct val="150000"/>
              </a:lnSpc>
              <a:spcAft>
                <a:spcPts val="0"/>
              </a:spcAft>
            </a:pPr>
            <a:r>
              <a:rPr lang="uk-UA" sz="2400" i="1" dirty="0">
                <a:solidFill>
                  <a:srgbClr val="FF0000"/>
                </a:solidFill>
                <a:latin typeface="Times New Roman" panose="02020603050405020304" pitchFamily="18" charset="0"/>
                <a:ea typeface="Times New Roman" panose="02020603050405020304" pitchFamily="18" charset="0"/>
              </a:rPr>
              <a:t>Фальсифікований лікарський засіб</a:t>
            </a:r>
            <a:r>
              <a:rPr lang="uk-UA" sz="2400" dirty="0">
                <a:solidFill>
                  <a:srgbClr val="FF0000"/>
                </a:solidFill>
                <a:latin typeface="Times New Roman" panose="02020603050405020304" pitchFamily="18" charset="0"/>
                <a:ea typeface="Times New Roman" panose="02020603050405020304" pitchFamily="18" charset="0"/>
              </a:rPr>
              <a:t> </a:t>
            </a:r>
            <a:r>
              <a:rPr lang="uk-UA" sz="2400" dirty="0">
                <a:solidFill>
                  <a:srgbClr val="FFFF00"/>
                </a:solidFill>
                <a:latin typeface="Times New Roman" panose="02020603050405020304" pitchFamily="18" charset="0"/>
                <a:ea typeface="Times New Roman" panose="02020603050405020304" pitchFamily="18" charset="0"/>
              </a:rPr>
              <a:t>- лікарський засіб, який умисно промаркований </a:t>
            </a:r>
            <a:r>
              <a:rPr lang="uk-UA" sz="2400" dirty="0" err="1">
                <a:solidFill>
                  <a:srgbClr val="FFFF00"/>
                </a:solidFill>
                <a:latin typeface="Times New Roman" panose="02020603050405020304" pitchFamily="18" charset="0"/>
                <a:ea typeface="Times New Roman" panose="02020603050405020304" pitchFamily="18" charset="0"/>
              </a:rPr>
              <a:t>неідентично</a:t>
            </a:r>
            <a:r>
              <a:rPr lang="uk-UA" sz="2400" dirty="0">
                <a:solidFill>
                  <a:srgbClr val="FFFF00"/>
                </a:solidFill>
                <a:latin typeface="Times New Roman" panose="02020603050405020304" pitchFamily="18" charset="0"/>
                <a:ea typeface="Times New Roman" panose="02020603050405020304" pitchFamily="18" charset="0"/>
              </a:rPr>
              <a:t> (невідповідно) відомостям (одній або декільком з них) про лікарський засіб з відповідною назвою, що внесені до Державного реєстру лікарських засобів України, а так само лікарський засіб, умисно підроблений у інший спосіб, і не відповідає відомостям (одній або декільком з них), у тому числі складу, про лікарський засіб з відповідною назвою, що внесені до Державного реєстру лікарських засобів України.</a:t>
            </a:r>
            <a:endParaRPr lang="ru-RU" sz="24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876555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833" y="490971"/>
            <a:ext cx="10748356" cy="3416320"/>
          </a:xfrm>
          <a:prstGeom prst="rect">
            <a:avLst/>
          </a:prstGeom>
        </p:spPr>
        <p:txBody>
          <a:bodyPr wrap="square">
            <a:spAutoFit/>
          </a:bodyPr>
          <a:lstStyle/>
          <a:p>
            <a:pPr indent="450215" algn="ctr">
              <a:lnSpc>
                <a:spcPct val="150000"/>
              </a:lnSpc>
              <a:spcAft>
                <a:spcPts val="0"/>
              </a:spcAft>
            </a:pPr>
            <a:r>
              <a:rPr lang="uk-UA" b="1" i="1" dirty="0">
                <a:solidFill>
                  <a:srgbClr val="FF0000"/>
                </a:solidFill>
                <a:latin typeface="Times New Roman" panose="02020603050405020304" pitchFamily="18" charset="0"/>
                <a:ea typeface="Times New Roman" panose="02020603050405020304" pitchFamily="18" charset="0"/>
              </a:rPr>
              <a:t>Світова проблема фальсифікації лікарських засобів </a:t>
            </a:r>
            <a:endParaRPr lang="ru-RU" sz="1100" dirty="0">
              <a:solidFill>
                <a:srgbClr val="FF0000"/>
              </a:solidFill>
              <a:latin typeface="Arial" panose="020B0604020202020204" pitchFamily="34" charset="0"/>
              <a:ea typeface="Times New Roman" panose="02020603050405020304" pitchFamily="18" charset="0"/>
            </a:endParaRPr>
          </a:p>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Зазвичай фальсифікації підлягають широко використовувані ліки, недорогі за вартістю, затребувані, а протягом останніх п’яти років наявні випадки фальсифікації </a:t>
            </a:r>
            <a:r>
              <a:rPr lang="uk-UA" dirty="0" err="1">
                <a:solidFill>
                  <a:srgbClr val="FFFF00"/>
                </a:solidFill>
                <a:latin typeface="Times New Roman" panose="02020603050405020304" pitchFamily="18" charset="0"/>
                <a:ea typeface="Times New Roman" panose="02020603050405020304" pitchFamily="18" charset="0"/>
              </a:rPr>
              <a:t>життєво</a:t>
            </a:r>
            <a:r>
              <a:rPr lang="uk-UA" dirty="0">
                <a:solidFill>
                  <a:srgbClr val="FFFF00"/>
                </a:solidFill>
                <a:latin typeface="Times New Roman" panose="02020603050405020304" pitchFamily="18" charset="0"/>
                <a:ea typeface="Times New Roman" panose="02020603050405020304" pitchFamily="18" charset="0"/>
              </a:rPr>
              <a:t> важливих і особливо дорогих препаратів (засобів проти ВІЛ/СНІДу, онкологічних препаратів, антибіотиків тощо), ліків стилю життя (</a:t>
            </a:r>
            <a:r>
              <a:rPr lang="uk-UA" dirty="0" err="1">
                <a:solidFill>
                  <a:srgbClr val="FFFF00"/>
                </a:solidFill>
                <a:latin typeface="Times New Roman" panose="02020603050405020304" pitchFamily="18" charset="0"/>
                <a:ea typeface="Times New Roman" panose="02020603050405020304" pitchFamily="18" charset="0"/>
              </a:rPr>
              <a:t>віагра</a:t>
            </a:r>
            <a:r>
              <a:rPr lang="uk-UA" dirty="0">
                <a:solidFill>
                  <a:srgbClr val="FFFF00"/>
                </a:solidFill>
                <a:latin typeface="Times New Roman" panose="02020603050405020304" pitchFamily="18" charset="0"/>
                <a:ea typeface="Times New Roman" panose="02020603050405020304" pitchFamily="18" charset="0"/>
              </a:rPr>
              <a:t>, стероїдні гормони для нарощування обсягу мускулатури, психотропні препарати, що сприяють поліпшенню настрою та загального самопочуття, тощо). </a:t>
            </a:r>
            <a:r>
              <a:rPr lang="ru-RU" dirty="0">
                <a:solidFill>
                  <a:srgbClr val="FFFF00"/>
                </a:solidFill>
                <a:latin typeface="Times New Roman" panose="02020603050405020304" pitchFamily="18" charset="0"/>
                <a:ea typeface="Times New Roman" panose="02020603050405020304" pitchFamily="18" charset="0"/>
              </a:rPr>
              <a:t>Даний вид </a:t>
            </a:r>
            <a:r>
              <a:rPr lang="ru-RU" dirty="0" err="1">
                <a:solidFill>
                  <a:srgbClr val="FFFF00"/>
                </a:solidFill>
                <a:latin typeface="Times New Roman" panose="02020603050405020304" pitchFamily="18" charset="0"/>
                <a:ea typeface="Times New Roman" panose="02020603050405020304" pitchFamily="18" charset="0"/>
              </a:rPr>
              <a:t>фальсифікованої</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продукції</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поширюється</a:t>
            </a:r>
            <a:r>
              <a:rPr lang="ru-RU" dirty="0">
                <a:solidFill>
                  <a:srgbClr val="FFFF00"/>
                </a:solidFill>
                <a:latin typeface="Times New Roman" panose="02020603050405020304" pitchFamily="18" charset="0"/>
                <a:ea typeface="Times New Roman" panose="02020603050405020304" pitchFamily="18" charset="0"/>
              </a:rPr>
              <a:t> як </a:t>
            </a:r>
            <a:r>
              <a:rPr lang="ru-RU" dirty="0" err="1">
                <a:solidFill>
                  <a:srgbClr val="FFFF00"/>
                </a:solidFill>
                <a:latin typeface="Times New Roman" panose="02020603050405020304" pitchFamily="18" charset="0"/>
                <a:ea typeface="Times New Roman" panose="02020603050405020304" pitchFamily="18" charset="0"/>
              </a:rPr>
              <a:t>нелегальними</a:t>
            </a:r>
            <a:r>
              <a:rPr lang="ru-RU" dirty="0">
                <a:solidFill>
                  <a:srgbClr val="FFFF00"/>
                </a:solidFill>
                <a:latin typeface="Times New Roman" panose="02020603050405020304" pitchFamily="18" charset="0"/>
                <a:ea typeface="Times New Roman" panose="02020603050405020304" pitchFamily="18" charset="0"/>
              </a:rPr>
              <a:t> каналами </a:t>
            </a:r>
            <a:r>
              <a:rPr lang="ru-RU" dirty="0" err="1">
                <a:solidFill>
                  <a:srgbClr val="FFFF00"/>
                </a:solidFill>
                <a:latin typeface="Times New Roman" panose="02020603050405020304" pitchFamily="18" charset="0"/>
                <a:ea typeface="Times New Roman" panose="02020603050405020304" pitchFamily="18" charset="0"/>
              </a:rPr>
              <a:t>збуту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наприклад</a:t>
            </a:r>
            <a:r>
              <a:rPr lang="ru-RU" dirty="0">
                <a:solidFill>
                  <a:srgbClr val="FFFF00"/>
                </a:solidFill>
                <a:latin typeface="Times New Roman" panose="02020603050405020304" pitchFamily="18" charset="0"/>
                <a:ea typeface="Times New Roman" panose="02020603050405020304" pitchFamily="18" charset="0"/>
              </a:rPr>
              <a:t>, контрабанда), так і </a:t>
            </a:r>
            <a:r>
              <a:rPr lang="ru-RU" dirty="0" err="1">
                <a:solidFill>
                  <a:srgbClr val="FFFF00"/>
                </a:solidFill>
                <a:latin typeface="Times New Roman" panose="02020603050405020304" pitchFamily="18" charset="0"/>
                <a:ea typeface="Times New Roman" panose="02020603050405020304" pitchFamily="18" charset="0"/>
              </a:rPr>
              <a:t>законними</a:t>
            </a:r>
            <a:r>
              <a:rPr lang="ru-RU" dirty="0">
                <a:solidFill>
                  <a:srgbClr val="FFFF00"/>
                </a:solidFill>
                <a:latin typeface="Times New Roman" panose="02020603050405020304" pitchFamily="18" charset="0"/>
                <a:ea typeface="Times New Roman" panose="02020603050405020304" pitchFamily="18" charset="0"/>
              </a:rPr>
              <a:t> шляхами (</a:t>
            </a:r>
            <a:r>
              <a:rPr lang="ru-RU" dirty="0" err="1">
                <a:solidFill>
                  <a:srgbClr val="FFFF00"/>
                </a:solidFill>
                <a:latin typeface="Times New Roman" panose="02020603050405020304" pitchFamily="18" charset="0"/>
                <a:ea typeface="Times New Roman" panose="02020603050405020304" pitchFamily="18" charset="0"/>
              </a:rPr>
              <a:t>реалізовується</a:t>
            </a:r>
            <a:r>
              <a:rPr lang="ru-RU" dirty="0">
                <a:solidFill>
                  <a:srgbClr val="FFFF00"/>
                </a:solidFill>
                <a:latin typeface="Times New Roman" panose="02020603050405020304" pitchFamily="18" charset="0"/>
                <a:ea typeface="Times New Roman" panose="02020603050405020304" pitchFamily="18" charset="0"/>
              </a:rPr>
              <a:t> через </a:t>
            </a:r>
            <a:r>
              <a:rPr lang="ru-RU" dirty="0" err="1">
                <a:solidFill>
                  <a:srgbClr val="FFFF00"/>
                </a:solidFill>
                <a:latin typeface="Times New Roman" panose="02020603050405020304" pitchFamily="18" charset="0"/>
                <a:ea typeface="Times New Roman" panose="02020603050405020304" pitchFamily="18" charset="0"/>
              </a:rPr>
              <a:t>мережі</a:t>
            </a:r>
            <a:r>
              <a:rPr lang="ru-RU" dirty="0">
                <a:solidFill>
                  <a:srgbClr val="FFFF00"/>
                </a:solidFill>
                <a:latin typeface="Times New Roman" panose="02020603050405020304" pitchFamily="18" charset="0"/>
                <a:ea typeface="Times New Roman" panose="02020603050405020304" pitchFamily="18" charset="0"/>
              </a:rPr>
              <a:t> аптек, </a:t>
            </a:r>
            <a:r>
              <a:rPr lang="ru-RU" dirty="0" err="1">
                <a:solidFill>
                  <a:srgbClr val="FFFF00"/>
                </a:solidFill>
                <a:latin typeface="Times New Roman" panose="02020603050405020304" pitchFamily="18" charset="0"/>
                <a:ea typeface="Times New Roman" panose="02020603050405020304" pitchFamily="18" charset="0"/>
              </a:rPr>
              <a:t>аптечних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пунктів</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лікарень</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інших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місць</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реалізації</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медичної</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продукції</a:t>
            </a:r>
            <a:r>
              <a:rPr lang="ru-RU" dirty="0">
                <a:solidFill>
                  <a:srgbClr val="FFFF00"/>
                </a:solidFill>
                <a:latin typeface="Times New Roman" panose="02020603050405020304" pitchFamily="18" charset="0"/>
                <a:ea typeface="Times New Roman" panose="02020603050405020304" pitchFamily="18" charset="0"/>
              </a:rPr>
              <a:t>).</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3" name="Прямоугольник 2"/>
          <p:cNvSpPr/>
          <p:nvPr/>
        </p:nvSpPr>
        <p:spPr>
          <a:xfrm>
            <a:off x="673331" y="3998388"/>
            <a:ext cx="10623665" cy="2169825"/>
          </a:xfrm>
          <a:prstGeom prst="rect">
            <a:avLst/>
          </a:prstGeom>
        </p:spPr>
        <p:txBody>
          <a:bodyPr wrap="square">
            <a:spAutoFit/>
          </a:bodyPr>
          <a:lstStyle/>
          <a:p>
            <a:pPr>
              <a:lnSpc>
                <a:spcPct val="150000"/>
              </a:lnSpc>
            </a:pPr>
            <a:r>
              <a:rPr lang="ru-RU" dirty="0" err="1">
                <a:solidFill>
                  <a:srgbClr val="FFFF00"/>
                </a:solidFill>
                <a:latin typeface="Times New Roman" panose="02020603050405020304" pitchFamily="18" charset="0"/>
                <a:ea typeface="Times New Roman" panose="02020603050405020304" pitchFamily="18" charset="0"/>
              </a:rPr>
              <a:t>Щороку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підробки</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забирають</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близько</a:t>
            </a:r>
            <a:r>
              <a:rPr lang="ru-RU" dirty="0">
                <a:solidFill>
                  <a:srgbClr val="FFFF00"/>
                </a:solidFill>
                <a:latin typeface="Times New Roman" panose="02020603050405020304" pitchFamily="18" charset="0"/>
                <a:ea typeface="Times New Roman" panose="02020603050405020304" pitchFamily="18" charset="0"/>
              </a:rPr>
              <a:t> 200 тис. </a:t>
            </a:r>
            <a:r>
              <a:rPr lang="ru-RU" dirty="0" err="1" smtClean="0">
                <a:solidFill>
                  <a:srgbClr val="FFFF00"/>
                </a:solidFill>
                <a:latin typeface="Times New Roman" panose="02020603050405020304" pitchFamily="18" charset="0"/>
                <a:ea typeface="Times New Roman" panose="02020603050405020304" pitchFamily="18" charset="0"/>
              </a:rPr>
              <a:t>життів</a:t>
            </a:r>
            <a:r>
              <a:rPr lang="ru-RU" dirty="0">
                <a:solidFill>
                  <a:srgbClr val="FFFF00"/>
                </a:solidFill>
                <a:latin typeface="Times New Roman" panose="02020603050405020304" pitchFamily="18" charset="0"/>
                <a:ea typeface="Times New Roman" panose="02020603050405020304" pitchFamily="18" charset="0"/>
              </a:rPr>
              <a:t>. На </a:t>
            </a:r>
            <a:r>
              <a:rPr lang="ru-RU" dirty="0" err="1">
                <a:solidFill>
                  <a:srgbClr val="FFFF00"/>
                </a:solidFill>
                <a:latin typeface="Times New Roman" panose="02020603050405020304" pitchFamily="18" charset="0"/>
                <a:ea typeface="Times New Roman" panose="02020603050405020304" pitchFamily="18" charset="0"/>
              </a:rPr>
              <a:t>цьому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фальсифікатори</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заробляють</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приблизно</a:t>
            </a:r>
            <a:r>
              <a:rPr lang="ru-RU" dirty="0">
                <a:solidFill>
                  <a:srgbClr val="FFFF00"/>
                </a:solidFill>
                <a:latin typeface="Times New Roman" panose="02020603050405020304" pitchFamily="18" charset="0"/>
                <a:ea typeface="Times New Roman" panose="02020603050405020304" pitchFamily="18" charset="0"/>
              </a:rPr>
              <a:t> 50 млрд. </a:t>
            </a:r>
            <a:r>
              <a:rPr lang="ru-RU" dirty="0" err="1">
                <a:solidFill>
                  <a:srgbClr val="FFFF00"/>
                </a:solidFill>
                <a:latin typeface="Times New Roman" panose="02020603050405020304" pitchFamily="18" charset="0"/>
                <a:ea typeface="Times New Roman" panose="02020603050405020304" pitchFamily="18" charset="0"/>
              </a:rPr>
              <a:t>доларів</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Рентабельність</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виготовлення</a:t>
            </a:r>
            <a:r>
              <a:rPr lang="ru-RU" dirty="0">
                <a:solidFill>
                  <a:srgbClr val="FFFF00"/>
                </a:solidFill>
                <a:latin typeface="Times New Roman" panose="02020603050405020304" pitchFamily="18" charset="0"/>
                <a:ea typeface="Times New Roman" panose="02020603050405020304" pitchFamily="18" charset="0"/>
              </a:rPr>
              <a:t> та </a:t>
            </a:r>
            <a:r>
              <a:rPr lang="ru-RU" dirty="0" err="1">
                <a:solidFill>
                  <a:srgbClr val="FFFF00"/>
                </a:solidFill>
                <a:latin typeface="Times New Roman" panose="02020603050405020304" pitchFamily="18" charset="0"/>
                <a:ea typeface="Times New Roman" panose="02020603050405020304" pitchFamily="18" charset="0"/>
              </a:rPr>
              <a:t>збуту</a:t>
            </a:r>
            <a:r>
              <a:rPr lang="ru-RU" dirty="0">
                <a:solidFill>
                  <a:srgbClr val="FFFF00"/>
                </a:solidFill>
                <a:latin typeface="Times New Roman" panose="02020603050405020304" pitchFamily="18" charset="0"/>
                <a:ea typeface="Times New Roman" panose="02020603050405020304" pitchFamily="18" charset="0"/>
              </a:rPr>
              <a:t> 1 кг </a:t>
            </a:r>
            <a:r>
              <a:rPr lang="ru-RU" dirty="0" err="1">
                <a:solidFill>
                  <a:srgbClr val="FFFF00"/>
                </a:solidFill>
                <a:latin typeface="Times New Roman" panose="02020603050405020304" pitchFamily="18" charset="0"/>
                <a:ea typeface="Times New Roman" panose="02020603050405020304" pitchFamily="18" charset="0"/>
              </a:rPr>
              <a:t>фармацевтичних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підробок</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може</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сягати</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майже</a:t>
            </a:r>
            <a:r>
              <a:rPr lang="ru-RU" dirty="0">
                <a:solidFill>
                  <a:srgbClr val="FFFF00"/>
                </a:solidFill>
                <a:latin typeface="Times New Roman" panose="02020603050405020304" pitchFamily="18" charset="0"/>
                <a:ea typeface="Times New Roman" panose="02020603050405020304" pitchFamily="18" charset="0"/>
              </a:rPr>
              <a:t> 2000%</a:t>
            </a:r>
            <a:r>
              <a:rPr lang="uk-UA" dirty="0">
                <a:solidFill>
                  <a:srgbClr val="FFFF00"/>
                </a:solidFill>
                <a:latin typeface="Times New Roman" panose="02020603050405020304" pitchFamily="18" charset="0"/>
                <a:ea typeface="Times New Roman" panose="02020603050405020304" pitchFamily="18" charset="0"/>
              </a:rPr>
              <a:t>. Окрім того, за даними дослідження ВООЗ, світовим лідером у виробництві фальсифікованих препаратів є Індія (35%), за нею йдуть Нігерія (23,1%) і Пакистан (13,3%). </a:t>
            </a:r>
            <a:r>
              <a:rPr lang="ru-RU" dirty="0">
                <a:solidFill>
                  <a:srgbClr val="FFFF00"/>
                </a:solidFill>
                <a:latin typeface="Times New Roman" panose="02020603050405020304" pitchFamily="18" charset="0"/>
                <a:ea typeface="Times New Roman" panose="02020603050405020304" pitchFamily="18" charset="0"/>
              </a:rPr>
              <a:t>На </a:t>
            </a:r>
            <a:r>
              <a:rPr lang="ru-RU" dirty="0" err="1">
                <a:solidFill>
                  <a:srgbClr val="FFFF00"/>
                </a:solidFill>
                <a:latin typeface="Times New Roman" panose="02020603050405020304" pitchFamily="18" charset="0"/>
                <a:ea typeface="Times New Roman" panose="02020603050405020304" pitchFamily="18" charset="0"/>
              </a:rPr>
              <a:t>частку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інших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країн</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Азії</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припадає</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ще</a:t>
            </a:r>
            <a:r>
              <a:rPr lang="ru-RU" dirty="0">
                <a:solidFill>
                  <a:srgbClr val="FFFF00"/>
                </a:solidFill>
                <a:latin typeface="Times New Roman" panose="02020603050405020304" pitchFamily="18" charset="0"/>
                <a:ea typeface="Times New Roman" panose="02020603050405020304" pitchFamily="18" charset="0"/>
              </a:rPr>
              <a:t> 14,6% фальсифікованих лікарських засобів.</a:t>
            </a:r>
            <a:endParaRPr lang="ru-RU" dirty="0">
              <a:solidFill>
                <a:srgbClr val="FFFF00"/>
              </a:solidFill>
            </a:endParaRPr>
          </a:p>
        </p:txBody>
      </p:sp>
    </p:spTree>
    <p:extLst>
      <p:ext uri="{BB962C8B-B14F-4D97-AF65-F5344CB8AC3E}">
        <p14:creationId xmlns:p14="http://schemas.microsoft.com/office/powerpoint/2010/main" val="598318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19" y="631804"/>
            <a:ext cx="10864735" cy="4616648"/>
          </a:xfrm>
          <a:prstGeom prst="rect">
            <a:avLst/>
          </a:prstGeom>
        </p:spPr>
        <p:txBody>
          <a:bodyPr wrap="square">
            <a:spAutoFit/>
          </a:bodyPr>
          <a:lstStyle/>
          <a:p>
            <a:pPr indent="450215">
              <a:lnSpc>
                <a:spcPct val="150000"/>
              </a:lnSpc>
              <a:spcAft>
                <a:spcPts val="0"/>
              </a:spcAft>
            </a:pPr>
            <a:r>
              <a:rPr lang="uk-UA" sz="2800" dirty="0">
                <a:solidFill>
                  <a:srgbClr val="FFFF00"/>
                </a:solidFill>
                <a:latin typeface="Times New Roman" panose="02020603050405020304" pitchFamily="18" charset="0"/>
                <a:ea typeface="Times New Roman" panose="02020603050405020304" pitchFamily="18" charset="0"/>
              </a:rPr>
              <a:t>Джерелами надходження на фармацевтичний ринок фальсифікованих препаратів є: контрабандне постачання виробниками, реалізація лікарських засобів під виглядом інших товарів; перепакування </a:t>
            </a:r>
            <a:r>
              <a:rPr lang="uk-UA" sz="2800" dirty="0" err="1">
                <a:solidFill>
                  <a:srgbClr val="FFFF00"/>
                </a:solidFill>
                <a:latin typeface="Times New Roman" panose="02020603050405020304" pitchFamily="18" charset="0"/>
                <a:ea typeface="Times New Roman" panose="02020603050405020304" pitchFamily="18" charset="0"/>
              </a:rPr>
              <a:t>протермінованих</a:t>
            </a:r>
            <a:r>
              <a:rPr lang="uk-UA" sz="2800" dirty="0">
                <a:solidFill>
                  <a:srgbClr val="FFFF00"/>
                </a:solidFill>
                <a:latin typeface="Times New Roman" panose="02020603050405020304" pitchFamily="18" charset="0"/>
                <a:ea typeface="Times New Roman" panose="02020603050405020304" pitchFamily="18" charset="0"/>
              </a:rPr>
              <a:t> лікарських засобів для подальшої реалізації; випуск на невстановлених підприємствах ФЛЗ із використанням високотехнологічного обладнання із залученням кваліфікованих фахівців.</a:t>
            </a:r>
            <a:endParaRPr lang="ru-RU" sz="28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398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1395" y="307402"/>
            <a:ext cx="10341033" cy="873252"/>
          </a:xfrm>
          <a:prstGeom prst="rect">
            <a:avLst/>
          </a:prstGeom>
        </p:spPr>
        <p:txBody>
          <a:bodyPr wrap="square">
            <a:spAutoFit/>
          </a:bodyPr>
          <a:lstStyle/>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Ґрунтовні дослідження стану фальсифікації лікарських засобів в Україні проведених у 2018 р. свідчать про те, що рівень виявлених ФЛЗ  не перевищує як такий у європейських країнах. </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4" name="Прямоугольник 3"/>
          <p:cNvSpPr/>
          <p:nvPr/>
        </p:nvSpPr>
        <p:spPr>
          <a:xfrm>
            <a:off x="836816" y="1256292"/>
            <a:ext cx="10019606" cy="4524315"/>
          </a:xfrm>
          <a:prstGeom prst="rect">
            <a:avLst/>
          </a:prstGeom>
        </p:spPr>
        <p:txBody>
          <a:bodyPr wrap="square">
            <a:spAutoFit/>
          </a:bodyPr>
          <a:lstStyle/>
          <a:p>
            <a:pPr indent="450215">
              <a:lnSpc>
                <a:spcPct val="150000"/>
              </a:lnSpc>
              <a:spcAft>
                <a:spcPts val="0"/>
              </a:spcAft>
            </a:pPr>
            <a:r>
              <a:rPr lang="uk-UA" sz="1600" dirty="0">
                <a:solidFill>
                  <a:srgbClr val="FFFF00"/>
                </a:solidFill>
                <a:latin typeface="Times New Roman" panose="02020603050405020304" pitchFamily="18" charset="0"/>
                <a:ea typeface="Times New Roman" panose="02020603050405020304" pitchFamily="18" charset="0"/>
              </a:rPr>
              <a:t>Низькі показники щодо виявлених правопорушень у сфері виробництва та обігу лікарських засобів, пояснюються такими обставинами: </a:t>
            </a:r>
            <a:endParaRPr lang="ru-RU" sz="1600" dirty="0">
              <a:solidFill>
                <a:srgbClr val="FFFF00"/>
              </a:solidFill>
              <a:latin typeface="Arial" panose="020B0604020202020204" pitchFamily="34" charset="0"/>
              <a:ea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sz="1600" dirty="0">
                <a:solidFill>
                  <a:srgbClr val="FFFF00"/>
                </a:solidFill>
                <a:latin typeface="Times New Roman" panose="02020603050405020304" pitchFamily="18" charset="0"/>
                <a:ea typeface="Times New Roman" panose="02020603050405020304" pitchFamily="18" charset="0"/>
              </a:rPr>
              <a:t>під час перевірок виявляються не усі фальсифіковані ліки, наявні на ринку, а тільки ті, які з якоїсь причини не «приховані» від перевіряльників; </a:t>
            </a:r>
            <a:endParaRPr lang="ru-RU" sz="1600" dirty="0">
              <a:solidFill>
                <a:srgbClr val="FFFF00"/>
              </a:solidFill>
              <a:latin typeface="Arial" panose="020B0604020202020204" pitchFamily="34" charset="0"/>
              <a:ea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sz="1600" dirty="0">
                <a:solidFill>
                  <a:srgbClr val="FFFF00"/>
                </a:solidFill>
                <a:latin typeface="Times New Roman" panose="02020603050405020304" pitchFamily="18" charset="0"/>
                <a:ea typeface="Times New Roman" panose="02020603050405020304" pitchFamily="18" charset="0"/>
              </a:rPr>
              <a:t>інспектори </a:t>
            </a:r>
            <a:r>
              <a:rPr lang="uk-UA" sz="1600" dirty="0" err="1">
                <a:solidFill>
                  <a:srgbClr val="FFFF00"/>
                </a:solidFill>
                <a:latin typeface="Times New Roman" panose="02020603050405020304" pitchFamily="18" charset="0"/>
                <a:ea typeface="Times New Roman" panose="02020603050405020304" pitchFamily="18" charset="0"/>
              </a:rPr>
              <a:t>Держлікслужби</a:t>
            </a:r>
            <a:r>
              <a:rPr lang="uk-UA" sz="1600" dirty="0">
                <a:solidFill>
                  <a:srgbClr val="FFFF00"/>
                </a:solidFill>
                <a:latin typeface="Times New Roman" panose="02020603050405020304" pitchFamily="18" charset="0"/>
                <a:ea typeface="Times New Roman" panose="02020603050405020304" pitchFamily="18" charset="0"/>
              </a:rPr>
              <a:t> під час обмеженого терміну перевірки встигають візуально відстежити не весь асортимент аптечних закладів, що перевіряються, а тільки його частину;</a:t>
            </a:r>
            <a:endParaRPr lang="ru-RU" sz="1600" dirty="0">
              <a:solidFill>
                <a:srgbClr val="FFFF00"/>
              </a:solidFill>
              <a:latin typeface="Arial" panose="020B0604020202020204" pitchFamily="34" charset="0"/>
              <a:ea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sz="1600" dirty="0">
                <a:solidFill>
                  <a:srgbClr val="FFFF00"/>
                </a:solidFill>
                <a:latin typeface="Times New Roman" panose="02020603050405020304" pitchFamily="18" charset="0"/>
                <a:ea typeface="Times New Roman" panose="02020603050405020304" pitchFamily="18" charset="0"/>
              </a:rPr>
              <a:t>суб’єкти господарювання між перевірками за інформацією, що  надіслали територіальні органи </a:t>
            </a:r>
            <a:r>
              <a:rPr lang="uk-UA" sz="1600" dirty="0" err="1">
                <a:solidFill>
                  <a:srgbClr val="FFFF00"/>
                </a:solidFill>
                <a:latin typeface="Times New Roman" panose="02020603050405020304" pitchFamily="18" charset="0"/>
                <a:ea typeface="Times New Roman" panose="02020603050405020304" pitchFamily="18" charset="0"/>
              </a:rPr>
              <a:t>Держлікслужби</a:t>
            </a:r>
            <a:r>
              <a:rPr lang="uk-UA" sz="1600" dirty="0">
                <a:solidFill>
                  <a:srgbClr val="FFFF00"/>
                </a:solidFill>
                <a:latin typeface="Times New Roman" panose="02020603050405020304" pitchFamily="18" charset="0"/>
                <a:ea typeface="Times New Roman" panose="02020603050405020304" pitchFamily="18" charset="0"/>
              </a:rPr>
              <a:t>, не вилучають з обігу всі залишки лікарських засобів із ознаками фальсифікації, а тому частина фальсифікованих лікарських засобів йде у реалізацію; </a:t>
            </a:r>
            <a:endParaRPr lang="ru-RU" sz="1600" dirty="0">
              <a:solidFill>
                <a:srgbClr val="FFFF00"/>
              </a:solidFill>
              <a:latin typeface="Arial" panose="020B0604020202020204" pitchFamily="34" charset="0"/>
              <a:ea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sz="1600" dirty="0">
                <a:solidFill>
                  <a:srgbClr val="FFFF00"/>
                </a:solidFill>
                <a:latin typeface="Times New Roman" panose="02020603050405020304" pitchFamily="18" charset="0"/>
                <a:ea typeface="Times New Roman" panose="02020603050405020304" pitchFamily="18" charset="0"/>
              </a:rPr>
              <a:t>уповноважені особи суб’єктів господарювання, які працюють на фармацевтичному ринку, повідомляють </a:t>
            </a:r>
            <a:r>
              <a:rPr lang="uk-UA" sz="1600" dirty="0" err="1">
                <a:solidFill>
                  <a:srgbClr val="FFFF00"/>
                </a:solidFill>
                <a:latin typeface="Times New Roman" panose="02020603050405020304" pitchFamily="18" charset="0"/>
                <a:ea typeface="Times New Roman" panose="02020603050405020304" pitchFamily="18" charset="0"/>
              </a:rPr>
              <a:t>Держлікслужбі</a:t>
            </a:r>
            <a:r>
              <a:rPr lang="uk-UA" sz="1600" dirty="0">
                <a:solidFill>
                  <a:srgbClr val="FFFF00"/>
                </a:solidFill>
                <a:latin typeface="Times New Roman" panose="02020603050405020304" pitchFamily="18" charset="0"/>
                <a:ea typeface="Times New Roman" panose="02020603050405020304" pitchFamily="18" charset="0"/>
              </a:rPr>
              <a:t> не про усі випадки надходження до них фальсифікованих лікарських засобів та в окремих випадках повертають постачальникам ці ліки, не інформуючи при цьому </a:t>
            </a:r>
            <a:r>
              <a:rPr lang="uk-UA" sz="1600" dirty="0" err="1">
                <a:solidFill>
                  <a:srgbClr val="FFFF00"/>
                </a:solidFill>
                <a:latin typeface="Times New Roman" panose="02020603050405020304" pitchFamily="18" charset="0"/>
                <a:ea typeface="Times New Roman" panose="02020603050405020304" pitchFamily="18" charset="0"/>
              </a:rPr>
              <a:t>Держлікслужбу</a:t>
            </a:r>
            <a:r>
              <a:rPr lang="uk-UA" sz="1600" dirty="0">
                <a:solidFill>
                  <a:srgbClr val="FFFF00"/>
                </a:solidFill>
                <a:latin typeface="Times New Roman" panose="02020603050405020304" pitchFamily="18" charset="0"/>
                <a:ea typeface="Times New Roman" panose="02020603050405020304" pitchFamily="18" charset="0"/>
              </a:rPr>
              <a:t>.</a:t>
            </a:r>
            <a:endParaRPr lang="ru-RU" sz="16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69042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1382" y="68331"/>
            <a:ext cx="9487594" cy="6516720"/>
          </a:xfrm>
          <a:prstGeom prst="rect">
            <a:avLst/>
          </a:prstGeom>
        </p:spPr>
        <p:txBody>
          <a:bodyPr wrap="square">
            <a:spAutoFit/>
          </a:bodyPr>
          <a:lstStyle/>
          <a:p>
            <a:pPr indent="450215" algn="just">
              <a:lnSpc>
                <a:spcPct val="150000"/>
              </a:lnSpc>
              <a:spcAft>
                <a:spcPts val="0"/>
              </a:spcAft>
            </a:pPr>
            <a:r>
              <a:rPr lang="uk-UA" sz="14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Основними причинами виробництва, реалізації та розповсюдження фальсифікованих ліків і виробів медичного призначення є:</a:t>
            </a:r>
            <a:r>
              <a:rPr lang="uk-UA" sz="1400" i="1" dirty="0">
                <a:solidFill>
                  <a:srgbClr val="FF0000"/>
                </a:solidFill>
                <a:latin typeface="Times New Roman" panose="02020603050405020304" pitchFamily="18" charset="0"/>
                <a:ea typeface="Times New Roman" panose="02020603050405020304" pitchFamily="18" charset="0"/>
              </a:rPr>
              <a:t> </a:t>
            </a:r>
            <a:endParaRPr lang="ru-RU" sz="1400" dirty="0">
              <a:solidFill>
                <a:srgbClr val="FF00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недостатній рівень політико-правового розвитку окремих держав (не­адекватність національного законодавства в галузі регулювання роз­робки, реєстрації та обігу фармацевтичної продукції, покарання за фальсифікацію, недостатній розвиток відповідних контрольних орга­нів, урядова бюрократія та корупція, конфлікт інтересів між контро­люючими органами, виробничими та оптовими фармацевтичними під­приємствами);</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123190" algn="l"/>
              </a:tabLst>
            </a:pPr>
            <a:r>
              <a:rPr lang="uk-UA" sz="1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стабільний і високий попит на ліки при високих цінах на інноваційні пре­парати внаслідок значних інвестицій у наукові дослідження і розробку;</a:t>
            </a:r>
            <a:endParaRPr lang="ru-RU" sz="1400" dirty="0">
              <a:solidFill>
                <a:srgbClr val="FFFF00"/>
              </a:solidFill>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271145" algn="l"/>
              </a:tabLst>
            </a:pPr>
            <a:r>
              <a:rPr lang="uk-UA" sz="1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доступність до високопродуктивного обладнання і сучасних фарма­цевтичних технологій, що спричиняє високий рівень імітації лікар­ських засобів і ускладнює процес виявлення підробок;</a:t>
            </a:r>
            <a:endParaRPr lang="ru-RU" sz="1400" dirty="0">
              <a:solidFill>
                <a:srgbClr val="FFFF00"/>
              </a:solidFill>
              <a:latin typeface="Times New Roman" panose="02020603050405020304" pitchFamily="18" charset="0"/>
              <a:ea typeface="Times New Roman" panose="02020603050405020304" pitchFamily="18" charset="0"/>
            </a:endParaRPr>
          </a:p>
          <a:p>
            <a:pPr marL="457200" indent="-123190" algn="just">
              <a:lnSpc>
                <a:spcPct val="150000"/>
              </a:lnSpc>
              <a:spcAft>
                <a:spcPts val="0"/>
              </a:spcAft>
              <a:tabLst>
                <a:tab pos="271145" algn="l"/>
              </a:tabLst>
            </a:pPr>
            <a:r>
              <a:rPr lang="uk-UA" sz="1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недоліки в розвитку оптової ланки фармацевтичного ринку низки дер­жав, що не дає змогу відстежувати шлях проникнення фальсифікова­них ліків на ринок;</a:t>
            </a:r>
            <a:endParaRPr lang="ru-RU" sz="1400" dirty="0">
              <a:solidFill>
                <a:srgbClr val="FFFF00"/>
              </a:solidFill>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271145" algn="l"/>
              </a:tabLst>
            </a:pPr>
            <a:r>
              <a:rPr lang="uk-UA" sz="1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розвинута система торгівлі лікарськими засобами і медичною продук­цією через глобальну інформаційну мережу Інтернет та пошту, що не дає змоги контролюючим органам перевірити їх якість.</a:t>
            </a:r>
            <a:endParaRPr lang="ru-RU" sz="1400" dirty="0">
              <a:solidFill>
                <a:srgbClr val="FFFF00"/>
              </a:solidFill>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недостатньо сильні контролюючі органи на рівні держави і їх підрозділу на місцях.</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невиконання вимог існуючого законодавства;</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корупція і конфлікт інтересів;</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операції, що включають багато посередників</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недостатні штрафні санкції;</a:t>
            </a:r>
            <a:endParaRPr lang="ru-RU" sz="1400" dirty="0">
              <a:solidFill>
                <a:srgbClr val="FFFF00"/>
              </a:solidFill>
              <a:latin typeface="Arial" panose="020B0604020202020204" pitchFamily="34"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uk-UA" sz="1400" dirty="0">
                <a:solidFill>
                  <a:srgbClr val="FFFF00"/>
                </a:solidFill>
                <a:latin typeface="Times New Roman" panose="02020603050405020304" pitchFamily="18" charset="0"/>
                <a:ea typeface="Times New Roman" panose="02020603050405020304" pitchFamily="18" charset="0"/>
              </a:rPr>
              <a:t>високі ціни на лікарські препарати.</a:t>
            </a:r>
            <a:endParaRPr lang="ru-RU" sz="14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319784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6581" y="474345"/>
            <a:ext cx="10715105" cy="3000821"/>
          </a:xfrm>
          <a:prstGeom prst="rect">
            <a:avLst/>
          </a:prstGeom>
        </p:spPr>
        <p:txBody>
          <a:bodyPr wrap="square">
            <a:spAutoFit/>
          </a:bodyPr>
          <a:lstStyle/>
          <a:p>
            <a:pPr indent="450215" algn="ctr">
              <a:lnSpc>
                <a:spcPct val="150000"/>
              </a:lnSpc>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Основні види фальсифікованих лікарських засобів та види фальсифікацій</a:t>
            </a:r>
            <a:endParaRPr lang="ru-RU" sz="1600" dirty="0">
              <a:solidFill>
                <a:srgbClr val="FF0000"/>
              </a:solidFill>
              <a:latin typeface="Times New Roman" panose="02020603050405020304" pitchFamily="18" charset="0"/>
              <a:ea typeface="Times New Roman" panose="02020603050405020304" pitchFamily="18" charset="0"/>
            </a:endParaRPr>
          </a:p>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За однією із класифікацій  виділяють чотири типи ФЛЗ залежно від способу виготовлення:</a:t>
            </a:r>
            <a:endParaRPr lang="ru-RU" sz="1100" dirty="0">
              <a:solidFill>
                <a:srgbClr val="FFFF00"/>
              </a:solidFill>
              <a:latin typeface="Arial" panose="020B0604020202020204" pitchFamily="34" charset="0"/>
              <a:ea typeface="Times New Roman" panose="02020603050405020304" pitchFamily="18" charset="0"/>
            </a:endParaRPr>
          </a:p>
          <a:p>
            <a:pPr lvl="0" algn="just">
              <a:lnSpc>
                <a:spcPct val="150000"/>
              </a:lnSpc>
              <a:spcAft>
                <a:spcPts val="0"/>
              </a:spcAft>
            </a:pPr>
            <a:r>
              <a:rPr lang="uk-UA" i="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незаконна копія оригінального лікарського засобу </a:t>
            </a:r>
            <a:r>
              <a:rPr lang="uk-UA" i="1" dirty="0">
                <a:solidFill>
                  <a:srgbClr val="FFFF00"/>
                </a:solidFill>
                <a:latin typeface="Times New Roman" panose="02020603050405020304" pitchFamily="18" charset="0"/>
                <a:ea typeface="Times New Roman" panose="02020603050405020304" pitchFamily="18" charset="0"/>
              </a:rPr>
              <a:t>(</a:t>
            </a:r>
            <a:r>
              <a:rPr lang="ru-RU" i="1" dirty="0">
                <a:solidFill>
                  <a:srgbClr val="FFFF00"/>
                </a:solidFill>
                <a:latin typeface="Times New Roman" panose="02020603050405020304" pitchFamily="18" charset="0"/>
                <a:ea typeface="Times New Roman" panose="02020603050405020304" pitchFamily="18" charset="0"/>
              </a:rPr>
              <a:t>так </a:t>
            </a:r>
            <a:r>
              <a:rPr lang="ru-RU" i="1" dirty="0" err="1">
                <a:solidFill>
                  <a:srgbClr val="FFFF00"/>
                </a:solidFill>
                <a:latin typeface="Times New Roman" panose="02020603050405020304" pitchFamily="18" charset="0"/>
                <a:ea typeface="Times New Roman" panose="02020603050405020304" pitchFamily="18" charset="0"/>
              </a:rPr>
              <a:t>звані</a:t>
            </a:r>
            <a:r>
              <a:rPr lang="ru-RU" i="1" dirty="0">
                <a:solidFill>
                  <a:srgbClr val="FFFF00"/>
                </a:solidFill>
                <a:latin typeface="Times New Roman" panose="02020603050405020304" pitchFamily="18" charset="0"/>
                <a:ea typeface="Times New Roman" panose="02020603050405020304" pitchFamily="18" charset="0"/>
              </a:rPr>
              <a:t> </a:t>
            </a:r>
            <a:r>
              <a:rPr lang="ru-RU" i="1" dirty="0" err="1">
                <a:solidFill>
                  <a:srgbClr val="FFFF00"/>
                </a:solidFill>
                <a:latin typeface="Times New Roman" panose="02020603050405020304" pitchFamily="18" charset="0"/>
                <a:ea typeface="Times New Roman" panose="02020603050405020304" pitchFamily="18" charset="0"/>
              </a:rPr>
              <a:t>невраховані</a:t>
            </a:r>
            <a:r>
              <a:rPr lang="ru-RU" i="1" dirty="0">
                <a:solidFill>
                  <a:srgbClr val="FFFF00"/>
                </a:solidFill>
                <a:latin typeface="Times New Roman" panose="02020603050405020304" pitchFamily="18" charset="0"/>
                <a:ea typeface="Times New Roman" panose="02020603050405020304" pitchFamily="18" charset="0"/>
              </a:rPr>
              <a:t>  лікарські засоби.</a:t>
            </a:r>
            <a:r>
              <a:rPr lang="uk-UA" i="1" dirty="0">
                <a:solidFill>
                  <a:srgbClr val="FFFF00"/>
                </a:solidFill>
                <a:latin typeface="Times New Roman" panose="02020603050405020304" pitchFamily="18" charset="0"/>
                <a:ea typeface="Times New Roman" panose="02020603050405020304" pitchFamily="18" charset="0"/>
              </a:rPr>
              <a:t>)</a:t>
            </a:r>
            <a:r>
              <a:rPr lang="ru-RU" dirty="0">
                <a:solidFill>
                  <a:srgbClr val="FFFF00"/>
                </a:solidFill>
                <a:latin typeface="Times New Roman" panose="02020603050405020304" pitchFamily="18" charset="0"/>
                <a:ea typeface="Times New Roman" panose="02020603050405020304" pitchFamily="18" charset="0"/>
              </a:rPr>
              <a:t> У таких </a:t>
            </a:r>
            <a:r>
              <a:rPr lang="ru-RU" dirty="0" err="1">
                <a:solidFill>
                  <a:srgbClr val="FFFF00"/>
                </a:solidFill>
                <a:latin typeface="Times New Roman" panose="02020603050405020304" pitchFamily="18" charset="0"/>
                <a:ea typeface="Times New Roman" panose="02020603050405020304" pitchFamily="18" charset="0"/>
              </a:rPr>
              <a:t>фальсифікатах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міститься</a:t>
            </a:r>
            <a:r>
              <a:rPr lang="ru-RU" dirty="0">
                <a:solidFill>
                  <a:srgbClr val="FFFF00"/>
                </a:solidFill>
                <a:latin typeface="Times New Roman" panose="02020603050405020304" pitchFamily="18" charset="0"/>
                <a:ea typeface="Times New Roman" panose="02020603050405020304" pitchFamily="18" charset="0"/>
              </a:rPr>
              <a:t> та ж сама </a:t>
            </a:r>
            <a:r>
              <a:rPr lang="ru-RU" dirty="0" err="1">
                <a:solidFill>
                  <a:srgbClr val="FFFF00"/>
                </a:solidFill>
                <a:latin typeface="Times New Roman" panose="02020603050405020304" pitchFamily="18" charset="0"/>
                <a:ea typeface="Times New Roman" panose="02020603050405020304" pitchFamily="18" charset="0"/>
              </a:rPr>
              <a:t>діюча</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речовина</a:t>
            </a:r>
            <a:r>
              <a:rPr lang="ru-RU" dirty="0">
                <a:solidFill>
                  <a:srgbClr val="FFFF00"/>
                </a:solidFill>
                <a:latin typeface="Times New Roman" panose="02020603050405020304" pitchFamily="18" charset="0"/>
                <a:ea typeface="Times New Roman" panose="02020603050405020304" pitchFamily="18" charset="0"/>
              </a:rPr>
              <a:t> і в тих же </a:t>
            </a:r>
            <a:r>
              <a:rPr lang="ru-RU" dirty="0" err="1">
                <a:solidFill>
                  <a:srgbClr val="FFFF00"/>
                </a:solidFill>
                <a:latin typeface="Times New Roman" panose="02020603050405020304" pitchFamily="18" charset="0"/>
                <a:ea typeface="Times New Roman" panose="02020603050405020304" pitchFamily="18" charset="0"/>
              </a:rPr>
              <a:t>кількостях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що</a:t>
            </a:r>
            <a:r>
              <a:rPr lang="ru-RU" dirty="0">
                <a:solidFill>
                  <a:srgbClr val="FFFF00"/>
                </a:solidFill>
                <a:latin typeface="Times New Roman" panose="02020603050405020304" pitchFamily="18" charset="0"/>
                <a:ea typeface="Times New Roman" panose="02020603050405020304" pitchFamily="18" charset="0"/>
              </a:rPr>
              <a:t> й заявлено. А на </a:t>
            </a:r>
            <a:r>
              <a:rPr lang="ru-RU" dirty="0" err="1">
                <a:solidFill>
                  <a:srgbClr val="FFFF00"/>
                </a:solidFill>
                <a:latin typeface="Times New Roman" panose="02020603050405020304" pitchFamily="18" charset="0"/>
                <a:ea typeface="Times New Roman" panose="02020603050405020304" pitchFamily="18" charset="0"/>
              </a:rPr>
              <a:t>відміну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від</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попередніх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груп</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фальсифікату</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зазначений</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має</a:t>
            </a:r>
            <a:r>
              <a:rPr lang="ru-RU" dirty="0">
                <a:solidFill>
                  <a:srgbClr val="FFFF00"/>
                </a:solidFill>
                <a:latin typeface="Times New Roman" panose="02020603050405020304" pitchFamily="18" charset="0"/>
                <a:ea typeface="Times New Roman" panose="02020603050405020304" pitchFamily="18" charset="0"/>
              </a:rPr>
              <a:t> характер легального </a:t>
            </a:r>
            <a:r>
              <a:rPr lang="ru-RU" dirty="0" err="1">
                <a:solidFill>
                  <a:srgbClr val="FFFF00"/>
                </a:solidFill>
                <a:latin typeface="Times New Roman" panose="02020603050405020304" pitchFamily="18" charset="0"/>
                <a:ea typeface="Times New Roman" panose="02020603050405020304" pitchFamily="18" charset="0"/>
              </a:rPr>
              <a:t>виробництва</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оскільки</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створюється</a:t>
            </a:r>
            <a:r>
              <a:rPr lang="ru-RU" dirty="0">
                <a:solidFill>
                  <a:srgbClr val="FFFF00"/>
                </a:solidFill>
                <a:latin typeface="Times New Roman" panose="02020603050405020304" pitchFamily="18" charset="0"/>
                <a:ea typeface="Times New Roman" panose="02020603050405020304" pitchFamily="18" charset="0"/>
              </a:rPr>
              <a:t> на </a:t>
            </a:r>
            <a:r>
              <a:rPr lang="ru-RU" dirty="0" err="1">
                <a:solidFill>
                  <a:srgbClr val="FFFF00"/>
                </a:solidFill>
                <a:latin typeface="Times New Roman" panose="02020603050405020304" pitchFamily="18" charset="0"/>
                <a:ea typeface="Times New Roman" panose="02020603050405020304" pitchFamily="18" charset="0"/>
              </a:rPr>
              <a:t>належних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підприємствах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однак</a:t>
            </a:r>
            <a:r>
              <a:rPr lang="ru-RU" dirty="0">
                <a:solidFill>
                  <a:srgbClr val="FFFF00"/>
                </a:solidFill>
                <a:latin typeface="Times New Roman" panose="02020603050405020304" pitchFamily="18" charset="0"/>
                <a:ea typeface="Times New Roman" panose="02020603050405020304" pitchFamily="18" charset="0"/>
              </a:rPr>
              <a:t> метою </a:t>
            </a:r>
            <a:r>
              <a:rPr lang="ru-RU" dirty="0" err="1">
                <a:solidFill>
                  <a:srgbClr val="FFFF00"/>
                </a:solidFill>
                <a:latin typeface="Times New Roman" panose="02020603050405020304" pitchFamily="18" charset="0"/>
                <a:ea typeface="Times New Roman" panose="02020603050405020304" pitchFamily="18" charset="0"/>
              </a:rPr>
              <a:t>яких</a:t>
            </a:r>
            <a:r>
              <a:rPr lang="ru-RU" dirty="0">
                <a:solidFill>
                  <a:srgbClr val="FFFF00"/>
                </a:solidFill>
                <a:latin typeface="Times New Roman" panose="02020603050405020304" pitchFamily="18" charset="0"/>
                <a:ea typeface="Times New Roman" panose="02020603050405020304" pitchFamily="18" charset="0"/>
              </a:rPr>
              <a:t> є </a:t>
            </a:r>
            <a:r>
              <a:rPr lang="ru-RU" dirty="0" err="1">
                <a:solidFill>
                  <a:srgbClr val="FFFF00"/>
                </a:solidFill>
                <a:latin typeface="Times New Roman" panose="02020603050405020304" pitchFamily="18" charset="0"/>
                <a:ea typeface="Times New Roman" panose="02020603050405020304" pitchFamily="18" charset="0"/>
              </a:rPr>
              <a:t>ухилення</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від</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податкових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платежів</a:t>
            </a:r>
            <a:r>
              <a:rPr lang="ru-RU" dirty="0">
                <a:solidFill>
                  <a:srgbClr val="FFFF00"/>
                </a:solidFill>
                <a:latin typeface="Times New Roman" panose="02020603050405020304" pitchFamily="18" charset="0"/>
                <a:ea typeface="Times New Roman" panose="02020603050405020304" pitchFamily="18" charset="0"/>
              </a:rPr>
              <a:t> та(</a:t>
            </a:r>
            <a:r>
              <a:rPr lang="ru-RU" dirty="0" err="1">
                <a:solidFill>
                  <a:srgbClr val="FFFF00"/>
                </a:solidFill>
                <a:latin typeface="Times New Roman" panose="02020603050405020304" pitchFamily="18" charset="0"/>
                <a:ea typeface="Times New Roman" panose="02020603050405020304" pitchFamily="18" charset="0"/>
              </a:rPr>
              <a:t>або</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законних</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винагород</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власників</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інтелектуальних</a:t>
            </a:r>
            <a:r>
              <a:rPr lang="ru-RU" dirty="0">
                <a:solidFill>
                  <a:srgbClr val="FFFF00"/>
                </a:solidFill>
                <a:latin typeface="Times New Roman" panose="02020603050405020304" pitchFamily="18" charset="0"/>
                <a:ea typeface="Times New Roman" panose="02020603050405020304" pitchFamily="18" charset="0"/>
              </a:rPr>
              <a:t> прав на </a:t>
            </a:r>
            <a:r>
              <a:rPr lang="ru-RU" dirty="0" err="1">
                <a:solidFill>
                  <a:srgbClr val="FFFF00"/>
                </a:solidFill>
                <a:latin typeface="Times New Roman" panose="02020603050405020304" pitchFamily="18" charset="0"/>
                <a:ea typeface="Times New Roman" panose="02020603050405020304" pitchFamily="18" charset="0"/>
              </a:rPr>
              <a:t>вироблений</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лікарський</a:t>
            </a:r>
            <a:r>
              <a:rPr lang="ru-RU" dirty="0">
                <a:solidFill>
                  <a:srgbClr val="FFFF00"/>
                </a:solidFill>
                <a:latin typeface="Times New Roman" panose="02020603050405020304" pitchFamily="18" charset="0"/>
                <a:ea typeface="Times New Roman" panose="02020603050405020304" pitchFamily="18" charset="0"/>
              </a:rPr>
              <a:t> </a:t>
            </a:r>
            <a:r>
              <a:rPr lang="ru-RU" dirty="0" err="1">
                <a:solidFill>
                  <a:srgbClr val="FFFF00"/>
                </a:solidFill>
                <a:latin typeface="Times New Roman" panose="02020603050405020304" pitchFamily="18" charset="0"/>
                <a:ea typeface="Times New Roman" panose="02020603050405020304" pitchFamily="18" charset="0"/>
              </a:rPr>
              <a:t>засіб</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3" name="Прямоугольник 2"/>
          <p:cNvSpPr/>
          <p:nvPr/>
        </p:nvSpPr>
        <p:spPr>
          <a:xfrm>
            <a:off x="706581" y="3599379"/>
            <a:ext cx="10715105" cy="1338828"/>
          </a:xfrm>
          <a:prstGeom prst="rect">
            <a:avLst/>
          </a:prstGeom>
        </p:spPr>
        <p:txBody>
          <a:bodyPr wrap="square">
            <a:spAutoFit/>
          </a:bodyPr>
          <a:lstStyle/>
          <a:p>
            <a:pPr lvl="0" algn="just">
              <a:lnSpc>
                <a:spcPct val="150000"/>
              </a:lnSpc>
              <a:spcAft>
                <a:spcPts val="0"/>
              </a:spcAft>
              <a:tabLst>
                <a:tab pos="270510" algn="l"/>
              </a:tabLst>
            </a:pPr>
            <a:r>
              <a:rPr lang="uk-UA"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незаконна копія </a:t>
            </a:r>
            <a:r>
              <a:rPr lang="uk-UA" b="1"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генеричного</a:t>
            </a:r>
            <a:r>
              <a:rPr lang="uk-UA"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лікарського засобу з недостатньою кількістю активних речовин </a:t>
            </a:r>
            <a:r>
              <a:rPr lang="uk-UA" b="1"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підробка препарату легального вироб­ника, яка виготовлена з недостатньою кількістю активних інгредієнтів і не забезпечує потрібного лікувального ефекту;</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987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5469" y="158254"/>
            <a:ext cx="10016836" cy="3000821"/>
          </a:xfrm>
          <a:prstGeom prst="rect">
            <a:avLst/>
          </a:prstGeom>
        </p:spPr>
        <p:txBody>
          <a:bodyPr wrap="square">
            <a:spAutoFit/>
          </a:bodyPr>
          <a:lstStyle/>
          <a:p>
            <a:pPr lvl="0" algn="just">
              <a:lnSpc>
                <a:spcPct val="150000"/>
              </a:lnSpc>
              <a:spcAft>
                <a:spcPts val="0"/>
              </a:spcAft>
              <a:tabLst>
                <a:tab pos="115570"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фальсифікований препарат-замінник </a:t>
            </a:r>
            <a:r>
              <a:rPr lang="uk-UA" b="1" i="1"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підміна препарату легального виробника, яка вміщує активні інгредієнти іншого характеру фармако­логічної дії і не забезпечує лікувального ефекту, зазначеного в інструк­ції з застосування цього препарату. Це препарати-імітатори. Найчастіше упаковку дешевого препарату заміняють на упаковку дорогого. Напри­клад, на флакон з ізотонічним розчином натрію хлориду наклеюється етикетка від дорогого знеболюючого або онкологічного препарату. Ця група підробок найнебезпечніша внаслідок відмінного від очікуваного терапевтичного ефекту;</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246909" y="3134005"/>
            <a:ext cx="9850581" cy="2169825"/>
          </a:xfrm>
          <a:prstGeom prst="rect">
            <a:avLst/>
          </a:prstGeom>
        </p:spPr>
        <p:txBody>
          <a:bodyPr wrap="square">
            <a:spAutoFit/>
          </a:bodyPr>
          <a:lstStyle/>
          <a:p>
            <a:pPr lvl="0" algn="just">
              <a:lnSpc>
                <a:spcPct val="150000"/>
              </a:lnSpc>
              <a:spcAft>
                <a:spcPts val="0"/>
              </a:spcAft>
              <a:tabLst>
                <a:tab pos="270510"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препарат-плацебо </a:t>
            </a: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(муляж)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підробка препарату легального виробника, яка не вміщує активних інгредієнтів. Замість активної діючої речовини береться нейтральний компонент - тальк, вапно, сода, крейда, а також натуральні барвники (буряк, морква тощо). Компоненти змішують до досягнення подібності з колірною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та­мою</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оригінального препарату. Цим способом підробляються таблетки, а також мазі й гелі; </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62843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1971" y="368266"/>
            <a:ext cx="10041774" cy="646331"/>
          </a:xfrm>
          <a:prstGeom prst="rect">
            <a:avLst/>
          </a:prstGeom>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повна підробка лікарського засобу </a:t>
            </a:r>
            <a:r>
              <a:rPr lang="uk-UA"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навмисна й обманна невідповід­ність стосовно маркування, складу, інгредієнтів, їх кількості, виробни­ка, а також упаковки лікарського засобу. </a:t>
            </a:r>
            <a:endParaRPr lang="ru-RU" dirty="0">
              <a:solidFill>
                <a:srgbClr val="FFFF00"/>
              </a:solidFill>
            </a:endParaRPr>
          </a:p>
        </p:txBody>
      </p:sp>
      <p:sp>
        <p:nvSpPr>
          <p:cNvPr id="3" name="Прямоугольник 2"/>
          <p:cNvSpPr/>
          <p:nvPr/>
        </p:nvSpPr>
        <p:spPr>
          <a:xfrm>
            <a:off x="656705" y="1829186"/>
            <a:ext cx="10382596" cy="3268652"/>
          </a:xfrm>
          <a:prstGeom prst="rect">
            <a:avLst/>
          </a:prstGeom>
        </p:spPr>
        <p:txBody>
          <a:bodyPr wrap="square">
            <a:spAutoFit/>
          </a:bodyPr>
          <a:lstStyle/>
          <a:p>
            <a:pPr lvl="0" algn="just">
              <a:lnSpc>
                <a:spcPct val="150000"/>
              </a:lnSpc>
              <a:spcAft>
                <a:spcPts val="0"/>
              </a:spcAft>
              <a:tabLst>
                <a:tab pos="115570" algn="l"/>
              </a:tabLst>
            </a:pPr>
            <a:r>
              <a:rPr lang="uk-UA"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Перші два варіанти підробок характерні для легальних фармацевтич­них виробництв, від невеликих до великих. У світовій практиці, за різними оцінками, цим займається 6-8 % фармацевтичних компаній. І найчастіше так роблять дочірні підприємства відомих фірм у тому чи іншому регіоні. Це групи підробок, які найважче ідентифікуються. Найчастіше відрізнити таку підробку від оригіналу можна лише у спеціалізованій хімічній лабо­раторії. За оцінками експертів, потенційно небезпечні для здоров'я абсолютно всі фальсифікати, оскільки вони не піддаються передбаченому для легаль­ної продукції контролю якості.</a:t>
            </a:r>
            <a:endParaRPr lang="ru-RU" sz="20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55430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4764" y="348828"/>
            <a:ext cx="7581207" cy="3970318"/>
          </a:xfrm>
          <a:prstGeom prst="rect">
            <a:avLst/>
          </a:prstGeom>
        </p:spPr>
        <p:txBody>
          <a:bodyPr wrap="square">
            <a:spAutoFit/>
          </a:bodyPr>
          <a:lstStyle/>
          <a:p>
            <a:pPr indent="450215" algn="just">
              <a:lnSpc>
                <a:spcPct val="150000"/>
              </a:lnSpc>
              <a:spcAft>
                <a:spcPts val="0"/>
              </a:spcAft>
              <a:tabLst>
                <a:tab pos="4800600" algn="l"/>
              </a:tabLst>
            </a:pPr>
            <a:r>
              <a:rPr lang="uk-UA" sz="2800" dirty="0" smtClean="0">
                <a:solidFill>
                  <a:srgbClr val="FF0000"/>
                </a:solidFill>
                <a:latin typeface="Times New Roman" panose="02020603050405020304" pitchFamily="18" charset="0"/>
                <a:ea typeface="Times New Roman" panose="02020603050405020304" pitchFamily="18" charset="0"/>
              </a:rPr>
              <a:t>                         Види </a:t>
            </a:r>
            <a:r>
              <a:rPr lang="uk-UA" sz="2800" dirty="0">
                <a:solidFill>
                  <a:srgbClr val="FF0000"/>
                </a:solidFill>
                <a:latin typeface="Times New Roman" panose="02020603050405020304" pitchFamily="18" charset="0"/>
                <a:ea typeface="Times New Roman" panose="02020603050405020304" pitchFamily="18" charset="0"/>
              </a:rPr>
              <a:t>фальсифікації: </a:t>
            </a:r>
            <a:endParaRPr lang="uk-UA" sz="2800" dirty="0" smtClean="0">
              <a:solidFill>
                <a:srgbClr val="FF0000"/>
              </a:solidFill>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Wingdings" panose="05000000000000000000" pitchFamily="2" charset="2"/>
              <a:buChar char="Ø"/>
              <a:tabLst>
                <a:tab pos="4800600" algn="l"/>
              </a:tabLst>
            </a:pPr>
            <a:r>
              <a:rPr lang="uk-UA" sz="2800" dirty="0">
                <a:solidFill>
                  <a:srgbClr val="FFFF00"/>
                </a:solidFill>
                <a:latin typeface="Times New Roman" panose="02020603050405020304" pitchFamily="18" charset="0"/>
                <a:ea typeface="Times New Roman" panose="02020603050405020304" pitchFamily="18" charset="0"/>
              </a:rPr>
              <a:t>а</a:t>
            </a:r>
            <a:r>
              <a:rPr lang="uk-UA" sz="2800" dirty="0" smtClean="0">
                <a:solidFill>
                  <a:srgbClr val="FFFF00"/>
                </a:solidFill>
                <a:latin typeface="Times New Roman" panose="02020603050405020304" pitchFamily="18" charset="0"/>
                <a:ea typeface="Times New Roman" panose="02020603050405020304" pitchFamily="18" charset="0"/>
              </a:rPr>
              <a:t>сортиментна</a:t>
            </a:r>
          </a:p>
          <a:p>
            <a:pPr marL="285750" indent="-285750" algn="just">
              <a:lnSpc>
                <a:spcPct val="150000"/>
              </a:lnSpc>
              <a:spcAft>
                <a:spcPts val="0"/>
              </a:spcAft>
              <a:buFont typeface="Wingdings" panose="05000000000000000000" pitchFamily="2" charset="2"/>
              <a:buChar char="Ø"/>
              <a:tabLst>
                <a:tab pos="4800600" algn="l"/>
              </a:tabLst>
            </a:pPr>
            <a:r>
              <a:rPr lang="uk-UA" sz="2800" dirty="0" smtClean="0">
                <a:solidFill>
                  <a:srgbClr val="FFFF00"/>
                </a:solidFill>
                <a:latin typeface="Times New Roman" panose="02020603050405020304" pitchFamily="18" charset="0"/>
                <a:ea typeface="Times New Roman" panose="02020603050405020304" pitchFamily="18" charset="0"/>
              </a:rPr>
              <a:t>якісна</a:t>
            </a:r>
            <a:r>
              <a:rPr lang="uk-UA" sz="2800" dirty="0">
                <a:solidFill>
                  <a:srgbClr val="FFFF00"/>
                </a:solidFill>
                <a:latin typeface="Times New Roman" panose="02020603050405020304" pitchFamily="18" charset="0"/>
                <a:ea typeface="Times New Roman" panose="02020603050405020304" pitchFamily="18" charset="0"/>
              </a:rPr>
              <a:t>, </a:t>
            </a:r>
            <a:endParaRPr lang="uk-UA" sz="2800" dirty="0" smtClean="0">
              <a:solidFill>
                <a:srgbClr val="FFFF00"/>
              </a:solidFill>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Wingdings" panose="05000000000000000000" pitchFamily="2" charset="2"/>
              <a:buChar char="Ø"/>
              <a:tabLst>
                <a:tab pos="4800600" algn="l"/>
              </a:tabLst>
            </a:pPr>
            <a:r>
              <a:rPr lang="uk-UA" sz="2800" dirty="0" smtClean="0">
                <a:solidFill>
                  <a:srgbClr val="FFFF00"/>
                </a:solidFill>
                <a:latin typeface="Times New Roman" panose="02020603050405020304" pitchFamily="18" charset="0"/>
                <a:ea typeface="Times New Roman" panose="02020603050405020304" pitchFamily="18" charset="0"/>
              </a:rPr>
              <a:t>кількісна</a:t>
            </a:r>
          </a:p>
          <a:p>
            <a:pPr marL="285750" indent="-285750" algn="just">
              <a:lnSpc>
                <a:spcPct val="150000"/>
              </a:lnSpc>
              <a:spcAft>
                <a:spcPts val="0"/>
              </a:spcAft>
              <a:buFont typeface="Wingdings" panose="05000000000000000000" pitchFamily="2" charset="2"/>
              <a:buChar char="Ø"/>
              <a:tabLst>
                <a:tab pos="4800600" algn="l"/>
              </a:tabLst>
            </a:pPr>
            <a:r>
              <a:rPr lang="uk-UA" sz="2800" dirty="0" smtClean="0">
                <a:solidFill>
                  <a:srgbClr val="FFFF00"/>
                </a:solidFill>
                <a:latin typeface="Times New Roman" panose="02020603050405020304" pitchFamily="18" charset="0"/>
                <a:ea typeface="Times New Roman" panose="02020603050405020304" pitchFamily="18" charset="0"/>
              </a:rPr>
              <a:t> інформаційна </a:t>
            </a:r>
          </a:p>
          <a:p>
            <a:pPr marL="285750" indent="-285750" algn="just">
              <a:lnSpc>
                <a:spcPct val="150000"/>
              </a:lnSpc>
              <a:spcAft>
                <a:spcPts val="0"/>
              </a:spcAft>
              <a:buFont typeface="Wingdings" panose="05000000000000000000" pitchFamily="2" charset="2"/>
              <a:buChar char="Ø"/>
              <a:tabLst>
                <a:tab pos="4800600" algn="l"/>
              </a:tabLst>
            </a:pPr>
            <a:r>
              <a:rPr lang="uk-UA" sz="2800" dirty="0" smtClean="0">
                <a:solidFill>
                  <a:srgbClr val="FFFF00"/>
                </a:solidFill>
                <a:latin typeface="Times New Roman" panose="02020603050405020304" pitchFamily="18" charset="0"/>
                <a:ea typeface="Times New Roman" panose="02020603050405020304" pitchFamily="18" charset="0"/>
              </a:rPr>
              <a:t>вартісна</a:t>
            </a:r>
            <a:r>
              <a:rPr lang="uk-UA" sz="2800" dirty="0">
                <a:solidFill>
                  <a:srgbClr val="FFFF00"/>
                </a:solidFill>
                <a:latin typeface="Times New Roman" panose="02020603050405020304" pitchFamily="18" charset="0"/>
                <a:ea typeface="Times New Roman" panose="02020603050405020304" pitchFamily="18" charset="0"/>
              </a:rPr>
              <a:t>.</a:t>
            </a:r>
            <a:endParaRPr lang="ru-RU" sz="28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05290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5469" y="290983"/>
            <a:ext cx="7988531" cy="2585323"/>
          </a:xfrm>
          <a:prstGeom prst="rect">
            <a:avLst/>
          </a:prstGeom>
        </p:spPr>
        <p:txBody>
          <a:bodyPr wrap="square">
            <a:spAutoFit/>
          </a:bodyPr>
          <a:lstStyle/>
          <a:p>
            <a:pPr indent="450215" algn="just">
              <a:lnSpc>
                <a:spcPct val="150000"/>
              </a:lnSpc>
              <a:spcAft>
                <a:spcPts val="0"/>
              </a:spcAft>
              <a:tabLst>
                <a:tab pos="4800600" algn="l"/>
              </a:tabLst>
            </a:pPr>
            <a:r>
              <a:rPr lang="uk-UA" b="1" i="1" dirty="0" smtClean="0">
                <a:solidFill>
                  <a:srgbClr val="FF0000"/>
                </a:solidFill>
                <a:latin typeface="Times New Roman" panose="02020603050405020304" pitchFamily="18" charset="0"/>
                <a:ea typeface="Times New Roman" panose="02020603050405020304" pitchFamily="18" charset="0"/>
              </a:rPr>
              <a:t>Асортиментна </a:t>
            </a:r>
            <a:r>
              <a:rPr lang="uk-UA" b="1" i="1" dirty="0">
                <a:solidFill>
                  <a:srgbClr val="FF0000"/>
                </a:solidFill>
                <a:latin typeface="Times New Roman" panose="02020603050405020304" pitchFamily="18" charset="0"/>
                <a:ea typeface="Times New Roman" panose="02020603050405020304" pitchFamily="18" charset="0"/>
              </a:rPr>
              <a:t>фальсифікацією</a:t>
            </a:r>
            <a:r>
              <a:rPr lang="uk-UA" dirty="0">
                <a:solidFill>
                  <a:srgbClr val="FF0000"/>
                </a:solidFill>
                <a:latin typeface="Times New Roman" panose="02020603050405020304" pitchFamily="18" charset="0"/>
                <a:ea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rPr>
              <a:t>товарів називають підроблення, яке здійснюється шляхом повної або часткової заміни товару одного виду або найменування товаром іншого виду або найменування із збереженням подібності одного або декількох ознак.</a:t>
            </a:r>
            <a:endParaRPr lang="ru-RU" sz="1100" dirty="0">
              <a:solidFill>
                <a:srgbClr val="FFFF00"/>
              </a:solidFill>
              <a:latin typeface="Arial" panose="020B0604020202020204" pitchFamily="34" charset="0"/>
              <a:ea typeface="Times New Roman" panose="02020603050405020304" pitchFamily="18" charset="0"/>
            </a:endParaRPr>
          </a:p>
          <a:p>
            <a:pPr indent="450215" algn="just">
              <a:lnSpc>
                <a:spcPct val="150000"/>
              </a:lnSpc>
              <a:spcAft>
                <a:spcPts val="0"/>
              </a:spcAft>
              <a:tabLst>
                <a:tab pos="4800600" algn="l"/>
              </a:tabLst>
            </a:pPr>
            <a:r>
              <a:rPr lang="uk-UA" b="1" i="1" dirty="0">
                <a:solidFill>
                  <a:srgbClr val="FF0000"/>
                </a:solidFill>
                <a:latin typeface="Times New Roman" panose="02020603050405020304" pitchFamily="18" charset="0"/>
                <a:ea typeface="Times New Roman" panose="02020603050405020304" pitchFamily="18" charset="0"/>
              </a:rPr>
              <a:t>Якісна фальсифікація</a:t>
            </a:r>
            <a:r>
              <a:rPr lang="uk-UA" dirty="0">
                <a:solidFill>
                  <a:srgbClr val="FF0000"/>
                </a:solidFill>
                <a:latin typeface="Times New Roman" panose="02020603050405020304" pitchFamily="18" charset="0"/>
                <a:ea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rPr>
              <a:t>- це заміна товару вищого рівня якості товаром більш низького рівня.</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3" name="Прямоугольник 2"/>
          <p:cNvSpPr/>
          <p:nvPr/>
        </p:nvSpPr>
        <p:spPr>
          <a:xfrm>
            <a:off x="1055716" y="2651796"/>
            <a:ext cx="8088284" cy="2392386"/>
          </a:xfrm>
          <a:prstGeom prst="rect">
            <a:avLst/>
          </a:prstGeom>
        </p:spPr>
        <p:txBody>
          <a:bodyPr wrap="square">
            <a:spAutoFit/>
          </a:bodyPr>
          <a:lstStyle/>
          <a:p>
            <a:pPr indent="450215" algn="just">
              <a:lnSpc>
                <a:spcPct val="150000"/>
              </a:lnSpc>
              <a:spcAft>
                <a:spcPts val="0"/>
              </a:spcAft>
              <a:tabLst>
                <a:tab pos="4800600" algn="l"/>
              </a:tabLst>
            </a:pPr>
            <a:r>
              <a:rPr lang="uk-UA" b="1" i="1" dirty="0">
                <a:solidFill>
                  <a:srgbClr val="FF0000"/>
                </a:solidFill>
                <a:latin typeface="Times New Roman" panose="02020603050405020304" pitchFamily="18" charset="0"/>
                <a:ea typeface="Times New Roman" panose="02020603050405020304" pitchFamily="18" charset="0"/>
              </a:rPr>
              <a:t>Вартісна фальсифікація</a:t>
            </a:r>
            <a:r>
              <a:rPr lang="uk-UA" dirty="0">
                <a:solidFill>
                  <a:srgbClr val="FF0000"/>
                </a:solidFill>
                <a:latin typeface="Times New Roman" panose="02020603050405020304" pitchFamily="18" charset="0"/>
                <a:ea typeface="Times New Roman" panose="02020603050405020304" pitchFamily="18" charset="0"/>
              </a:rPr>
              <a:t> - </a:t>
            </a:r>
            <a:r>
              <a:rPr lang="uk-UA" dirty="0">
                <a:solidFill>
                  <a:srgbClr val="FFFF00"/>
                </a:solidFill>
                <a:latin typeface="Times New Roman" panose="02020603050405020304" pitchFamily="18" charset="0"/>
                <a:ea typeface="Times New Roman" panose="02020603050405020304" pitchFamily="18" charset="0"/>
              </a:rPr>
              <a:t>це введення  споживача в оману шляхом реалізації  низькоякісних товарів за цінами високоякісних або товарів менших розмірних характеристик за цінами  товарів з великими розмірними характеристиками .Визначення фальсифікованих лікарських препаратів при проведенні товарознавчого аналізу при вхідному контролі</a:t>
            </a:r>
            <a:r>
              <a:rPr lang="uk-UA" dirty="0" smtClean="0">
                <a:solidFill>
                  <a:srgbClr val="FFFF00"/>
                </a:solidFill>
                <a:latin typeface="Times New Roman" panose="02020603050405020304" pitchFamily="18" charset="0"/>
                <a:ea typeface="Times New Roman" panose="02020603050405020304" pitchFamily="18" charset="0"/>
              </a:rPr>
              <a:t>.</a:t>
            </a:r>
          </a:p>
          <a:p>
            <a:pPr indent="450215" algn="just">
              <a:lnSpc>
                <a:spcPct val="150000"/>
              </a:lnSpc>
              <a:spcAft>
                <a:spcPts val="0"/>
              </a:spcAft>
              <a:tabLst>
                <a:tab pos="4800600" algn="l"/>
              </a:tabLst>
            </a:pP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4" name="Прямоугольник 3"/>
          <p:cNvSpPr/>
          <p:nvPr/>
        </p:nvSpPr>
        <p:spPr>
          <a:xfrm>
            <a:off x="1003071" y="4869609"/>
            <a:ext cx="8140929" cy="1293111"/>
          </a:xfrm>
          <a:prstGeom prst="rect">
            <a:avLst/>
          </a:prstGeom>
        </p:spPr>
        <p:txBody>
          <a:bodyPr wrap="square">
            <a:spAutoFit/>
          </a:bodyPr>
          <a:lstStyle/>
          <a:p>
            <a:pPr>
              <a:lnSpc>
                <a:spcPct val="150000"/>
              </a:lnSpc>
            </a:pPr>
            <a:r>
              <a:rPr lang="uk-UA" b="1" i="1" dirty="0" smtClean="0">
                <a:solidFill>
                  <a:srgbClr val="FF0000"/>
                </a:solidFill>
                <a:latin typeface="Times New Roman" panose="02020603050405020304" pitchFamily="18" charset="0"/>
                <a:ea typeface="Times New Roman" panose="02020603050405020304" pitchFamily="18" charset="0"/>
              </a:rPr>
              <a:t>        Кількісна </a:t>
            </a:r>
            <a:r>
              <a:rPr lang="uk-UA" b="1" i="1" dirty="0">
                <a:solidFill>
                  <a:srgbClr val="FF0000"/>
                </a:solidFill>
                <a:latin typeface="Times New Roman" panose="02020603050405020304" pitchFamily="18" charset="0"/>
                <a:ea typeface="Times New Roman" panose="02020603050405020304" pitchFamily="18" charset="0"/>
              </a:rPr>
              <a:t>фальсифікація</a:t>
            </a:r>
            <a:r>
              <a:rPr lang="uk-UA" dirty="0">
                <a:latin typeface="Times New Roman" panose="02020603050405020304" pitchFamily="18" charset="0"/>
                <a:ea typeface="Times New Roman" panose="02020603050405020304" pitchFamily="18" charset="0"/>
              </a:rPr>
              <a:t> - </a:t>
            </a:r>
            <a:r>
              <a:rPr lang="uk-UA" dirty="0">
                <a:solidFill>
                  <a:srgbClr val="FFFF00"/>
                </a:solidFill>
                <a:latin typeface="Times New Roman" panose="02020603050405020304" pitchFamily="18" charset="0"/>
                <a:ea typeface="Times New Roman" panose="02020603050405020304" pitchFamily="18" charset="0"/>
              </a:rPr>
              <a:t>це введення споживача  в оману шляхом значних відхилень параметрів товару (наприклад, маси таблеток, обсягу настоянки),  перевищують допустимі норми нормативної документації. </a:t>
            </a:r>
            <a:endParaRPr lang="ru-RU" dirty="0">
              <a:solidFill>
                <a:srgbClr val="FFFF00"/>
              </a:solidFill>
            </a:endParaRPr>
          </a:p>
        </p:txBody>
      </p:sp>
    </p:spTree>
    <p:extLst>
      <p:ext uri="{BB962C8B-B14F-4D97-AF65-F5344CB8AC3E}">
        <p14:creationId xmlns:p14="http://schemas.microsoft.com/office/powerpoint/2010/main" val="4057382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1767" y="-24487"/>
            <a:ext cx="10690168" cy="3416320"/>
          </a:xfrm>
          <a:prstGeom prst="rect">
            <a:avLst/>
          </a:prstGeom>
        </p:spPr>
        <p:txBody>
          <a:bodyPr wrap="square">
            <a:spAutoFit/>
          </a:bodyPr>
          <a:lstStyle/>
          <a:p>
            <a:pPr indent="450215" algn="ctr">
              <a:lnSpc>
                <a:spcPct val="150000"/>
              </a:lnSpc>
              <a:spcAft>
                <a:spcPts val="0"/>
              </a:spcAft>
              <a:tabLst>
                <a:tab pos="4800600" algn="l"/>
              </a:tabLst>
            </a:pPr>
            <a:r>
              <a:rPr lang="uk-UA" b="1" i="1" dirty="0">
                <a:solidFill>
                  <a:srgbClr val="FF0000"/>
                </a:solidFill>
                <a:latin typeface="Times New Roman" panose="02020603050405020304" pitchFamily="18" charset="0"/>
                <a:ea typeface="Times New Roman" panose="02020603050405020304" pitchFamily="18" charset="0"/>
              </a:rPr>
              <a:t>Визначення фальсифікованих лікарських препаратів при проведенні товарознавчого аналізу при вхідному контролі.</a:t>
            </a:r>
            <a:endParaRPr lang="ru-RU" sz="1100" dirty="0">
              <a:solidFill>
                <a:srgbClr val="FF0000"/>
              </a:solidFill>
              <a:latin typeface="Arial" panose="020B0604020202020204" pitchFamily="34" charset="0"/>
              <a:ea typeface="Times New Roman" panose="02020603050405020304" pitchFamily="18" charset="0"/>
            </a:endParaRPr>
          </a:p>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Проведення при прийомки товару товарознавчого аналізу є простим та ефективним методом, що складається з перевірки первинного пакування, зовнішнього вигляду та вмісту лікарського засобу з метою вилучення з обігу фальсифікованих або </a:t>
            </a:r>
            <a:r>
              <a:rPr lang="uk-UA" dirty="0" err="1">
                <a:solidFill>
                  <a:srgbClr val="FFFF00"/>
                </a:solidFill>
                <a:latin typeface="Times New Roman" panose="02020603050405020304" pitchFamily="18" charset="0"/>
                <a:ea typeface="Times New Roman" panose="02020603050405020304" pitchFamily="18" charset="0"/>
              </a:rPr>
              <a:t>субстандартних</a:t>
            </a:r>
            <a:r>
              <a:rPr lang="uk-UA" dirty="0">
                <a:solidFill>
                  <a:srgbClr val="FFFF00"/>
                </a:solidFill>
                <a:latin typeface="Times New Roman" panose="02020603050405020304" pitchFamily="18" charset="0"/>
                <a:ea typeface="Times New Roman" panose="02020603050405020304" pitchFamily="18" charset="0"/>
              </a:rPr>
              <a:t> засобів.</a:t>
            </a:r>
            <a:endParaRPr lang="ru-RU" sz="1100" dirty="0">
              <a:solidFill>
                <a:srgbClr val="FFFF00"/>
              </a:solidFill>
              <a:latin typeface="Times New Roman" panose="02020603050405020304" pitchFamily="18" charset="0"/>
              <a:ea typeface="Times New Roman" panose="02020603050405020304" pitchFamily="18" charset="0"/>
            </a:endParaRPr>
          </a:p>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Перевірку зразку проводять за допомогою органів чуття – тобто методом органолептичного аналізу. Необхідно звернути увагу на те, що органолептичний аналіз потрібно проводити дуже обережно, особливо з отруйними, сильнодіючими лікарськими засобами.</a:t>
            </a:r>
            <a:endParaRPr lang="ru-RU" sz="11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31767" y="3433125"/>
            <a:ext cx="10582102" cy="1338828"/>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З початку, здійснюють перевірку зовнішнього вигляду і форми транспортної тари, а потім вторинної та первинної упаковок, які безпосередньо контактують з ліками. Перевіряють, чи є деформація пакування внаслідок падіння, невідповідності умов зберігання (температури, надмірної вологості тощо). </a:t>
            </a:r>
            <a:endParaRPr lang="ru-RU" sz="1100" dirty="0">
              <a:solidFill>
                <a:srgbClr val="FFFF00"/>
              </a:solidFill>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23949" y="4958547"/>
            <a:ext cx="11321935" cy="1754326"/>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При перевірці цілісності транспортної тари головним чином звертають увагу на верх, бічні поверхні та дно. Перевіряють щодо зміни кольору, форми, ослаблення кріплення, на наявність ушкоджень або поновлення пакування, сертифікатних штампів, стрічок та ін. Верх, бічні поверхні та дно пакування зразку перевіряють на наявність ознак розкриття.</a:t>
            </a:r>
            <a:endParaRPr lang="ru-RU" sz="11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4504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7651" y="207922"/>
            <a:ext cx="9933709" cy="2169825"/>
          </a:xfrm>
          <a:prstGeom prst="rect">
            <a:avLst/>
          </a:prstGeom>
        </p:spPr>
        <p:txBody>
          <a:bodyPr wrap="square">
            <a:spAutoFit/>
          </a:bodyPr>
          <a:lstStyle/>
          <a:p>
            <a:pPr indent="450215" algn="ctr">
              <a:lnSpc>
                <a:spcPct val="150000"/>
              </a:lnSpc>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Методи запобігання розповсюдженню</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фальсифікованих </a:t>
            </a:r>
            <a:endParaRPr lang="ru-RU" sz="1600" dirty="0">
              <a:solidFill>
                <a:srgbClr val="FF0000"/>
              </a:solidFill>
              <a:latin typeface="Times New Roman" panose="02020603050405020304" pitchFamily="18" charset="0"/>
              <a:ea typeface="Times New Roman" panose="02020603050405020304" pitchFamily="18" charset="0"/>
            </a:endParaRPr>
          </a:p>
          <a:p>
            <a:pPr indent="450215" algn="ctr">
              <a:lnSpc>
                <a:spcPct val="150000"/>
              </a:lnSpc>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лікарських засобів.</a:t>
            </a:r>
            <a:endParaRPr lang="ru-RU" sz="1600" dirty="0">
              <a:solidFill>
                <a:srgbClr val="FF0000"/>
              </a:solidFill>
              <a:latin typeface="Times New Roman" panose="02020603050405020304" pitchFamily="18" charset="0"/>
              <a:ea typeface="Times New Roman" panose="02020603050405020304" pitchFamily="18" charset="0"/>
            </a:endParaRPr>
          </a:p>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Для запобігання фальсифікації лікарських засобів застосовуються різні засоби захисту пакування та етикеток лікарського засобу чи медичних виробів призначен­ня, а саме: дизайн, матеріал для виготовлення, фарби та способи марку­вання.</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90699" y="2519411"/>
            <a:ext cx="11030988" cy="3416320"/>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Для виробництва пакування та етикеток використовуються різні техно­логічні процеси і способи друку. Найбільш поширеними способами друку є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офсетний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(непрямий плоский друк, при якому фарба з друкарської фор­ми передається на папір через проміжний, офсетний циліндр) та</a:t>
            </a:r>
            <a:endParaRPr lang="ru-RU" sz="1600" dirty="0">
              <a:solidFill>
                <a:srgbClr val="FFFF00"/>
              </a:solidFill>
              <a:latin typeface="Times New Roman" panose="02020603050405020304" pitchFamily="18" charset="0"/>
              <a:ea typeface="Times New Roman" panose="02020603050405020304" pitchFamily="18" charset="0"/>
            </a:endParaRPr>
          </a:p>
          <a:p>
            <a:pPr indent="21653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флексо</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-графічний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(високий друк з використанням гнучких гумових форм і </a:t>
            </a:r>
            <a:endParaRPr lang="ru-RU" sz="1600" dirty="0">
              <a:solidFill>
                <a:srgbClr val="FFFF00"/>
              </a:solidFill>
              <a:latin typeface="Times New Roman" panose="02020603050405020304" pitchFamily="18" charset="0"/>
              <a:ea typeface="Times New Roman" panose="02020603050405020304" pitchFamily="18" charset="0"/>
            </a:endParaRPr>
          </a:p>
          <a:p>
            <a:pPr indent="216535" algn="just">
              <a:lnSpc>
                <a:spcPct val="150000"/>
              </a:lnSpc>
              <a:spcAft>
                <a:spcPts val="0"/>
              </a:spcAft>
            </a:pP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швидкосохнучих</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рідких фарб). Елементами, що захищають пакування (етикетку) від сканування й під­вищують складність відтворення на традиційному поліграфічному устат­куванні, є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мікротекст</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та елементи з об'ємним ефектом. Під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мікротекстом</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розуміють рядок символів, які сприймаються людським оком у вигляді суцільної лінії, але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читаються</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з допомогою збільшувальних приладів. </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4742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895" y="258008"/>
            <a:ext cx="10831483" cy="2585323"/>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Для одержання рельєфних зображень використовують спеціальні спо­соби друку -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трафаретний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метод відтворення тексту й графічних зобра­жень за допомогою друкованої форми (трафарету), через яку фарба прони­кає на друкований матеріал),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металографію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(спосіб глибокого друку, коли фарба, що заповнює заглиблення в друкованій формі, під великим тиском переноситься на папір), а також </a:t>
            </a:r>
            <a:r>
              <a:rPr lang="uk-UA" i="1"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блінтове</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тиснення</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(спосіб маркування під тиском з використанням розігрітого металевого (як правило, застосову­ються магній, латунь, мідь і цинк) або полімерного кліше)</a:t>
            </a:r>
            <a:r>
              <a:rPr lang="uk-UA" dirty="0">
                <a:solidFill>
                  <a:srgbClr val="FFFF00"/>
                </a:solidFill>
                <a:latin typeface="Times New Roman" panose="02020603050405020304" pitchFamily="18" charset="0"/>
                <a:ea typeface="Times New Roman" panose="02020603050405020304" pitchFamily="18" charset="0"/>
              </a:rPr>
              <a:t>.</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57200" y="2826915"/>
            <a:ext cx="11571316" cy="3693319"/>
          </a:xfrm>
          <a:prstGeom prst="rect">
            <a:avLst/>
          </a:prstGeom>
        </p:spPr>
        <p:txBody>
          <a:bodyPr wrap="square">
            <a:spAutoFit/>
          </a:bodyPr>
          <a:lstStyle/>
          <a:p>
            <a:pPr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Спеціальні включення до складу матеріалу наклейки можуть перебу­вати як на його поверхні, так і всередині, під поверхневими шарами. Най­більше поширення одержали такі включення:</a:t>
            </a:r>
            <a:endParaRPr lang="ru-RU" sz="1600" dirty="0">
              <a:solidFill>
                <a:srgbClr val="FFFF00"/>
              </a:solidFill>
              <a:latin typeface="Times New Roman" panose="02020603050405020304" pitchFamily="18" charset="0"/>
              <a:ea typeface="Times New Roman" panose="02020603050405020304" pitchFamily="18" charset="0"/>
            </a:endParaRPr>
          </a:p>
          <a:p>
            <a:pPr lvl="0" algn="just">
              <a:lnSpc>
                <a:spcPct val="150000"/>
              </a:lnSpc>
              <a:spcAft>
                <a:spcPts val="0"/>
              </a:spcAft>
              <a:tabLst>
                <a:tab pos="275590" algn="l"/>
              </a:tabLst>
            </a:pP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захисні волоконні смужки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Волокна й смужки</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різної</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довжини й кольо­ру можуть бути видимими при звичайному або спеціальному освіт­ленні (наприклад в УФ-променях</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Ці</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включення не відтворюються копіювальної технікою;</a:t>
            </a:r>
            <a:endParaRPr lang="ru-RU" sz="1600" dirty="0">
              <a:solidFill>
                <a:srgbClr val="FFFF00"/>
              </a:solidFill>
              <a:latin typeface="Times New Roman" panose="02020603050405020304" pitchFamily="18" charset="0"/>
              <a:ea typeface="Times New Roman" panose="02020603050405020304" pitchFamily="18" charset="0"/>
            </a:endParaRPr>
          </a:p>
          <a:p>
            <a:pPr lvl="0" algn="just">
              <a:lnSpc>
                <a:spcPct val="150000"/>
              </a:lnSpc>
              <a:spcAft>
                <a:spcPts val="0"/>
              </a:spcAft>
              <a:tabLst>
                <a:tab pos="275590" algn="l"/>
              </a:tabLst>
            </a:pP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металізовані нитки й смужки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Нитки й смужки</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різної</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довжини й кольору бути видимими</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при</a:t>
            </a:r>
            <a:r>
              <a:rPr lang="uk-UA"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звичайному або спеціальному, іноді на них наноситься зображення або текст;</a:t>
            </a:r>
            <a:endParaRPr lang="ru-RU" sz="1600" dirty="0">
              <a:solidFill>
                <a:srgbClr val="FFFF00"/>
              </a:solidFill>
              <a:latin typeface="Times New Roman" panose="02020603050405020304" pitchFamily="18" charset="0"/>
              <a:ea typeface="Times New Roman" panose="02020603050405020304" pitchFamily="18" charset="0"/>
            </a:endParaRPr>
          </a:p>
          <a:p>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мікрочастинки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 багатобарвні частки різних розмірів можуть мати різні властивості проявлятися за певних умов (наприклад, при </a:t>
            </a:r>
            <a:r>
              <a:rPr lang="uk-UA" dirty="0">
                <a:solidFill>
                  <a:srgbClr val="FFFF00"/>
                </a:solidFill>
              </a:rPr>
              <a:t>освітленні </a:t>
            </a:r>
            <a:r>
              <a:rPr lang="uk-UA" dirty="0">
                <a:solidFill>
                  <a:srgbClr val="FFFF00"/>
                </a:solidFill>
                <a:latin typeface="Times New Roman" panose="02020603050405020304" pitchFamily="18" charset="0"/>
                <a:cs typeface="Times New Roman" panose="02020603050405020304" pitchFamily="18" charset="0"/>
              </a:rPr>
              <a:t>ІЧ-лазером після спеціальної обробки, утворювати приховане або видиме маркування;</a:t>
            </a:r>
            <a:endParaRPr lang="ru-RU" dirty="0">
              <a:solidFill>
                <a:srgbClr val="FFFF00"/>
              </a:solidFill>
              <a:latin typeface="Times New Roman" panose="02020603050405020304" pitchFamily="18" charset="0"/>
              <a:cs typeface="Times New Roman" panose="02020603050405020304" pitchFamily="18" charset="0"/>
            </a:endParaRPr>
          </a:p>
          <a:p>
            <a:endParaRPr lang="ru-RU" dirty="0">
              <a:solidFill>
                <a:srgbClr val="FFFF00"/>
              </a:solidFill>
            </a:endParaRPr>
          </a:p>
        </p:txBody>
      </p:sp>
    </p:spTree>
    <p:extLst>
      <p:ext uri="{BB962C8B-B14F-4D97-AF65-F5344CB8AC3E}">
        <p14:creationId xmlns:p14="http://schemas.microsoft.com/office/powerpoint/2010/main" val="1624944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324" y="308362"/>
            <a:ext cx="11230494" cy="4247317"/>
          </a:xfrm>
          <a:prstGeom prst="rect">
            <a:avLst/>
          </a:prstGeom>
        </p:spPr>
        <p:txBody>
          <a:bodyPr wrap="square">
            <a:spAutoFit/>
          </a:bodyPr>
          <a:lstStyle/>
          <a:p>
            <a:pPr indent="450215" algn="just">
              <a:lnSpc>
                <a:spcPct val="150000"/>
              </a:lnSpc>
              <a:spcAft>
                <a:spcPts val="0"/>
              </a:spcAft>
              <a:tabLst>
                <a:tab pos="32639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радіаційні частки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У матеріал уводяться мікроскопічні дози рідкісноземельних елементів, що володіють слабким радіаційним випромінюванням -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нешкідливо</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для людини, але дуже легко діагностується спеціальними детекторами.</a:t>
            </a:r>
            <a:endParaRPr lang="ru-RU" sz="1600" dirty="0">
              <a:solidFill>
                <a:srgbClr val="FFFF00"/>
              </a:solidFill>
              <a:latin typeface="Times New Roman" panose="02020603050405020304" pitchFamily="18" charset="0"/>
              <a:ea typeface="Times New Roman" panose="02020603050405020304" pitchFamily="18" charset="0"/>
            </a:endParaRPr>
          </a:p>
          <a:p>
            <a:pPr indent="450215" algn="just">
              <a:lnSpc>
                <a:spcPct val="150000"/>
              </a:lnSpc>
              <a:spcAft>
                <a:spcPts val="0"/>
              </a:spcAft>
              <a:tabLst>
                <a:tab pos="914400" algn="l"/>
                <a:tab pos="1028700" algn="l"/>
              </a:tabLs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 метою підвищення захисних властивостей матеріалів у процесі вироблення можуть надаватися особливі фізичні або хімічні властивостей. Конкретні властивості вибираються виходячи із призначення упаковки (етикетки). Як приклади можна привести такі розповсюджені варіанти:</a:t>
            </a:r>
            <a:endParaRPr lang="ru-RU" sz="1600" dirty="0">
              <a:solidFill>
                <a:srgbClr val="FFFF00"/>
              </a:solidFill>
              <a:latin typeface="Times New Roman" panose="02020603050405020304" pitchFamily="18" charset="0"/>
              <a:ea typeface="Times New Roman" panose="02020603050405020304" pitchFamily="18" charset="0"/>
            </a:endParaRPr>
          </a:p>
          <a:p>
            <a:pPr lvl="0" algn="just">
              <a:lnSpc>
                <a:spcPct val="150000"/>
              </a:lnSpc>
              <a:spcAft>
                <a:spcPts val="0"/>
              </a:spcAft>
              <a:tabLst>
                <a:tab pos="260350" algn="l"/>
              </a:tabLs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зміна властивості паперу</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шляхом запровадження технологій щодо по­кращені стійкості паперу (наприклад, введення основ з поліуретану досто­вірності пакування (етикетки) вступає з відповідним проявником у ре­акцію, яка характеризується незворотністю зміни кольору;</a:t>
            </a:r>
            <a:endParaRPr lang="ru-RU" sz="1600" dirty="0">
              <a:solidFill>
                <a:srgbClr val="FFFF00"/>
              </a:solidFill>
              <a:latin typeface="Times New Roman" panose="02020603050405020304" pitchFamily="18" charset="0"/>
              <a:ea typeface="Times New Roman" panose="02020603050405020304" pitchFamily="18" charset="0"/>
            </a:endParaRPr>
          </a:p>
          <a:p>
            <a:pPr lvl="0" algn="just">
              <a:lnSpc>
                <a:spcPct val="150000"/>
              </a:lnSpc>
              <a:spcAft>
                <a:spcPts val="0"/>
              </a:spcAft>
              <a:tabLst>
                <a:tab pos="260350" algn="l"/>
              </a:tabLs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хімічні мітки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Після нанесення на матеріал ці мітки можуть бути ви­явлені спеціальними детекторами.</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0909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0203" y="91546"/>
            <a:ext cx="11130741" cy="1754326"/>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Як захисні елементи зазвичай використовуються спеціальні наклейки або </a:t>
            </a:r>
            <a:r>
              <a:rPr lang="uk-UA"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мікропломби</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Головною властивістю подібних захисних елементів є їх легке руйнування при спробі видалення. Після руйнування наклейка або пломба залишає на поверхні, що захищається, слід, який свідчить про ви­користання упаковки. Матеріали, застосовувані для виготовлення наклейок, поділяються на одношарові й багатошарові. </a:t>
            </a:r>
            <a:endParaRPr lang="ru-RU" sz="16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89957" y="2053901"/>
            <a:ext cx="10931236" cy="3831818"/>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Одним з заходів в реалізації протидії фальсифікації препаратів стала імплементація в законодавство України європейських норм і вимог.</a:t>
            </a:r>
            <a:r>
              <a:rPr lang="uk-UA" sz="1050"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 </a:t>
            </a:r>
            <a:endParaRPr lang="ru-RU" sz="1050" dirty="0">
              <a:solidFill>
                <a:srgbClr val="FFFF00"/>
              </a:solidFill>
              <a:latin typeface="Verdana" panose="020B0604030504040204" pitchFamily="34" charset="0"/>
              <a:ea typeface="Times New Roman" panose="02020603050405020304" pitchFamily="18" charset="0"/>
              <a:cs typeface="Times New Roman" panose="02020603050405020304" pitchFamily="18" charset="0"/>
            </a:endParaRPr>
          </a:p>
          <a:p>
            <a:pPr indent="450215">
              <a:lnSpc>
                <a:spcPct val="150000"/>
              </a:lnSpc>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У 2011 р. було ухвалено директиву Європейського парламенту № 2011/62/ЄС "Про внесення змін до Директиви 2011/83/ЄС про кодексу законів співтовариства стосовно лікарських препаратів для людини щодо запобігання потраплянню фальсифікованих препаратів у легальні торговельні мережі" (далі — директива), метою якої є запобігання потраплянню ФЛЗ на ринок ЄС.</a:t>
            </a:r>
            <a:endParaRPr lang="ru-RU" sz="1100" dirty="0">
              <a:solidFill>
                <a:srgbClr val="FFFF00"/>
              </a:solidFill>
              <a:latin typeface="Arial" panose="020B0604020202020204" pitchFamily="34" charset="0"/>
              <a:ea typeface="Times New Roman" panose="02020603050405020304" pitchFamily="18" charset="0"/>
              <a:cs typeface="Times New Roman" panose="02020603050405020304" pitchFamily="18" charset="0"/>
            </a:endParaRPr>
          </a:p>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a:t>
            </a:r>
            <a:r>
              <a:rPr lang="ru-RU"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9 лютого 2019</a:t>
            </a:r>
            <a:r>
              <a:rPr lang="ru-RU"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р. вимоги Директиви стали обов’язковими для всіх фармацевтичних продуктів, які реалізуються на</a:t>
            </a:r>
            <a:r>
              <a:rPr lang="ru-RU"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території країн</a:t>
            </a:r>
            <a:r>
              <a:rPr lang="ru-RU"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членів ЄС, тому й українські виробники, які експортують ліки за кордон, вже мають дотримуватися цих принципів унікального кодування.</a:t>
            </a:r>
            <a:endParaRPr lang="ru-RU" sz="1050" dirty="0">
              <a:solidFill>
                <a:srgbClr val="FFFF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0397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8349" y="50051"/>
            <a:ext cx="9351818" cy="2585323"/>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Постановою Кабінету міністрів України № 653 від 24 липня 2019 року було визначено запровадити Пілотний проект щодо маркування контрольними (ідентифікаційними) знаками та проведення моніторингу обігу лікарських засобів з 1 вересня 2019 року. Запровадження такої системи кодування дозволило би державі відстежувати весь "шлях" ліків (від виробництва або імпорту до продажу в аптеці). Наразі цей законопроект не може вступити в силу, бо потребує суттєвих опрацювань.</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3" name="Прямоугольник 2"/>
          <p:cNvSpPr/>
          <p:nvPr/>
        </p:nvSpPr>
        <p:spPr>
          <a:xfrm>
            <a:off x="773084" y="2577051"/>
            <a:ext cx="10523912" cy="2169825"/>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Наша країна ратифікувала Конвенцію про протидію фальсифікації медичної продукції і аналогічним злочинам (</a:t>
            </a:r>
            <a:r>
              <a:rPr lang="uk-UA" dirty="0" err="1">
                <a:solidFill>
                  <a:srgbClr val="FFFF00"/>
                </a:solidFill>
                <a:latin typeface="Times New Roman" panose="02020603050405020304" pitchFamily="18" charset="0"/>
                <a:ea typeface="Times New Roman" panose="02020603050405020304" pitchFamily="18" charset="0"/>
              </a:rPr>
              <a:t>The</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Medicrime</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Convention</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Combating</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counterfeiting</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of</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medical</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products</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and</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similar</a:t>
            </a:r>
            <a:r>
              <a:rPr lang="uk-UA" dirty="0">
                <a:solidFill>
                  <a:srgbClr val="FFFF00"/>
                </a:solidFill>
                <a:latin typeface="Times New Roman" panose="02020603050405020304" pitchFamily="18" charset="0"/>
                <a:ea typeface="Times New Roman" panose="02020603050405020304" pitchFamily="18" charset="0"/>
              </a:rPr>
              <a:t> </a:t>
            </a:r>
            <a:r>
              <a:rPr lang="uk-UA" dirty="0" err="1">
                <a:solidFill>
                  <a:srgbClr val="FFFF00"/>
                </a:solidFill>
                <a:latin typeface="Times New Roman" panose="02020603050405020304" pitchFamily="18" charset="0"/>
                <a:ea typeface="Times New Roman" panose="02020603050405020304" pitchFamily="18" charset="0"/>
              </a:rPr>
              <a:t>crimes</a:t>
            </a:r>
            <a:r>
              <a:rPr lang="uk-UA" dirty="0">
                <a:solidFill>
                  <a:srgbClr val="FFFF00"/>
                </a:solidFill>
                <a:latin typeface="Times New Roman" panose="02020603050405020304" pitchFamily="18" charset="0"/>
                <a:ea typeface="Times New Roman" panose="02020603050405020304" pitchFamily="18" charset="0"/>
              </a:rPr>
              <a:t> — Конвенція MEDICRIME). Вона є інструментом міжнародної взаємодії між правоохоронними органами, органами державного контролю у сфері виявлення і запобігання попаданню фальсифікату на фармацевтичні ринки країн Європи. </a:t>
            </a:r>
            <a:endParaRPr lang="ru-RU" sz="11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902445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9462" y="91614"/>
            <a:ext cx="10041774" cy="2585323"/>
          </a:xfrm>
          <a:prstGeom prst="rect">
            <a:avLst/>
          </a:prstGeom>
        </p:spPr>
        <p:txBody>
          <a:bodyPr wrap="square">
            <a:spAutoFit/>
          </a:bodyPr>
          <a:lstStyle/>
          <a:p>
            <a:pPr indent="450215" algn="just">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Ефективними заходами по боротьбі з виробництвом та розповсюдженням ФЛС є кримінальні та адміністративні розслідування з метою виявлення джерел виробництва і каналів легалізації. Правоохоронні органи повинні негайно реагувати на всі повідомлення учасників фармацевтичного ринку і рядових споживачів, що стосуються ФЛЗ або недоброякісних лікарських засобів, так як створюється безпосередня загроза здоров'ю та життю громадян, а їх захист і охорона є першочерговим завданням держави.</a:t>
            </a:r>
            <a:endParaRPr lang="ru-RU" sz="1100" dirty="0">
              <a:solidFill>
                <a:srgbClr val="FFFF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53023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8270" y="491244"/>
            <a:ext cx="11030988" cy="4247317"/>
          </a:xfrm>
          <a:prstGeom prst="rect">
            <a:avLst/>
          </a:prstGeom>
        </p:spPr>
        <p:txBody>
          <a:bodyPr wrap="square">
            <a:spAutoFit/>
          </a:bodyPr>
          <a:lstStyle/>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З 28.11.2019 набрав чинність  Закон України №284-IX«Про внесення змін до статті 321-1 Кримінального кодексу України щодо посилення відповідальності за фальсифікацію лікарських засобів або обіг фальсифікованих лікарських засобів».</a:t>
            </a:r>
            <a:endParaRPr lang="ru-RU" sz="1100" dirty="0">
              <a:solidFill>
                <a:srgbClr val="FFFF00"/>
              </a:solidFill>
              <a:latin typeface="Arial" panose="020B0604020202020204" pitchFamily="34" charset="0"/>
              <a:ea typeface="Times New Roman" panose="02020603050405020304" pitchFamily="18" charset="0"/>
            </a:endParaRPr>
          </a:p>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Законом  передбачено, що придбання, перевезення, пересилання, зберігання з метою збуту або збут завідомо ФЛЗ карається позбавленням волі </a:t>
            </a:r>
            <a:r>
              <a:rPr lang="uk-UA" i="1" dirty="0">
                <a:solidFill>
                  <a:srgbClr val="FF0000"/>
                </a:solidFill>
                <a:latin typeface="Times New Roman" panose="02020603050405020304" pitchFamily="18" charset="0"/>
                <a:ea typeface="Times New Roman" panose="02020603050405020304" pitchFamily="18" charset="0"/>
              </a:rPr>
              <a:t>на строк від п'яти до восьми років</a:t>
            </a:r>
            <a:r>
              <a:rPr lang="uk-UA" dirty="0">
                <a:solidFill>
                  <a:srgbClr val="FF0000"/>
                </a:solidFill>
                <a:latin typeface="Times New Roman" panose="02020603050405020304" pitchFamily="18" charset="0"/>
                <a:ea typeface="Times New Roman" panose="02020603050405020304" pitchFamily="18" charset="0"/>
              </a:rPr>
              <a:t> </a:t>
            </a:r>
            <a:r>
              <a:rPr lang="uk-UA" dirty="0">
                <a:solidFill>
                  <a:srgbClr val="FFFF00"/>
                </a:solidFill>
                <a:latin typeface="Times New Roman" panose="02020603050405020304" pitchFamily="18" charset="0"/>
                <a:ea typeface="Times New Roman" panose="02020603050405020304" pitchFamily="18" charset="0"/>
              </a:rPr>
              <a:t>(до цього санкція за такі дії передбачала позбавлення волі на строк від трьох до п'яти років). Якщо ті самі дії, вчинені повторно або за попередньою змовою групою осіб, або у великих розмірах, або якщо вони спричинили тривалий розлад здоров'я людини, а також виробництво фальсифікованих ліків караються позбавленням волі на </a:t>
            </a:r>
            <a:r>
              <a:rPr lang="uk-UA" dirty="0">
                <a:solidFill>
                  <a:srgbClr val="FF0000"/>
                </a:solidFill>
                <a:latin typeface="Times New Roman" panose="02020603050405020304" pitchFamily="18" charset="0"/>
                <a:ea typeface="Times New Roman" panose="02020603050405020304" pitchFamily="18" charset="0"/>
              </a:rPr>
              <a:t>строк </a:t>
            </a:r>
            <a:r>
              <a:rPr lang="uk-UA" i="1" dirty="0">
                <a:solidFill>
                  <a:srgbClr val="FF0000"/>
                </a:solidFill>
                <a:latin typeface="Times New Roman" panose="02020603050405020304" pitchFamily="18" charset="0"/>
                <a:ea typeface="Times New Roman" panose="02020603050405020304" pitchFamily="18" charset="0"/>
              </a:rPr>
              <a:t>від восьми до 10 років</a:t>
            </a:r>
            <a:r>
              <a:rPr lang="uk-UA" dirty="0">
                <a:solidFill>
                  <a:srgbClr val="FF0000"/>
                </a:solidFill>
                <a:latin typeface="Times New Roman" panose="02020603050405020304" pitchFamily="18" charset="0"/>
                <a:ea typeface="Times New Roman" panose="02020603050405020304" pitchFamily="18" charset="0"/>
              </a:rPr>
              <a:t> (раніше - від п'яти до восьми років) з позбавленням права обіймати певні посади чи займатися певною діяльністю на строк до трьох років з конфіскацією майна.</a:t>
            </a:r>
            <a:endParaRPr lang="ru-RU" sz="1100" dirty="0">
              <a:solidFill>
                <a:srgbClr val="FF00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246496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6829" y="191366"/>
            <a:ext cx="10731731" cy="2169825"/>
          </a:xfrm>
          <a:prstGeom prst="rect">
            <a:avLst/>
          </a:prstGeom>
        </p:spPr>
        <p:txBody>
          <a:bodyPr wrap="square">
            <a:spAutoFit/>
          </a:bodyPr>
          <a:lstStyle/>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Крім того, закон посилює відповідальність посадових осіб, діяльність яких безпосередньо пов'язана з обігом ліків. Так, поширення завідомо фальсифікованих ліків посадовою особою шляхом зловживання службовим становищем; медичним або фармацевтичним працівником, або за допомогою інформаційних систем, зокрема інтернету, карається позбавленням волі на </a:t>
            </a:r>
            <a:r>
              <a:rPr lang="uk-UA" i="1" dirty="0">
                <a:solidFill>
                  <a:srgbClr val="FF0000"/>
                </a:solidFill>
                <a:latin typeface="Times New Roman" panose="02020603050405020304" pitchFamily="18" charset="0"/>
                <a:ea typeface="Times New Roman" panose="02020603050405020304" pitchFamily="18" charset="0"/>
              </a:rPr>
              <a:t>строк від 8 до 10 років</a:t>
            </a:r>
            <a:r>
              <a:rPr lang="uk-UA" dirty="0">
                <a:solidFill>
                  <a:srgbClr val="FF0000"/>
                </a:solidFill>
                <a:latin typeface="Times New Roman" panose="02020603050405020304" pitchFamily="18" charset="0"/>
                <a:ea typeface="Times New Roman" panose="02020603050405020304" pitchFamily="18" charset="0"/>
              </a:rPr>
              <a:t> з </a:t>
            </a:r>
            <a:r>
              <a:rPr lang="uk-UA" dirty="0">
                <a:solidFill>
                  <a:srgbClr val="FFFF00"/>
                </a:solidFill>
                <a:latin typeface="Times New Roman" panose="02020603050405020304" pitchFamily="18" charset="0"/>
                <a:ea typeface="Times New Roman" panose="02020603050405020304" pitchFamily="18" charset="0"/>
              </a:rPr>
              <a:t>позбавленням права обіймати певні посади та з конфіскацією майна.</a:t>
            </a:r>
            <a:endParaRPr lang="ru-RU" sz="1100" dirty="0">
              <a:solidFill>
                <a:srgbClr val="FFFF00"/>
              </a:solidFill>
              <a:effectLst/>
              <a:latin typeface="Arial" panose="020B0604020202020204" pitchFamily="34" charset="0"/>
              <a:ea typeface="Times New Roman" panose="02020603050405020304" pitchFamily="18" charset="0"/>
            </a:endParaRPr>
          </a:p>
        </p:txBody>
      </p:sp>
      <p:sp>
        <p:nvSpPr>
          <p:cNvPr id="3" name="Прямоугольник 2"/>
          <p:cNvSpPr/>
          <p:nvPr/>
        </p:nvSpPr>
        <p:spPr>
          <a:xfrm>
            <a:off x="681644" y="2975924"/>
            <a:ext cx="10424160" cy="1754326"/>
          </a:xfrm>
          <a:prstGeom prst="rect">
            <a:avLst/>
          </a:prstGeom>
        </p:spPr>
        <p:txBody>
          <a:bodyPr wrap="square">
            <a:spAutoFit/>
          </a:bodyPr>
          <a:lstStyle/>
          <a:p>
            <a:pPr indent="450215">
              <a:lnSpc>
                <a:spcPct val="150000"/>
              </a:lnSpc>
              <a:spcAft>
                <a:spcPts val="0"/>
              </a:spcAft>
            </a:pPr>
            <a:r>
              <a:rPr lang="uk-UA" dirty="0">
                <a:solidFill>
                  <a:srgbClr val="FFFF00"/>
                </a:solidFill>
                <a:latin typeface="Times New Roman" panose="02020603050405020304" pitchFamily="18" charset="0"/>
                <a:ea typeface="Times New Roman" panose="02020603050405020304" pitchFamily="18" charset="0"/>
              </a:rPr>
              <a:t>У разі, якщо такі дії спричинили смерть людини або інші тяжкі наслідки, вони караються позбавленням волі на строк від 10 до 15 років або довічним позбавленням волі з конфіскацією майна (до цього санкція за такі дії передбачала позбавлення волі на строк від 8 до 10 років або довічне позбавлення волі з конфіскацією майна).</a:t>
            </a:r>
            <a:endParaRPr lang="ru-RU" sz="1100"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884157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2136339"/>
            <a:ext cx="6096000" cy="901593"/>
          </a:xfrm>
          <a:prstGeom prst="rect">
            <a:avLst/>
          </a:prstGeom>
        </p:spPr>
        <p:txBody>
          <a:bodyPr>
            <a:spAutoFit/>
          </a:bodyPr>
          <a:lstStyle/>
          <a:p>
            <a:pPr indent="450215">
              <a:lnSpc>
                <a:spcPct val="150000"/>
              </a:lnSpc>
              <a:spcAft>
                <a:spcPts val="0"/>
              </a:spcAft>
            </a:pPr>
            <a:r>
              <a:rPr lang="uk-UA" sz="4000" i="1" dirty="0" smtClean="0">
                <a:solidFill>
                  <a:srgbClr val="FFFF00"/>
                </a:solidFill>
                <a:effectLst/>
                <a:latin typeface="Arial" panose="020B0604020202020204" pitchFamily="34" charset="0"/>
                <a:ea typeface="Times New Roman" panose="02020603050405020304" pitchFamily="18" charset="0"/>
              </a:rPr>
              <a:t>Дякую за увагу!</a:t>
            </a:r>
            <a:endParaRPr lang="ru-RU" sz="4000" i="1" dirty="0">
              <a:solidFill>
                <a:srgbClr val="FFFF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5860290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TM04033919[[fn=Контур]]</Template>
  <TotalTime>51</TotalTime>
  <Words>2227</Words>
  <Application>Microsoft Office PowerPoint</Application>
  <PresentationFormat>Широкоэкранный</PresentationFormat>
  <Paragraphs>80</Paragraphs>
  <Slides>23</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23</vt:i4>
      </vt:variant>
    </vt:vector>
  </HeadingPairs>
  <TitlesOfParts>
    <vt:vector size="31" baseType="lpstr">
      <vt:lpstr>Yu Gothic UI Semibold</vt:lpstr>
      <vt:lpstr>Arial</vt:lpstr>
      <vt:lpstr>Times New Roman</vt:lpstr>
      <vt:lpstr>Trebuchet MS</vt:lpstr>
      <vt:lpstr>Tw Cen MT</vt:lpstr>
      <vt:lpstr>Verdana</vt:lpstr>
      <vt:lpstr>Wingdings</vt:lpstr>
      <vt:lpstr>Контур</vt:lpstr>
      <vt:lpstr>Лекція №9 Захист фармацевтичного ринку від фальсифікованих, субстандартних лікарських засобів та медичних  виробів.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Захист фармацевтичного ринку від фальсифікованих, субстандартних лікарських засобів та медичних  виробів.</dc:title>
  <dc:creator>Степанова Оксана Анатольевна</dc:creator>
  <cp:lastModifiedBy>RePack by Diakov</cp:lastModifiedBy>
  <cp:revision>12</cp:revision>
  <dcterms:created xsi:type="dcterms:W3CDTF">2020-09-28T14:40:18Z</dcterms:created>
  <dcterms:modified xsi:type="dcterms:W3CDTF">2023-02-03T15:26:42Z</dcterms:modified>
</cp:coreProperties>
</file>