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9" r:id="rId13"/>
    <p:sldId id="280" r:id="rId14"/>
    <p:sldId id="259" r:id="rId15"/>
    <p:sldId id="260" r:id="rId16"/>
    <p:sldId id="261" r:id="rId17"/>
    <p:sldId id="262" r:id="rId18"/>
    <p:sldId id="263" r:id="rId19"/>
    <p:sldId id="265" r:id="rId20"/>
    <p:sldId id="266" r:id="rId21"/>
    <p:sldId id="267" r:id="rId22"/>
    <p:sldId id="275" r:id="rId23"/>
    <p:sldId id="277" r:id="rId24"/>
    <p:sldId id="278" r:id="rId25"/>
    <p:sldId id="27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2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9FA6A3-D504-48BA-B36B-93164653FC4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A5E8DB-A250-44B6-9936-3F6F149E4D79}">
      <dgm:prSet phldrT="[Текст]"/>
      <dgm:spPr/>
      <dgm:t>
        <a:bodyPr/>
        <a:lstStyle/>
        <a:p>
          <a:r>
            <a:rPr lang="ru-RU" dirty="0" smtClean="0"/>
            <a:t>Преимущества</a:t>
          </a:r>
          <a:endParaRPr lang="ru-RU" dirty="0"/>
        </a:p>
      </dgm:t>
    </dgm:pt>
    <dgm:pt modelId="{DA23B727-4715-4070-B7C1-2BEBEBA84992}" type="parTrans" cxnId="{F3E34E87-354C-40A3-989C-4A1EA9AE23F5}">
      <dgm:prSet/>
      <dgm:spPr/>
      <dgm:t>
        <a:bodyPr/>
        <a:lstStyle/>
        <a:p>
          <a:endParaRPr lang="ru-RU"/>
        </a:p>
      </dgm:t>
    </dgm:pt>
    <dgm:pt modelId="{0DE6E5DA-D965-4C8D-BAF2-205873B3EB53}" type="sibTrans" cxnId="{F3E34E87-354C-40A3-989C-4A1EA9AE23F5}">
      <dgm:prSet/>
      <dgm:spPr/>
      <dgm:t>
        <a:bodyPr/>
        <a:lstStyle/>
        <a:p>
          <a:endParaRPr lang="ru-RU"/>
        </a:p>
      </dgm:t>
    </dgm:pt>
    <dgm:pt modelId="{0539A9CB-FC34-4F30-8FBD-91D1EB10E0FF}">
      <dgm:prSet phldrT="[Текст]"/>
      <dgm:spPr/>
      <dgm:t>
        <a:bodyPr/>
        <a:lstStyle/>
        <a:p>
          <a:r>
            <a:rPr lang="ru-RU" b="0" i="0" dirty="0" smtClean="0"/>
            <a:t>Привычное большинству устройство для измерения температуры. Стеклянная колба с капилляром, который содержит ртуть. Такой термометр еще называют максимальным, потому что столбик из ртути поднимается до последней точки нагрева – и без встряхивания не опускается.</a:t>
          </a:r>
          <a:endParaRPr lang="ru-RU" dirty="0"/>
        </a:p>
      </dgm:t>
    </dgm:pt>
    <dgm:pt modelId="{01336488-A34A-4264-925C-B2C5C4CAF3A3}" type="parTrans" cxnId="{97A4B862-D8CB-4AF1-9D89-946DC697B991}">
      <dgm:prSet/>
      <dgm:spPr/>
      <dgm:t>
        <a:bodyPr/>
        <a:lstStyle/>
        <a:p>
          <a:endParaRPr lang="ru-RU"/>
        </a:p>
      </dgm:t>
    </dgm:pt>
    <dgm:pt modelId="{328F3F8B-CF5E-4A2D-A5FA-A91884A09F84}" type="sibTrans" cxnId="{97A4B862-D8CB-4AF1-9D89-946DC697B991}">
      <dgm:prSet/>
      <dgm:spPr/>
      <dgm:t>
        <a:bodyPr/>
        <a:lstStyle/>
        <a:p>
          <a:endParaRPr lang="ru-RU"/>
        </a:p>
      </dgm:t>
    </dgm:pt>
    <dgm:pt modelId="{E2E64375-695A-4E84-881B-6CA9C4598467}">
      <dgm:prSet phldrT="[Текст]"/>
      <dgm:spPr/>
      <dgm:t>
        <a:bodyPr/>
        <a:lstStyle/>
        <a:p>
          <a:r>
            <a:rPr lang="ru-RU" dirty="0" smtClean="0"/>
            <a:t>Недостатки</a:t>
          </a:r>
          <a:endParaRPr lang="ru-RU" dirty="0"/>
        </a:p>
      </dgm:t>
    </dgm:pt>
    <dgm:pt modelId="{CC84CC35-073F-4B9E-90B0-7B918398920A}" type="parTrans" cxnId="{65231127-299C-4E60-A777-4CA61C991687}">
      <dgm:prSet/>
      <dgm:spPr/>
      <dgm:t>
        <a:bodyPr/>
        <a:lstStyle/>
        <a:p>
          <a:endParaRPr lang="ru-RU"/>
        </a:p>
      </dgm:t>
    </dgm:pt>
    <dgm:pt modelId="{D8ED7D35-288A-4794-8E1C-0CA822537DF9}" type="sibTrans" cxnId="{65231127-299C-4E60-A777-4CA61C991687}">
      <dgm:prSet/>
      <dgm:spPr/>
      <dgm:t>
        <a:bodyPr/>
        <a:lstStyle/>
        <a:p>
          <a:endParaRPr lang="ru-RU"/>
        </a:p>
      </dgm:t>
    </dgm:pt>
    <dgm:pt modelId="{E0FF0524-276E-40E4-8A95-10ADC193072A}">
      <dgm:prSet phldrT="[Текст]"/>
      <dgm:spPr/>
      <dgm:t>
        <a:bodyPr/>
        <a:lstStyle/>
        <a:p>
          <a:r>
            <a:rPr lang="ru-RU" b="0" i="0" dirty="0" smtClean="0"/>
            <a:t>Ртутный термометр самый точный, но и самый опасный из-за ртути. Это опасный для человека металл, пары которого негативно влияют на здоровье.</a:t>
          </a:r>
          <a:endParaRPr lang="ru-RU" dirty="0"/>
        </a:p>
      </dgm:t>
    </dgm:pt>
    <dgm:pt modelId="{F0BA1ACB-E66E-4582-9D9E-99744B2D8BE1}" type="parTrans" cxnId="{677081D1-74F3-4024-999B-55E27B4F2081}">
      <dgm:prSet/>
      <dgm:spPr/>
      <dgm:t>
        <a:bodyPr/>
        <a:lstStyle/>
        <a:p>
          <a:endParaRPr lang="ru-RU"/>
        </a:p>
      </dgm:t>
    </dgm:pt>
    <dgm:pt modelId="{3B9B6024-1005-42F0-9B65-302C4F012E8E}" type="sibTrans" cxnId="{677081D1-74F3-4024-999B-55E27B4F2081}">
      <dgm:prSet/>
      <dgm:spPr/>
      <dgm:t>
        <a:bodyPr/>
        <a:lstStyle/>
        <a:p>
          <a:endParaRPr lang="ru-RU"/>
        </a:p>
      </dgm:t>
    </dgm:pt>
    <dgm:pt modelId="{7F97698A-4C40-4A30-9C6F-BBC1D6EDAD78}">
      <dgm:prSet/>
      <dgm:spPr/>
      <dgm:t>
        <a:bodyPr/>
        <a:lstStyle/>
        <a:p>
          <a:r>
            <a:rPr lang="ru-RU" b="0" i="0" dirty="0" smtClean="0"/>
            <a:t>Разбитие такого термометра может обернуться серьезными проблемами.</a:t>
          </a:r>
          <a:endParaRPr lang="ru-RU" b="0" i="0" dirty="0"/>
        </a:p>
      </dgm:t>
    </dgm:pt>
    <dgm:pt modelId="{6E0E6EAE-AD92-4EEA-919F-11DD201DB277}" type="parTrans" cxnId="{FA3876AB-949A-4D3F-8596-2B554C8704A8}">
      <dgm:prSet/>
      <dgm:spPr/>
      <dgm:t>
        <a:bodyPr/>
        <a:lstStyle/>
        <a:p>
          <a:endParaRPr lang="ru-RU"/>
        </a:p>
      </dgm:t>
    </dgm:pt>
    <dgm:pt modelId="{062309A3-5BF9-4092-9490-C8AC78C9EB30}" type="sibTrans" cxnId="{FA3876AB-949A-4D3F-8596-2B554C8704A8}">
      <dgm:prSet/>
      <dgm:spPr/>
      <dgm:t>
        <a:bodyPr/>
        <a:lstStyle/>
        <a:p>
          <a:endParaRPr lang="ru-RU"/>
        </a:p>
      </dgm:t>
    </dgm:pt>
    <dgm:pt modelId="{5B14BBA5-4673-4E70-BB42-037EE3A30DE0}" type="pres">
      <dgm:prSet presAssocID="{8C9FA6A3-D504-48BA-B36B-93164653FC4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278DF2-8F9E-45C0-A234-E7F769BF01A7}" type="pres">
      <dgm:prSet presAssocID="{D5A5E8DB-A250-44B6-9936-3F6F149E4D7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7F3C97-7868-4F0D-B673-3218359522B8}" type="pres">
      <dgm:prSet presAssocID="{D5A5E8DB-A250-44B6-9936-3F6F149E4D7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D9F9D2-48B5-45DF-BAAD-0EEA6E3AF15F}" type="pres">
      <dgm:prSet presAssocID="{E2E64375-695A-4E84-881B-6CA9C459846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6429FB-7B07-4848-A7EA-B533E1794CD6}" type="pres">
      <dgm:prSet presAssocID="{E2E64375-695A-4E84-881B-6CA9C459846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6A19DB-443E-4508-A3E2-19157F694610}" type="presOf" srcId="{8C9FA6A3-D504-48BA-B36B-93164653FC4C}" destId="{5B14BBA5-4673-4E70-BB42-037EE3A30DE0}" srcOrd="0" destOrd="0" presId="urn:microsoft.com/office/officeart/2005/8/layout/vList2"/>
    <dgm:cxn modelId="{677081D1-74F3-4024-999B-55E27B4F2081}" srcId="{E2E64375-695A-4E84-881B-6CA9C4598467}" destId="{E0FF0524-276E-40E4-8A95-10ADC193072A}" srcOrd="0" destOrd="0" parTransId="{F0BA1ACB-E66E-4582-9D9E-99744B2D8BE1}" sibTransId="{3B9B6024-1005-42F0-9B65-302C4F012E8E}"/>
    <dgm:cxn modelId="{6F327A22-C80E-441B-92AE-F11F10DBCBB9}" type="presOf" srcId="{E2E64375-695A-4E84-881B-6CA9C4598467}" destId="{DFD9F9D2-48B5-45DF-BAAD-0EEA6E3AF15F}" srcOrd="0" destOrd="0" presId="urn:microsoft.com/office/officeart/2005/8/layout/vList2"/>
    <dgm:cxn modelId="{FA3876AB-949A-4D3F-8596-2B554C8704A8}" srcId="{E2E64375-695A-4E84-881B-6CA9C4598467}" destId="{7F97698A-4C40-4A30-9C6F-BBC1D6EDAD78}" srcOrd="1" destOrd="0" parTransId="{6E0E6EAE-AD92-4EEA-919F-11DD201DB277}" sibTransId="{062309A3-5BF9-4092-9490-C8AC78C9EB30}"/>
    <dgm:cxn modelId="{1520E3D0-BA36-4127-A923-8BA78BEEA848}" type="presOf" srcId="{E0FF0524-276E-40E4-8A95-10ADC193072A}" destId="{3E6429FB-7B07-4848-A7EA-B533E1794CD6}" srcOrd="0" destOrd="0" presId="urn:microsoft.com/office/officeart/2005/8/layout/vList2"/>
    <dgm:cxn modelId="{F3E34E87-354C-40A3-989C-4A1EA9AE23F5}" srcId="{8C9FA6A3-D504-48BA-B36B-93164653FC4C}" destId="{D5A5E8DB-A250-44B6-9936-3F6F149E4D79}" srcOrd="0" destOrd="0" parTransId="{DA23B727-4715-4070-B7C1-2BEBEBA84992}" sibTransId="{0DE6E5DA-D965-4C8D-BAF2-205873B3EB53}"/>
    <dgm:cxn modelId="{65231127-299C-4E60-A777-4CA61C991687}" srcId="{8C9FA6A3-D504-48BA-B36B-93164653FC4C}" destId="{E2E64375-695A-4E84-881B-6CA9C4598467}" srcOrd="1" destOrd="0" parTransId="{CC84CC35-073F-4B9E-90B0-7B918398920A}" sibTransId="{D8ED7D35-288A-4794-8E1C-0CA822537DF9}"/>
    <dgm:cxn modelId="{73B30167-5DA7-4A70-AABC-0F17A60CF3CC}" type="presOf" srcId="{0539A9CB-FC34-4F30-8FBD-91D1EB10E0FF}" destId="{F07F3C97-7868-4F0D-B673-3218359522B8}" srcOrd="0" destOrd="0" presId="urn:microsoft.com/office/officeart/2005/8/layout/vList2"/>
    <dgm:cxn modelId="{276086B7-DDE7-42CC-82FB-80A241B2EB40}" type="presOf" srcId="{D5A5E8DB-A250-44B6-9936-3F6F149E4D79}" destId="{F9278DF2-8F9E-45C0-A234-E7F769BF01A7}" srcOrd="0" destOrd="0" presId="urn:microsoft.com/office/officeart/2005/8/layout/vList2"/>
    <dgm:cxn modelId="{5E171E17-7927-4CC4-A036-2A327B47C947}" type="presOf" srcId="{7F97698A-4C40-4A30-9C6F-BBC1D6EDAD78}" destId="{3E6429FB-7B07-4848-A7EA-B533E1794CD6}" srcOrd="0" destOrd="1" presId="urn:microsoft.com/office/officeart/2005/8/layout/vList2"/>
    <dgm:cxn modelId="{97A4B862-D8CB-4AF1-9D89-946DC697B991}" srcId="{D5A5E8DB-A250-44B6-9936-3F6F149E4D79}" destId="{0539A9CB-FC34-4F30-8FBD-91D1EB10E0FF}" srcOrd="0" destOrd="0" parTransId="{01336488-A34A-4264-925C-B2C5C4CAF3A3}" sibTransId="{328F3F8B-CF5E-4A2D-A5FA-A91884A09F84}"/>
    <dgm:cxn modelId="{561D5ED8-793F-4B0F-82C0-D877EBB3548C}" type="presParOf" srcId="{5B14BBA5-4673-4E70-BB42-037EE3A30DE0}" destId="{F9278DF2-8F9E-45C0-A234-E7F769BF01A7}" srcOrd="0" destOrd="0" presId="urn:microsoft.com/office/officeart/2005/8/layout/vList2"/>
    <dgm:cxn modelId="{92009084-8CAD-4951-8232-C8E58B770B1D}" type="presParOf" srcId="{5B14BBA5-4673-4E70-BB42-037EE3A30DE0}" destId="{F07F3C97-7868-4F0D-B673-3218359522B8}" srcOrd="1" destOrd="0" presId="urn:microsoft.com/office/officeart/2005/8/layout/vList2"/>
    <dgm:cxn modelId="{F4F748A1-9C3F-411E-86CA-2EE6DA2904AF}" type="presParOf" srcId="{5B14BBA5-4673-4E70-BB42-037EE3A30DE0}" destId="{DFD9F9D2-48B5-45DF-BAAD-0EEA6E3AF15F}" srcOrd="2" destOrd="0" presId="urn:microsoft.com/office/officeart/2005/8/layout/vList2"/>
    <dgm:cxn modelId="{63F19E0D-1A82-45DF-8628-2DBA08BDAD12}" type="presParOf" srcId="{5B14BBA5-4673-4E70-BB42-037EE3A30DE0}" destId="{3E6429FB-7B07-4848-A7EA-B533E1794CD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225C14-89B3-49DA-AFBD-6F15BDF0384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D95E90-293D-4788-8BD4-9F85C23D72F1}">
      <dgm:prSet phldrT="[Текст]"/>
      <dgm:spPr/>
      <dgm:t>
        <a:bodyPr/>
        <a:lstStyle/>
        <a:p>
          <a:r>
            <a:rPr lang="ru-RU" dirty="0" smtClean="0"/>
            <a:t>Преимущества</a:t>
          </a:r>
          <a:endParaRPr lang="ru-RU" dirty="0"/>
        </a:p>
      </dgm:t>
    </dgm:pt>
    <dgm:pt modelId="{0901BEA1-C8BD-4246-93C8-6ED49B21E04C}" type="parTrans" cxnId="{FD094001-D07A-43BE-BE84-F95CBDB472C2}">
      <dgm:prSet/>
      <dgm:spPr/>
      <dgm:t>
        <a:bodyPr/>
        <a:lstStyle/>
        <a:p>
          <a:endParaRPr lang="ru-RU"/>
        </a:p>
      </dgm:t>
    </dgm:pt>
    <dgm:pt modelId="{5C864350-CDBA-4C7C-8E44-7F45FC418F87}" type="sibTrans" cxnId="{FD094001-D07A-43BE-BE84-F95CBDB472C2}">
      <dgm:prSet/>
      <dgm:spPr/>
      <dgm:t>
        <a:bodyPr/>
        <a:lstStyle/>
        <a:p>
          <a:endParaRPr lang="ru-RU"/>
        </a:p>
      </dgm:t>
    </dgm:pt>
    <dgm:pt modelId="{BF97A3B9-D83D-4F7B-96A9-779C854DA0D9}">
      <dgm:prSet phldrT="[Текст]"/>
      <dgm:spPr/>
      <dgm:t>
        <a:bodyPr/>
        <a:lstStyle/>
        <a:p>
          <a:r>
            <a:rPr lang="ru-RU" b="0" i="0" dirty="0" smtClean="0"/>
            <a:t>Использовать прибор такого типа просто и удобно, особенно для измерения температуры тела у детей</a:t>
          </a:r>
          <a:endParaRPr lang="ru-RU" dirty="0"/>
        </a:p>
      </dgm:t>
    </dgm:pt>
    <dgm:pt modelId="{250B014B-20E8-47B6-ABE0-89DEF7B566B0}" type="parTrans" cxnId="{5B7EFC0D-833A-4A23-B475-756907E708B0}">
      <dgm:prSet/>
      <dgm:spPr/>
      <dgm:t>
        <a:bodyPr/>
        <a:lstStyle/>
        <a:p>
          <a:endParaRPr lang="ru-RU"/>
        </a:p>
      </dgm:t>
    </dgm:pt>
    <dgm:pt modelId="{C71834C2-22AD-41C9-B124-41E3A233CA3F}" type="sibTrans" cxnId="{5B7EFC0D-833A-4A23-B475-756907E708B0}">
      <dgm:prSet/>
      <dgm:spPr/>
      <dgm:t>
        <a:bodyPr/>
        <a:lstStyle/>
        <a:p>
          <a:endParaRPr lang="ru-RU"/>
        </a:p>
      </dgm:t>
    </dgm:pt>
    <dgm:pt modelId="{039A26F0-DAAD-419E-91BA-0E9EB6D7C493}">
      <dgm:prSet phldrT="[Текст]"/>
      <dgm:spPr/>
      <dgm:t>
        <a:bodyPr/>
        <a:lstStyle/>
        <a:p>
          <a:r>
            <a:rPr lang="ru-RU" b="0" i="0" dirty="0" smtClean="0"/>
            <a:t>Измерение температуры займёт не более 1 секунды, а показатели крупными цифрами высветятся на дисплее устройства. Функциональные особенности прибора позволяют сохранить в его памяти данные последнего измерения.</a:t>
          </a:r>
          <a:endParaRPr lang="ru-RU" dirty="0"/>
        </a:p>
      </dgm:t>
    </dgm:pt>
    <dgm:pt modelId="{240DAE57-9A59-4FDE-BFA2-38B3BC6CA2A1}" type="parTrans" cxnId="{43EE83D5-6A52-410D-9F10-C8DC06F06A52}">
      <dgm:prSet/>
      <dgm:spPr/>
      <dgm:t>
        <a:bodyPr/>
        <a:lstStyle/>
        <a:p>
          <a:endParaRPr lang="ru-RU"/>
        </a:p>
      </dgm:t>
    </dgm:pt>
    <dgm:pt modelId="{DDDC4638-8CD9-4E95-8746-9D06EB5B4A9B}" type="sibTrans" cxnId="{43EE83D5-6A52-410D-9F10-C8DC06F06A52}">
      <dgm:prSet/>
      <dgm:spPr/>
      <dgm:t>
        <a:bodyPr/>
        <a:lstStyle/>
        <a:p>
          <a:endParaRPr lang="ru-RU"/>
        </a:p>
      </dgm:t>
    </dgm:pt>
    <dgm:pt modelId="{6D3B41F6-AF43-4202-894C-7A851B176D90}">
      <dgm:prSet phldrT="[Текст]"/>
      <dgm:spPr/>
      <dgm:t>
        <a:bodyPr/>
        <a:lstStyle/>
        <a:p>
          <a:r>
            <a:rPr lang="ru-RU" dirty="0" smtClean="0"/>
            <a:t>Недостатки</a:t>
          </a:r>
          <a:endParaRPr lang="ru-RU" dirty="0"/>
        </a:p>
      </dgm:t>
    </dgm:pt>
    <dgm:pt modelId="{91FC8993-7526-47CA-98DA-65B8D36A78B2}" type="parTrans" cxnId="{DC57C35F-05F7-44EA-8509-F5371AA67CEF}">
      <dgm:prSet/>
      <dgm:spPr/>
      <dgm:t>
        <a:bodyPr/>
        <a:lstStyle/>
        <a:p>
          <a:endParaRPr lang="ru-RU"/>
        </a:p>
      </dgm:t>
    </dgm:pt>
    <dgm:pt modelId="{ECB53C79-3B41-4244-949C-397DF6E35F47}" type="sibTrans" cxnId="{DC57C35F-05F7-44EA-8509-F5371AA67CEF}">
      <dgm:prSet/>
      <dgm:spPr/>
      <dgm:t>
        <a:bodyPr/>
        <a:lstStyle/>
        <a:p>
          <a:endParaRPr lang="ru-RU"/>
        </a:p>
      </dgm:t>
    </dgm:pt>
    <dgm:pt modelId="{13914A0E-968C-4817-8020-BBE489657538}">
      <dgm:prSet phldrT="[Текст]"/>
      <dgm:spPr/>
      <dgm:t>
        <a:bodyPr/>
        <a:lstStyle/>
        <a:p>
          <a:r>
            <a:rPr lang="ru-RU" b="0" i="0" dirty="0" smtClean="0"/>
            <a:t>Инфракрасный термометр стоит весьма недешево – от 1200 рублей и выше. Фактическая погрешность прибора ±0,2 °С. Для того, чтобы добиться точности необходимо, провести серию измерений. При этом использовать такой прибор необходимо строго на определенных участках тела – на лбу, висках или в ушной раковине.</a:t>
          </a:r>
          <a:endParaRPr lang="ru-RU" dirty="0"/>
        </a:p>
      </dgm:t>
    </dgm:pt>
    <dgm:pt modelId="{9D5CEE95-2017-4880-A7A5-14497D7D9136}" type="parTrans" cxnId="{B3A389D3-75AB-498C-B9E5-E1640BB1D2EA}">
      <dgm:prSet/>
      <dgm:spPr/>
      <dgm:t>
        <a:bodyPr/>
        <a:lstStyle/>
        <a:p>
          <a:endParaRPr lang="ru-RU"/>
        </a:p>
      </dgm:t>
    </dgm:pt>
    <dgm:pt modelId="{9C8C1C8A-4398-4FFB-B760-E44924B86487}" type="sibTrans" cxnId="{B3A389D3-75AB-498C-B9E5-E1640BB1D2EA}">
      <dgm:prSet/>
      <dgm:spPr/>
      <dgm:t>
        <a:bodyPr/>
        <a:lstStyle/>
        <a:p>
          <a:endParaRPr lang="ru-RU"/>
        </a:p>
      </dgm:t>
    </dgm:pt>
    <dgm:pt modelId="{47CCBF0B-0384-4D48-906E-3ED49EE9C807}" type="pres">
      <dgm:prSet presAssocID="{7A225C14-89B3-49DA-AFBD-6F15BDF038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EFC645-8BBE-4626-8329-D2A4B0AD08EA}" type="pres">
      <dgm:prSet presAssocID="{E7D95E90-293D-4788-8BD4-9F85C23D72F1}" presName="composite" presStyleCnt="0"/>
      <dgm:spPr/>
    </dgm:pt>
    <dgm:pt modelId="{60FEC5BC-360A-4DEA-BF7B-3181BCB98EBC}" type="pres">
      <dgm:prSet presAssocID="{E7D95E90-293D-4788-8BD4-9F85C23D72F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7AD805-6794-4630-8EE3-683F4FE2AC5C}" type="pres">
      <dgm:prSet presAssocID="{E7D95E90-293D-4788-8BD4-9F85C23D72F1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9D527E-91CA-4F4B-8B1F-0DC8031015EA}" type="pres">
      <dgm:prSet presAssocID="{5C864350-CDBA-4C7C-8E44-7F45FC418F87}" presName="space" presStyleCnt="0"/>
      <dgm:spPr/>
    </dgm:pt>
    <dgm:pt modelId="{89AE168F-5718-43F1-9FC9-021246C0D4F2}" type="pres">
      <dgm:prSet presAssocID="{6D3B41F6-AF43-4202-894C-7A851B176D90}" presName="composite" presStyleCnt="0"/>
      <dgm:spPr/>
    </dgm:pt>
    <dgm:pt modelId="{4059AC05-6241-4EE3-9645-B05062648810}" type="pres">
      <dgm:prSet presAssocID="{6D3B41F6-AF43-4202-894C-7A851B176D9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8FD3A6-A9B7-40E5-84D9-BF48531943BA}" type="pres">
      <dgm:prSet presAssocID="{6D3B41F6-AF43-4202-894C-7A851B176D90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107D16-7D70-479C-82D3-D23435A167BE}" type="presOf" srcId="{039A26F0-DAAD-419E-91BA-0E9EB6D7C493}" destId="{F37AD805-6794-4630-8EE3-683F4FE2AC5C}" srcOrd="0" destOrd="1" presId="urn:microsoft.com/office/officeart/2005/8/layout/hList1"/>
    <dgm:cxn modelId="{43EE83D5-6A52-410D-9F10-C8DC06F06A52}" srcId="{E7D95E90-293D-4788-8BD4-9F85C23D72F1}" destId="{039A26F0-DAAD-419E-91BA-0E9EB6D7C493}" srcOrd="1" destOrd="0" parTransId="{240DAE57-9A59-4FDE-BFA2-38B3BC6CA2A1}" sibTransId="{DDDC4638-8CD9-4E95-8746-9D06EB5B4A9B}"/>
    <dgm:cxn modelId="{FD094001-D07A-43BE-BE84-F95CBDB472C2}" srcId="{7A225C14-89B3-49DA-AFBD-6F15BDF03846}" destId="{E7D95E90-293D-4788-8BD4-9F85C23D72F1}" srcOrd="0" destOrd="0" parTransId="{0901BEA1-C8BD-4246-93C8-6ED49B21E04C}" sibTransId="{5C864350-CDBA-4C7C-8E44-7F45FC418F87}"/>
    <dgm:cxn modelId="{47C68632-91C4-4FE2-9DCC-4EF6B570E763}" type="presOf" srcId="{13914A0E-968C-4817-8020-BBE489657538}" destId="{5F8FD3A6-A9B7-40E5-84D9-BF48531943BA}" srcOrd="0" destOrd="0" presId="urn:microsoft.com/office/officeart/2005/8/layout/hList1"/>
    <dgm:cxn modelId="{D32EF684-D05D-40F4-AD32-32CF63224DD9}" type="presOf" srcId="{6D3B41F6-AF43-4202-894C-7A851B176D90}" destId="{4059AC05-6241-4EE3-9645-B05062648810}" srcOrd="0" destOrd="0" presId="urn:microsoft.com/office/officeart/2005/8/layout/hList1"/>
    <dgm:cxn modelId="{40C98DB6-CD7C-4190-8FDF-D212483AF9F8}" type="presOf" srcId="{BF97A3B9-D83D-4F7B-96A9-779C854DA0D9}" destId="{F37AD805-6794-4630-8EE3-683F4FE2AC5C}" srcOrd="0" destOrd="0" presId="urn:microsoft.com/office/officeart/2005/8/layout/hList1"/>
    <dgm:cxn modelId="{5B7EFC0D-833A-4A23-B475-756907E708B0}" srcId="{E7D95E90-293D-4788-8BD4-9F85C23D72F1}" destId="{BF97A3B9-D83D-4F7B-96A9-779C854DA0D9}" srcOrd="0" destOrd="0" parTransId="{250B014B-20E8-47B6-ABE0-89DEF7B566B0}" sibTransId="{C71834C2-22AD-41C9-B124-41E3A233CA3F}"/>
    <dgm:cxn modelId="{DC57C35F-05F7-44EA-8509-F5371AA67CEF}" srcId="{7A225C14-89B3-49DA-AFBD-6F15BDF03846}" destId="{6D3B41F6-AF43-4202-894C-7A851B176D90}" srcOrd="1" destOrd="0" parTransId="{91FC8993-7526-47CA-98DA-65B8D36A78B2}" sibTransId="{ECB53C79-3B41-4244-949C-397DF6E35F47}"/>
    <dgm:cxn modelId="{2DA43FCA-C21B-4FA2-BC37-1CA181E0D5F8}" type="presOf" srcId="{7A225C14-89B3-49DA-AFBD-6F15BDF03846}" destId="{47CCBF0B-0384-4D48-906E-3ED49EE9C807}" srcOrd="0" destOrd="0" presId="urn:microsoft.com/office/officeart/2005/8/layout/hList1"/>
    <dgm:cxn modelId="{3704A5A2-F98F-4014-8220-A64FB3169F6E}" type="presOf" srcId="{E7D95E90-293D-4788-8BD4-9F85C23D72F1}" destId="{60FEC5BC-360A-4DEA-BF7B-3181BCB98EBC}" srcOrd="0" destOrd="0" presId="urn:microsoft.com/office/officeart/2005/8/layout/hList1"/>
    <dgm:cxn modelId="{B3A389D3-75AB-498C-B9E5-E1640BB1D2EA}" srcId="{6D3B41F6-AF43-4202-894C-7A851B176D90}" destId="{13914A0E-968C-4817-8020-BBE489657538}" srcOrd="0" destOrd="0" parTransId="{9D5CEE95-2017-4880-A7A5-14497D7D9136}" sibTransId="{9C8C1C8A-4398-4FFB-B760-E44924B86487}"/>
    <dgm:cxn modelId="{90C4B2B3-E8F4-47E3-8576-9D4F42FD333D}" type="presParOf" srcId="{47CCBF0B-0384-4D48-906E-3ED49EE9C807}" destId="{E7EFC645-8BBE-4626-8329-D2A4B0AD08EA}" srcOrd="0" destOrd="0" presId="urn:microsoft.com/office/officeart/2005/8/layout/hList1"/>
    <dgm:cxn modelId="{D7AD3A45-833E-49A0-94E1-FD9464AEA47F}" type="presParOf" srcId="{E7EFC645-8BBE-4626-8329-D2A4B0AD08EA}" destId="{60FEC5BC-360A-4DEA-BF7B-3181BCB98EBC}" srcOrd="0" destOrd="0" presId="urn:microsoft.com/office/officeart/2005/8/layout/hList1"/>
    <dgm:cxn modelId="{B9835ECC-F2EF-4CF1-82AC-760D63FB21CF}" type="presParOf" srcId="{E7EFC645-8BBE-4626-8329-D2A4B0AD08EA}" destId="{F37AD805-6794-4630-8EE3-683F4FE2AC5C}" srcOrd="1" destOrd="0" presId="urn:microsoft.com/office/officeart/2005/8/layout/hList1"/>
    <dgm:cxn modelId="{9E0AED96-D36C-468E-9FDD-7F83779B9301}" type="presParOf" srcId="{47CCBF0B-0384-4D48-906E-3ED49EE9C807}" destId="{7F9D527E-91CA-4F4B-8B1F-0DC8031015EA}" srcOrd="1" destOrd="0" presId="urn:microsoft.com/office/officeart/2005/8/layout/hList1"/>
    <dgm:cxn modelId="{EDD09D94-174F-4260-93F9-4E1F9E704BA5}" type="presParOf" srcId="{47CCBF0B-0384-4D48-906E-3ED49EE9C807}" destId="{89AE168F-5718-43F1-9FC9-021246C0D4F2}" srcOrd="2" destOrd="0" presId="urn:microsoft.com/office/officeart/2005/8/layout/hList1"/>
    <dgm:cxn modelId="{369B3604-8A5A-47AA-A03F-7CAA54619BA5}" type="presParOf" srcId="{89AE168F-5718-43F1-9FC9-021246C0D4F2}" destId="{4059AC05-6241-4EE3-9645-B05062648810}" srcOrd="0" destOrd="0" presId="urn:microsoft.com/office/officeart/2005/8/layout/hList1"/>
    <dgm:cxn modelId="{6E378519-1BE7-405E-9D0A-B0F132DDA22A}" type="presParOf" srcId="{89AE168F-5718-43F1-9FC9-021246C0D4F2}" destId="{5F8FD3A6-A9B7-40E5-84D9-BF48531943B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3EBD2A-CE50-496B-A1BC-FA5927B6B7F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DFE723-1F5B-4AF0-9A76-5BCAB3396AE1}">
      <dgm:prSet phldrT="[Текст]" custT="1"/>
      <dgm:spPr/>
      <dgm:t>
        <a:bodyPr/>
        <a:lstStyle/>
        <a:p>
          <a:r>
            <a:rPr lang="ru-RU" sz="2800" b="0" i="0" dirty="0" err="1" smtClean="0"/>
            <a:t>Кардіологічні</a:t>
          </a:r>
          <a:r>
            <a:rPr lang="ru-RU" sz="2800" b="0" i="0" dirty="0" smtClean="0"/>
            <a:t> </a:t>
          </a:r>
          <a:r>
            <a:rPr lang="ru-RU" sz="2800" b="0" i="0" dirty="0" err="1" smtClean="0"/>
            <a:t>фонендоскопії</a:t>
          </a:r>
          <a:endParaRPr lang="ru-RU" sz="2800" dirty="0"/>
        </a:p>
      </dgm:t>
    </dgm:pt>
    <dgm:pt modelId="{1D7E3D59-5A78-485B-B160-6402935A5DA2}" type="parTrans" cxnId="{01DE0CA1-A8D4-47CF-9FFB-A00DE9C538F9}">
      <dgm:prSet/>
      <dgm:spPr/>
      <dgm:t>
        <a:bodyPr/>
        <a:lstStyle/>
        <a:p>
          <a:endParaRPr lang="ru-RU"/>
        </a:p>
      </dgm:t>
    </dgm:pt>
    <dgm:pt modelId="{23626C3E-4055-4EBD-9D81-6CE8FC7E2C6E}" type="sibTrans" cxnId="{01DE0CA1-A8D4-47CF-9FFB-A00DE9C538F9}">
      <dgm:prSet/>
      <dgm:spPr/>
      <dgm:t>
        <a:bodyPr/>
        <a:lstStyle/>
        <a:p>
          <a:endParaRPr lang="ru-RU"/>
        </a:p>
      </dgm:t>
    </dgm:pt>
    <dgm:pt modelId="{0DD5A2AF-F336-4CA9-BF28-AB9A601F5B69}">
      <dgm:prSet phldrT="[Текст]" custT="1"/>
      <dgm:spPr/>
      <dgm:t>
        <a:bodyPr/>
        <a:lstStyle/>
        <a:p>
          <a:r>
            <a:rPr lang="ru-RU" sz="2400" b="0" i="0" dirty="0" smtClean="0"/>
            <a:t>дозволено </a:t>
          </a:r>
          <a:r>
            <a:rPr lang="ru-RU" sz="2400" b="0" i="0" dirty="0" err="1" smtClean="0"/>
            <a:t>слухати</a:t>
          </a:r>
          <a:r>
            <a:rPr lang="ru-RU" sz="2400" b="0" i="0" dirty="0" smtClean="0"/>
            <a:t> </a:t>
          </a:r>
          <a:r>
            <a:rPr lang="ru-RU" sz="2400" b="0" i="0" dirty="0" err="1" smtClean="0"/>
            <a:t>високо</a:t>
          </a:r>
          <a:r>
            <a:rPr lang="ru-RU" sz="2400" b="0" i="0" dirty="0" smtClean="0"/>
            <a:t>- і </a:t>
          </a:r>
          <a:r>
            <a:rPr lang="ru-RU" sz="2400" b="0" i="0" dirty="0" err="1" smtClean="0"/>
            <a:t>низькочастотні</a:t>
          </a:r>
          <a:r>
            <a:rPr lang="ru-RU" sz="2400" b="0" i="0" dirty="0" smtClean="0"/>
            <a:t> звуки, бесступенчато </a:t>
          </a:r>
          <a:r>
            <a:rPr lang="ru-RU" sz="2400" b="0" i="0" dirty="0" err="1" smtClean="0"/>
            <a:t>переключатися</a:t>
          </a:r>
          <a:r>
            <a:rPr lang="ru-RU" sz="2400" b="0" i="0" dirty="0" smtClean="0"/>
            <a:t>. Мембрана </a:t>
          </a:r>
          <a:r>
            <a:rPr lang="ru-RU" sz="2400" b="0" i="0" dirty="0" err="1" smtClean="0"/>
            <a:t>зазвичай</a:t>
          </a:r>
          <a:r>
            <a:rPr lang="ru-RU" sz="2400" b="0" i="0" dirty="0" smtClean="0"/>
            <a:t> </a:t>
          </a:r>
          <a:r>
            <a:rPr lang="ru-RU" sz="2400" b="0" i="0" dirty="0" err="1" smtClean="0"/>
            <a:t>виготовляється</a:t>
          </a:r>
          <a:r>
            <a:rPr lang="ru-RU" sz="2400" b="0" i="0" dirty="0" smtClean="0"/>
            <a:t> </a:t>
          </a:r>
          <a:r>
            <a:rPr lang="ru-RU" sz="2400" b="0" i="0" dirty="0" err="1" smtClean="0"/>
            <a:t>діаметром</a:t>
          </a:r>
          <a:r>
            <a:rPr lang="ru-RU" sz="2400" b="0" i="0" dirty="0" smtClean="0"/>
            <a:t> 40 мм, </a:t>
          </a:r>
          <a:r>
            <a:rPr lang="ru-RU" sz="2400" b="0" i="0" dirty="0" err="1" smtClean="0"/>
            <a:t>довжина</a:t>
          </a:r>
          <a:r>
            <a:rPr lang="ru-RU" sz="2400" b="0" i="0" dirty="0" smtClean="0"/>
            <a:t> трубок 53 см.</a:t>
          </a:r>
          <a:endParaRPr lang="ru-RU" sz="2400" dirty="0"/>
        </a:p>
      </dgm:t>
    </dgm:pt>
    <dgm:pt modelId="{CCC6089C-CF4C-433A-80DC-B90BE397CC28}" type="parTrans" cxnId="{78A96D67-18C0-4CF9-A30D-B34242CAF48F}">
      <dgm:prSet/>
      <dgm:spPr/>
      <dgm:t>
        <a:bodyPr/>
        <a:lstStyle/>
        <a:p>
          <a:endParaRPr lang="ru-RU"/>
        </a:p>
      </dgm:t>
    </dgm:pt>
    <dgm:pt modelId="{2CFAA1A3-60A4-4068-9202-5C047CBFA35E}" type="sibTrans" cxnId="{78A96D67-18C0-4CF9-A30D-B34242CAF48F}">
      <dgm:prSet/>
      <dgm:spPr/>
      <dgm:t>
        <a:bodyPr/>
        <a:lstStyle/>
        <a:p>
          <a:endParaRPr lang="ru-RU"/>
        </a:p>
      </dgm:t>
    </dgm:pt>
    <dgm:pt modelId="{A56716F9-B1EA-4EC9-89A4-459061A26203}">
      <dgm:prSet phldrT="[Текст]" custT="1"/>
      <dgm:spPr/>
      <dgm:t>
        <a:bodyPr/>
        <a:lstStyle/>
        <a:p>
          <a:r>
            <a:rPr lang="ru-RU" sz="2800" b="0" i="0" dirty="0" err="1" smtClean="0"/>
            <a:t>Фонендоскопи</a:t>
          </a:r>
          <a:r>
            <a:rPr lang="ru-RU" sz="2800" b="0" i="0" dirty="0" smtClean="0"/>
            <a:t> з плоскою </a:t>
          </a:r>
          <a:r>
            <a:rPr lang="ru-RU" sz="2800" b="0" i="0" dirty="0" err="1" smtClean="0"/>
            <a:t>головкою</a:t>
          </a:r>
          <a:endParaRPr lang="ru-RU" sz="2800" dirty="0"/>
        </a:p>
      </dgm:t>
    </dgm:pt>
    <dgm:pt modelId="{D144BBAB-4643-4A6A-9E37-688F09693D27}" type="parTrans" cxnId="{D476C860-B50D-49D4-985A-CDFC1F0D6CD9}">
      <dgm:prSet/>
      <dgm:spPr/>
      <dgm:t>
        <a:bodyPr/>
        <a:lstStyle/>
        <a:p>
          <a:endParaRPr lang="ru-RU"/>
        </a:p>
      </dgm:t>
    </dgm:pt>
    <dgm:pt modelId="{AE93CEED-FE9E-4105-BEFD-B3005F0DF2D7}" type="sibTrans" cxnId="{D476C860-B50D-49D4-985A-CDFC1F0D6CD9}">
      <dgm:prSet/>
      <dgm:spPr/>
      <dgm:t>
        <a:bodyPr/>
        <a:lstStyle/>
        <a:p>
          <a:endParaRPr lang="ru-RU"/>
        </a:p>
      </dgm:t>
    </dgm:pt>
    <dgm:pt modelId="{545C89FF-92FE-4AB4-826F-B69D5743E1B7}">
      <dgm:prSet phldrT="[Текст]" custT="1"/>
      <dgm:spPr/>
      <dgm:t>
        <a:bodyPr/>
        <a:lstStyle/>
        <a:p>
          <a:r>
            <a:rPr lang="ru-RU" sz="2400" b="0" i="0" dirty="0" err="1" smtClean="0"/>
            <a:t>призначені</a:t>
          </a:r>
          <a:r>
            <a:rPr lang="ru-RU" sz="2400" b="0" i="0" dirty="0" smtClean="0"/>
            <a:t> для </a:t>
          </a:r>
          <a:r>
            <a:rPr lang="ru-RU" sz="2400" b="0" i="0" dirty="0" err="1" smtClean="0"/>
            <a:t>вислуховування</a:t>
          </a:r>
          <a:r>
            <a:rPr lang="ru-RU" sz="2400" b="0" i="0" dirty="0" smtClean="0"/>
            <a:t> </a:t>
          </a:r>
          <a:r>
            <a:rPr lang="ru-RU" sz="2400" b="0" i="0" dirty="0" err="1" smtClean="0"/>
            <a:t>шумів</a:t>
          </a:r>
          <a:r>
            <a:rPr lang="ru-RU" sz="2400" b="0" i="0" dirty="0" smtClean="0"/>
            <a:t> </a:t>
          </a:r>
          <a:r>
            <a:rPr lang="ru-RU" sz="2400" b="0" i="0" dirty="0" err="1" smtClean="0"/>
            <a:t>внутрішніх</a:t>
          </a:r>
          <a:r>
            <a:rPr lang="ru-RU" sz="2400" b="0" i="0" dirty="0" smtClean="0"/>
            <a:t> </a:t>
          </a:r>
          <a:r>
            <a:rPr lang="ru-RU" sz="2400" b="0" i="0" dirty="0" err="1" smtClean="0"/>
            <a:t>органів</a:t>
          </a:r>
          <a:r>
            <a:rPr lang="ru-RU" sz="2400" b="0" i="0" dirty="0" smtClean="0"/>
            <a:t>: легких, </a:t>
          </a:r>
          <a:r>
            <a:rPr lang="ru-RU" sz="2400" b="0" i="0" dirty="0" err="1" smtClean="0"/>
            <a:t>бронхів</a:t>
          </a:r>
          <a:r>
            <a:rPr lang="ru-RU" sz="2400" b="0" i="0" dirty="0" smtClean="0"/>
            <a:t>, </a:t>
          </a:r>
          <a:r>
            <a:rPr lang="ru-RU" sz="2400" b="0" i="0" dirty="0" err="1" smtClean="0"/>
            <a:t>серця</a:t>
          </a:r>
          <a:r>
            <a:rPr lang="ru-RU" sz="2400" b="0" i="0" dirty="0" smtClean="0"/>
            <a:t>, </a:t>
          </a:r>
          <a:r>
            <a:rPr lang="ru-RU" sz="2400" b="0" i="0" dirty="0" err="1" smtClean="0"/>
            <a:t>судин</a:t>
          </a:r>
          <a:r>
            <a:rPr lang="ru-RU" sz="2400" b="0" i="0" dirty="0" smtClean="0"/>
            <a:t>, кишечника та </a:t>
          </a:r>
          <a:r>
            <a:rPr lang="ru-RU" sz="2400" b="0" i="0" dirty="0" err="1" smtClean="0"/>
            <a:t>ін</a:t>
          </a:r>
          <a:r>
            <a:rPr lang="ru-RU" sz="2400" b="0" i="0" dirty="0" smtClean="0"/>
            <a:t>. </a:t>
          </a:r>
          <a:r>
            <a:rPr lang="ru-RU" sz="2400" b="0" i="0" dirty="0" err="1" smtClean="0"/>
            <a:t>Підходять</a:t>
          </a:r>
          <a:r>
            <a:rPr lang="ru-RU" sz="2400" b="0" i="0" dirty="0" smtClean="0"/>
            <a:t> для </a:t>
          </a:r>
          <a:r>
            <a:rPr lang="ru-RU" sz="2400" b="0" i="0" dirty="0" err="1" smtClean="0"/>
            <a:t>всіх</a:t>
          </a:r>
          <a:r>
            <a:rPr lang="ru-RU" sz="2400" b="0" i="0" dirty="0" smtClean="0"/>
            <a:t> </a:t>
          </a:r>
          <a:r>
            <a:rPr lang="ru-RU" sz="2400" b="0" i="0" dirty="0" err="1" smtClean="0"/>
            <a:t>типів</a:t>
          </a:r>
          <a:r>
            <a:rPr lang="ru-RU" sz="2400" b="0" i="0" dirty="0" smtClean="0"/>
            <a:t> ЛПУ та </a:t>
          </a:r>
          <a:r>
            <a:rPr lang="ru-RU" sz="2400" b="0" i="0" dirty="0" err="1" smtClean="0"/>
            <a:t>видів</a:t>
          </a:r>
          <a:r>
            <a:rPr lang="ru-RU" sz="2400" b="0" i="0" dirty="0" smtClean="0"/>
            <a:t> </a:t>
          </a:r>
          <a:r>
            <a:rPr lang="ru-RU" sz="2400" b="0" i="0" dirty="0" err="1" smtClean="0"/>
            <a:t>терапевтичної</a:t>
          </a:r>
          <a:r>
            <a:rPr lang="ru-RU" sz="2400" b="0" i="0" dirty="0" smtClean="0"/>
            <a:t> </a:t>
          </a:r>
          <a:r>
            <a:rPr lang="ru-RU" sz="2400" b="0" i="0" dirty="0" err="1" smtClean="0"/>
            <a:t>діяльності</a:t>
          </a:r>
          <a:r>
            <a:rPr lang="ru-RU" sz="2400" b="0" i="0" dirty="0" smtClean="0"/>
            <a:t>.</a:t>
          </a:r>
          <a:endParaRPr lang="ru-RU" sz="2400" dirty="0"/>
        </a:p>
      </dgm:t>
    </dgm:pt>
    <dgm:pt modelId="{28DB8E03-2DFF-46AC-8335-AF23DE397B89}" type="parTrans" cxnId="{DAA127E9-747B-4E0D-8520-80E7DF926B22}">
      <dgm:prSet/>
      <dgm:spPr/>
      <dgm:t>
        <a:bodyPr/>
        <a:lstStyle/>
        <a:p>
          <a:endParaRPr lang="ru-RU"/>
        </a:p>
      </dgm:t>
    </dgm:pt>
    <dgm:pt modelId="{773A2910-BF0B-4AB8-9424-D174DD5029F6}" type="sibTrans" cxnId="{DAA127E9-747B-4E0D-8520-80E7DF926B22}">
      <dgm:prSet/>
      <dgm:spPr/>
      <dgm:t>
        <a:bodyPr/>
        <a:lstStyle/>
        <a:p>
          <a:endParaRPr lang="ru-RU"/>
        </a:p>
      </dgm:t>
    </dgm:pt>
    <dgm:pt modelId="{A8F0F1E9-C4D5-43D4-820E-1A9F1255BF51}" type="pres">
      <dgm:prSet presAssocID="{703EBD2A-CE50-496B-A1BC-FA5927B6B7F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843270-6F0B-40E2-BFCF-02A0F4399C40}" type="pres">
      <dgm:prSet presAssocID="{3ADFE723-1F5B-4AF0-9A76-5BCAB3396AE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633844-5316-4860-9325-14BECF326E2A}" type="pres">
      <dgm:prSet presAssocID="{3ADFE723-1F5B-4AF0-9A76-5BCAB3396AE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0A4C45-7C85-4A29-BFD0-4DE3554D01C1}" type="pres">
      <dgm:prSet presAssocID="{A56716F9-B1EA-4EC9-89A4-459061A2620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703A5C-0DB4-4B47-864D-086E2D8CF6A0}" type="pres">
      <dgm:prSet presAssocID="{A56716F9-B1EA-4EC9-89A4-459061A26203}" presName="childText" presStyleLbl="revTx" presStyleIdx="1" presStyleCnt="2" custScaleX="99224" custScaleY="1017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63F221-98C6-4ED9-8B51-49BCD1A17BEB}" type="presOf" srcId="{703EBD2A-CE50-496B-A1BC-FA5927B6B7FF}" destId="{A8F0F1E9-C4D5-43D4-820E-1A9F1255BF51}" srcOrd="0" destOrd="0" presId="urn:microsoft.com/office/officeart/2005/8/layout/vList2"/>
    <dgm:cxn modelId="{B0DF1783-1CAE-4E46-A096-A354E3D222C4}" type="presOf" srcId="{545C89FF-92FE-4AB4-826F-B69D5743E1B7}" destId="{30703A5C-0DB4-4B47-864D-086E2D8CF6A0}" srcOrd="0" destOrd="0" presId="urn:microsoft.com/office/officeart/2005/8/layout/vList2"/>
    <dgm:cxn modelId="{78A96D67-18C0-4CF9-A30D-B34242CAF48F}" srcId="{3ADFE723-1F5B-4AF0-9A76-5BCAB3396AE1}" destId="{0DD5A2AF-F336-4CA9-BF28-AB9A601F5B69}" srcOrd="0" destOrd="0" parTransId="{CCC6089C-CF4C-433A-80DC-B90BE397CC28}" sibTransId="{2CFAA1A3-60A4-4068-9202-5C047CBFA35E}"/>
    <dgm:cxn modelId="{DAA127E9-747B-4E0D-8520-80E7DF926B22}" srcId="{A56716F9-B1EA-4EC9-89A4-459061A26203}" destId="{545C89FF-92FE-4AB4-826F-B69D5743E1B7}" srcOrd="0" destOrd="0" parTransId="{28DB8E03-2DFF-46AC-8335-AF23DE397B89}" sibTransId="{773A2910-BF0B-4AB8-9424-D174DD5029F6}"/>
    <dgm:cxn modelId="{01DE0CA1-A8D4-47CF-9FFB-A00DE9C538F9}" srcId="{703EBD2A-CE50-496B-A1BC-FA5927B6B7FF}" destId="{3ADFE723-1F5B-4AF0-9A76-5BCAB3396AE1}" srcOrd="0" destOrd="0" parTransId="{1D7E3D59-5A78-485B-B160-6402935A5DA2}" sibTransId="{23626C3E-4055-4EBD-9D81-6CE8FC7E2C6E}"/>
    <dgm:cxn modelId="{B491991C-62D9-4464-B9B6-B7DE66573898}" type="presOf" srcId="{0DD5A2AF-F336-4CA9-BF28-AB9A601F5B69}" destId="{A8633844-5316-4860-9325-14BECF326E2A}" srcOrd="0" destOrd="0" presId="urn:microsoft.com/office/officeart/2005/8/layout/vList2"/>
    <dgm:cxn modelId="{D476C860-B50D-49D4-985A-CDFC1F0D6CD9}" srcId="{703EBD2A-CE50-496B-A1BC-FA5927B6B7FF}" destId="{A56716F9-B1EA-4EC9-89A4-459061A26203}" srcOrd="1" destOrd="0" parTransId="{D144BBAB-4643-4A6A-9E37-688F09693D27}" sibTransId="{AE93CEED-FE9E-4105-BEFD-B3005F0DF2D7}"/>
    <dgm:cxn modelId="{4E72C9D8-1330-4C91-A60A-DC60FC4011C5}" type="presOf" srcId="{A56716F9-B1EA-4EC9-89A4-459061A26203}" destId="{8B0A4C45-7C85-4A29-BFD0-4DE3554D01C1}" srcOrd="0" destOrd="0" presId="urn:microsoft.com/office/officeart/2005/8/layout/vList2"/>
    <dgm:cxn modelId="{5149C747-E761-4E73-8268-24223C3EC879}" type="presOf" srcId="{3ADFE723-1F5B-4AF0-9A76-5BCAB3396AE1}" destId="{F2843270-6F0B-40E2-BFCF-02A0F4399C40}" srcOrd="0" destOrd="0" presId="urn:microsoft.com/office/officeart/2005/8/layout/vList2"/>
    <dgm:cxn modelId="{ADB4C8AE-7434-48CE-BCC5-B6753F4E0C43}" type="presParOf" srcId="{A8F0F1E9-C4D5-43D4-820E-1A9F1255BF51}" destId="{F2843270-6F0B-40E2-BFCF-02A0F4399C40}" srcOrd="0" destOrd="0" presId="urn:microsoft.com/office/officeart/2005/8/layout/vList2"/>
    <dgm:cxn modelId="{6AF2DCB0-792A-42BE-B0C8-08DD83E69E8B}" type="presParOf" srcId="{A8F0F1E9-C4D5-43D4-820E-1A9F1255BF51}" destId="{A8633844-5316-4860-9325-14BECF326E2A}" srcOrd="1" destOrd="0" presId="urn:microsoft.com/office/officeart/2005/8/layout/vList2"/>
    <dgm:cxn modelId="{35AAC28E-3F12-48B3-B4C8-CB70B473336B}" type="presParOf" srcId="{A8F0F1E9-C4D5-43D4-820E-1A9F1255BF51}" destId="{8B0A4C45-7C85-4A29-BFD0-4DE3554D01C1}" srcOrd="2" destOrd="0" presId="urn:microsoft.com/office/officeart/2005/8/layout/vList2"/>
    <dgm:cxn modelId="{41DCC634-8ED2-4B6F-8659-4BFF1966F187}" type="presParOf" srcId="{A8F0F1E9-C4D5-43D4-820E-1A9F1255BF51}" destId="{30703A5C-0DB4-4B47-864D-086E2D8CF6A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2E2680-2A7E-40D6-8F30-AE9525DEA2B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8CC31F-F9A8-4F8C-A746-A9A4493E5E92}">
      <dgm:prSet phldrT="[Текст]" phldr="1"/>
      <dgm:spPr/>
      <dgm:t>
        <a:bodyPr/>
        <a:lstStyle/>
        <a:p>
          <a:endParaRPr lang="ru-RU" dirty="0"/>
        </a:p>
      </dgm:t>
    </dgm:pt>
    <dgm:pt modelId="{A7C61727-4E0A-4897-995D-17E5E165B44B}" type="parTrans" cxnId="{6A810039-FF84-45F8-BF5B-6E6F68E002E4}">
      <dgm:prSet/>
      <dgm:spPr/>
      <dgm:t>
        <a:bodyPr/>
        <a:lstStyle/>
        <a:p>
          <a:endParaRPr lang="ru-RU"/>
        </a:p>
      </dgm:t>
    </dgm:pt>
    <dgm:pt modelId="{54A4A02F-5D62-4819-A771-F0DA83F904FA}" type="sibTrans" cxnId="{6A810039-FF84-45F8-BF5B-6E6F68E002E4}">
      <dgm:prSet/>
      <dgm:spPr/>
      <dgm:t>
        <a:bodyPr/>
        <a:lstStyle/>
        <a:p>
          <a:endParaRPr lang="ru-RU"/>
        </a:p>
      </dgm:t>
    </dgm:pt>
    <dgm:pt modelId="{C85332E2-506C-4149-A596-38C17AA5195A}">
      <dgm:prSet phldrT="[Текст]"/>
      <dgm:spPr/>
      <dgm:t>
        <a:bodyPr/>
        <a:lstStyle/>
        <a:p>
          <a:r>
            <a:rPr lang="ru-RU" dirty="0" err="1" smtClean="0"/>
            <a:t>товарний</a:t>
          </a:r>
          <a:r>
            <a:rPr lang="ru-RU" dirty="0" smtClean="0"/>
            <a:t> знак </a:t>
          </a:r>
          <a:r>
            <a:rPr lang="ru-RU" dirty="0" err="1" smtClean="0"/>
            <a:t>підприємства-виробника</a:t>
          </a:r>
          <a:r>
            <a:rPr lang="ru-RU" dirty="0" smtClean="0"/>
            <a:t>: </a:t>
          </a:r>
          <a:r>
            <a:rPr lang="ru-RU" dirty="0" err="1" smtClean="0"/>
            <a:t>найменування</a:t>
          </a:r>
          <a:r>
            <a:rPr lang="ru-RU" dirty="0" smtClean="0"/>
            <a:t> </a:t>
          </a:r>
          <a:r>
            <a:rPr lang="ru-RU" dirty="0" err="1" smtClean="0"/>
            <a:t>або</a:t>
          </a:r>
          <a:r>
            <a:rPr lang="ru-RU" dirty="0" smtClean="0"/>
            <a:t> </a:t>
          </a:r>
          <a:r>
            <a:rPr lang="ru-RU" dirty="0" err="1" smtClean="0"/>
            <a:t>позначення</a:t>
          </a:r>
          <a:r>
            <a:rPr lang="ru-RU" dirty="0" smtClean="0"/>
            <a:t> типу (виду, </a:t>
          </a:r>
          <a:r>
            <a:rPr lang="ru-RU" dirty="0" err="1" smtClean="0"/>
            <a:t>моделі</a:t>
          </a:r>
          <a:r>
            <a:rPr lang="ru-RU" dirty="0" smtClean="0"/>
            <a:t>) </a:t>
          </a:r>
          <a:r>
            <a:rPr lang="ru-RU" dirty="0" err="1" smtClean="0"/>
            <a:t>виробу</a:t>
          </a:r>
          <a:r>
            <a:rPr lang="ru-RU" dirty="0" smtClean="0"/>
            <a:t>
номер </a:t>
          </a:r>
          <a:r>
            <a:rPr lang="ru-RU" dirty="0" err="1" smtClean="0"/>
            <a:t>виробу</a:t>
          </a:r>
          <a:r>
            <a:rPr lang="ru-RU" dirty="0" smtClean="0"/>
            <a:t> за системою </a:t>
          </a:r>
          <a:r>
            <a:rPr lang="ru-RU" dirty="0" err="1" smtClean="0"/>
            <a:t>нумерації</a:t>
          </a:r>
          <a:r>
            <a:rPr lang="ru-RU" dirty="0" smtClean="0"/>
            <a:t> </a:t>
          </a:r>
          <a:r>
            <a:rPr lang="ru-RU" dirty="0" err="1" smtClean="0"/>
            <a:t>підприємства-виробника</a:t>
          </a:r>
          <a:r>
            <a:rPr lang="ru-RU" dirty="0" smtClean="0"/>
            <a:t>. за потреби</a:t>
          </a:r>
          <a:endParaRPr lang="ru-RU" dirty="0"/>
        </a:p>
      </dgm:t>
    </dgm:pt>
    <dgm:pt modelId="{D962FBD3-DF13-4111-9310-2185714F722A}" type="parTrans" cxnId="{C6A545A8-8BBB-4209-AFE9-49B6BDD0EDBA}">
      <dgm:prSet/>
      <dgm:spPr/>
      <dgm:t>
        <a:bodyPr/>
        <a:lstStyle/>
        <a:p>
          <a:endParaRPr lang="ru-RU"/>
        </a:p>
      </dgm:t>
    </dgm:pt>
    <dgm:pt modelId="{738F766B-788A-4FBE-BCE0-C6C6AB69826D}" type="sibTrans" cxnId="{C6A545A8-8BBB-4209-AFE9-49B6BDD0EDBA}">
      <dgm:prSet/>
      <dgm:spPr/>
      <dgm:t>
        <a:bodyPr/>
        <a:lstStyle/>
        <a:p>
          <a:endParaRPr lang="ru-RU"/>
        </a:p>
      </dgm:t>
    </dgm:pt>
    <dgm:pt modelId="{536ED463-2676-4EDD-A152-B0F0733AEC48}">
      <dgm:prSet phldrT="[Текст]" phldr="1"/>
      <dgm:spPr/>
      <dgm:t>
        <a:bodyPr/>
        <a:lstStyle/>
        <a:p>
          <a:endParaRPr lang="ru-RU"/>
        </a:p>
      </dgm:t>
    </dgm:pt>
    <dgm:pt modelId="{84479E2E-4A2F-46A9-8618-3F70432C3EB2}" type="parTrans" cxnId="{424DE268-75D1-435A-9F77-758524897AB6}">
      <dgm:prSet/>
      <dgm:spPr/>
      <dgm:t>
        <a:bodyPr/>
        <a:lstStyle/>
        <a:p>
          <a:endParaRPr lang="ru-RU"/>
        </a:p>
      </dgm:t>
    </dgm:pt>
    <dgm:pt modelId="{67ED366D-075B-4C32-8C59-A0BCAAC67B1E}" type="sibTrans" cxnId="{424DE268-75D1-435A-9F77-758524897AB6}">
      <dgm:prSet/>
      <dgm:spPr/>
      <dgm:t>
        <a:bodyPr/>
        <a:lstStyle/>
        <a:p>
          <a:endParaRPr lang="ru-RU"/>
        </a:p>
      </dgm:t>
    </dgm:pt>
    <dgm:pt modelId="{E147DAAC-9AA5-4F67-AFA6-10CA3983552D}">
      <dgm:prSet phldrT="[Текст]"/>
      <dgm:spPr/>
      <dgm:t>
        <a:bodyPr/>
        <a:lstStyle/>
        <a:p>
          <a:r>
            <a:rPr lang="ru-RU" b="0" i="0" dirty="0" err="1" smtClean="0"/>
            <a:t>рік</a:t>
          </a:r>
          <a:r>
            <a:rPr lang="ru-RU" b="0" i="0" dirty="0" smtClean="0"/>
            <a:t> </a:t>
          </a:r>
          <a:r>
            <a:rPr lang="ru-RU" b="0" i="0" dirty="0" err="1" smtClean="0"/>
            <a:t>виготовлення</a:t>
          </a:r>
          <a:r>
            <a:rPr lang="ru-RU" b="0" i="0" dirty="0" smtClean="0"/>
            <a:t> </a:t>
          </a:r>
          <a:r>
            <a:rPr lang="ru-RU" b="0" i="0" dirty="0" err="1" smtClean="0"/>
            <a:t>виробу</a:t>
          </a:r>
          <a:r>
            <a:rPr lang="ru-RU" b="0" i="0" dirty="0" smtClean="0"/>
            <a:t> (</a:t>
          </a:r>
          <a:r>
            <a:rPr lang="ru-RU" b="0" i="0" dirty="0" err="1" smtClean="0"/>
            <a:t>або</a:t>
          </a:r>
          <a:r>
            <a:rPr lang="ru-RU" b="0" i="0" dirty="0" smtClean="0"/>
            <a:t> </a:t>
          </a:r>
          <a:r>
            <a:rPr lang="ru-RU" b="0" i="0" dirty="0" err="1" smtClean="0"/>
            <a:t>дві</a:t>
          </a:r>
          <a:r>
            <a:rPr lang="ru-RU" b="0" i="0" dirty="0" smtClean="0"/>
            <a:t> </a:t>
          </a:r>
          <a:r>
            <a:rPr lang="ru-RU" b="0" i="0" dirty="0" err="1" smtClean="0"/>
            <a:t>його</a:t>
          </a:r>
          <a:r>
            <a:rPr lang="ru-RU" b="0" i="0" dirty="0" smtClean="0"/>
            <a:t> </a:t>
          </a:r>
          <a:r>
            <a:rPr lang="ru-RU" b="0" i="0" dirty="0" err="1" smtClean="0"/>
            <a:t>останні</a:t>
          </a:r>
          <a:r>
            <a:rPr lang="ru-RU" b="0" i="0" dirty="0" smtClean="0"/>
            <a:t> </a:t>
          </a:r>
          <a:r>
            <a:rPr lang="ru-RU" b="0" i="0" dirty="0" err="1" smtClean="0"/>
            <a:t>цифри</a:t>
          </a:r>
          <a:r>
            <a:rPr lang="ru-RU" b="0" i="0" dirty="0" smtClean="0"/>
            <a:t>)
знак Державного </a:t>
          </a:r>
          <a:r>
            <a:rPr lang="ru-RU" b="0" i="0" dirty="0" err="1" smtClean="0"/>
            <a:t>реєстру</a:t>
          </a:r>
          <a:r>
            <a:rPr lang="ru-RU" b="0" i="0" dirty="0" smtClean="0"/>
            <a:t> (для засобів </a:t>
          </a:r>
          <a:r>
            <a:rPr lang="ru-RU" b="0" i="0" dirty="0" err="1" smtClean="0"/>
            <a:t>вимірів</a:t>
          </a:r>
          <a:r>
            <a:rPr lang="ru-RU" b="0" i="0" dirty="0" smtClean="0"/>
            <a:t>, </a:t>
          </a:r>
          <a:r>
            <a:rPr lang="ru-RU" b="0" i="0" dirty="0" err="1" smtClean="0"/>
            <a:t>внесених</a:t>
          </a:r>
          <a:r>
            <a:rPr lang="ru-RU" b="0" i="0" dirty="0" smtClean="0"/>
            <a:t> до Державного </a:t>
          </a:r>
          <a:r>
            <a:rPr lang="ru-RU" b="0" i="0" dirty="0" err="1" smtClean="0"/>
            <a:t>реєстру</a:t>
          </a:r>
          <a:r>
            <a:rPr lang="ru-RU" b="0" i="0" dirty="0" smtClean="0"/>
            <a:t>)</a:t>
          </a:r>
          <a:endParaRPr lang="ru-RU" dirty="0"/>
        </a:p>
      </dgm:t>
    </dgm:pt>
    <dgm:pt modelId="{37AB8148-35C5-4E08-8216-C86E40B150E6}" type="parTrans" cxnId="{7EAAFCFB-F6CA-43F0-AE40-D7F72638C71A}">
      <dgm:prSet/>
      <dgm:spPr/>
      <dgm:t>
        <a:bodyPr/>
        <a:lstStyle/>
        <a:p>
          <a:endParaRPr lang="ru-RU"/>
        </a:p>
      </dgm:t>
    </dgm:pt>
    <dgm:pt modelId="{16B94653-C669-4FF7-B838-89A5797777E4}" type="sibTrans" cxnId="{7EAAFCFB-F6CA-43F0-AE40-D7F72638C71A}">
      <dgm:prSet/>
      <dgm:spPr/>
      <dgm:t>
        <a:bodyPr/>
        <a:lstStyle/>
        <a:p>
          <a:endParaRPr lang="ru-RU"/>
        </a:p>
      </dgm:t>
    </dgm:pt>
    <dgm:pt modelId="{107C3005-0548-43AE-9018-9C579016BF0D}">
      <dgm:prSet phldrT="[Текст]" phldr="1"/>
      <dgm:spPr/>
      <dgm:t>
        <a:bodyPr/>
        <a:lstStyle/>
        <a:p>
          <a:endParaRPr lang="ru-RU"/>
        </a:p>
      </dgm:t>
    </dgm:pt>
    <dgm:pt modelId="{B588C77D-2F2D-4DCC-AAC6-4E63CA5F56A8}" type="parTrans" cxnId="{6A848084-ACF4-4DDE-B09C-94BCF23624F4}">
      <dgm:prSet/>
      <dgm:spPr/>
      <dgm:t>
        <a:bodyPr/>
        <a:lstStyle/>
        <a:p>
          <a:endParaRPr lang="ru-RU"/>
        </a:p>
      </dgm:t>
    </dgm:pt>
    <dgm:pt modelId="{9AE30B94-68ED-46C5-9776-ED87CE828568}" type="sibTrans" cxnId="{6A848084-ACF4-4DDE-B09C-94BCF23624F4}">
      <dgm:prSet/>
      <dgm:spPr/>
      <dgm:t>
        <a:bodyPr/>
        <a:lstStyle/>
        <a:p>
          <a:endParaRPr lang="ru-RU"/>
        </a:p>
      </dgm:t>
    </dgm:pt>
    <dgm:pt modelId="{13F412AE-122C-43A2-A0ED-9AAA04291C47}">
      <dgm:prSet phldrT="[Текст]"/>
      <dgm:spPr/>
      <dgm:t>
        <a:bodyPr/>
        <a:lstStyle/>
        <a:p>
          <a:r>
            <a:rPr lang="ru-RU" b="0" i="0" dirty="0" err="1" smtClean="0"/>
            <a:t>означення</a:t>
          </a:r>
          <a:r>
            <a:rPr lang="ru-RU" b="0" i="0" dirty="0" smtClean="0"/>
            <a:t> </a:t>
          </a:r>
          <a:r>
            <a:rPr lang="ru-RU" b="0" i="0" dirty="0" err="1" smtClean="0"/>
            <a:t>стандартів</a:t>
          </a:r>
          <a:r>
            <a:rPr lang="ru-RU" b="0" i="0" dirty="0" smtClean="0"/>
            <a:t> </a:t>
          </a:r>
          <a:r>
            <a:rPr lang="ru-RU" b="0" i="0" dirty="0" err="1" smtClean="0"/>
            <a:t>або</a:t>
          </a:r>
          <a:r>
            <a:rPr lang="ru-RU" b="0" i="0" dirty="0" smtClean="0"/>
            <a:t> </a:t>
          </a:r>
          <a:r>
            <a:rPr lang="ru-RU" b="0" i="0" dirty="0" err="1" smtClean="0"/>
            <a:t>технічних</a:t>
          </a:r>
          <a:r>
            <a:rPr lang="ru-RU" b="0" i="0" dirty="0" smtClean="0"/>
            <a:t> умов на </a:t>
          </a:r>
          <a:r>
            <a:rPr lang="ru-RU" b="0" i="0" dirty="0" err="1" smtClean="0"/>
            <a:t>виріб</a:t>
          </a:r>
          <a:r>
            <a:rPr lang="ru-RU" b="0" i="0" dirty="0" smtClean="0"/>
            <a:t>
</a:t>
          </a:r>
          <a:r>
            <a:rPr lang="ru-RU" b="0" i="0" dirty="0" err="1" smtClean="0"/>
            <a:t>інші</a:t>
          </a:r>
          <a:r>
            <a:rPr lang="ru-RU" b="0" i="0" dirty="0" smtClean="0"/>
            <a:t> </a:t>
          </a:r>
          <a:r>
            <a:rPr lang="ru-RU" b="0" i="0" dirty="0" err="1" smtClean="0"/>
            <a:t>дані</a:t>
          </a:r>
          <a:r>
            <a:rPr lang="ru-RU" b="0" i="0" dirty="0" smtClean="0"/>
            <a:t> в </a:t>
          </a:r>
          <a:r>
            <a:rPr lang="ru-RU" b="0" i="0" dirty="0" err="1" smtClean="0"/>
            <a:t>залежності</a:t>
          </a:r>
          <a:r>
            <a:rPr lang="ru-RU" b="0" i="0" dirty="0" smtClean="0"/>
            <a:t> від </a:t>
          </a:r>
          <a:r>
            <a:rPr lang="ru-RU" b="0" i="0" dirty="0" err="1" smtClean="0"/>
            <a:t>вимоги</a:t>
          </a:r>
          <a:r>
            <a:rPr lang="ru-RU" b="0" i="0" dirty="0" smtClean="0"/>
            <a:t> до </a:t>
          </a:r>
          <a:r>
            <a:rPr lang="ru-RU" b="0" i="0" dirty="0" err="1" smtClean="0"/>
            <a:t>виробів</a:t>
          </a:r>
          <a:r>
            <a:rPr lang="ru-RU" b="0" i="0" dirty="0" smtClean="0"/>
            <a:t> (</a:t>
          </a:r>
          <a:r>
            <a:rPr lang="ru-RU" b="0" i="0" dirty="0" err="1" smtClean="0"/>
            <a:t>клас</a:t>
          </a:r>
          <a:r>
            <a:rPr lang="ru-RU" b="0" i="0" dirty="0" smtClean="0"/>
            <a:t> </a:t>
          </a:r>
          <a:r>
            <a:rPr lang="ru-RU" b="0" i="0" dirty="0" err="1" smtClean="0"/>
            <a:t>точності</a:t>
          </a:r>
          <a:r>
            <a:rPr lang="ru-RU" b="0" i="0" dirty="0" smtClean="0"/>
            <a:t> для засобів </a:t>
          </a:r>
          <a:r>
            <a:rPr lang="ru-RU" b="0" i="0" dirty="0" err="1" smtClean="0"/>
            <a:t>вимірювань</a:t>
          </a:r>
          <a:r>
            <a:rPr lang="ru-RU" b="0" i="0" dirty="0" smtClean="0"/>
            <a:t>, </a:t>
          </a:r>
          <a:r>
            <a:rPr lang="ru-RU" b="0" i="0" dirty="0" err="1" smtClean="0"/>
            <a:t>символи</a:t>
          </a:r>
          <a:r>
            <a:rPr lang="ru-RU" b="0" i="0" dirty="0" smtClean="0"/>
            <a:t> </a:t>
          </a:r>
          <a:r>
            <a:rPr lang="ru-RU" b="0" i="0" dirty="0" err="1" smtClean="0"/>
            <a:t>обслуговування</a:t>
          </a:r>
          <a:r>
            <a:rPr lang="ru-RU" b="0" i="0" dirty="0" smtClean="0"/>
            <a:t>, </a:t>
          </a:r>
          <a:r>
            <a:rPr lang="ru-RU" b="0" i="0" dirty="0" err="1" smtClean="0"/>
            <a:t>номінальна</a:t>
          </a:r>
          <a:r>
            <a:rPr lang="ru-RU" b="0" i="0" dirty="0" smtClean="0"/>
            <a:t> </a:t>
          </a:r>
          <a:r>
            <a:rPr lang="ru-RU" b="0" i="0" dirty="0" err="1" smtClean="0"/>
            <a:t>напруга</a:t>
          </a:r>
          <a:r>
            <a:rPr lang="ru-RU" b="0" i="0" dirty="0" smtClean="0"/>
            <a:t> </a:t>
          </a:r>
          <a:r>
            <a:rPr lang="ru-RU" b="0" i="0" dirty="0" err="1" smtClean="0"/>
            <a:t>мережі</a:t>
          </a:r>
          <a:r>
            <a:rPr lang="ru-RU" b="0" i="0" dirty="0" smtClean="0"/>
            <a:t>, </a:t>
          </a:r>
          <a:r>
            <a:rPr lang="ru-RU" b="0" i="0" dirty="0" err="1" smtClean="0"/>
            <a:t>споживана</a:t>
          </a:r>
          <a:r>
            <a:rPr lang="ru-RU" b="0" i="0" dirty="0" smtClean="0"/>
            <a:t> </a:t>
          </a:r>
          <a:r>
            <a:rPr lang="ru-RU" b="0" i="0" dirty="0" err="1" smtClean="0"/>
            <a:t>потужність</a:t>
          </a:r>
          <a:r>
            <a:rPr lang="ru-RU" b="0" i="0" dirty="0" smtClean="0"/>
            <a:t> при </a:t>
          </a:r>
          <a:r>
            <a:rPr lang="ru-RU" b="0" i="0" dirty="0" err="1" smtClean="0"/>
            <a:t>номінальному</a:t>
          </a:r>
          <a:r>
            <a:rPr lang="ru-RU" b="0" i="0" dirty="0" smtClean="0"/>
            <a:t> </a:t>
          </a:r>
          <a:r>
            <a:rPr lang="ru-RU" b="0" i="0" dirty="0" err="1" smtClean="0"/>
            <a:t>режимі</a:t>
          </a:r>
          <a:r>
            <a:rPr lang="ru-RU" b="0" i="0" dirty="0" smtClean="0"/>
            <a:t> </a:t>
          </a:r>
          <a:r>
            <a:rPr lang="ru-RU" b="0" i="0" dirty="0" err="1" smtClean="0"/>
            <a:t>роботи</a:t>
          </a:r>
          <a:r>
            <a:rPr lang="ru-RU" b="0" i="0" dirty="0" smtClean="0"/>
            <a:t>, </a:t>
          </a:r>
          <a:r>
            <a:rPr lang="ru-RU" b="0" i="0" dirty="0" err="1" smtClean="0"/>
            <a:t>національний</a:t>
          </a:r>
          <a:r>
            <a:rPr lang="ru-RU" b="0" i="0" dirty="0" smtClean="0"/>
            <a:t> знак </a:t>
          </a:r>
          <a:r>
            <a:rPr lang="ru-RU" b="0" i="0" dirty="0" err="1" smtClean="0"/>
            <a:t>відповідності</a:t>
          </a:r>
          <a:r>
            <a:rPr lang="ru-RU" b="0" i="0" dirty="0" smtClean="0"/>
            <a:t>)</a:t>
          </a:r>
          <a:endParaRPr lang="ru-RU" dirty="0"/>
        </a:p>
      </dgm:t>
    </dgm:pt>
    <dgm:pt modelId="{07F0D919-0308-433D-9380-CAF02CCD4EC6}" type="parTrans" cxnId="{8FD3EECE-8C7E-4A8E-8D1A-7CF1E4FDC03D}">
      <dgm:prSet/>
      <dgm:spPr/>
      <dgm:t>
        <a:bodyPr/>
        <a:lstStyle/>
        <a:p>
          <a:endParaRPr lang="ru-RU"/>
        </a:p>
      </dgm:t>
    </dgm:pt>
    <dgm:pt modelId="{117C29D1-3C52-4F72-B4AC-D3539509F79D}" type="sibTrans" cxnId="{8FD3EECE-8C7E-4A8E-8D1A-7CF1E4FDC03D}">
      <dgm:prSet/>
      <dgm:spPr/>
      <dgm:t>
        <a:bodyPr/>
        <a:lstStyle/>
        <a:p>
          <a:endParaRPr lang="ru-RU"/>
        </a:p>
      </dgm:t>
    </dgm:pt>
    <dgm:pt modelId="{21D7B5B4-7EB4-441F-8C82-B5210CB4D50C}" type="pres">
      <dgm:prSet presAssocID="{A22E2680-2A7E-40D6-8F30-AE9525DEA2B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7C4E65-674F-4E93-9F44-C80F7AFF5AB6}" type="pres">
      <dgm:prSet presAssocID="{128CC31F-F9A8-4F8C-A746-A9A4493E5E92}" presName="composite" presStyleCnt="0"/>
      <dgm:spPr/>
    </dgm:pt>
    <dgm:pt modelId="{BCD9AB0E-1332-4F28-B0BE-F9D05C50E868}" type="pres">
      <dgm:prSet presAssocID="{128CC31F-F9A8-4F8C-A746-A9A4493E5E9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4C461E-6265-4B31-97A6-7F63D1F37679}" type="pres">
      <dgm:prSet presAssocID="{128CC31F-F9A8-4F8C-A746-A9A4493E5E9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EF705A-62AB-4FE8-B45E-36FB403D9DA7}" type="pres">
      <dgm:prSet presAssocID="{54A4A02F-5D62-4819-A771-F0DA83F904FA}" presName="sp" presStyleCnt="0"/>
      <dgm:spPr/>
    </dgm:pt>
    <dgm:pt modelId="{8D793DA5-C812-4822-A58F-2B34E818404C}" type="pres">
      <dgm:prSet presAssocID="{536ED463-2676-4EDD-A152-B0F0733AEC48}" presName="composite" presStyleCnt="0"/>
      <dgm:spPr/>
    </dgm:pt>
    <dgm:pt modelId="{7F388857-A67C-4FC4-926E-D8CC090998A1}" type="pres">
      <dgm:prSet presAssocID="{536ED463-2676-4EDD-A152-B0F0733AEC4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52425A-E148-4F26-84E1-BB595A5383E5}" type="pres">
      <dgm:prSet presAssocID="{536ED463-2676-4EDD-A152-B0F0733AEC4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90B199-0B4D-4FBB-9CF0-FAFBCB86FC0B}" type="pres">
      <dgm:prSet presAssocID="{67ED366D-075B-4C32-8C59-A0BCAAC67B1E}" presName="sp" presStyleCnt="0"/>
      <dgm:spPr/>
    </dgm:pt>
    <dgm:pt modelId="{75D93CC7-4204-4D9C-BA91-FBEEFA85CE75}" type="pres">
      <dgm:prSet presAssocID="{107C3005-0548-43AE-9018-9C579016BF0D}" presName="composite" presStyleCnt="0"/>
      <dgm:spPr/>
    </dgm:pt>
    <dgm:pt modelId="{C709D83E-75B9-4C39-A2FE-B9806E2004D6}" type="pres">
      <dgm:prSet presAssocID="{107C3005-0548-43AE-9018-9C579016BF0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929D3-4D3F-44A7-A4DD-14B1B9A6E567}" type="pres">
      <dgm:prSet presAssocID="{107C3005-0548-43AE-9018-9C579016BF0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A545A8-8BBB-4209-AFE9-49B6BDD0EDBA}" srcId="{128CC31F-F9A8-4F8C-A746-A9A4493E5E92}" destId="{C85332E2-506C-4149-A596-38C17AA5195A}" srcOrd="0" destOrd="0" parTransId="{D962FBD3-DF13-4111-9310-2185714F722A}" sibTransId="{738F766B-788A-4FBE-BCE0-C6C6AB69826D}"/>
    <dgm:cxn modelId="{C267F663-6B8D-4132-9405-03C2517FCFC8}" type="presOf" srcId="{536ED463-2676-4EDD-A152-B0F0733AEC48}" destId="{7F388857-A67C-4FC4-926E-D8CC090998A1}" srcOrd="0" destOrd="0" presId="urn:microsoft.com/office/officeart/2005/8/layout/chevron2"/>
    <dgm:cxn modelId="{13244727-58A6-4E30-B449-318017B4F662}" type="presOf" srcId="{C85332E2-506C-4149-A596-38C17AA5195A}" destId="{AC4C461E-6265-4B31-97A6-7F63D1F37679}" srcOrd="0" destOrd="0" presId="urn:microsoft.com/office/officeart/2005/8/layout/chevron2"/>
    <dgm:cxn modelId="{75389758-9CDB-4EFA-9208-1894C8698BF0}" type="presOf" srcId="{13F412AE-122C-43A2-A0ED-9AAA04291C47}" destId="{8CB929D3-4D3F-44A7-A4DD-14B1B9A6E567}" srcOrd="0" destOrd="0" presId="urn:microsoft.com/office/officeart/2005/8/layout/chevron2"/>
    <dgm:cxn modelId="{7EAAFCFB-F6CA-43F0-AE40-D7F72638C71A}" srcId="{536ED463-2676-4EDD-A152-B0F0733AEC48}" destId="{E147DAAC-9AA5-4F67-AFA6-10CA3983552D}" srcOrd="0" destOrd="0" parTransId="{37AB8148-35C5-4E08-8216-C86E40B150E6}" sibTransId="{16B94653-C669-4FF7-B838-89A5797777E4}"/>
    <dgm:cxn modelId="{EE64108D-23BE-438C-A539-6EC0F4170F94}" type="presOf" srcId="{A22E2680-2A7E-40D6-8F30-AE9525DEA2B7}" destId="{21D7B5B4-7EB4-441F-8C82-B5210CB4D50C}" srcOrd="0" destOrd="0" presId="urn:microsoft.com/office/officeart/2005/8/layout/chevron2"/>
    <dgm:cxn modelId="{6A810039-FF84-45F8-BF5B-6E6F68E002E4}" srcId="{A22E2680-2A7E-40D6-8F30-AE9525DEA2B7}" destId="{128CC31F-F9A8-4F8C-A746-A9A4493E5E92}" srcOrd="0" destOrd="0" parTransId="{A7C61727-4E0A-4897-995D-17E5E165B44B}" sibTransId="{54A4A02F-5D62-4819-A771-F0DA83F904FA}"/>
    <dgm:cxn modelId="{6A848084-ACF4-4DDE-B09C-94BCF23624F4}" srcId="{A22E2680-2A7E-40D6-8F30-AE9525DEA2B7}" destId="{107C3005-0548-43AE-9018-9C579016BF0D}" srcOrd="2" destOrd="0" parTransId="{B588C77D-2F2D-4DCC-AAC6-4E63CA5F56A8}" sibTransId="{9AE30B94-68ED-46C5-9776-ED87CE828568}"/>
    <dgm:cxn modelId="{8BF424C3-FC8F-4211-8CB9-24758CA66DDA}" type="presOf" srcId="{107C3005-0548-43AE-9018-9C579016BF0D}" destId="{C709D83E-75B9-4C39-A2FE-B9806E2004D6}" srcOrd="0" destOrd="0" presId="urn:microsoft.com/office/officeart/2005/8/layout/chevron2"/>
    <dgm:cxn modelId="{DED52120-CCB5-4DDA-8AC7-C8C5A3CED1C6}" type="presOf" srcId="{128CC31F-F9A8-4F8C-A746-A9A4493E5E92}" destId="{BCD9AB0E-1332-4F28-B0BE-F9D05C50E868}" srcOrd="0" destOrd="0" presId="urn:microsoft.com/office/officeart/2005/8/layout/chevron2"/>
    <dgm:cxn modelId="{8FD3EECE-8C7E-4A8E-8D1A-7CF1E4FDC03D}" srcId="{107C3005-0548-43AE-9018-9C579016BF0D}" destId="{13F412AE-122C-43A2-A0ED-9AAA04291C47}" srcOrd="0" destOrd="0" parTransId="{07F0D919-0308-433D-9380-CAF02CCD4EC6}" sibTransId="{117C29D1-3C52-4F72-B4AC-D3539509F79D}"/>
    <dgm:cxn modelId="{424DE268-75D1-435A-9F77-758524897AB6}" srcId="{A22E2680-2A7E-40D6-8F30-AE9525DEA2B7}" destId="{536ED463-2676-4EDD-A152-B0F0733AEC48}" srcOrd="1" destOrd="0" parTransId="{84479E2E-4A2F-46A9-8618-3F70432C3EB2}" sibTransId="{67ED366D-075B-4C32-8C59-A0BCAAC67B1E}"/>
    <dgm:cxn modelId="{18B6AA12-1383-4CA3-ADF6-D9AB8AB6CA5C}" type="presOf" srcId="{E147DAAC-9AA5-4F67-AFA6-10CA3983552D}" destId="{7452425A-E148-4F26-84E1-BB595A5383E5}" srcOrd="0" destOrd="0" presId="urn:microsoft.com/office/officeart/2005/8/layout/chevron2"/>
    <dgm:cxn modelId="{95B2AE1A-6130-4D58-AC46-8660CDF258E6}" type="presParOf" srcId="{21D7B5B4-7EB4-441F-8C82-B5210CB4D50C}" destId="{DF7C4E65-674F-4E93-9F44-C80F7AFF5AB6}" srcOrd="0" destOrd="0" presId="urn:microsoft.com/office/officeart/2005/8/layout/chevron2"/>
    <dgm:cxn modelId="{44C23FB0-95AA-4B52-9CA5-8B290F95A692}" type="presParOf" srcId="{DF7C4E65-674F-4E93-9F44-C80F7AFF5AB6}" destId="{BCD9AB0E-1332-4F28-B0BE-F9D05C50E868}" srcOrd="0" destOrd="0" presId="urn:microsoft.com/office/officeart/2005/8/layout/chevron2"/>
    <dgm:cxn modelId="{73715BA3-1707-40BA-A0D9-DC288500C7B3}" type="presParOf" srcId="{DF7C4E65-674F-4E93-9F44-C80F7AFF5AB6}" destId="{AC4C461E-6265-4B31-97A6-7F63D1F37679}" srcOrd="1" destOrd="0" presId="urn:microsoft.com/office/officeart/2005/8/layout/chevron2"/>
    <dgm:cxn modelId="{38DA8A7B-9025-477A-B8A5-19BC016E0109}" type="presParOf" srcId="{21D7B5B4-7EB4-441F-8C82-B5210CB4D50C}" destId="{ABEF705A-62AB-4FE8-B45E-36FB403D9DA7}" srcOrd="1" destOrd="0" presId="urn:microsoft.com/office/officeart/2005/8/layout/chevron2"/>
    <dgm:cxn modelId="{E7ADF2AB-5101-4EA2-87E8-743FA06E4567}" type="presParOf" srcId="{21D7B5B4-7EB4-441F-8C82-B5210CB4D50C}" destId="{8D793DA5-C812-4822-A58F-2B34E818404C}" srcOrd="2" destOrd="0" presId="urn:microsoft.com/office/officeart/2005/8/layout/chevron2"/>
    <dgm:cxn modelId="{135F7D8D-1812-46BD-9D64-7725C99BF653}" type="presParOf" srcId="{8D793DA5-C812-4822-A58F-2B34E818404C}" destId="{7F388857-A67C-4FC4-926E-D8CC090998A1}" srcOrd="0" destOrd="0" presId="urn:microsoft.com/office/officeart/2005/8/layout/chevron2"/>
    <dgm:cxn modelId="{0A5FAF44-81CB-4264-B631-FD243C485436}" type="presParOf" srcId="{8D793DA5-C812-4822-A58F-2B34E818404C}" destId="{7452425A-E148-4F26-84E1-BB595A5383E5}" srcOrd="1" destOrd="0" presId="urn:microsoft.com/office/officeart/2005/8/layout/chevron2"/>
    <dgm:cxn modelId="{DC23E820-D70C-4E80-88D7-AE709C7668D6}" type="presParOf" srcId="{21D7B5B4-7EB4-441F-8C82-B5210CB4D50C}" destId="{7F90B199-0B4D-4FBB-9CF0-FAFBCB86FC0B}" srcOrd="3" destOrd="0" presId="urn:microsoft.com/office/officeart/2005/8/layout/chevron2"/>
    <dgm:cxn modelId="{1C826554-6DC2-468F-AE3B-1434F339199C}" type="presParOf" srcId="{21D7B5B4-7EB4-441F-8C82-B5210CB4D50C}" destId="{75D93CC7-4204-4D9C-BA91-FBEEFA85CE75}" srcOrd="4" destOrd="0" presId="urn:microsoft.com/office/officeart/2005/8/layout/chevron2"/>
    <dgm:cxn modelId="{913A5A6B-CD01-4A65-B2C2-CA661D4C3FA8}" type="presParOf" srcId="{75D93CC7-4204-4D9C-BA91-FBEEFA85CE75}" destId="{C709D83E-75B9-4C39-A2FE-B9806E2004D6}" srcOrd="0" destOrd="0" presId="urn:microsoft.com/office/officeart/2005/8/layout/chevron2"/>
    <dgm:cxn modelId="{C56FBDBE-E25F-438B-A7BA-AB8F6B9880E3}" type="presParOf" srcId="{75D93CC7-4204-4D9C-BA91-FBEEFA85CE75}" destId="{8CB929D3-4D3F-44A7-A4DD-14B1B9A6E56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78DF2-8F9E-45C0-A234-E7F769BF01A7}">
      <dsp:nvSpPr>
        <dsp:cNvPr id="0" name=""/>
        <dsp:cNvSpPr/>
      </dsp:nvSpPr>
      <dsp:spPr>
        <a:xfrm>
          <a:off x="0" y="90072"/>
          <a:ext cx="566415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Преимущества</a:t>
          </a:r>
          <a:endParaRPr lang="ru-RU" sz="2400" kern="1200" dirty="0"/>
        </a:p>
      </dsp:txBody>
      <dsp:txXfrm>
        <a:off x="28100" y="118172"/>
        <a:ext cx="5607950" cy="519439"/>
      </dsp:txXfrm>
    </dsp:sp>
    <dsp:sp modelId="{F07F3C97-7868-4F0D-B673-3218359522B8}">
      <dsp:nvSpPr>
        <dsp:cNvPr id="0" name=""/>
        <dsp:cNvSpPr/>
      </dsp:nvSpPr>
      <dsp:spPr>
        <a:xfrm>
          <a:off x="0" y="665712"/>
          <a:ext cx="5664150" cy="218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837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b="0" i="0" kern="1200" dirty="0" smtClean="0"/>
            <a:t>Привычное большинству устройство для измерения температуры. Стеклянная колба с капилляром, который содержит ртуть. Такой термометр еще называют максимальным, потому что столбик из ртути поднимается до последней точки нагрева – и без встряхивания не опускается.</a:t>
          </a:r>
          <a:endParaRPr lang="ru-RU" sz="1900" kern="1200" dirty="0"/>
        </a:p>
      </dsp:txBody>
      <dsp:txXfrm>
        <a:off x="0" y="665712"/>
        <a:ext cx="5664150" cy="2185920"/>
      </dsp:txXfrm>
    </dsp:sp>
    <dsp:sp modelId="{DFD9F9D2-48B5-45DF-BAAD-0EEA6E3AF15F}">
      <dsp:nvSpPr>
        <dsp:cNvPr id="0" name=""/>
        <dsp:cNvSpPr/>
      </dsp:nvSpPr>
      <dsp:spPr>
        <a:xfrm>
          <a:off x="0" y="2851633"/>
          <a:ext cx="566415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Недостатки</a:t>
          </a:r>
          <a:endParaRPr lang="ru-RU" sz="2400" kern="1200" dirty="0"/>
        </a:p>
      </dsp:txBody>
      <dsp:txXfrm>
        <a:off x="28100" y="2879733"/>
        <a:ext cx="5607950" cy="519439"/>
      </dsp:txXfrm>
    </dsp:sp>
    <dsp:sp modelId="{3E6429FB-7B07-4848-A7EA-B533E1794CD6}">
      <dsp:nvSpPr>
        <dsp:cNvPr id="0" name=""/>
        <dsp:cNvSpPr/>
      </dsp:nvSpPr>
      <dsp:spPr>
        <a:xfrm>
          <a:off x="0" y="3427273"/>
          <a:ext cx="5664150" cy="1987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837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b="0" i="0" kern="1200" dirty="0" smtClean="0"/>
            <a:t>Ртутный термометр самый точный, но и самый опасный из-за ртути. Это опасный для человека металл, пары которого негативно влияют на здоровье.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b="0" i="0" kern="1200" dirty="0" smtClean="0"/>
            <a:t>Разбитие такого термометра может обернуться серьезными проблемами.</a:t>
          </a:r>
          <a:endParaRPr lang="ru-RU" sz="1900" b="0" i="0" kern="1200" dirty="0"/>
        </a:p>
      </dsp:txBody>
      <dsp:txXfrm>
        <a:off x="0" y="3427273"/>
        <a:ext cx="5664150" cy="19872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FEC5BC-360A-4DEA-BF7B-3181BCB98EBC}">
      <dsp:nvSpPr>
        <dsp:cNvPr id="0" name=""/>
        <dsp:cNvSpPr/>
      </dsp:nvSpPr>
      <dsp:spPr>
        <a:xfrm>
          <a:off x="30" y="75585"/>
          <a:ext cx="2927399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Преимущества</a:t>
          </a:r>
          <a:endParaRPr lang="ru-RU" sz="1700" kern="1200" dirty="0"/>
        </a:p>
      </dsp:txBody>
      <dsp:txXfrm>
        <a:off x="30" y="75585"/>
        <a:ext cx="2927399" cy="489600"/>
      </dsp:txXfrm>
    </dsp:sp>
    <dsp:sp modelId="{F37AD805-6794-4630-8EE3-683F4FE2AC5C}">
      <dsp:nvSpPr>
        <dsp:cNvPr id="0" name=""/>
        <dsp:cNvSpPr/>
      </dsp:nvSpPr>
      <dsp:spPr>
        <a:xfrm>
          <a:off x="30" y="565185"/>
          <a:ext cx="2927399" cy="47598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0" i="0" kern="1200" dirty="0" smtClean="0"/>
            <a:t>Использовать прибор такого типа просто и удобно, особенно для измерения температуры тела у детей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0" i="0" kern="1200" dirty="0" smtClean="0"/>
            <a:t>Измерение температуры займёт не более 1 секунды, а показатели крупными цифрами высветятся на дисплее устройства. Функциональные особенности прибора позволяют сохранить в его памяти данные последнего измерения.</a:t>
          </a:r>
          <a:endParaRPr lang="ru-RU" sz="1700" kern="1200" dirty="0"/>
        </a:p>
      </dsp:txBody>
      <dsp:txXfrm>
        <a:off x="30" y="565185"/>
        <a:ext cx="2927399" cy="4759830"/>
      </dsp:txXfrm>
    </dsp:sp>
    <dsp:sp modelId="{4059AC05-6241-4EE3-9645-B05062648810}">
      <dsp:nvSpPr>
        <dsp:cNvPr id="0" name=""/>
        <dsp:cNvSpPr/>
      </dsp:nvSpPr>
      <dsp:spPr>
        <a:xfrm>
          <a:off x="3337265" y="75585"/>
          <a:ext cx="2927399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Недостатки</a:t>
          </a:r>
          <a:endParaRPr lang="ru-RU" sz="1700" kern="1200" dirty="0"/>
        </a:p>
      </dsp:txBody>
      <dsp:txXfrm>
        <a:off x="3337265" y="75585"/>
        <a:ext cx="2927399" cy="489600"/>
      </dsp:txXfrm>
    </dsp:sp>
    <dsp:sp modelId="{5F8FD3A6-A9B7-40E5-84D9-BF48531943BA}">
      <dsp:nvSpPr>
        <dsp:cNvPr id="0" name=""/>
        <dsp:cNvSpPr/>
      </dsp:nvSpPr>
      <dsp:spPr>
        <a:xfrm>
          <a:off x="3337265" y="565185"/>
          <a:ext cx="2927399" cy="47598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0" i="0" kern="1200" dirty="0" smtClean="0"/>
            <a:t>Инфракрасный термометр стоит весьма недешево – от 1200 рублей и выше. Фактическая погрешность прибора ±0,2 °С. Для того, чтобы добиться точности необходимо, провести серию измерений. При этом использовать такой прибор необходимо строго на определенных участках тела – на лбу, висках или в ушной раковине.</a:t>
          </a:r>
          <a:endParaRPr lang="ru-RU" sz="1700" kern="1200" dirty="0"/>
        </a:p>
      </dsp:txBody>
      <dsp:txXfrm>
        <a:off x="3337265" y="565185"/>
        <a:ext cx="2927399" cy="47598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843270-6F0B-40E2-BFCF-02A0F4399C40}">
      <dsp:nvSpPr>
        <dsp:cNvPr id="0" name=""/>
        <dsp:cNvSpPr/>
      </dsp:nvSpPr>
      <dsp:spPr>
        <a:xfrm>
          <a:off x="0" y="3523"/>
          <a:ext cx="7848872" cy="101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i="0" kern="1200" dirty="0" err="1" smtClean="0"/>
            <a:t>Кардіологічні</a:t>
          </a:r>
          <a:r>
            <a:rPr lang="ru-RU" sz="2800" b="0" i="0" kern="1200" dirty="0" smtClean="0"/>
            <a:t> </a:t>
          </a:r>
          <a:r>
            <a:rPr lang="ru-RU" sz="2800" b="0" i="0" kern="1200" dirty="0" err="1" smtClean="0"/>
            <a:t>фонендоскопії</a:t>
          </a:r>
          <a:endParaRPr lang="ru-RU" sz="2800" kern="1200" dirty="0"/>
        </a:p>
      </dsp:txBody>
      <dsp:txXfrm>
        <a:off x="49347" y="52870"/>
        <a:ext cx="7750178" cy="912186"/>
      </dsp:txXfrm>
    </dsp:sp>
    <dsp:sp modelId="{A8633844-5316-4860-9325-14BECF326E2A}">
      <dsp:nvSpPr>
        <dsp:cNvPr id="0" name=""/>
        <dsp:cNvSpPr/>
      </dsp:nvSpPr>
      <dsp:spPr>
        <a:xfrm>
          <a:off x="0" y="1014403"/>
          <a:ext cx="7848872" cy="1397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202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b="0" i="0" kern="1200" dirty="0" smtClean="0"/>
            <a:t>дозволено </a:t>
          </a:r>
          <a:r>
            <a:rPr lang="ru-RU" sz="2400" b="0" i="0" kern="1200" dirty="0" err="1" smtClean="0"/>
            <a:t>слухати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високо</a:t>
          </a:r>
          <a:r>
            <a:rPr lang="ru-RU" sz="2400" b="0" i="0" kern="1200" dirty="0" smtClean="0"/>
            <a:t>- і </a:t>
          </a:r>
          <a:r>
            <a:rPr lang="ru-RU" sz="2400" b="0" i="0" kern="1200" dirty="0" err="1" smtClean="0"/>
            <a:t>низькочастотні</a:t>
          </a:r>
          <a:r>
            <a:rPr lang="ru-RU" sz="2400" b="0" i="0" kern="1200" dirty="0" smtClean="0"/>
            <a:t> звуки, бесступенчато </a:t>
          </a:r>
          <a:r>
            <a:rPr lang="ru-RU" sz="2400" b="0" i="0" kern="1200" dirty="0" err="1" smtClean="0"/>
            <a:t>переключатися</a:t>
          </a:r>
          <a:r>
            <a:rPr lang="ru-RU" sz="2400" b="0" i="0" kern="1200" dirty="0" smtClean="0"/>
            <a:t>. Мембрана </a:t>
          </a:r>
          <a:r>
            <a:rPr lang="ru-RU" sz="2400" b="0" i="0" kern="1200" dirty="0" err="1" smtClean="0"/>
            <a:t>зазвичай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виготовляється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діаметром</a:t>
          </a:r>
          <a:r>
            <a:rPr lang="ru-RU" sz="2400" b="0" i="0" kern="1200" dirty="0" smtClean="0"/>
            <a:t> 40 мм, </a:t>
          </a:r>
          <a:r>
            <a:rPr lang="ru-RU" sz="2400" b="0" i="0" kern="1200" dirty="0" err="1" smtClean="0"/>
            <a:t>довжина</a:t>
          </a:r>
          <a:r>
            <a:rPr lang="ru-RU" sz="2400" b="0" i="0" kern="1200" dirty="0" smtClean="0"/>
            <a:t> трубок 53 см.</a:t>
          </a:r>
          <a:endParaRPr lang="ru-RU" sz="2400" kern="1200" dirty="0"/>
        </a:p>
      </dsp:txBody>
      <dsp:txXfrm>
        <a:off x="0" y="1014403"/>
        <a:ext cx="7848872" cy="1397250"/>
      </dsp:txXfrm>
    </dsp:sp>
    <dsp:sp modelId="{8B0A4C45-7C85-4A29-BFD0-4DE3554D01C1}">
      <dsp:nvSpPr>
        <dsp:cNvPr id="0" name=""/>
        <dsp:cNvSpPr/>
      </dsp:nvSpPr>
      <dsp:spPr>
        <a:xfrm>
          <a:off x="0" y="2411653"/>
          <a:ext cx="7848872" cy="101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i="0" kern="1200" dirty="0" err="1" smtClean="0"/>
            <a:t>Фонендоскопи</a:t>
          </a:r>
          <a:r>
            <a:rPr lang="ru-RU" sz="2800" b="0" i="0" kern="1200" dirty="0" smtClean="0"/>
            <a:t> з плоскою </a:t>
          </a:r>
          <a:r>
            <a:rPr lang="ru-RU" sz="2800" b="0" i="0" kern="1200" dirty="0" err="1" smtClean="0"/>
            <a:t>головкою</a:t>
          </a:r>
          <a:endParaRPr lang="ru-RU" sz="2800" kern="1200" dirty="0"/>
        </a:p>
      </dsp:txBody>
      <dsp:txXfrm>
        <a:off x="49347" y="2461000"/>
        <a:ext cx="7750178" cy="912186"/>
      </dsp:txXfrm>
    </dsp:sp>
    <dsp:sp modelId="{30703A5C-0DB4-4B47-864D-086E2D8CF6A0}">
      <dsp:nvSpPr>
        <dsp:cNvPr id="0" name=""/>
        <dsp:cNvSpPr/>
      </dsp:nvSpPr>
      <dsp:spPr>
        <a:xfrm>
          <a:off x="30453" y="3422533"/>
          <a:ext cx="7787964" cy="1421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202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b="0" i="0" kern="1200" dirty="0" err="1" smtClean="0"/>
            <a:t>призначені</a:t>
          </a:r>
          <a:r>
            <a:rPr lang="ru-RU" sz="2400" b="0" i="0" kern="1200" dirty="0" smtClean="0"/>
            <a:t> для </a:t>
          </a:r>
          <a:r>
            <a:rPr lang="ru-RU" sz="2400" b="0" i="0" kern="1200" dirty="0" err="1" smtClean="0"/>
            <a:t>вислуховування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шумів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внутрішніх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органів</a:t>
          </a:r>
          <a:r>
            <a:rPr lang="ru-RU" sz="2400" b="0" i="0" kern="1200" dirty="0" smtClean="0"/>
            <a:t>: легких, </a:t>
          </a:r>
          <a:r>
            <a:rPr lang="ru-RU" sz="2400" b="0" i="0" kern="1200" dirty="0" err="1" smtClean="0"/>
            <a:t>бронхів</a:t>
          </a:r>
          <a:r>
            <a:rPr lang="ru-RU" sz="2400" b="0" i="0" kern="1200" dirty="0" smtClean="0"/>
            <a:t>, </a:t>
          </a:r>
          <a:r>
            <a:rPr lang="ru-RU" sz="2400" b="0" i="0" kern="1200" dirty="0" err="1" smtClean="0"/>
            <a:t>серця</a:t>
          </a:r>
          <a:r>
            <a:rPr lang="ru-RU" sz="2400" b="0" i="0" kern="1200" dirty="0" smtClean="0"/>
            <a:t>, </a:t>
          </a:r>
          <a:r>
            <a:rPr lang="ru-RU" sz="2400" b="0" i="0" kern="1200" dirty="0" err="1" smtClean="0"/>
            <a:t>судин</a:t>
          </a:r>
          <a:r>
            <a:rPr lang="ru-RU" sz="2400" b="0" i="0" kern="1200" dirty="0" smtClean="0"/>
            <a:t>, кишечника та </a:t>
          </a:r>
          <a:r>
            <a:rPr lang="ru-RU" sz="2400" b="0" i="0" kern="1200" dirty="0" err="1" smtClean="0"/>
            <a:t>ін</a:t>
          </a:r>
          <a:r>
            <a:rPr lang="ru-RU" sz="2400" b="0" i="0" kern="1200" dirty="0" smtClean="0"/>
            <a:t>. </a:t>
          </a:r>
          <a:r>
            <a:rPr lang="ru-RU" sz="2400" b="0" i="0" kern="1200" dirty="0" err="1" smtClean="0"/>
            <a:t>Підходять</a:t>
          </a:r>
          <a:r>
            <a:rPr lang="ru-RU" sz="2400" b="0" i="0" kern="1200" dirty="0" smtClean="0"/>
            <a:t> для </a:t>
          </a:r>
          <a:r>
            <a:rPr lang="ru-RU" sz="2400" b="0" i="0" kern="1200" dirty="0" err="1" smtClean="0"/>
            <a:t>всіх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типів</a:t>
          </a:r>
          <a:r>
            <a:rPr lang="ru-RU" sz="2400" b="0" i="0" kern="1200" dirty="0" smtClean="0"/>
            <a:t> ЛПУ та </a:t>
          </a:r>
          <a:r>
            <a:rPr lang="ru-RU" sz="2400" b="0" i="0" kern="1200" dirty="0" err="1" smtClean="0"/>
            <a:t>видів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терапевтичної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діяльності</a:t>
          </a:r>
          <a:r>
            <a:rPr lang="ru-RU" sz="2400" b="0" i="0" kern="1200" dirty="0" smtClean="0"/>
            <a:t>.</a:t>
          </a:r>
          <a:endParaRPr lang="ru-RU" sz="2400" kern="1200" dirty="0"/>
        </a:p>
      </dsp:txBody>
      <dsp:txXfrm>
        <a:off x="30453" y="3422533"/>
        <a:ext cx="7787964" cy="14213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D9AB0E-1332-4F28-B0BE-F9D05C50E868}">
      <dsp:nvSpPr>
        <dsp:cNvPr id="0" name=""/>
        <dsp:cNvSpPr/>
      </dsp:nvSpPr>
      <dsp:spPr>
        <a:xfrm rot="5400000">
          <a:off x="-291982" y="293601"/>
          <a:ext cx="1946547" cy="13625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 rot="-5400000">
        <a:off x="1" y="682911"/>
        <a:ext cx="1362583" cy="583964"/>
      </dsp:txXfrm>
    </dsp:sp>
    <dsp:sp modelId="{AC4C461E-6265-4B31-97A6-7F63D1F37679}">
      <dsp:nvSpPr>
        <dsp:cNvPr id="0" name=""/>
        <dsp:cNvSpPr/>
      </dsp:nvSpPr>
      <dsp:spPr>
        <a:xfrm rot="5400000">
          <a:off x="4333139" y="-2968937"/>
          <a:ext cx="1265256" cy="72063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err="1" smtClean="0"/>
            <a:t>товарний</a:t>
          </a:r>
          <a:r>
            <a:rPr lang="ru-RU" sz="1500" kern="1200" dirty="0" smtClean="0"/>
            <a:t> знак </a:t>
          </a:r>
          <a:r>
            <a:rPr lang="ru-RU" sz="1500" kern="1200" dirty="0" err="1" smtClean="0"/>
            <a:t>підприємства-виробника</a:t>
          </a:r>
          <a:r>
            <a:rPr lang="ru-RU" sz="1500" kern="1200" dirty="0" smtClean="0"/>
            <a:t>: </a:t>
          </a:r>
          <a:r>
            <a:rPr lang="ru-RU" sz="1500" kern="1200" dirty="0" err="1" smtClean="0"/>
            <a:t>найменування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або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позначення</a:t>
          </a:r>
          <a:r>
            <a:rPr lang="ru-RU" sz="1500" kern="1200" dirty="0" smtClean="0"/>
            <a:t> типу (виду, </a:t>
          </a:r>
          <a:r>
            <a:rPr lang="ru-RU" sz="1500" kern="1200" dirty="0" err="1" smtClean="0"/>
            <a:t>моделі</a:t>
          </a:r>
          <a:r>
            <a:rPr lang="ru-RU" sz="1500" kern="1200" dirty="0" smtClean="0"/>
            <a:t>) </a:t>
          </a:r>
          <a:r>
            <a:rPr lang="ru-RU" sz="1500" kern="1200" dirty="0" err="1" smtClean="0"/>
            <a:t>виробу</a:t>
          </a:r>
          <a:r>
            <a:rPr lang="ru-RU" sz="1500" kern="1200" dirty="0" smtClean="0"/>
            <a:t>
номер </a:t>
          </a:r>
          <a:r>
            <a:rPr lang="ru-RU" sz="1500" kern="1200" dirty="0" err="1" smtClean="0"/>
            <a:t>виробу</a:t>
          </a:r>
          <a:r>
            <a:rPr lang="ru-RU" sz="1500" kern="1200" dirty="0" smtClean="0"/>
            <a:t> за системою </a:t>
          </a:r>
          <a:r>
            <a:rPr lang="ru-RU" sz="1500" kern="1200" dirty="0" err="1" smtClean="0"/>
            <a:t>нумерації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підприємства-виробника</a:t>
          </a:r>
          <a:r>
            <a:rPr lang="ru-RU" sz="1500" kern="1200" dirty="0" smtClean="0"/>
            <a:t>. за потреби</a:t>
          </a:r>
          <a:endParaRPr lang="ru-RU" sz="1500" kern="1200" dirty="0"/>
        </a:p>
      </dsp:txBody>
      <dsp:txXfrm rot="-5400000">
        <a:off x="1362584" y="63383"/>
        <a:ext cx="7144603" cy="1141726"/>
      </dsp:txXfrm>
    </dsp:sp>
    <dsp:sp modelId="{7F388857-A67C-4FC4-926E-D8CC090998A1}">
      <dsp:nvSpPr>
        <dsp:cNvPr id="0" name=""/>
        <dsp:cNvSpPr/>
      </dsp:nvSpPr>
      <dsp:spPr>
        <a:xfrm rot="5400000">
          <a:off x="-291982" y="2049208"/>
          <a:ext cx="1946547" cy="13625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 rot="-5400000">
        <a:off x="1" y="2438518"/>
        <a:ext cx="1362583" cy="583964"/>
      </dsp:txXfrm>
    </dsp:sp>
    <dsp:sp modelId="{7452425A-E148-4F26-84E1-BB595A5383E5}">
      <dsp:nvSpPr>
        <dsp:cNvPr id="0" name=""/>
        <dsp:cNvSpPr/>
      </dsp:nvSpPr>
      <dsp:spPr>
        <a:xfrm rot="5400000">
          <a:off x="4333139" y="-1213330"/>
          <a:ext cx="1265256" cy="72063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i="0" kern="1200" dirty="0" err="1" smtClean="0"/>
            <a:t>рік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виготовлення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виробу</a:t>
          </a:r>
          <a:r>
            <a:rPr lang="ru-RU" sz="1500" b="0" i="0" kern="1200" dirty="0" smtClean="0"/>
            <a:t> (</a:t>
          </a:r>
          <a:r>
            <a:rPr lang="ru-RU" sz="1500" b="0" i="0" kern="1200" dirty="0" err="1" smtClean="0"/>
            <a:t>або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дві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його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останні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цифри</a:t>
          </a:r>
          <a:r>
            <a:rPr lang="ru-RU" sz="1500" b="0" i="0" kern="1200" dirty="0" smtClean="0"/>
            <a:t>)
знак Державного </a:t>
          </a:r>
          <a:r>
            <a:rPr lang="ru-RU" sz="1500" b="0" i="0" kern="1200" dirty="0" err="1" smtClean="0"/>
            <a:t>реєстру</a:t>
          </a:r>
          <a:r>
            <a:rPr lang="ru-RU" sz="1500" b="0" i="0" kern="1200" dirty="0" smtClean="0"/>
            <a:t> (для засобів </a:t>
          </a:r>
          <a:r>
            <a:rPr lang="ru-RU" sz="1500" b="0" i="0" kern="1200" dirty="0" err="1" smtClean="0"/>
            <a:t>вимірів</a:t>
          </a:r>
          <a:r>
            <a:rPr lang="ru-RU" sz="1500" b="0" i="0" kern="1200" dirty="0" smtClean="0"/>
            <a:t>, </a:t>
          </a:r>
          <a:r>
            <a:rPr lang="ru-RU" sz="1500" b="0" i="0" kern="1200" dirty="0" err="1" smtClean="0"/>
            <a:t>внесених</a:t>
          </a:r>
          <a:r>
            <a:rPr lang="ru-RU" sz="1500" b="0" i="0" kern="1200" dirty="0" smtClean="0"/>
            <a:t> до Державного </a:t>
          </a:r>
          <a:r>
            <a:rPr lang="ru-RU" sz="1500" b="0" i="0" kern="1200" dirty="0" err="1" smtClean="0"/>
            <a:t>реєстру</a:t>
          </a:r>
          <a:r>
            <a:rPr lang="ru-RU" sz="1500" b="0" i="0" kern="1200" dirty="0" smtClean="0"/>
            <a:t>)</a:t>
          </a:r>
          <a:endParaRPr lang="ru-RU" sz="1500" kern="1200" dirty="0"/>
        </a:p>
      </dsp:txBody>
      <dsp:txXfrm rot="-5400000">
        <a:off x="1362584" y="1818990"/>
        <a:ext cx="7144603" cy="1141726"/>
      </dsp:txXfrm>
    </dsp:sp>
    <dsp:sp modelId="{C709D83E-75B9-4C39-A2FE-B9806E2004D6}">
      <dsp:nvSpPr>
        <dsp:cNvPr id="0" name=""/>
        <dsp:cNvSpPr/>
      </dsp:nvSpPr>
      <dsp:spPr>
        <a:xfrm rot="5400000">
          <a:off x="-291982" y="3804815"/>
          <a:ext cx="1946547" cy="13625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 rot="-5400000">
        <a:off x="1" y="4194125"/>
        <a:ext cx="1362583" cy="583964"/>
      </dsp:txXfrm>
    </dsp:sp>
    <dsp:sp modelId="{8CB929D3-4D3F-44A7-A4DD-14B1B9A6E567}">
      <dsp:nvSpPr>
        <dsp:cNvPr id="0" name=""/>
        <dsp:cNvSpPr/>
      </dsp:nvSpPr>
      <dsp:spPr>
        <a:xfrm rot="5400000">
          <a:off x="4333139" y="542277"/>
          <a:ext cx="1265256" cy="72063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i="0" kern="1200" dirty="0" err="1" smtClean="0"/>
            <a:t>означення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стандартів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або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технічних</a:t>
          </a:r>
          <a:r>
            <a:rPr lang="ru-RU" sz="1500" b="0" i="0" kern="1200" dirty="0" smtClean="0"/>
            <a:t> умов на </a:t>
          </a:r>
          <a:r>
            <a:rPr lang="ru-RU" sz="1500" b="0" i="0" kern="1200" dirty="0" err="1" smtClean="0"/>
            <a:t>виріб</a:t>
          </a:r>
          <a:r>
            <a:rPr lang="ru-RU" sz="1500" b="0" i="0" kern="1200" dirty="0" smtClean="0"/>
            <a:t>
</a:t>
          </a:r>
          <a:r>
            <a:rPr lang="ru-RU" sz="1500" b="0" i="0" kern="1200" dirty="0" err="1" smtClean="0"/>
            <a:t>інші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дані</a:t>
          </a:r>
          <a:r>
            <a:rPr lang="ru-RU" sz="1500" b="0" i="0" kern="1200" dirty="0" smtClean="0"/>
            <a:t> в </a:t>
          </a:r>
          <a:r>
            <a:rPr lang="ru-RU" sz="1500" b="0" i="0" kern="1200" dirty="0" err="1" smtClean="0"/>
            <a:t>залежності</a:t>
          </a:r>
          <a:r>
            <a:rPr lang="ru-RU" sz="1500" b="0" i="0" kern="1200" dirty="0" smtClean="0"/>
            <a:t> від </a:t>
          </a:r>
          <a:r>
            <a:rPr lang="ru-RU" sz="1500" b="0" i="0" kern="1200" dirty="0" err="1" smtClean="0"/>
            <a:t>вимоги</a:t>
          </a:r>
          <a:r>
            <a:rPr lang="ru-RU" sz="1500" b="0" i="0" kern="1200" dirty="0" smtClean="0"/>
            <a:t> до </a:t>
          </a:r>
          <a:r>
            <a:rPr lang="ru-RU" sz="1500" b="0" i="0" kern="1200" dirty="0" err="1" smtClean="0"/>
            <a:t>виробів</a:t>
          </a:r>
          <a:r>
            <a:rPr lang="ru-RU" sz="1500" b="0" i="0" kern="1200" dirty="0" smtClean="0"/>
            <a:t> (</a:t>
          </a:r>
          <a:r>
            <a:rPr lang="ru-RU" sz="1500" b="0" i="0" kern="1200" dirty="0" err="1" smtClean="0"/>
            <a:t>клас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точності</a:t>
          </a:r>
          <a:r>
            <a:rPr lang="ru-RU" sz="1500" b="0" i="0" kern="1200" dirty="0" smtClean="0"/>
            <a:t> для засобів </a:t>
          </a:r>
          <a:r>
            <a:rPr lang="ru-RU" sz="1500" b="0" i="0" kern="1200" dirty="0" err="1" smtClean="0"/>
            <a:t>вимірювань</a:t>
          </a:r>
          <a:r>
            <a:rPr lang="ru-RU" sz="1500" b="0" i="0" kern="1200" dirty="0" smtClean="0"/>
            <a:t>, </a:t>
          </a:r>
          <a:r>
            <a:rPr lang="ru-RU" sz="1500" b="0" i="0" kern="1200" dirty="0" err="1" smtClean="0"/>
            <a:t>символи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обслуговування</a:t>
          </a:r>
          <a:r>
            <a:rPr lang="ru-RU" sz="1500" b="0" i="0" kern="1200" dirty="0" smtClean="0"/>
            <a:t>, </a:t>
          </a:r>
          <a:r>
            <a:rPr lang="ru-RU" sz="1500" b="0" i="0" kern="1200" dirty="0" err="1" smtClean="0"/>
            <a:t>номінальна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напруга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мережі</a:t>
          </a:r>
          <a:r>
            <a:rPr lang="ru-RU" sz="1500" b="0" i="0" kern="1200" dirty="0" smtClean="0"/>
            <a:t>, </a:t>
          </a:r>
          <a:r>
            <a:rPr lang="ru-RU" sz="1500" b="0" i="0" kern="1200" dirty="0" err="1" smtClean="0"/>
            <a:t>споживана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потужність</a:t>
          </a:r>
          <a:r>
            <a:rPr lang="ru-RU" sz="1500" b="0" i="0" kern="1200" dirty="0" smtClean="0"/>
            <a:t> при </a:t>
          </a:r>
          <a:r>
            <a:rPr lang="ru-RU" sz="1500" b="0" i="0" kern="1200" dirty="0" err="1" smtClean="0"/>
            <a:t>номінальному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режимі</a:t>
          </a:r>
          <a:r>
            <a:rPr lang="ru-RU" sz="1500" b="0" i="0" kern="1200" dirty="0" smtClean="0"/>
            <a:t> </a:t>
          </a:r>
          <a:r>
            <a:rPr lang="ru-RU" sz="1500" b="0" i="0" kern="1200" dirty="0" err="1" smtClean="0"/>
            <a:t>роботи</a:t>
          </a:r>
          <a:r>
            <a:rPr lang="ru-RU" sz="1500" b="0" i="0" kern="1200" dirty="0" smtClean="0"/>
            <a:t>, </a:t>
          </a:r>
          <a:r>
            <a:rPr lang="ru-RU" sz="1500" b="0" i="0" kern="1200" dirty="0" err="1" smtClean="0"/>
            <a:t>національний</a:t>
          </a:r>
          <a:r>
            <a:rPr lang="ru-RU" sz="1500" b="0" i="0" kern="1200" dirty="0" smtClean="0"/>
            <a:t> знак </a:t>
          </a:r>
          <a:r>
            <a:rPr lang="ru-RU" sz="1500" b="0" i="0" kern="1200" dirty="0" err="1" smtClean="0"/>
            <a:t>відповідності</a:t>
          </a:r>
          <a:r>
            <a:rPr lang="ru-RU" sz="1500" b="0" i="0" kern="1200" dirty="0" smtClean="0"/>
            <a:t>)</a:t>
          </a:r>
          <a:endParaRPr lang="ru-RU" sz="1500" kern="1200" dirty="0"/>
        </a:p>
      </dsp:txBody>
      <dsp:txXfrm rot="-5400000">
        <a:off x="1362584" y="3574598"/>
        <a:ext cx="7144603" cy="11417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104A-95B2-4E23-B7F1-63B6DFA2C807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4D4F5-936C-4134-AA01-934787A466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104A-95B2-4E23-B7F1-63B6DFA2C807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4D4F5-936C-4134-AA01-934787A466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104A-95B2-4E23-B7F1-63B6DFA2C807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4D4F5-936C-4134-AA01-934787A466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104A-95B2-4E23-B7F1-63B6DFA2C807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4D4F5-936C-4134-AA01-934787A466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104A-95B2-4E23-B7F1-63B6DFA2C807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4D4F5-936C-4134-AA01-934787A466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104A-95B2-4E23-B7F1-63B6DFA2C807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4D4F5-936C-4134-AA01-934787A466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104A-95B2-4E23-B7F1-63B6DFA2C807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4D4F5-936C-4134-AA01-934787A466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104A-95B2-4E23-B7F1-63B6DFA2C807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4D4F5-936C-4134-AA01-934787A466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104A-95B2-4E23-B7F1-63B6DFA2C807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4D4F5-936C-4134-AA01-934787A4662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104A-95B2-4E23-B7F1-63B6DFA2C807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4D4F5-936C-4134-AA01-934787A466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104A-95B2-4E23-B7F1-63B6DFA2C807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4D4F5-936C-4134-AA01-934787A466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194104A-95B2-4E23-B7F1-63B6DFA2C807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AF4D4F5-936C-4134-AA01-934787A4662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396752"/>
          </a:xfrm>
        </p:spPr>
        <p:txBody>
          <a:bodyPr>
            <a:normAutofit/>
          </a:bodyPr>
          <a:lstStyle/>
          <a:p>
            <a:pPr algn="ctr" rtl="0"/>
            <a:r>
              <a:rPr lang="uk-UA" sz="2800" b="0" dirty="0" smtClean="0"/>
              <a:t>Лекція №10 .Товарознавчий аналіз технічних засобів для діагностики захворювань</a:t>
            </a:r>
            <a:endParaRPr lang="uk-UA" sz="2800" b="0" dirty="0"/>
          </a:p>
        </p:txBody>
      </p:sp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5800" y="530721"/>
            <a:ext cx="7414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defRPr/>
            </a:pPr>
            <a:r>
              <a:rPr lang="ru-RU" kern="0" dirty="0">
                <a:solidFill>
                  <a:schemeClr val="accent1">
                    <a:lumMod val="5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ru-RU" kern="0" dirty="0">
                <a:solidFill>
                  <a:schemeClr val="accent1">
                    <a:lumMod val="5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lang="ru-RU" kern="0" dirty="0">
                <a:solidFill>
                  <a:schemeClr val="accent1">
                    <a:lumMod val="5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ФАРМАЦЕВТИЧНИЙ ФАКУЛЬТЕТ</a:t>
            </a:r>
            <a:r>
              <a:rPr lang="en-US" kern="0" dirty="0">
                <a:solidFill>
                  <a:schemeClr val="accent1">
                    <a:lumMod val="5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/>
            </a:r>
            <a:br>
              <a:rPr lang="en-US" kern="0" dirty="0">
                <a:solidFill>
                  <a:schemeClr val="accent1">
                    <a:lumMod val="5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lang="uk-UA" kern="0" dirty="0">
                <a:solidFill>
                  <a:schemeClr val="accent1">
                    <a:lumMod val="5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Кафедра організації та економіки фармації</a:t>
            </a:r>
            <a:r>
              <a:rPr lang="ru-RU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76" y="3717032"/>
            <a:ext cx="4032448" cy="2707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716016" y="53732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Підготувала старший викладач  Степанова Оксана Анатоліївна</a:t>
            </a:r>
            <a:endParaRPr lang="uk-UA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3694604"/>
            <a:ext cx="3087474" cy="1349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391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87279" y="565732"/>
            <a:ext cx="42707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2400" b="1" dirty="0"/>
              <a:t>Медичний виріб</a:t>
            </a:r>
            <a:r>
              <a:rPr lang="ru-RU" sz="2400" dirty="0"/>
              <a:t> </a:t>
            </a:r>
          </a:p>
        </p:txBody>
      </p:sp>
      <p:cxnSp>
        <p:nvCxnSpPr>
          <p:cNvPr id="5" name="Прямая со стрелкой 4"/>
          <p:cNvCxnSpPr>
            <a:stCxn id="3" idx="2"/>
          </p:cNvCxnSpPr>
          <p:nvPr/>
        </p:nvCxnSpPr>
        <p:spPr>
          <a:xfrm flipH="1">
            <a:off x="4380398" y="1027397"/>
            <a:ext cx="342242" cy="6184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23528" y="1687853"/>
            <a:ext cx="82809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sz="2000" dirty="0" smtClean="0"/>
              <a:t>пристрій, який використовується для діагностики, профілактики чи лікування різних захворювань. Включає інструменти, апарати, імплантати, реактиви у пробірці, витратні матеріали, пристрої, прилади, меблі та інші вироби.</a:t>
            </a:r>
            <a:endParaRPr lang="ru-RU" sz="2000" dirty="0"/>
          </a:p>
        </p:txBody>
      </p:sp>
      <p:pic>
        <p:nvPicPr>
          <p:cNvPr id="1026" name="Picture 2" descr="Картинки по запросу медицинское издел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51" y="3344784"/>
            <a:ext cx="3022698" cy="240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4" descr="Картинки по запросу медицинское издел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9" name="AutoShape 6" descr="Картинки по запросу медицинское издел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10" name="AutoShape 8" descr="Картинки по запросу медицинское издел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11" name="AutoShape 10" descr="Картинки по запросу медицинское изделие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pic>
        <p:nvPicPr>
          <p:cNvPr id="1036" name="Picture 12" descr="Картинки по запросу медицинское издел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3319069"/>
            <a:ext cx="3150369" cy="2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68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3784" y="428178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dirty="0"/>
              <a:t>Медичні прилади займають приблизно 40,5% обсягу ринку медичної техніки. Вітчизняні виробники випускають ендоскопічну, рентгенівську, флюорографічну техніку, електрокардіографи, монітори та ін (приблизно 29,3%).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7672" y="5517232"/>
            <a:ext cx="81851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dirty="0" smtClean="0"/>
              <a:t>Дорога комп'ютеризована діагностична техніка на ринку представлена ​​переважно зарубіжними виробниками.</a:t>
            </a:r>
            <a:endParaRPr lang="ru-RU" dirty="0"/>
          </a:p>
        </p:txBody>
      </p:sp>
      <p:pic>
        <p:nvPicPr>
          <p:cNvPr id="2050" name="Picture 2" descr="Картинки по запросу медицинские приб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395" y="1649810"/>
            <a:ext cx="4739706" cy="356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19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2304256" cy="432048"/>
          </a:xfrm>
        </p:spPr>
        <p:txBody>
          <a:bodyPr>
            <a:normAutofit fontScale="90000"/>
          </a:bodyPr>
          <a:lstStyle/>
          <a:p>
            <a:pPr algn="l" rtl="0"/>
            <a:r>
              <a:rPr lang="ru-RU" b="0" dirty="0">
                <a:solidFill>
                  <a:schemeClr val="tx1"/>
                </a:solidFill>
                <a:effectLst/>
              </a:rPr>
              <a:t>Тонометр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" name="Прямая со стрелкой 3"/>
          <p:cNvCxnSpPr>
            <a:stCxn id="2" idx="3"/>
          </p:cNvCxnSpPr>
          <p:nvPr/>
        </p:nvCxnSpPr>
        <p:spPr>
          <a:xfrm>
            <a:off x="2699792" y="692696"/>
            <a:ext cx="19442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211960" y="40466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0"/>
            <a:r>
              <a:rPr lang="ru-RU" dirty="0"/>
              <a:t>це спеціальний прилад визначення рівня артеріального тиску. Він дозволяє контролювати цей мінливий, але такий важливий параметр здоров'я людини.</a:t>
            </a:r>
          </a:p>
        </p:txBody>
      </p:sp>
      <p:pic>
        <p:nvPicPr>
          <p:cNvPr id="7170" name="Picture 2" descr="Картинки по запросу аппараты для измерения давл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811" y="2420888"/>
            <a:ext cx="4324524" cy="285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>
            <a:off x="2051720" y="920105"/>
            <a:ext cx="0" cy="15757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20995" y="2506277"/>
            <a:ext cx="363781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dirty="0"/>
              <a:t>Тонометри бувають механічними та електронними (автоматичні та напівавтоматичні). Перш ніж ухвалити рішення, який варіант краще, потрібно розібратися в особливостях роботи кожного з них.</a:t>
            </a:r>
          </a:p>
        </p:txBody>
      </p:sp>
    </p:spTree>
    <p:extLst>
      <p:ext uri="{BB962C8B-B14F-4D97-AF65-F5344CB8AC3E}">
        <p14:creationId xmlns:p14="http://schemas.microsoft.com/office/powerpoint/2010/main" val="253323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404664"/>
            <a:ext cx="4038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2000" b="1" dirty="0"/>
              <a:t>Механічні тонометри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453672"/>
            <a:ext cx="83529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i="1" dirty="0" smtClean="0"/>
              <a:t>Трохи</a:t>
            </a:r>
            <a:r>
              <a:rPr lang="ru-RU" i="1" dirty="0"/>
              <a:t>вище ліктьового суглоба одягається манжетка, за допомогою груші в неї надходить повітря, далі точними злагодженими рухами лікар випускає повітря, доки не почує тону і не зафіксує показники. Механічний прилад довговічний, його важко вивести з ладу, вартість, як правило, доступніша.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3995936" y="804774"/>
            <a:ext cx="434966" cy="6080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7070" y="5657671"/>
            <a:ext cx="83213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i="1" dirty="0"/>
              <a:t>Один із його суттєвих недоліків — складність у використанні. У літньому віці важко правильно накачати і випустити повітря, побачити коливання тонометрової стрілки або почути тони.</a:t>
            </a:r>
          </a:p>
        </p:txBody>
      </p:sp>
      <p:pic>
        <p:nvPicPr>
          <p:cNvPr id="8194" name="Picture 2" descr="Картинки по запросу механические тономет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084" y="2893181"/>
            <a:ext cx="6185635" cy="273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31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0"/>
            <a:ext cx="424507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2200" b="1" dirty="0"/>
              <a:t>Електронні тонометри</a:t>
            </a:r>
            <a:endParaRPr lang="ru-RU" sz="2200" dirty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3347864" y="979567"/>
            <a:ext cx="2016224" cy="5052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347864" y="1515876"/>
            <a:ext cx="55263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i="1" dirty="0"/>
              <a:t>Автоматичні - цей варіант практично не вимагає втручання людини, його закріплюють на руці, далі вимір артеріального тиску відбувається самостійно.</a:t>
            </a:r>
          </a:p>
        </p:txBody>
      </p:sp>
      <p:sp>
        <p:nvSpPr>
          <p:cNvPr id="7" name="AutoShape 2" descr="Картинки по запросу автоматические тонометр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8" name="AutoShape 4" descr="Картинки по запросу автоматические тонометры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9" name="AutoShape 6" descr="Картинки по запросу автоматические тонометры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2254540"/>
            <a:ext cx="3300084" cy="4058433"/>
          </a:xfrm>
          <a:prstGeom prst="rect">
            <a:avLst/>
          </a:prstGeom>
        </p:spPr>
      </p:pic>
      <p:cxnSp>
        <p:nvCxnSpPr>
          <p:cNvPr id="12" name="Прямая со стрелкой 11"/>
          <p:cNvCxnSpPr/>
          <p:nvPr/>
        </p:nvCxnSpPr>
        <p:spPr>
          <a:xfrm>
            <a:off x="2987824" y="979567"/>
            <a:ext cx="2016224" cy="33855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4212399" y="4494147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0"/>
            <a:r>
              <a:rPr lang="ru-RU" i="1" dirty="0"/>
              <a:t>Основні недоліки: можливі поломки, оскільки електронний механізм більш чутливий до змін довкілля, механічних ушкоджень.</a:t>
            </a:r>
          </a:p>
        </p:txBody>
      </p:sp>
    </p:spTree>
    <p:extLst>
      <p:ext uri="{BB962C8B-B14F-4D97-AF65-F5344CB8AC3E}">
        <p14:creationId xmlns:p14="http://schemas.microsoft.com/office/powerpoint/2010/main" val="19582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8217" y="445898"/>
            <a:ext cx="47933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/>
            <a:r>
              <a:rPr lang="ru-RU" sz="2000" b="1" dirty="0"/>
              <a:t>Напівавтоматичний тонометр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195736" y="846008"/>
            <a:ext cx="1800200" cy="11428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251520" y="2104993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i="1" dirty="0"/>
              <a:t>Повітря нагнітається у манжету за допомогою груші, тим самим розвантажується робота електронного механізму. Витрачається менше енергії, прилад служить довше. Далі тонометр самостійно вимірює тиск.</a:t>
            </a:r>
          </a:p>
        </p:txBody>
      </p:sp>
      <p:sp>
        <p:nvSpPr>
          <p:cNvPr id="6" name="AutoShape 2" descr="Картинки по запросу полуавтоматические тонометр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7" name="AutoShape 4" descr="Картинки по запросу полуавтоматические тонометры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8" name="AutoShape 6" descr="Картинки по запросу полуавтоматические тонометры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305322"/>
            <a:ext cx="5693618" cy="302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83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2198" y="468521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b="1" i="1" dirty="0"/>
              <a:t>Термометри</a:t>
            </a:r>
            <a:r>
              <a:rPr lang="ru-RU" dirty="0"/>
              <a:t>- прилади вимірювання температури тіла людини. Як відомо, температура – ​​показник рівноваги фізико-хімічних процесів в організмі людини, який регулюється особливими нервовими клітинами та теплочутливою речовиною.</a:t>
            </a:r>
          </a:p>
        </p:txBody>
      </p:sp>
      <p:pic>
        <p:nvPicPr>
          <p:cNvPr id="11266" name="Picture 2" descr="Термометр для тела: какой тип будет точнее и безопаснее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14" y="1945849"/>
            <a:ext cx="6336046" cy="452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4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8019" y="548680"/>
            <a:ext cx="30909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base"/>
            <a:r>
              <a:rPr lang="ru-RU" sz="2000" b="1" i="1" dirty="0"/>
              <a:t>Ртутний термометр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492103711"/>
              </p:ext>
            </p:extLst>
          </p:nvPr>
        </p:nvGraphicFramePr>
        <p:xfrm>
          <a:off x="276002" y="948790"/>
          <a:ext cx="5664150" cy="5504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utoShape 2" descr="Картинки по запросу ртутный термомет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6" t="115" r="24884" b="-5116"/>
          <a:stretch/>
        </p:blipFill>
        <p:spPr>
          <a:xfrm>
            <a:off x="6071554" y="748735"/>
            <a:ext cx="2676148" cy="560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15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0"/>
            <a:r>
              <a:rPr lang="ru-RU" sz="2000" b="1" i="1" dirty="0"/>
              <a:t>Електронні медичні термометри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3923928" y="836712"/>
            <a:ext cx="187220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136065" y="143569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0"/>
            <a:r>
              <a:rPr lang="ru-RU" dirty="0"/>
              <a:t>найпоширеніші сучасні прилади вимірювання температури тіла пацієнта. Вони не містять тендітного скла та отруйної ртуті.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356646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0"/>
            <a:r>
              <a:rPr lang="ru-RU" dirty="0"/>
              <a:t>Виготовляють у зручному пластиковому корпусі та мають великий ряд переваг: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94011" y="4509120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ru-RU" sz="2000" dirty="0"/>
              <a:t>компактні;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ru-RU" sz="2000" dirty="0"/>
              <a:t>вологостійкі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ru-RU" sz="2000" dirty="0"/>
              <a:t>мають звукове оповіщення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ru-RU" sz="2000" dirty="0"/>
              <a:t>пам'ять на замір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ru-RU" sz="2000" dirty="0" smtClean="0"/>
              <a:t>автовідключення</a:t>
            </a:r>
            <a:endParaRPr lang="ru-RU" sz="2000" dirty="0"/>
          </a:p>
        </p:txBody>
      </p:sp>
      <p:pic>
        <p:nvPicPr>
          <p:cNvPr id="13314" name="Picture 2" descr="Картинки по запросу электронный термометр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9" r="25661"/>
          <a:stretch/>
        </p:blipFill>
        <p:spPr bwMode="auto">
          <a:xfrm>
            <a:off x="539552" y="792626"/>
            <a:ext cx="2899830" cy="569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48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029" y="469085"/>
            <a:ext cx="49215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base"/>
            <a:r>
              <a:rPr lang="ru-RU" sz="2400" b="1" i="1" dirty="0"/>
              <a:t>Інфрачервоний термометр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452637285"/>
              </p:ext>
            </p:extLst>
          </p:nvPr>
        </p:nvGraphicFramePr>
        <p:xfrm>
          <a:off x="241551" y="930750"/>
          <a:ext cx="626469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340" name="Picture 4" descr="Картинки по запросу инфракрасный термометр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6" r="29486" b="-521"/>
          <a:stretch/>
        </p:blipFill>
        <p:spPr bwMode="auto">
          <a:xfrm>
            <a:off x="6524278" y="1421026"/>
            <a:ext cx="2254102" cy="460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63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2213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1" dirty="0" smtClean="0"/>
              <a:t>ГЛЮКОМЕТР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790795"/>
            <a:ext cx="5538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ru-RU" b="1" dirty="0" smtClean="0"/>
              <a:t>Основні характеристики</a:t>
            </a:r>
            <a:r>
              <a:rPr lang="ru-RU" b="1" dirty="0" err="1" smtClean="0"/>
              <a:t>глюкометра</a:t>
            </a:r>
            <a:r>
              <a:rPr lang="ru-RU" b="1" dirty="0" smtClean="0"/>
              <a:t>: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1616" y="1340768"/>
            <a:ext cx="82332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rtl="0">
              <a:buFont typeface="Arial" pitchFamily="34" charset="0"/>
              <a:buChar char="•"/>
            </a:pPr>
            <a:r>
              <a:rPr lang="ru-RU" dirty="0"/>
              <a:t>Середній розмір сучасного</a:t>
            </a:r>
            <a:r>
              <a:rPr lang="ru-RU" dirty="0" err="1"/>
              <a:t>глюкометра</a:t>
            </a:r>
            <a:r>
              <a:rPr lang="ru-RU" dirty="0"/>
              <a:t>приблизно дорівнює розміру долоні. Такі</a:t>
            </a:r>
            <a:r>
              <a:rPr lang="ru-RU" dirty="0" err="1"/>
              <a:t>глюкометри</a:t>
            </a:r>
            <a:r>
              <a:rPr lang="ru-RU" dirty="0"/>
              <a:t>працюють від батарейок.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38091" y="2301560"/>
            <a:ext cx="73448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ru-RU" dirty="0"/>
              <a:t>Тест-смужки - це одноразовий елемент, що містить хімічні речовини, які вступають у реакцію з глюкозою, що міститься в краплі крові, і використовуються під час кожного виміру. У деяких моделей цей елемент – у вигляді пластикової смужки з невеликою плямою, просоченою</a:t>
            </a:r>
            <a:r>
              <a:rPr lang="ru-RU" dirty="0" err="1"/>
              <a:t>глюкозооксидазами</a:t>
            </a:r>
            <a:r>
              <a:rPr lang="ru-RU" dirty="0"/>
              <a:t>та іншими</a:t>
            </a:r>
            <a:r>
              <a:rPr lang="ru-RU" dirty="0" smtClean="0"/>
              <a:t>компонентами.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332885"/>
            <a:ext cx="828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ru-RU" dirty="0"/>
              <a:t>Оскільки тест-смужки можуть змінюватись від партії до партії, в деяких моделях потрібно, щоб користувач вручну вводив код, розташований на пляшечці з тест-смужками або на платівці, яка додається до тест-смужок. Вводячи код у</a:t>
            </a:r>
            <a:r>
              <a:rPr lang="ru-RU" dirty="0" err="1"/>
              <a:t>глюкометр</a:t>
            </a:r>
            <a:r>
              <a:rPr lang="ru-RU" dirty="0"/>
              <a:t>, прилад буде градуйований для цієї партії тест-смужок.</a:t>
            </a:r>
          </a:p>
        </p:txBody>
      </p:sp>
    </p:spTree>
    <p:extLst>
      <p:ext uri="{BB962C8B-B14F-4D97-AF65-F5344CB8AC3E}">
        <p14:creationId xmlns:p14="http://schemas.microsoft.com/office/powerpoint/2010/main" val="587583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ГЛЮКОМЕТ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199" y="404665"/>
            <a:ext cx="532908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9302" y="3951645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ru-RU" dirty="0"/>
              <a:t>Час - прояв результатів. Час, що витрачається на читання тест-смужки, може змінюватись від 3 до 60</a:t>
            </a:r>
            <a:r>
              <a:rPr lang="ru-RU" dirty="0" smtClean="0"/>
              <a:t>секунд,</a:t>
            </a:r>
            <a:r>
              <a:rPr lang="ru-RU" dirty="0"/>
              <a:t>залежно від різних моделей.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29302" y="5085184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ru-RU" dirty="0"/>
              <a:t>Об'єм зразка крові: розмір краплі крові, необхідний для різних моделей, варіюється від 0,3 до 1</a:t>
            </a:r>
            <a:r>
              <a:rPr lang="ru-RU" dirty="0" err="1"/>
              <a:t>мкл</a:t>
            </a:r>
            <a:r>
              <a:rPr lang="ru-RU" dirty="0"/>
              <a:t>. (Старі моделі вимагають зразок крові більшого розміру, як правило, він визначається як "висяча крапля" з пальця.)</a:t>
            </a:r>
          </a:p>
        </p:txBody>
      </p:sp>
    </p:spTree>
    <p:extLst>
      <p:ext uri="{BB962C8B-B14F-4D97-AF65-F5344CB8AC3E}">
        <p14:creationId xmlns:p14="http://schemas.microsoft.com/office/powerpoint/2010/main" val="2104451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2782" y="404664"/>
            <a:ext cx="27735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ru-RU" sz="2000" b="1" i="1" dirty="0" smtClean="0"/>
              <a:t>ФОНЕНДОСКОПИ</a:t>
            </a:r>
            <a:endParaRPr lang="ru-RU" sz="2000" b="1" i="1" dirty="0"/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267744" y="804774"/>
            <a:ext cx="1080120" cy="9680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>
            <a:endCxn id="14" idx="0"/>
          </p:cNvCxnSpPr>
          <p:nvPr/>
        </p:nvCxnSpPr>
        <p:spPr>
          <a:xfrm>
            <a:off x="4389540" y="804774"/>
            <a:ext cx="0" cy="12439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5413762" y="804774"/>
            <a:ext cx="958438" cy="9680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049898" y="1772816"/>
            <a:ext cx="21531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2000" i="1" dirty="0"/>
              <a:t>Фонендоскопи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521353" y="2048703"/>
            <a:ext cx="17363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2000" i="1" dirty="0"/>
              <a:t>Стетоскопи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824071" y="1806117"/>
            <a:ext cx="29017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2000" i="1" dirty="0" err="1"/>
              <a:t>Стетофонендоскопи</a:t>
            </a:r>
            <a:endParaRPr lang="ru-RU" sz="2000" i="1" dirty="0"/>
          </a:p>
        </p:txBody>
      </p:sp>
      <p:pic>
        <p:nvPicPr>
          <p:cNvPr id="3074" name="Picture 2" descr="Картинки по запросу фонендоскопы вид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052" y="2852934"/>
            <a:ext cx="2960801" cy="252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артинки по запросу фонендоскоп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62" y="2190717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utoShape 6" descr="Картинки по запросу стетофонендоскоп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18" name="AutoShape 8" descr="Картинки по запросу стетофонендоскоп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19" name="AutoShape 10" descr="Картинки по запросу стетофонендоскоп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501" y="2831556"/>
            <a:ext cx="2492896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4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0"/>
            <a:ext cx="21836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2000" b="1" dirty="0"/>
              <a:t>Фонендоскоп</a:t>
            </a:r>
          </a:p>
        </p:txBody>
      </p:sp>
      <p:cxnSp>
        <p:nvCxnSpPr>
          <p:cNvPr id="4" name="Прямая со стрелкой 3"/>
          <p:cNvCxnSpPr>
            <a:stCxn id="2" idx="3"/>
          </p:cNvCxnSpPr>
          <p:nvPr/>
        </p:nvCxnSpPr>
        <p:spPr>
          <a:xfrm>
            <a:off x="2723163" y="748735"/>
            <a:ext cx="2280885" cy="5480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563888" y="1386278"/>
            <a:ext cx="52383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dirty="0"/>
              <a:t>це медичний лікарсько-діагностичний прилад, що застосовується для первинного обстеження хворого, зокрема, вислуховування тонів серця, дихальних шумів та інших звуків, що виникають в організмі (аускультації).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328498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0"/>
            <a:r>
              <a:rPr lang="ru-RU" dirty="0" smtClean="0"/>
              <a:t>Фонендоскоп буває тільки бінауральним (що складається з двох трубок, кінці яких вставляють у вуха) і відрізняється від гнучкого стетоскопа тим, що звукоуловлююча камера закрита жорсткою мембраною для посилення звуків, що вислуховуються.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115616" y="948790"/>
            <a:ext cx="288032" cy="21201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Картинки по запросу фонендоскоп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92"/>
          <a:stretch/>
        </p:blipFill>
        <p:spPr bwMode="auto">
          <a:xfrm>
            <a:off x="5111552" y="3417603"/>
            <a:ext cx="3286125" cy="2832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47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60232" y="548680"/>
            <a:ext cx="19784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2400" b="1" dirty="0"/>
              <a:t>Стетоскоп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4967536" y="779512"/>
            <a:ext cx="1692696" cy="2308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95536" y="601038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0"/>
            <a:r>
              <a:rPr lang="ru-RU" dirty="0"/>
              <a:t>прилад для вислуховування тонів серця, дихальних шумів та ін природних звуків, що виникають в організмі людини та тварин. Винайдено в 1816 основоположником діагностичного методу аускультації французьким лікарем Р.</a:t>
            </a:r>
            <a:r>
              <a:rPr lang="ru-RU" dirty="0" err="1"/>
              <a:t>Лаєннеком</a:t>
            </a:r>
            <a:r>
              <a:rPr lang="ru-RU" dirty="0"/>
              <a:t>(</a:t>
            </a:r>
            <a:r>
              <a:rPr lang="ru-RU" dirty="0" smtClean="0"/>
              <a:t>1781-1826</a:t>
            </a:r>
            <a:r>
              <a:rPr lang="ru-RU" dirty="0"/>
              <a:t>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2275" y="3717032"/>
            <a:ext cx="55016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dirty="0"/>
              <a:t>Прості (тверді)</a:t>
            </a:r>
            <a:r>
              <a:rPr lang="ru-RU" dirty="0" smtClean="0"/>
              <a:t>Стетоскопи мають</a:t>
            </a:r>
            <a:r>
              <a:rPr lang="ru-RU" dirty="0"/>
              <a:t>форму трубки з дерева, ебоніту тощо. з воронками різного діаметра на кінцях</a:t>
            </a:r>
            <a:r>
              <a:rPr lang="ru-RU" dirty="0" smtClean="0"/>
              <a:t>.</a:t>
            </a:r>
          </a:p>
          <a:p>
            <a:pPr algn="ctr" rtl="0"/>
            <a:r>
              <a:rPr lang="ru-RU" dirty="0" smtClean="0"/>
              <a:t>Переваги:</a:t>
            </a:r>
            <a:r>
              <a:rPr lang="ru-RU" dirty="0"/>
              <a:t> </a:t>
            </a:r>
          </a:p>
        </p:txBody>
      </p:sp>
      <p:pic>
        <p:nvPicPr>
          <p:cNvPr id="5122" name="Picture 2" descr="Картинки по запросу стетоскоп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010345"/>
            <a:ext cx="2230813" cy="35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 стрелкой 9"/>
          <p:cNvCxnSpPr>
            <a:stCxn id="8" idx="2"/>
          </p:cNvCxnSpPr>
          <p:nvPr/>
        </p:nvCxnSpPr>
        <p:spPr>
          <a:xfrm>
            <a:off x="3063080" y="4917361"/>
            <a:ext cx="788840" cy="3838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3851920" y="510549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0"/>
            <a:r>
              <a:rPr lang="ru-RU" dirty="0"/>
              <a:t>передача звуку не тільки через стовп повітря, а й через тверду частину С. та скроневу кістку досліджуючого.</a:t>
            </a:r>
          </a:p>
        </p:txBody>
      </p:sp>
    </p:spTree>
    <p:extLst>
      <p:ext uri="{BB962C8B-B14F-4D97-AF65-F5344CB8AC3E}">
        <p14:creationId xmlns:p14="http://schemas.microsoft.com/office/powerpoint/2010/main" val="372897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стетофонендоскоп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3" name="AutoShape 4" descr="Картинки по запросу стетофонендоскоп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pic>
        <p:nvPicPr>
          <p:cNvPr id="6150" name="Picture 6" descr="Картинки по запросу стетофонендоскоп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76672"/>
            <a:ext cx="4049833" cy="404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39952" y="531239"/>
            <a:ext cx="29963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2000" b="1" dirty="0" err="1"/>
              <a:t>Стетофонендоскоп</a:t>
            </a:r>
            <a:endParaRPr lang="ru-RU" sz="2000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5508104" y="931349"/>
            <a:ext cx="504056" cy="9854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4139952" y="191683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0"/>
            <a:r>
              <a:rPr lang="ru-RU" dirty="0"/>
              <a:t>це прилад для бинауральной аускультації - прослуховування шумів внутрішніх органів людини.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5148064" y="931349"/>
            <a:ext cx="360040" cy="32897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060848" y="4514337"/>
            <a:ext cx="6534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dirty="0"/>
              <a:t>Являє собою комбінацію з м'якого стетоскопа (воронки та кількох еластичних трубок) і фонендоскопа (підсилювальної звук мембрани та звукоуловлюючої камери). Це прилад, різновидів якого на сьогоднішній момент існує безліч.</a:t>
            </a:r>
          </a:p>
        </p:txBody>
      </p:sp>
    </p:spTree>
    <p:extLst>
      <p:ext uri="{BB962C8B-B14F-4D97-AF65-F5344CB8AC3E}">
        <p14:creationId xmlns:p14="http://schemas.microsoft.com/office/powerpoint/2010/main" val="323962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7055" y="353943"/>
            <a:ext cx="835292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sz="2200" i="1" dirty="0"/>
              <a:t>В даний час на ринку приладів медичного призначення представлені такі види фонендоскопів: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43650917"/>
              </p:ext>
            </p:extLst>
          </p:nvPr>
        </p:nvGraphicFramePr>
        <p:xfrm>
          <a:off x="629083" y="1520380"/>
          <a:ext cx="7848872" cy="4847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457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9905" y="404664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sz="2400" i="1" dirty="0"/>
              <a:t>На ринку приладів медичного призначення представлені </a:t>
            </a:r>
            <a:r>
              <a:rPr lang="ru-RU" sz="2400" i="1" dirty="0" err="1"/>
              <a:t>такі</a:t>
            </a:r>
            <a:r>
              <a:rPr lang="ru-RU" sz="2400" i="1" dirty="0"/>
              <a:t> </a:t>
            </a:r>
            <a:r>
              <a:rPr lang="ru-RU" sz="2400" i="1" dirty="0" err="1" smtClean="0"/>
              <a:t>види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стетоскопів</a:t>
            </a:r>
            <a:r>
              <a:rPr lang="ru-RU" sz="2400" i="1" dirty="0" smtClean="0"/>
              <a:t>:</a:t>
            </a:r>
            <a:endParaRPr lang="ru-RU" sz="24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251704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ru-RU" i="1" dirty="0"/>
              <a:t>Акушерський (односторонній) стетоскоп використовується для аускультації в акушерстві, ідеальний для всіх акушерок та майбутніх батьків.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5" y="2377554"/>
            <a:ext cx="79352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ru-RU" i="1" dirty="0"/>
              <a:t>Педіатричний (односторонній) стетоскоп розроблений спеціально для дітей. Діаметр вирви розрахований на розміри тулуба маленьких пацієнтів, а еластична силіконова вирва дає при дотику відчуття приємного тепла</a:t>
            </a:r>
            <a:r>
              <a:rPr lang="ru-RU" i="1" dirty="0" smtClean="0"/>
              <a:t>.</a:t>
            </a:r>
            <a:endParaRPr lang="ru-RU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9905" y="3862104"/>
            <a:ext cx="70201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ru-RU" i="1" dirty="0"/>
              <a:t>Дорослий (односторонній) стетоскоп добре підходить для аускультації дорослих пацієнтів, особливо для вислуховування тонів при вимірюванні артеріального тиску.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27877" y="5062433"/>
            <a:ext cx="76557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ru-RU" i="1" dirty="0"/>
              <a:t>Кардіологічний (двосторонній) стетоскоп – для лікарів-кардіологів та терапевтів.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9904" y="5708764"/>
            <a:ext cx="7042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ru-RU" i="1" dirty="0"/>
              <a:t>Педіатричний (двосторонній) стетоскоп для лікарів-педіатрів.</a:t>
            </a:r>
          </a:p>
        </p:txBody>
      </p:sp>
    </p:spTree>
    <p:extLst>
      <p:ext uri="{BB962C8B-B14F-4D97-AF65-F5344CB8AC3E}">
        <p14:creationId xmlns:p14="http://schemas.microsoft.com/office/powerpoint/2010/main" val="325596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368558"/>
            <a:ext cx="60626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sz="2000" i="1" dirty="0"/>
              <a:t>Маркування фонендоскопів має відповідати вимогам</a:t>
            </a:r>
            <a:r>
              <a:rPr lang="ru-RU" sz="2000" i="1" dirty="0" smtClean="0"/>
              <a:t>і винна</a:t>
            </a:r>
            <a:r>
              <a:rPr lang="ru-RU" sz="2000" i="1" dirty="0"/>
              <a:t>містити: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065769139"/>
              </p:ext>
            </p:extLst>
          </p:nvPr>
        </p:nvGraphicFramePr>
        <p:xfrm>
          <a:off x="179512" y="1397000"/>
          <a:ext cx="8568952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134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4919"/>
            <a:ext cx="1904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ru-RU" sz="2400" i="1" dirty="0" smtClean="0"/>
              <a:t>Упаковка</a:t>
            </a:r>
            <a:endParaRPr lang="ru-RU" sz="2000" i="1" dirty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2372233" y="936584"/>
            <a:ext cx="2703823" cy="764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419872" y="1720991"/>
            <a:ext cx="53103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i="1" dirty="0"/>
              <a:t>Упаковка повинна забезпечувати захист від впливу механічних та кліматичних факторів під час транспортування та зберігання, а також найбільш повне використання вантажопідйомності (місткості) транспортних засобів та зручність виконання вантажно-розвантажувальних робіт.</a:t>
            </a:r>
          </a:p>
        </p:txBody>
      </p:sp>
      <p:cxnSp>
        <p:nvCxnSpPr>
          <p:cNvPr id="7" name="Прямая со стрелкой 6"/>
          <p:cNvCxnSpPr>
            <a:stCxn id="2" idx="2"/>
          </p:cNvCxnSpPr>
          <p:nvPr/>
        </p:nvCxnSpPr>
        <p:spPr>
          <a:xfrm>
            <a:off x="1419889" y="936584"/>
            <a:ext cx="952344" cy="33697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51520" y="4390694"/>
            <a:ext cx="52383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i="1" dirty="0"/>
              <a:t>Складові частини виробів та приладдя до них повинні бути покладені до гнізда футлярів або споживчої тари. Допускається складові, загорнуті в папір, кріпити всередині виробу або на виробі залежно від його конструкції.</a:t>
            </a:r>
          </a:p>
        </p:txBody>
      </p:sp>
    </p:spTree>
    <p:extLst>
      <p:ext uri="{BB962C8B-B14F-4D97-AF65-F5344CB8AC3E}">
        <p14:creationId xmlns:p14="http://schemas.microsoft.com/office/powerpoint/2010/main" val="167843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2310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ru-RU" sz="2400" b="1" i="1" dirty="0" err="1" smtClean="0"/>
              <a:t>Небулайзер</a:t>
            </a:r>
            <a:endParaRPr lang="ru-RU" sz="2400" b="1" i="1" dirty="0"/>
          </a:p>
        </p:txBody>
      </p:sp>
      <p:cxnSp>
        <p:nvCxnSpPr>
          <p:cNvPr id="4" name="Прямая со стрелкой 3"/>
          <p:cNvCxnSpPr>
            <a:stCxn id="2" idx="3"/>
          </p:cNvCxnSpPr>
          <p:nvPr/>
        </p:nvCxnSpPr>
        <p:spPr>
          <a:xfrm>
            <a:off x="2561768" y="635497"/>
            <a:ext cx="3666416" cy="4227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1406644" y="866329"/>
            <a:ext cx="2014726" cy="8732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683568" y="866329"/>
            <a:ext cx="1224136" cy="37868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6125935" y="1093234"/>
            <a:ext cx="21547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i="1" dirty="0"/>
              <a:t>Компресорні</a:t>
            </a:r>
            <a:r>
              <a:rPr lang="ru-RU" dirty="0"/>
              <a:t> </a:t>
            </a:r>
            <a:endParaRPr lang="ru-RU" dirty="0" smtClean="0"/>
          </a:p>
          <a:p>
            <a:pPr algn="l" rtl="0"/>
            <a:r>
              <a:rPr lang="ru-RU" dirty="0" err="1" smtClean="0"/>
              <a:t>небулайзери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357617" y="1879761"/>
            <a:ext cx="21275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i="1" dirty="0" smtClean="0"/>
              <a:t>Ультразвукові</a:t>
            </a:r>
          </a:p>
          <a:p>
            <a:pPr algn="l" rtl="0"/>
            <a:r>
              <a:rPr lang="ru-RU" dirty="0" smtClean="0"/>
              <a:t> </a:t>
            </a:r>
            <a:r>
              <a:rPr lang="ru-RU" dirty="0" err="1"/>
              <a:t>небулайзери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59770" y="4731536"/>
            <a:ext cx="2561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i="1" dirty="0" smtClean="0"/>
              <a:t>Мембранні</a:t>
            </a:r>
          </a:p>
          <a:p>
            <a:pPr algn="ctr" rtl="0"/>
            <a:r>
              <a:rPr lang="ru-RU" dirty="0" smtClean="0"/>
              <a:t> </a:t>
            </a:r>
            <a:r>
              <a:rPr lang="ru-RU" dirty="0" err="1"/>
              <a:t>небулайзери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329861" y="1739565"/>
            <a:ext cx="37469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 rtl="0">
              <a:buFont typeface="Arial" pitchFamily="34" charset="0"/>
              <a:buChar char="•"/>
            </a:pPr>
            <a:r>
              <a:rPr lang="ru-RU" dirty="0"/>
              <a:t>Перевагами компресорних</a:t>
            </a:r>
            <a:r>
              <a:rPr lang="ru-RU" dirty="0" err="1"/>
              <a:t>небулайзерів</a:t>
            </a:r>
            <a:r>
              <a:rPr lang="ru-RU" dirty="0"/>
              <a:t>є висока надійність, порівняно низька ціна та можливість застосування широкого спектру лікарських препаратів (у</a:t>
            </a:r>
            <a:r>
              <a:rPr lang="ru-RU" dirty="0" err="1"/>
              <a:t>т.ч</a:t>
            </a:r>
            <a:r>
              <a:rPr lang="ru-RU" dirty="0"/>
              <a:t>. гормональних препаратів та антибіотиків).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547664" y="2526092"/>
            <a:ext cx="37821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 rtl="0">
              <a:buFont typeface="Arial" pitchFamily="34" charset="0"/>
              <a:buChar char="•"/>
            </a:pPr>
            <a:r>
              <a:rPr lang="ru-RU" dirty="0"/>
              <a:t>Перевагою</a:t>
            </a:r>
            <a:r>
              <a:rPr lang="ru-RU" dirty="0" err="1" smtClean="0"/>
              <a:t>ультразвукових</a:t>
            </a:r>
            <a:r>
              <a:rPr lang="ru-RU" dirty="0" smtClean="0"/>
              <a:t> </a:t>
            </a:r>
            <a:r>
              <a:rPr lang="ru-RU" dirty="0" err="1"/>
              <a:t>небулайзерів</a:t>
            </a:r>
            <a:r>
              <a:rPr lang="ru-RU" dirty="0"/>
              <a:t>є відносна безшумність роботи.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-251025" y="5362193"/>
            <a:ext cx="92920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 rtl="0">
              <a:buFont typeface="Arial" pitchFamily="34" charset="0"/>
              <a:buChar char="•"/>
            </a:pPr>
            <a:r>
              <a:rPr lang="ru-RU" dirty="0"/>
              <a:t>Перевагами таких</a:t>
            </a:r>
            <a:r>
              <a:rPr lang="ru-RU" dirty="0" err="1"/>
              <a:t>небулайзерів</a:t>
            </a:r>
            <a:r>
              <a:rPr lang="ru-RU" dirty="0"/>
              <a:t>є надкомпактні розміри, широкий спектр застосовуваних лікарських засобів, безшумність, мінімальний залишковий обсяг лікарського препарату, а також можливість інгаляції під будь-яким кутом нахилу.</a:t>
            </a:r>
            <a:r>
              <a:rPr lang="ru-RU" dirty="0" err="1"/>
              <a:t>небулайзерною</a:t>
            </a:r>
            <a:r>
              <a:rPr lang="ru-RU" dirty="0"/>
              <a:t>камери.</a:t>
            </a:r>
          </a:p>
        </p:txBody>
      </p:sp>
    </p:spTree>
    <p:extLst>
      <p:ext uri="{BB962C8B-B14F-4D97-AF65-F5344CB8AC3E}">
        <p14:creationId xmlns:p14="http://schemas.microsoft.com/office/powerpoint/2010/main" val="276831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54452" y="247118"/>
            <a:ext cx="4338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2000" b="1" i="1" dirty="0"/>
              <a:t>Комплектація</a:t>
            </a:r>
            <a:r>
              <a:rPr lang="ru-RU" sz="2000" i="1" dirty="0"/>
              <a:t> </a:t>
            </a:r>
            <a:r>
              <a:rPr lang="ru-RU" sz="2000" b="1" i="1" dirty="0" err="1" smtClean="0"/>
              <a:t>небулайзера</a:t>
            </a:r>
            <a:endParaRPr lang="ru-RU" sz="20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2586" y="4941168"/>
            <a:ext cx="8352928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ru-RU" dirty="0" smtClean="0"/>
              <a:t>У</a:t>
            </a:r>
            <a:r>
              <a:rPr lang="ru-RU" dirty="0"/>
              <a:t>цілому компресорні інгалятори універсальніші, т.к. гарантовано зберігають фармакологічні властивості залитої в них сировини, рідше засмічуються і стають непридатними. За співвідношенням «ціна-якість» ці</a:t>
            </a:r>
            <a:r>
              <a:rPr lang="ru-RU" dirty="0" err="1"/>
              <a:t>небулайзери</a:t>
            </a:r>
            <a:r>
              <a:rPr lang="ru-RU" dirty="0"/>
              <a:t>також лідирують у рейтингу найкращих моделей.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1438" y="647228"/>
            <a:ext cx="8364076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ru-RU" dirty="0"/>
              <a:t>В інгаляторі були продумані різні варіанти введення препарату: через маски («малюкові», дитячі та дорослі), трубки-мундштуки для вдихання ротом та назальні насадки для обробки носових порожнин. Це дозволяє підбирати оптимальну насадку, враховуючи специфіку захворювання та вік хворого.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1438" y="2456145"/>
            <a:ext cx="8364076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ru-RU" dirty="0"/>
              <a:t>Крім того, важливо звертати увагу на тривалість роботи приладу без перерви (якщо потрібне розпилення великого об'єму)</a:t>
            </a:r>
            <a:r>
              <a:rPr lang="ru-RU" dirty="0" err="1"/>
              <a:t>небули</a:t>
            </a:r>
            <a:r>
              <a:rPr lang="ru-RU" dirty="0"/>
              <a:t>, треба вибирати інгалятори, що працюють без перерви мінімум 30-40 хвилин), обсяг ємності для ліків (за інших рівних переважно більш місткі резервуари) і не в останню чергу - на вартість. А також варто наводити довідки про виробника: на ринку представлені азіатські, європейські та вітчизняні моделі.</a:t>
            </a:r>
          </a:p>
        </p:txBody>
      </p:sp>
    </p:spTree>
    <p:extLst>
      <p:ext uri="{BB962C8B-B14F-4D97-AF65-F5344CB8AC3E}">
        <p14:creationId xmlns:p14="http://schemas.microsoft.com/office/powerpoint/2010/main" val="34508092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небулайзе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69926"/>
            <a:ext cx="2826668" cy="282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485511"/>
            <a:ext cx="401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ru-RU" dirty="0" smtClean="0"/>
              <a:t>КОМПРЕСОРНИЙ НЕБУЛАЙЗЕР</a:t>
            </a:r>
            <a:endParaRPr lang="ru-RU" dirty="0"/>
          </a:p>
        </p:txBody>
      </p:sp>
      <p:pic>
        <p:nvPicPr>
          <p:cNvPr id="1028" name="Picture 4" descr="Картинки по запросу небулайзе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1169926"/>
            <a:ext cx="2593706" cy="2593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21821" y="485829"/>
            <a:ext cx="40222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dirty="0" smtClean="0"/>
              <a:t>УЛЬТРАЗВУКОВИЙ НЕБУЛАЙЗЕР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95884" y="3399772"/>
            <a:ext cx="35365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dirty="0" smtClean="0"/>
              <a:t>МЕМБРАННИЙ НЕБУЛАЙЗЕР</a:t>
            </a:r>
            <a:endParaRPr lang="ru-RU" dirty="0"/>
          </a:p>
        </p:txBody>
      </p:sp>
      <p:sp>
        <p:nvSpPr>
          <p:cNvPr id="5" name="AutoShape 6" descr="Картинки по запросу мембранный небулайзе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6" name="AutoShape 8" descr="Картинки по запросу мембранный небулайзер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228" y="3763632"/>
            <a:ext cx="165735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65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ru-RU" dirty="0" smtClean="0"/>
              <a:t>Дякую за увагу!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787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172</TotalTime>
  <Words>1418</Words>
  <Application>Microsoft Office PowerPoint</Application>
  <PresentationFormat>Экран (4:3)</PresentationFormat>
  <Paragraphs>97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Yu Gothic UI Semibold</vt:lpstr>
      <vt:lpstr>Arial</vt:lpstr>
      <vt:lpstr>Times New Roman</vt:lpstr>
      <vt:lpstr>Verdana</vt:lpstr>
      <vt:lpstr>Wingdings 2</vt:lpstr>
      <vt:lpstr>Аспект</vt:lpstr>
      <vt:lpstr>Лекція №10 .Товарознавчий аналіз технічних засобів для діагностики захворювань</vt:lpstr>
      <vt:lpstr>Презентация PowerPoint</vt:lpstr>
      <vt:lpstr>Презентация PowerPoint</vt:lpstr>
      <vt:lpstr>Тонометр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Товароведческий  анализ технических средств для диагностики заболеваний</dc:title>
  <dc:creator>Artem</dc:creator>
  <cp:lastModifiedBy>RePack by Diakov</cp:lastModifiedBy>
  <cp:revision>21</cp:revision>
  <dcterms:created xsi:type="dcterms:W3CDTF">2019-12-15T12:24:08Z</dcterms:created>
  <dcterms:modified xsi:type="dcterms:W3CDTF">2023-02-03T15:31:20Z</dcterms:modified>
</cp:coreProperties>
</file>