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9" r:id="rId3"/>
    <p:sldId id="260" r:id="rId4"/>
    <p:sldId id="269" r:id="rId5"/>
    <p:sldId id="261" r:id="rId6"/>
    <p:sldId id="262" r:id="rId7"/>
    <p:sldId id="263" r:id="rId8"/>
    <p:sldId id="265" r:id="rId9"/>
    <p:sldId id="270" r:id="rId10"/>
    <p:sldId id="266" r:id="rId11"/>
    <p:sldId id="267" r:id="rId12"/>
    <p:sldId id="268" r:id="rId13"/>
    <p:sldId id="271" r:id="rId14"/>
    <p:sldId id="272" r:id="rId15"/>
    <p:sldId id="274" r:id="rId16"/>
    <p:sldId id="275" r:id="rId17"/>
    <p:sldId id="276" r:id="rId18"/>
    <p:sldId id="277" r:id="rId19"/>
    <p:sldId id="279" r:id="rId20"/>
    <p:sldId id="293" r:id="rId21"/>
    <p:sldId id="280" r:id="rId22"/>
    <p:sldId id="281" r:id="rId23"/>
    <p:sldId id="282" r:id="rId24"/>
    <p:sldId id="283" r:id="rId25"/>
    <p:sldId id="286" r:id="rId26"/>
    <p:sldId id="287" r:id="rId27"/>
    <p:sldId id="295" r:id="rId28"/>
    <p:sldId id="288" r:id="rId29"/>
    <p:sldId id="284" r:id="rId30"/>
    <p:sldId id="285" r:id="rId31"/>
    <p:sldId id="294" r:id="rId32"/>
    <p:sldId id="289" r:id="rId33"/>
    <p:sldId id="290" r:id="rId34"/>
    <p:sldId id="291" r:id="rId35"/>
    <p:sldId id="292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296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EC14A-CF25-44D7-8581-6586384BD338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3D68-C125-46DE-B259-A61D8891BAC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EC14A-CF25-44D7-8581-6586384BD338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3D68-C125-46DE-B259-A61D8891BAC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EC14A-CF25-44D7-8581-6586384BD338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3D68-C125-46DE-B259-A61D8891BA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EC14A-CF25-44D7-8581-6586384BD338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3D68-C125-46DE-B259-A61D8891BAC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EC14A-CF25-44D7-8581-6586384BD338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3D68-C125-46DE-B259-A61D8891BAC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EC14A-CF25-44D7-8581-6586384BD338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3D68-C125-46DE-B259-A61D8891BA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EC14A-CF25-44D7-8581-6586384BD338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3D68-C125-46DE-B259-A61D8891BA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EC14A-CF25-44D7-8581-6586384BD338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3D68-C125-46DE-B259-A61D8891BA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EC14A-CF25-44D7-8581-6586384BD338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3D68-C125-46DE-B259-A61D8891BAC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EC14A-CF25-44D7-8581-6586384BD338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3D68-C125-46DE-B259-A61D8891BA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EC14A-CF25-44D7-8581-6586384BD338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3D68-C125-46DE-B259-A61D8891BA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56EC14A-CF25-44D7-8581-6586384BD338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FEF3D68-C125-46DE-B259-A61D8891BAC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548680"/>
            <a:ext cx="7175351" cy="5760640"/>
          </a:xfrm>
        </p:spPr>
        <p:txBody>
          <a:bodyPr/>
          <a:lstStyle/>
          <a:p>
            <a:pPr marL="182880" indent="0" algn="ctr">
              <a:lnSpc>
                <a:spcPct val="150000"/>
              </a:lnSpc>
              <a:buNone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Національний Медичний Університет</a:t>
            </a:r>
            <a:b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фармацевтичний Факультет</a:t>
            </a:r>
            <a:b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Організації Та Економіки Фармації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«Товарознавчий аналіз спеціальних інструментів: нейрохірургічних, офтальмологічних та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оторіналорінгологічних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41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620688"/>
            <a:ext cx="6512511" cy="1143000"/>
          </a:xfrm>
        </p:spPr>
        <p:txBody>
          <a:bodyPr>
            <a:normAutofit/>
          </a:bodyPr>
          <a:lstStyle/>
          <a:p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</a:t>
            </a:r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інструменти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2420888"/>
            <a:ext cx="7408333" cy="345069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галузях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хірургії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нейрохірургії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оториноларингології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офтальмохірургії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гінекології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вимоги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маркування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контролю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спеціальних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інструментів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відрізняються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таких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загальнохірургічних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інструментів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Відмінності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доступу 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оперуються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32723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528" y="4149080"/>
            <a:ext cx="3822192" cy="639762"/>
          </a:xfrm>
        </p:spPr>
        <p:txBody>
          <a:bodyPr>
            <a:normAutofit/>
          </a:bodyPr>
          <a:lstStyle/>
          <a:p>
            <a:r>
              <a:rPr lang="ru-RU" sz="1800" b="1" dirty="0" err="1"/>
              <a:t>Нейрохірургія</a:t>
            </a:r>
            <a:endParaRPr lang="ru-RU" sz="18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2801" y="5096303"/>
            <a:ext cx="3820055" cy="1512168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Самостійна спеціальність 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галузь медичної науки, яка займається питаннями діагностики та лікування захворювань нервової системи.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88024" y="4149080"/>
            <a:ext cx="3822192" cy="639762"/>
          </a:xfrm>
        </p:spPr>
        <p:txBody>
          <a:bodyPr>
            <a:normAutofit/>
          </a:bodyPr>
          <a:lstStyle/>
          <a:p>
            <a:r>
              <a:rPr lang="ru-RU" sz="1800" b="1" dirty="0" err="1">
                <a:solidFill>
                  <a:schemeClr val="tx1"/>
                </a:solidFill>
              </a:rPr>
              <a:t>Нейрохірургічні</a:t>
            </a:r>
            <a:r>
              <a:rPr lang="ru-RU" sz="1800" b="1" dirty="0">
                <a:solidFill>
                  <a:schemeClr val="tx1"/>
                </a:solidFill>
              </a:rPr>
              <a:t> </a:t>
            </a:r>
            <a:r>
              <a:rPr lang="ru-RU" sz="1800" b="1" dirty="0" err="1">
                <a:solidFill>
                  <a:schemeClr val="tx1"/>
                </a:solidFill>
              </a:rPr>
              <a:t>інструменти</a:t>
            </a:r>
            <a:r>
              <a:rPr lang="ru-RU" sz="18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88024" y="5085184"/>
            <a:ext cx="3822192" cy="136815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Застосовуються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розтину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черепа,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розрізування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затискування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тканин.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Нейрохирургия в Корее — Клиники / Цены / Виды лечения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0"/>
            <a:ext cx="6876257" cy="3887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2694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692696"/>
            <a:ext cx="6512511" cy="864096"/>
          </a:xfrm>
        </p:spPr>
        <p:txBody>
          <a:bodyPr/>
          <a:lstStyle/>
          <a:p>
            <a:pPr algn="ctr"/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Нейрохірургічні інструменти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http://medtex.com.ua/images/instryment/med-instryment-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33" y="1196752"/>
            <a:ext cx="1584711" cy="2602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3808142"/>
            <a:ext cx="32143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Викусувач</a:t>
            </a:r>
            <a:r>
              <a:rPr lang="ru-RU" dirty="0" smtClean="0"/>
              <a:t> </a:t>
            </a:r>
            <a:r>
              <a:rPr lang="ru-RU" dirty="0" err="1" smtClean="0"/>
              <a:t>нейрохірургічний</a:t>
            </a:r>
            <a:endParaRPr lang="ru-RU" dirty="0"/>
          </a:p>
        </p:txBody>
      </p:sp>
      <p:pic>
        <p:nvPicPr>
          <p:cNvPr id="5" name="Picture 4" descr="http://medtex.com.ua/images/instryment/med-instryment-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1190" y="1211854"/>
            <a:ext cx="1758703" cy="238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198688" y="3714437"/>
            <a:ext cx="3943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Ранорозширювач</a:t>
            </a:r>
            <a:r>
              <a:rPr lang="ru-RU" dirty="0" smtClean="0"/>
              <a:t> </a:t>
            </a:r>
            <a:r>
              <a:rPr lang="ru-RU" dirty="0" err="1" smtClean="0"/>
              <a:t>нейрохірургічний</a:t>
            </a:r>
            <a:endParaRPr lang="ru-RU" dirty="0"/>
          </a:p>
        </p:txBody>
      </p:sp>
      <p:pic>
        <p:nvPicPr>
          <p:cNvPr id="8" name="Picture 6" descr="http://medtex.com.ua/images/instryment/med-instryment-2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570" y="4177474"/>
            <a:ext cx="4286251" cy="177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984430" y="5954650"/>
            <a:ext cx="31005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Мікрощіпці</a:t>
            </a:r>
            <a:r>
              <a:rPr lang="ru-RU" dirty="0" smtClean="0"/>
              <a:t> </a:t>
            </a:r>
            <a:r>
              <a:rPr lang="ru-RU" dirty="0" err="1" smtClean="0"/>
              <a:t>нейрохірургічні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640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" r="660"/>
          <a:stretch>
            <a:fillRect/>
          </a:stretch>
        </p:blipFill>
        <p:spPr/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877887" y="1556792"/>
            <a:ext cx="3694114" cy="1616714"/>
          </a:xfrm>
        </p:spPr>
        <p:txBody>
          <a:bodyPr>
            <a:normAutofit/>
          </a:bodyPr>
          <a:lstStyle/>
          <a:p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кісток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трепанації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черепа.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7433" y="4869160"/>
            <a:ext cx="6383538" cy="594245"/>
          </a:xfrm>
        </p:spPr>
        <p:txBody>
          <a:bodyPr/>
          <a:lstStyle/>
          <a:p>
            <a:pPr algn="ctr"/>
            <a: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оловорот </a:t>
            </a:r>
            <a: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 набором фрез і </a:t>
            </a:r>
            <a:r>
              <a:rPr lang="ru-RU" sz="2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свердел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2" descr="Коловорот с набором фрез и сверл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Коловорот с набором фрез и сверл"/>
          <p:cNvSpPr>
            <a:spLocks noChangeAspect="1" noChangeArrowheads="1"/>
          </p:cNvSpPr>
          <p:nvPr/>
        </p:nvSpPr>
        <p:spPr bwMode="auto">
          <a:xfrm>
            <a:off x="307975" y="15875"/>
            <a:ext cx="296863" cy="29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06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30" b="19130"/>
          <a:stretch>
            <a:fillRect/>
          </a:stretch>
        </p:blipFill>
        <p:spPr/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розпилювання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черепа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висвердленими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отворами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звитих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сталевих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пружинних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дротів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Пилка</a:t>
            </a:r>
            <a:r>
              <a:rPr lang="ru-RU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дротова</a:t>
            </a:r>
            <a:r>
              <a:rPr lang="ru-RU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95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411760" y="3356992"/>
            <a:ext cx="6400800" cy="204940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нейрохірургії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гострозубці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оброблення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освіження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країв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гострозубці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Дальгрена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розкриття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черепа,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щипці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Єгорова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Фрейдіна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нейрохірургічні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гострозубці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хребті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49" y="332656"/>
            <a:ext cx="4409306" cy="2269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327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980728"/>
            <a:ext cx="3636085" cy="1258493"/>
          </a:xfrm>
        </p:spPr>
        <p:txBody>
          <a:bodyPr/>
          <a:lstStyle/>
          <a:p>
            <a:pPr algn="ctr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Ножиці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нейрохірургічні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225" y="980729"/>
            <a:ext cx="4016375" cy="420642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99592" y="3284984"/>
            <a:ext cx="3388660" cy="213951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розсічення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оболонок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м’яких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 при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операціях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Випускають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ножиці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нейрохірургічні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гострі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ножиці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типом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конхотома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847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5085184"/>
            <a:ext cx="6512511" cy="1143000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Технічні вимоги до ножиць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Леза мають бути гострими по всій довжині ріжучого краю. На лезах не допускаються щербини, тріщини,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вм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ятини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викришені місця. Замок повинен міцно скріпляти обидві половинки ножиць і не давати хитань і їх зімкнутому стані. Ножиці повинні роз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єднуватися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 розведенні ручок на 90◦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Змикання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розмикання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ножиць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відбуватися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плавно, без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поштовхів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заклинювання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09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Затискачі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кровоспинні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нейрохірургічні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кровотечі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судин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головного і спинного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мозку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фіксації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твердої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мозкової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оболонки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225" y="1170781"/>
            <a:ext cx="4016375" cy="401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7292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908720"/>
            <a:ext cx="6512511" cy="1143000"/>
          </a:xfrm>
        </p:spPr>
        <p:txBody>
          <a:bodyPr/>
          <a:lstStyle/>
          <a:p>
            <a:r>
              <a:rPr lang="uk-UA" sz="1800" dirty="0" smtClean="0"/>
              <a:t>Технологічні вимоги до кровоспинних затискачів </a:t>
            </a: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331640" y="2348880"/>
            <a:ext cx="6400800" cy="390676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Зубець на кінці затискача повинен щільно і без заклинювання входити в западину протилежної губки при замиканні інструмента. Нарізка на губках має бути рівномірно затупленою, без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вм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ятин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викришування. При замиканні кремальєри на останній зубець має відбутися стискання губок по всій довжині нарізки так, щоб виступи одного боку входили у виїмки другого. Замикання кремальєри на зубці повинно проходити легко і плавно, забезпечуючи місце зчеплення на кожному зубці. Замок повинен міцно скріпляти обидві половинки затискача і не давати хитання в зімкнутому стані. Всі краї затискача повинні бути притуплені, крім зубчиків.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80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60648"/>
            <a:ext cx="6512511" cy="1143000"/>
          </a:xfrm>
        </p:spPr>
        <p:txBody>
          <a:bodyPr/>
          <a:lstStyle/>
          <a:p>
            <a:pPr algn="ctr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якості кровоспинних затискачів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331640" y="1988840"/>
            <a:ext cx="6400800" cy="347472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Відсутність корозії і дефектів покриття</a:t>
            </a:r>
          </a:p>
          <a:p>
            <a:pPr algn="just">
              <a:lnSpc>
                <a:spcPct val="150000"/>
              </a:lnSpc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Правильність змикання губок</a:t>
            </a:r>
          </a:p>
          <a:p>
            <a:pPr algn="just">
              <a:lnSpc>
                <a:spcPct val="150000"/>
              </a:lnSpc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Справність замка, який повинен міцно скріпляти обидві гілки затискача і не давати хитання в зімкнутому стані</a:t>
            </a:r>
          </a:p>
          <a:p>
            <a:pPr algn="just">
              <a:lnSpc>
                <a:spcPct val="150000"/>
              </a:lnSpc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Справність кремальєри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616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3636085" cy="1258493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Нейрохірургічний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ранорозширювач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225" y="1170781"/>
            <a:ext cx="4016375" cy="401637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2420888"/>
            <a:ext cx="3388660" cy="2139518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Призначений для розведення країв рани, утворених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малоеластичними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тканинами, утримання їх у заданому фіксованому положенні тривалий час без втручання асистента хірурга і регулювання розведення країв рани на потрібну величину.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442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476672"/>
            <a:ext cx="6512511" cy="1143000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ru-RU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Офтальмологічні</a:t>
            </a:r>
            <a: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інструменти</a:t>
            </a:r>
            <a: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8398" y="1196752"/>
            <a:ext cx="6400800" cy="347472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Призначені для втручання на органі невеликого розміру, тому вони мають малий розмір, але складну будову. Деякі з них подібні до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загальнохірургічних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інструментіі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деякі мають оригінальну конструкцію.</a:t>
            </a:r>
          </a:p>
          <a:p>
            <a:pPr algn="just">
              <a:lnSpc>
                <a:spcPct val="150000"/>
              </a:lnSpc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Класифікують на різальні, затискні, розширювальні, відтискні та інші.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Офтальмология в Германии - лечение глаз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329" y="3981344"/>
            <a:ext cx="4319671" cy="2876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Офтальмология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2499"/>
            <a:ext cx="2095500" cy="209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3070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0716" y="116632"/>
            <a:ext cx="6512511" cy="1143000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Різальні офтальмологічні інструменти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474648" y="2276872"/>
            <a:ext cx="6121688" cy="1791275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uk-UA" dirty="0" smtClean="0"/>
              <a:t>Ніж </a:t>
            </a:r>
            <a:r>
              <a:rPr lang="uk-UA" dirty="0" err="1" smtClean="0"/>
              <a:t>катарактальний</a:t>
            </a:r>
            <a:r>
              <a:rPr lang="uk-UA" dirty="0" smtClean="0"/>
              <a:t> лінійний</a:t>
            </a:r>
          </a:p>
          <a:p>
            <a:endParaRPr lang="uk-UA" dirty="0" smtClean="0"/>
          </a:p>
          <a:p>
            <a:pPr marL="45720" indent="0">
              <a:buNone/>
            </a:pPr>
            <a:r>
              <a:rPr lang="uk-UA" dirty="0" smtClean="0"/>
              <a:t>              Ніж очний списовидний прямий</a:t>
            </a:r>
          </a:p>
        </p:txBody>
      </p:sp>
      <p:pic>
        <p:nvPicPr>
          <p:cNvPr id="9220" name="Picture 4" descr="Со-3в Скальпель очний гострокінцевий, малий, 130 мм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16" b="35145"/>
          <a:stretch/>
        </p:blipFill>
        <p:spPr bwMode="auto">
          <a:xfrm>
            <a:off x="5148064" y="4293096"/>
            <a:ext cx="3760817" cy="115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652120" y="5459760"/>
            <a:ext cx="31012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Скальпель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гострокінцевий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22" name="Picture 6" descr="Хірургічні інструменти для офтальмології: купити Хірургічні інструменти для  офтальмології в Україні недорого онлайн | РЕНЕССАНС-МЕДИКАЛ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0" t="3888" r="76168" b="53687"/>
          <a:stretch/>
        </p:blipFill>
        <p:spPr bwMode="auto">
          <a:xfrm>
            <a:off x="388519" y="4492871"/>
            <a:ext cx="1079112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697864" y="5798314"/>
            <a:ext cx="11945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err="1" smtClean="0"/>
              <a:t>Цистотом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300" y="1700808"/>
            <a:ext cx="2171700" cy="21717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26" r="16826"/>
          <a:stretch/>
        </p:blipFill>
        <p:spPr>
          <a:xfrm>
            <a:off x="0" y="1412776"/>
            <a:ext cx="1440872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058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404664"/>
            <a:ext cx="5661248" cy="554461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Ножі очні призначені для розкриття очного яблука, зазвичай на межі рогової оболонки і склери. Для розрізу зовнішньої капсули ока найчастіше застосовують катаральні ножі, які за формою леза поділяють на </a:t>
            </a:r>
            <a:r>
              <a:rPr 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катарактальні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лінійні і списоподібні</a:t>
            </a:r>
          </a:p>
          <a:p>
            <a:pPr algn="just">
              <a:lnSpc>
                <a:spcPct val="150000"/>
              </a:lnSpc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Скальпелі очні призначені для розсікання </a:t>
            </a:r>
            <a:r>
              <a:rPr 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юктиви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м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язів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 інших тканин при хірургічних </a:t>
            </a:r>
            <a:r>
              <a:rPr 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втручаннях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оці.</a:t>
            </a:r>
          </a:p>
          <a:p>
            <a:pPr algn="just">
              <a:lnSpc>
                <a:spcPct val="150000"/>
              </a:lnSpc>
            </a:pP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lnSpc>
                <a:spcPct val="150000"/>
              </a:lnSpc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гострокінцевий                                                         черевний</a:t>
            </a:r>
          </a:p>
          <a:p>
            <a:pPr algn="just">
              <a:lnSpc>
                <a:spcPct val="150000"/>
              </a:lnSpc>
            </a:pP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Цистотом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(лівий і правий) – гачкоподібний інструмент, має леза у вигляді списоподібного клинка, кінець якого розташований під кутом 130◦ до осьової лінії інструмента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468844"/>
            <a:ext cx="1524000" cy="1524000"/>
          </a:xfrm>
          <a:prstGeom prst="rect">
            <a:avLst/>
          </a:prstGeom>
        </p:spPr>
      </p:pic>
      <p:pic>
        <p:nvPicPr>
          <p:cNvPr id="5" name="Picture 6" descr="Хірургічні інструменти для офтальмології: купити Хірургічні інструменти для  офтальмології в Україні недорого онлайн | РЕНЕССАНС-МЕДИКАЛ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0" t="3888" r="76168" b="53687"/>
          <a:stretch/>
        </p:blipFill>
        <p:spPr bwMode="auto">
          <a:xfrm>
            <a:off x="7020272" y="4632037"/>
            <a:ext cx="865958" cy="1528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468844"/>
            <a:ext cx="1524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39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8556" y="5412377"/>
            <a:ext cx="2994735" cy="1143000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Ножиці очні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Ножиці для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хірургічних операцій на очному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яблуці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які відрізняються малими розмірами (90-140 мм) і вузькими ріжучими частинами. </a:t>
            </a: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формою леза розрізняють ножиці: прямі ,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зігнуті по площині (Купера), зігнуті по ребру</a:t>
            </a:r>
          </a:p>
          <a:p>
            <a:pPr algn="just">
              <a:lnSpc>
                <a:spcPct val="150000"/>
              </a:lnSpc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формою кінця леза: гострокінцеві, тупокінцеві, </a:t>
            </a:r>
            <a:r>
              <a:rPr 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гостротупокінцеві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(один кінець гострий, а другий – затуплений).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685" y="2968143"/>
            <a:ext cx="1524000" cy="1524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4415943"/>
            <a:ext cx="1524000" cy="1524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963773"/>
            <a:ext cx="1600572" cy="1600572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2545" y="4606806"/>
            <a:ext cx="2304157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Ножиці для рогівки вигнуті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960642" y="5983877"/>
            <a:ext cx="2467342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Ножиці для рогівки під кутом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345118" y="4606806"/>
            <a:ext cx="2630400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Ножиці для рогівки тупокінцеві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88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528976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Долота очні застосовують для видалення сторонніх предметів із рогівки ока. Для цього випускають комплект мініатюрних </a:t>
            </a:r>
            <a:r>
              <a:rPr 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долот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завдовжки 112 мм, завширшки 0,45; 0,75; і 1,0 мм з вістрями, заточеними під кутом 20◦ і шириною краю 0,1-0,2 мм. Випускають також невелике жолобкувате долото завширшки 1,2 мм для видалення сторонніх тіл із рогівки ока.</a:t>
            </a:r>
          </a:p>
          <a:p>
            <a:pPr algn="just">
              <a:lnSpc>
                <a:spcPct val="150000"/>
              </a:lnSpc>
            </a:pP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lnSpc>
                <a:spcPct val="150000"/>
              </a:lnSpc>
              <a:buNone/>
            </a:pP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Ложки очні поділяють на гострі і топу, овальної і круглої форми.  Ложки очні гострі призначені для </a:t>
            </a:r>
            <a:r>
              <a:rPr 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зішкрібання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патологічних утворень у тканинах повік і орбіти ока. Ложка очна тупа призначена для виведення ядра кришталика та кришталикових мас при екстракції катаракти.    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Долото з шестигранною ручкою жолобувате, 15 мм, купити в Рівному, ціна  320,68 грн., купити на UB.UA - Товари - UB.U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24" b="20753"/>
          <a:stretch/>
        </p:blipFill>
        <p:spPr bwMode="auto">
          <a:xfrm>
            <a:off x="6372200" y="2135309"/>
            <a:ext cx="1949984" cy="118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ОФ 6-108 Ложка очна жорстка тупа.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3112" y="4688328"/>
            <a:ext cx="1085850" cy="1085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943983" y="5799015"/>
            <a:ext cx="21241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Ложка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жорстка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тупа</a:t>
            </a:r>
          </a:p>
        </p:txBody>
      </p:sp>
    </p:spTree>
    <p:extLst>
      <p:ext uri="{BB962C8B-B14F-4D97-AF65-F5344CB8AC3E}">
        <p14:creationId xmlns:p14="http://schemas.microsoft.com/office/powerpoint/2010/main" val="405177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0"/>
            <a:ext cx="4352884" cy="872847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Затискні інструменти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764704"/>
            <a:ext cx="5772472" cy="5922992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1-2: Пінцет хірургічний великий прямий має  вузькі губки завдовжки 100 (150)мм при ширині робочої частини 0,6 мм; на кінцях губок є насічки і зубці.</a:t>
            </a:r>
          </a:p>
          <a:p>
            <a:pPr algn="just">
              <a:lnSpc>
                <a:spcPct val="150000"/>
              </a:lnSpc>
            </a:pP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3: Анатомічний пінцет зубців не має, але на кінцях </a:t>
            </a:r>
            <a:r>
              <a:rPr 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бранш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є насічки. Довжина анатомічного пінцета прямого 150 мм, ширина робочої частини – 0,6 мм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lnSpc>
                <a:spcPct val="150000"/>
              </a:lnSpc>
              <a:buNone/>
            </a:pP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Пінцет </a:t>
            </a:r>
            <a:r>
              <a:rPr 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Белярмінова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призначений для видавлювання трахоматозних </a:t>
            </a:r>
            <a:r>
              <a:rPr 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зерен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-фолікулів. Має широкі робочі губки овальної форми, які мають вирізи для захоплювання складної </a:t>
            </a:r>
            <a:r>
              <a:rPr 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юктиви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або всієї товщі вивернутої повіки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метою їх стискання під час </a:t>
            </a:r>
            <a:r>
              <a:rPr 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тракції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Довжина пінцета 100 мм, ширина робочої частини – 11 мм.</a:t>
            </a:r>
          </a:p>
          <a:p>
            <a:pPr>
              <a:lnSpc>
                <a:spcPct val="150000"/>
              </a:lnSpc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548680"/>
            <a:ext cx="1524000" cy="1524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2276872"/>
            <a:ext cx="1600572" cy="1600572"/>
          </a:xfrm>
          <a:prstGeom prst="rect">
            <a:avLst/>
          </a:prstGeom>
        </p:spPr>
      </p:pic>
      <p:pic>
        <p:nvPicPr>
          <p:cNvPr id="5122" name="Picture 2" descr="П-34 Пинцет Беллярминова для выдавливания трахомных зерен окончатый 110мм.  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62" r="34128"/>
          <a:stretch/>
        </p:blipFill>
        <p:spPr bwMode="auto">
          <a:xfrm>
            <a:off x="6648598" y="4146990"/>
            <a:ext cx="606123" cy="2171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7977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404664"/>
            <a:ext cx="5904656" cy="597666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5: Пінцет фіксаційний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Грефе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призначений для захоплювання і утримування слизової оболонки очного яблука в певному положенні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6: Пінцет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епіляційний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має плоскі губки, які щільно стискаються. Призначений для видалення вій, які не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правельно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ростуть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7-9: Пінцет для райдужної оболонки. Призначений для захоплювання райдужки і утримування її під час операцій. </a:t>
            </a:r>
          </a:p>
          <a:p>
            <a:pPr algn="just">
              <a:lnSpc>
                <a:spcPct val="150000"/>
              </a:lnSpc>
            </a:pP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10-11: Пінцет рогівковий має гострі зубки, що виступають наперед, якими щільно захоплюють рогівку при операціях на очному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яблуці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3110" y="1844824"/>
            <a:ext cx="1524000" cy="1524000"/>
          </a:xfrm>
          <a:prstGeom prst="rect">
            <a:avLst/>
          </a:prstGeom>
        </p:spPr>
      </p:pic>
      <p:pic>
        <p:nvPicPr>
          <p:cNvPr id="4098" name="Picture 2" descr="Пинцет глазной для радужной оболочки анатомический: продажа, цена в Киеве.  хирургические инструменты от &quot;OБЩЕСТВО С ОГРАНИЧЕННОЙ ОТВЕТСТВЕННОСТЬЮ  &quot;НИКАТОР&quot;&quot; - 22728740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740"/>
          <a:stretch/>
        </p:blipFill>
        <p:spPr bwMode="auto">
          <a:xfrm>
            <a:off x="6732240" y="3573016"/>
            <a:ext cx="2304256" cy="1102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Пінцет рогівковий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93" t="32992" r="17138" b="30887"/>
          <a:stretch/>
        </p:blipFill>
        <p:spPr bwMode="auto">
          <a:xfrm>
            <a:off x="6708220" y="4941168"/>
            <a:ext cx="2073780" cy="115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Офтальмологічні інструменти оптом в Україні. Порівняти ціни, купити  промислові товари на маркетплейсі Prom.u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4638" y="260648"/>
            <a:ext cx="1400944" cy="1400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128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5445224"/>
            <a:ext cx="6512511" cy="1143000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Розширювальні та відтискні інструменти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2841496"/>
          </a:xfrm>
        </p:spPr>
        <p:txBody>
          <a:bodyPr>
            <a:normAutofit/>
          </a:bodyPr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Широко застосовуються при офтальмологічних операціях для підняття повік і розширення операційного поля.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них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повікопідіймач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повікорозширювач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пружинний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ранорозширювачі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гачки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хірургічні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прохідності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слізного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каналу і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відновлення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прохідності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звуженні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зарощенні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зонди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конічний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циліндричний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двосторонній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marL="45720" indent="0">
              <a:buNone/>
            </a:pPr>
            <a:r>
              <a:rPr lang="uk-UA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520" y="3177556"/>
            <a:ext cx="1524000" cy="1524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3140968"/>
            <a:ext cx="1524000" cy="1524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093218" y="4701556"/>
            <a:ext cx="1364604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Повікопідіймач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592229" y="4711397"/>
            <a:ext cx="1660006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Повікорозширювач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532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346506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Тонкий двобічний металевий зонд циліндричної форми для зондування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носослізної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протоки.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дослідження прохідності слізного каналу або для відновлення його прохідності.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27268" y="4941167"/>
            <a:ext cx="4132764" cy="666253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Зонд очний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98" b="1199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3128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" t="1225" r="-673" b="22771"/>
          <a:stretch/>
        </p:blipFill>
        <p:spPr/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Призначені для видалення кришталика, який помутнів, або його ядра.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Петлі кришталикові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219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08" y="4797152"/>
            <a:ext cx="6512511" cy="1143000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Оторіноларінгологічні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інструменти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" indent="0">
              <a:buNone/>
            </a:pPr>
            <a:r>
              <a:rPr lang="uk-UA" dirty="0" smtClean="0"/>
              <a:t>При обстеженні органів слуху, нюху і гортані, при оперативних </a:t>
            </a:r>
            <a:r>
              <a:rPr lang="uk-UA" dirty="0" err="1" smtClean="0"/>
              <a:t>втручаннях</a:t>
            </a:r>
            <a:r>
              <a:rPr lang="uk-UA" dirty="0" smtClean="0"/>
              <a:t> застосовують як </a:t>
            </a:r>
            <a:r>
              <a:rPr lang="uk-UA" dirty="0" err="1" smtClean="0"/>
              <a:t>загальнохірургічні</a:t>
            </a:r>
            <a:r>
              <a:rPr lang="uk-UA" dirty="0" smtClean="0"/>
              <a:t>, так і спеціальні хірургічні інструменти. Оскільки ці інструменти вводять у вузькі порожнини і ходи, то їх будова має своєрідні форми і розміри.</a:t>
            </a:r>
            <a:endParaRPr lang="ru-RU" dirty="0"/>
          </a:p>
        </p:txBody>
      </p:sp>
      <p:pic>
        <p:nvPicPr>
          <p:cNvPr id="3074" name="Picture 2" descr="Оториноларингологічні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45024"/>
            <a:ext cx="2843808" cy="2843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0754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267744" y="2348880"/>
            <a:ext cx="6400800" cy="347472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Оториноларингологічні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оперативних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втручаннях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ділянці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ЛОР-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До них належать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діагностичні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рефлектор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Симановського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огляду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порожнин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носа, горла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вуха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лійки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вушні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випрямлення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зовнішнього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слухового проходу),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дзеркала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огляду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гортані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носоглотки),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камертони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слуху)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рухливості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барабанної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перетинки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буває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втрачена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лійка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пневматична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вушна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2816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226543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різальних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ЛОР-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скальпель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вушний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серпоподібний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петлі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поліпні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аденотоми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тонзилотоми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ножі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гортанні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ніж-голку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парацентезну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конхотом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щипці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гортанні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поліпні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долота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распатори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оториноларингології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8194" name="Picture 2" descr="http://loran.kiev.ua/wp-content/uploads/2019/02/ent-instruments-300x300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4003382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642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3636085" cy="759373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Конхотом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36487" y="1124744"/>
            <a:ext cx="3856275" cy="393651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Дволезовий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інструмент, який діє як щипці кісткові гострозубі.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Робоча частина – губки у вигляді овальних ложок або з кільцеподібними отворами. Застосовують для резекції щільних новоутворень або розрощень в ділянці носової раковини.</a:t>
            </a:r>
          </a:p>
          <a:p>
            <a:pPr algn="just">
              <a:lnSpc>
                <a:spcPct val="150000"/>
              </a:lnSpc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Робоча частина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конхотому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складається з притискного штифта і отвору.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Важильний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механізм стикує штифт у отвір через зусилля пальцем, при цьому щільні тканини між ними стискаються і відкушуються.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196752"/>
            <a:ext cx="1818407" cy="460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 descr="Конхотом с овальным отверстием № 1 по Takahashi. Длина 19 см, длина ствола 12 см, рабочая часть 6 х 2 мм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017241"/>
            <a:ext cx="1872208" cy="1715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1268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75456" y="548680"/>
            <a:ext cx="6400800" cy="521776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Скальпель вушний серпоподібний призначений для невеликих глибоких розсікань тканини у вухах, має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багнетоподібну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форму і невелике лезо. </a:t>
            </a:r>
          </a:p>
          <a:p>
            <a:pPr algn="just">
              <a:lnSpc>
                <a:spcPct val="150000"/>
              </a:lnSpc>
            </a:pPr>
            <a:endParaRPr lang="uk-UA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Петлі – це інструмент, який складається з трубки малого діаметра, всередині якої за допомогою троса протягнутий тонкий сталевий дріт у вигляді петлі. При затягуванні петля поступово зменшується в розмірах і зрізає захоплений нею поліп.</a:t>
            </a:r>
          </a:p>
          <a:p>
            <a:pPr algn="just">
              <a:lnSpc>
                <a:spcPct val="150000"/>
              </a:lnSpc>
            </a:pPr>
            <a:endParaRPr lang="uk-UA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Ніж-голка – для проколу і розтину барабанної перетинки в Лор-практиці. Має робочу частину у вигляді списа.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405745"/>
            <a:ext cx="1905000" cy="1905000"/>
          </a:xfrm>
          <a:prstGeom prst="rect">
            <a:avLst/>
          </a:prstGeom>
        </p:spPr>
      </p:pic>
      <p:pic>
        <p:nvPicPr>
          <p:cNvPr id="11266" name="Picture 2" descr="Петля полипная ушная по Kra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7007" y="2132856"/>
            <a:ext cx="2096127" cy="1920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58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802355"/>
            <a:ext cx="3636085" cy="1258493"/>
          </a:xfrm>
        </p:spPr>
        <p:txBody>
          <a:bodyPr/>
          <a:lstStyle/>
          <a:p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Рефлектор лобний (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Симановського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225" y="1170781"/>
            <a:ext cx="4016375" cy="401637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1560" y="2966566"/>
            <a:ext cx="3388660" cy="2139518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м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яким або жорстким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оголов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ям застосовують для освітлення відбитим світлом порожнин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носа,вуха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горла.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 складається з металевого диска, в який вправлено увігнуте дзеркало діаметром 90 мм. У центрі дзеркала і диска є отвір діаметром 14 мм.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45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668077"/>
            <a:ext cx="3636085" cy="1258493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Вушні лійки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765" y="2996952"/>
            <a:ext cx="3388660" cy="2640368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дослідженні рухомості барабанної перетинки. </a:t>
            </a:r>
          </a:p>
          <a:p>
            <a:pPr algn="just">
              <a:lnSpc>
                <a:spcPct val="150000"/>
              </a:lnSpc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Вона складається з циліндричного корпусу, в конусний кінець якого вкладається одна з трьох вушних лійок, а в іншому кінці циліндра вмонтована лупа. Збоку корпусу є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канюля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до якої приєднана трубка з гумовим балончиком.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2" descr="Оториноларингологический инструментарий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Оториноларингологический инструментарий"/>
          <p:cNvSpPr>
            <a:spLocks noChangeAspect="1" noChangeArrowheads="1"/>
          </p:cNvSpPr>
          <p:nvPr/>
        </p:nvSpPr>
        <p:spPr bwMode="auto">
          <a:xfrm>
            <a:off x="307975" y="15875"/>
            <a:ext cx="296863" cy="29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0" name="Picture 2" descr="Купити Лійка вушна, нікельована № 1 . Діаметр 4 мм, З-40-1 | Україна, Київ,  Дніпро, Харків, Львів, Одеса mamedin.com.u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720" y="15875"/>
            <a:ext cx="252028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Объект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Лійка вушна по Hartmann, нікельована № 0 SURGIWELOMED. Діаметр 3 мм: купить  в Київом. Цена, продажа медичні інструменти для огляду, от  &quot;Інтернет-магазин Medmelochi.com.ua&quot; - 117202715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20" b="21212"/>
          <a:stretch/>
        </p:blipFill>
        <p:spPr bwMode="auto">
          <a:xfrm>
            <a:off x="4572000" y="3824346"/>
            <a:ext cx="2653766" cy="303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809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980728"/>
            <a:ext cx="3636085" cy="687365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Камертони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765" y="2780928"/>
            <a:ext cx="3388660" cy="2856392"/>
          </a:xfrm>
        </p:spPr>
        <p:txBody>
          <a:bodyPr/>
          <a:lstStyle/>
          <a:p>
            <a:r>
              <a:rPr lang="uk-UA" dirty="0" smtClean="0"/>
              <a:t>Застосовують для дослідження слуху. Лікар вдаряє по камертону і за допомогою секундоміра визначає час, протягом якого хворий сприймає тони вухом, яке досліджується.</a:t>
            </a:r>
          </a:p>
          <a:p>
            <a:r>
              <a:rPr lang="uk-UA" dirty="0" smtClean="0"/>
              <a:t>Камертони відрізняються між собою числом коливань за секунду: 128, 256, 512, 1024, 2048. </a:t>
            </a:r>
            <a:endParaRPr lang="ru-RU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052736"/>
            <a:ext cx="2281436" cy="2281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4" descr="Камертон 256 H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573016"/>
            <a:ext cx="2220838" cy="22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1755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08" y="3861048"/>
            <a:ext cx="6038056" cy="1143000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Пінцети вушні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 для введення в слуховий канал тампонів для очищення від сірки, видалення сторонніх тіл, які потрапили до вуха. Для зручності роботи в конструкції пінцетів передбачений горизонтальний згин пластин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Купити Пінцет вушний горизонтально вигнутий анатомічний 150 мм, П-24-1 |  Україна, Київ, Дніпро, Харків, Львів, Одеса mamedin.com.u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77219"/>
            <a:ext cx="2380781" cy="2380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700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3636085" cy="1258493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Ніж гортанний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225" y="1170781"/>
            <a:ext cx="4016375" cy="401637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9552" y="3212976"/>
            <a:ext cx="3924873" cy="2424344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 для розкриття заглоткових абсцесів. Робоча частина – прихований гострий ніж, кінець якого виступає з трубки при зближенні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маніпуляційних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кілець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розрізає тканини.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73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764704"/>
            <a:ext cx="3636085" cy="1258493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Дзеркало гортанне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850" y="2107406"/>
            <a:ext cx="2143125" cy="214312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uk-UA" dirty="0" smtClean="0"/>
              <a:t>Плоске скляне дзеркало діаметром 12, 15, 21, 25 або 27 мм, що </a:t>
            </a:r>
            <a:r>
              <a:rPr lang="uk-UA" dirty="0" err="1" smtClean="0"/>
              <a:t>закатане</a:t>
            </a:r>
            <a:r>
              <a:rPr lang="uk-UA" dirty="0" smtClean="0"/>
              <a:t> в металеву круглу опору із припаяним стержнем для закріплення в ручці-тримачі за допомогою гвинта. Призначений для огляду гортані.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5702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683568" y="2708920"/>
            <a:ext cx="7336904" cy="2913504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uk-UA" dirty="0" smtClean="0"/>
              <a:t> </a:t>
            </a:r>
            <a:r>
              <a:rPr lang="uk-UA" sz="6000" dirty="0" smtClean="0">
                <a:solidFill>
                  <a:srgbClr val="002060"/>
                </a:solidFill>
              </a:rPr>
              <a:t>Дякую за увагу!!!</a:t>
            </a:r>
            <a:endParaRPr lang="uk-UA" sz="6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079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3017</TotalTime>
  <Words>1599</Words>
  <Application>Microsoft Office PowerPoint</Application>
  <PresentationFormat>Экран (4:3)</PresentationFormat>
  <Paragraphs>117</Paragraphs>
  <Slides>35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9" baseType="lpstr">
      <vt:lpstr>Georgia</vt:lpstr>
      <vt:lpstr>Times New Roman</vt:lpstr>
      <vt:lpstr>Trebuchet MS</vt:lpstr>
      <vt:lpstr>Воздушный поток</vt:lpstr>
      <vt:lpstr>Одеський Національний Медичний Університет фармацевтичний Факультет Кафедра Організації Та Економіки Фармації    Тема: «Товарознавчий аналіз спеціальних інструментів: нейрохірургічних, офтальмологічних та оторіналорінгологічних»                                         </vt:lpstr>
      <vt:lpstr>Спеціальні інструменти</vt:lpstr>
      <vt:lpstr>Презентация PowerPoint</vt:lpstr>
      <vt:lpstr>Нейрохірургічні інструменти </vt:lpstr>
      <vt:lpstr>Коловорот з набором фрез і свердел</vt:lpstr>
      <vt:lpstr>Пилка дротова </vt:lpstr>
      <vt:lpstr>Презентация PowerPoint</vt:lpstr>
      <vt:lpstr>Ножиці нейрохірургічні </vt:lpstr>
      <vt:lpstr>Технічні вимоги до ножиць</vt:lpstr>
      <vt:lpstr>Затискачі кровоспинні нейрохірургічні</vt:lpstr>
      <vt:lpstr>Технологічні вимоги до кровоспинних затискачів </vt:lpstr>
      <vt:lpstr>Контроль якості кровоспинних затискачів </vt:lpstr>
      <vt:lpstr>Нейрохірургічний ранорозширювач </vt:lpstr>
      <vt:lpstr>Офтальмологічні інструменти </vt:lpstr>
      <vt:lpstr>Різальні офтальмологічні інструменти</vt:lpstr>
      <vt:lpstr>Презентация PowerPoint</vt:lpstr>
      <vt:lpstr>Ножиці очні </vt:lpstr>
      <vt:lpstr>Презентация PowerPoint</vt:lpstr>
      <vt:lpstr>Затискні інструменти</vt:lpstr>
      <vt:lpstr>Презентация PowerPoint</vt:lpstr>
      <vt:lpstr>Розширювальні та відтискні інструменти</vt:lpstr>
      <vt:lpstr>Зонд очний </vt:lpstr>
      <vt:lpstr>Петлі кришталикові</vt:lpstr>
      <vt:lpstr>Оторіноларінгологічні інструменти</vt:lpstr>
      <vt:lpstr>Презентация PowerPoint</vt:lpstr>
      <vt:lpstr>Презентация PowerPoint</vt:lpstr>
      <vt:lpstr>Конхотом</vt:lpstr>
      <vt:lpstr>Презентация PowerPoint</vt:lpstr>
      <vt:lpstr>Рефлектор лобний (Симановського)</vt:lpstr>
      <vt:lpstr>Вушні лійки</vt:lpstr>
      <vt:lpstr>Камертони</vt:lpstr>
      <vt:lpstr>Пінцети вушні</vt:lpstr>
      <vt:lpstr>Ніж гортанний</vt:lpstr>
      <vt:lpstr>Дзеркало гортанне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RePack by Diakov</cp:lastModifiedBy>
  <cp:revision>54</cp:revision>
  <dcterms:created xsi:type="dcterms:W3CDTF">2021-01-07T20:17:45Z</dcterms:created>
  <dcterms:modified xsi:type="dcterms:W3CDTF">2023-02-03T15:34:19Z</dcterms:modified>
</cp:coreProperties>
</file>