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CAD2"/>
          </a:solidFill>
        </a:fill>
      </a:tcStyle>
    </a:wholeTbl>
    <a:band2H>
      <a:tcTxStyle b="def" i="def"/>
      <a:tcStyle>
        <a:tcBdr/>
        <a:fill>
          <a:solidFill>
            <a:srgbClr val="F2E6E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5D1CD"/>
          </a:solidFill>
        </a:fill>
      </a:tcStyle>
    </a:wholeTbl>
    <a:band2H>
      <a:tcTxStyle b="def" i="def"/>
      <a:tcStyle>
        <a:tcBdr/>
        <a:fill>
          <a:solidFill>
            <a:srgbClr val="FAE9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FCDEE"/>
          </a:solidFill>
        </a:fill>
      </a:tcStyle>
    </a:wholeTbl>
    <a:band2H>
      <a:tcTxStyle b="def" i="def"/>
      <a:tcStyle>
        <a:tcBdr/>
        <a:fill>
          <a:solidFill>
            <a:srgbClr val="F7E8F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7" name="Shape 25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1pPr>
    <a:lvl2pPr indent="2286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2pPr>
    <a:lvl3pPr indent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3pPr>
    <a:lvl4pPr indent="6858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4pPr>
    <a:lvl5pPr indent="9144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5pPr>
    <a:lvl6pPr indent="11430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6pPr>
    <a:lvl7pPr indent="13716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7pPr>
    <a:lvl8pPr indent="1600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8pPr>
    <a:lvl9pPr indent="18288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44" t="0" r="0" b="0"/>
          <a:stretch>
            <a:fillRect/>
          </a:stretch>
        </p:blipFill>
        <p:spPr>
          <a:xfrm>
            <a:off x="0" y="2669684"/>
            <a:ext cx="4035670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0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-1"/>
            <a:ext cx="1603388" cy="1141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9011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3" name="Текст заголовка"/>
          <p:cNvSpPr txBox="1"/>
          <p:nvPr>
            <p:ph type="title"/>
          </p:nvPr>
        </p:nvSpPr>
        <p:spPr>
          <a:xfrm>
            <a:off x="1154954" y="1447800"/>
            <a:ext cx="8825660" cy="3329581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72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24" name="Уровень текста 1…"/>
          <p:cNvSpPr txBox="1"/>
          <p:nvPr>
            <p:ph type="body" sz="quarter" idx="1"/>
          </p:nvPr>
        </p:nvSpPr>
        <p:spPr>
          <a:xfrm>
            <a:off x="1154954" y="4777380"/>
            <a:ext cx="8825660" cy="86142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cap="all">
                <a:solidFill>
                  <a:srgbClr val="EF53A5"/>
                </a:solidFill>
              </a:defRPr>
            </a:lvl1pPr>
            <a:lvl2pPr marL="0" indent="457200">
              <a:buClrTx/>
              <a:buSzTx/>
              <a:buNone/>
              <a:defRPr cap="all">
                <a:solidFill>
                  <a:srgbClr val="EF53A5"/>
                </a:solidFill>
              </a:defRPr>
            </a:lvl2pPr>
            <a:lvl3pPr marL="0" indent="914400">
              <a:buClrTx/>
              <a:buSzTx/>
              <a:buNone/>
              <a:defRPr cap="all">
                <a:solidFill>
                  <a:srgbClr val="EF53A5"/>
                </a:solidFill>
              </a:defRPr>
            </a:lvl3pPr>
            <a:lvl4pPr marL="0" indent="1371600">
              <a:buClrTx/>
              <a:buSzTx/>
              <a:buNone/>
              <a:defRPr cap="all">
                <a:solidFill>
                  <a:srgbClr val="EF53A5"/>
                </a:solidFill>
              </a:defRPr>
            </a:lvl4pPr>
            <a:lvl5pPr marL="0" indent="1828800">
              <a:buClrTx/>
              <a:buSzTx/>
              <a:buNone/>
              <a:defRPr cap="all">
                <a:solidFill>
                  <a:srgbClr val="EF53A5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44" t="0" r="0" b="0"/>
          <a:stretch>
            <a:fillRect/>
          </a:stretch>
        </p:blipFill>
        <p:spPr>
          <a:xfrm>
            <a:off x="0" y="2669684"/>
            <a:ext cx="4035670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5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-1"/>
            <a:ext cx="1603388" cy="1141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9011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" name="Текст заголовка"/>
          <p:cNvSpPr txBox="1"/>
          <p:nvPr>
            <p:ph type="title"/>
          </p:nvPr>
        </p:nvSpPr>
        <p:spPr>
          <a:xfrm>
            <a:off x="646110" y="452718"/>
            <a:ext cx="9404724" cy="140053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39" name="Уровень текста 1…"/>
          <p:cNvSpPr txBox="1"/>
          <p:nvPr>
            <p:ph type="body" idx="1"/>
          </p:nvPr>
        </p:nvSpPr>
        <p:spPr>
          <a:xfrm>
            <a:off x="1103312" y="2052917"/>
            <a:ext cx="8946541" cy="4195483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44" t="0" r="0" b="0"/>
          <a:stretch>
            <a:fillRect/>
          </a:stretch>
        </p:blipFill>
        <p:spPr>
          <a:xfrm>
            <a:off x="0" y="2669684"/>
            <a:ext cx="4035670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50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-1"/>
            <a:ext cx="1603388" cy="1141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9011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3" name="Текст заголовка"/>
          <p:cNvSpPr txBox="1"/>
          <p:nvPr>
            <p:ph type="title"/>
          </p:nvPr>
        </p:nvSpPr>
        <p:spPr>
          <a:xfrm>
            <a:off x="1154955" y="2861733"/>
            <a:ext cx="8825658" cy="1915648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54" name="Уровень текста 1…"/>
          <p:cNvSpPr txBox="1"/>
          <p:nvPr>
            <p:ph type="body" sz="quarter" idx="1"/>
          </p:nvPr>
        </p:nvSpPr>
        <p:spPr>
          <a:xfrm>
            <a:off x="1154954" y="4777380"/>
            <a:ext cx="8825660" cy="8604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cap="all">
                <a:solidFill>
                  <a:srgbClr val="EF53A5"/>
                </a:solidFill>
              </a:defRPr>
            </a:lvl1pPr>
            <a:lvl2pPr marL="0" indent="457200">
              <a:buClrTx/>
              <a:buSzTx/>
              <a:buNone/>
              <a:defRPr cap="all">
                <a:solidFill>
                  <a:srgbClr val="EF53A5"/>
                </a:solidFill>
              </a:defRPr>
            </a:lvl2pPr>
            <a:lvl3pPr marL="0" indent="914400">
              <a:buClrTx/>
              <a:buSzTx/>
              <a:buNone/>
              <a:defRPr cap="all">
                <a:solidFill>
                  <a:srgbClr val="EF53A5"/>
                </a:solidFill>
              </a:defRPr>
            </a:lvl3pPr>
            <a:lvl4pPr marL="0" indent="1371600">
              <a:buClrTx/>
              <a:buSzTx/>
              <a:buNone/>
              <a:defRPr cap="all">
                <a:solidFill>
                  <a:srgbClr val="EF53A5"/>
                </a:solidFill>
              </a:defRPr>
            </a:lvl4pPr>
            <a:lvl5pPr marL="0" indent="1828800">
              <a:buClrTx/>
              <a:buSzTx/>
              <a:buNone/>
              <a:defRPr cap="all">
                <a:solidFill>
                  <a:srgbClr val="EF53A5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44" t="0" r="0" b="0"/>
          <a:stretch>
            <a:fillRect/>
          </a:stretch>
        </p:blipFill>
        <p:spPr>
          <a:xfrm>
            <a:off x="0" y="2669684"/>
            <a:ext cx="4035670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65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-1"/>
            <a:ext cx="1603388" cy="1141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9011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8" name="Текст заголовка"/>
          <p:cNvSpPr txBox="1"/>
          <p:nvPr>
            <p:ph type="title"/>
          </p:nvPr>
        </p:nvSpPr>
        <p:spPr>
          <a:xfrm>
            <a:off x="646110" y="452718"/>
            <a:ext cx="9404724" cy="140053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69" name="Уровень текста 1…"/>
          <p:cNvSpPr txBox="1"/>
          <p:nvPr>
            <p:ph type="body" sz="half" idx="1"/>
          </p:nvPr>
        </p:nvSpPr>
        <p:spPr>
          <a:xfrm>
            <a:off x="1103312" y="2060575"/>
            <a:ext cx="4396340" cy="4195763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 marL="778668" indent="-321468">
              <a:defRPr sz="1800"/>
            </a:lvl2pPr>
            <a:lvl3pPr marL="1208314" indent="-293914">
              <a:defRPr sz="1800"/>
            </a:lvl3pPr>
            <a:lvl4pPr marL="1714500" indent="-342900">
              <a:defRPr sz="1800"/>
            </a:lvl4pPr>
            <a:lvl5pPr marL="2171700" indent="-342900">
              <a:defRPr sz="1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44" t="0" r="0" b="0"/>
          <a:stretch>
            <a:fillRect/>
          </a:stretch>
        </p:blipFill>
        <p:spPr>
          <a:xfrm>
            <a:off x="0" y="2669684"/>
            <a:ext cx="4035670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80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-1"/>
            <a:ext cx="1603388" cy="1141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9011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3" name="Текст заголовка"/>
          <p:cNvSpPr txBox="1"/>
          <p:nvPr>
            <p:ph type="title"/>
          </p:nvPr>
        </p:nvSpPr>
        <p:spPr>
          <a:xfrm>
            <a:off x="646110" y="452718"/>
            <a:ext cx="9404724" cy="140053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84" name="Уровень текста 1…"/>
          <p:cNvSpPr txBox="1"/>
          <p:nvPr>
            <p:ph type="body" sz="quarter" idx="1"/>
          </p:nvPr>
        </p:nvSpPr>
        <p:spPr>
          <a:xfrm>
            <a:off x="1103312" y="1905000"/>
            <a:ext cx="4396339" cy="5762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2400">
                <a:solidFill>
                  <a:srgbClr val="EF53A5"/>
                </a:solidFill>
              </a:defRPr>
            </a:lvl1pPr>
            <a:lvl2pPr marL="0" indent="457200">
              <a:buClrTx/>
              <a:buSzTx/>
              <a:buNone/>
              <a:defRPr sz="2400">
                <a:solidFill>
                  <a:srgbClr val="EF53A5"/>
                </a:solidFill>
              </a:defRPr>
            </a:lvl2pPr>
            <a:lvl3pPr marL="0" indent="914400">
              <a:buClrTx/>
              <a:buSzTx/>
              <a:buNone/>
              <a:defRPr sz="2400">
                <a:solidFill>
                  <a:srgbClr val="EF53A5"/>
                </a:solidFill>
              </a:defRPr>
            </a:lvl3pPr>
            <a:lvl4pPr marL="0" indent="1371600">
              <a:buClrTx/>
              <a:buSzTx/>
              <a:buNone/>
              <a:defRPr sz="2400">
                <a:solidFill>
                  <a:srgbClr val="EF53A5"/>
                </a:solidFill>
              </a:defRPr>
            </a:lvl4pPr>
            <a:lvl5pPr marL="0" indent="1828800">
              <a:buClrTx/>
              <a:buSzTx/>
              <a:buNone/>
              <a:defRPr sz="2400">
                <a:solidFill>
                  <a:srgbClr val="EF53A5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Text Placeholder 4"/>
          <p:cNvSpPr/>
          <p:nvPr>
            <p:ph type="body" sz="quarter" idx="21"/>
          </p:nvPr>
        </p:nvSpPr>
        <p:spPr>
          <a:xfrm>
            <a:off x="5654495" y="1904999"/>
            <a:ext cx="4396340" cy="576264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sz="2400">
                <a:solidFill>
                  <a:srgbClr val="EF53A5"/>
                </a:solidFill>
              </a:defRPr>
            </a:pPr>
          </a:p>
        </p:txBody>
      </p:sp>
      <p:sp>
        <p:nvSpPr>
          <p:cNvPr id="86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44" t="0" r="0" b="0"/>
          <a:stretch>
            <a:fillRect/>
          </a:stretch>
        </p:blipFill>
        <p:spPr>
          <a:xfrm>
            <a:off x="0" y="2669684"/>
            <a:ext cx="4035670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94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96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-1"/>
            <a:ext cx="1603388" cy="1141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9011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9" name="Текст заголовка"/>
          <p:cNvSpPr txBox="1"/>
          <p:nvPr>
            <p:ph type="title"/>
          </p:nvPr>
        </p:nvSpPr>
        <p:spPr>
          <a:xfrm>
            <a:off x="646110" y="452718"/>
            <a:ext cx="9404724" cy="140053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10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44" t="0" r="0" b="0"/>
          <a:stretch>
            <a:fillRect/>
          </a:stretch>
        </p:blipFill>
        <p:spPr>
          <a:xfrm>
            <a:off x="0" y="2669684"/>
            <a:ext cx="4035670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17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-1"/>
            <a:ext cx="1603388" cy="1141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9011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0" name="Текст заголовка"/>
          <p:cNvSpPr txBox="1"/>
          <p:nvPr>
            <p:ph type="title"/>
          </p:nvPr>
        </p:nvSpPr>
        <p:spPr>
          <a:xfrm>
            <a:off x="1154954" y="1447800"/>
            <a:ext cx="3401063" cy="1447800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24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21" name="Уровень текста 1…"/>
          <p:cNvSpPr txBox="1"/>
          <p:nvPr>
            <p:ph type="body" sz="half" idx="1"/>
          </p:nvPr>
        </p:nvSpPr>
        <p:spPr>
          <a:xfrm>
            <a:off x="4784616" y="1447800"/>
            <a:ext cx="5195998" cy="4572000"/>
          </a:xfrm>
          <a:prstGeom prst="rect">
            <a:avLst/>
          </a:prstGeom>
        </p:spPr>
        <p:txBody>
          <a:bodyPr anchor="ctr"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2" name="Text Placeholder 3"/>
          <p:cNvSpPr/>
          <p:nvPr>
            <p:ph type="body" sz="quarter" idx="21"/>
          </p:nvPr>
        </p:nvSpPr>
        <p:spPr>
          <a:xfrm>
            <a:off x="1154954" y="3129279"/>
            <a:ext cx="3401064" cy="289560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</a:p>
        </p:txBody>
      </p:sp>
      <p:sp>
        <p:nvSpPr>
          <p:cNvPr id="12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44" t="0" r="0" b="0"/>
          <a:stretch>
            <a:fillRect/>
          </a:stretch>
        </p:blipFill>
        <p:spPr>
          <a:xfrm>
            <a:off x="0" y="2669684"/>
            <a:ext cx="4035670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33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-1"/>
            <a:ext cx="1603388" cy="1141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9011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6" name="Текст заголовка"/>
          <p:cNvSpPr txBox="1"/>
          <p:nvPr>
            <p:ph type="title"/>
          </p:nvPr>
        </p:nvSpPr>
        <p:spPr>
          <a:xfrm>
            <a:off x="1153906" y="1854192"/>
            <a:ext cx="5092908" cy="1574809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36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37" name="Picture Placeholder 2"/>
          <p:cNvSpPr/>
          <p:nvPr>
            <p:ph type="pic" sz="quarter" idx="21"/>
          </p:nvPr>
        </p:nvSpPr>
        <p:spPr>
          <a:xfrm>
            <a:off x="6949546" y="1143000"/>
            <a:ext cx="3200401" cy="4572000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38" name="Уровень текста 1…"/>
          <p:cNvSpPr txBox="1"/>
          <p:nvPr>
            <p:ph type="body" sz="quarter" idx="1"/>
          </p:nvPr>
        </p:nvSpPr>
        <p:spPr>
          <a:xfrm>
            <a:off x="1154954" y="3657600"/>
            <a:ext cx="5084980" cy="13716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1400"/>
            </a:lvl1pPr>
            <a:lvl2pPr marL="0" indent="457200">
              <a:buClrTx/>
              <a:buSzTx/>
              <a:buNone/>
              <a:defRPr sz="1400"/>
            </a:lvl2pPr>
            <a:lvl3pPr marL="0" indent="914400">
              <a:buClrTx/>
              <a:buSzTx/>
              <a:buNone/>
              <a:defRPr sz="1400"/>
            </a:lvl3pPr>
            <a:lvl4pPr marL="0" indent="1371600">
              <a:buClrTx/>
              <a:buSzTx/>
              <a:buNone/>
              <a:defRPr sz="1400"/>
            </a:lvl4pPr>
            <a:lvl5pPr marL="0" indent="1828800">
              <a:buClrTx/>
              <a:buSzTx/>
              <a:buNone/>
              <a:defRPr sz="1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44" t="0" r="0" b="0"/>
          <a:stretch>
            <a:fillRect/>
          </a:stretch>
        </p:blipFill>
        <p:spPr>
          <a:xfrm>
            <a:off x="0" y="2669684"/>
            <a:ext cx="4035670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49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-1"/>
            <a:ext cx="1603388" cy="1141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9011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2" name="Текст заголовка"/>
          <p:cNvSpPr txBox="1"/>
          <p:nvPr>
            <p:ph type="title"/>
          </p:nvPr>
        </p:nvSpPr>
        <p:spPr>
          <a:xfrm>
            <a:off x="1154955" y="4800586"/>
            <a:ext cx="8825658" cy="566739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24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53" name="Picture Placeholder 2"/>
          <p:cNvSpPr/>
          <p:nvPr>
            <p:ph type="pic" sz="half" idx="21"/>
          </p:nvPr>
        </p:nvSpPr>
        <p:spPr>
          <a:xfrm>
            <a:off x="1154954" y="685799"/>
            <a:ext cx="8825660" cy="3640667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54" name="Уровень текста 1…"/>
          <p:cNvSpPr txBox="1"/>
          <p:nvPr>
            <p:ph type="body" sz="quarter" idx="1"/>
          </p:nvPr>
        </p:nvSpPr>
        <p:spPr>
          <a:xfrm>
            <a:off x="1154955" y="5367325"/>
            <a:ext cx="8825657" cy="493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1200"/>
            </a:lvl1pPr>
            <a:lvl2pPr marL="0" indent="457200">
              <a:buClrTx/>
              <a:buSzTx/>
              <a:buNone/>
              <a:defRPr sz="1200"/>
            </a:lvl2pPr>
            <a:lvl3pPr marL="0" indent="914400">
              <a:buClrTx/>
              <a:buSzTx/>
              <a:buNone/>
              <a:defRPr sz="1200"/>
            </a:lvl3pPr>
            <a:lvl4pPr marL="0" indent="1371600">
              <a:buClrTx/>
              <a:buSzTx/>
              <a:buNone/>
              <a:defRPr sz="1200"/>
            </a:lvl4pPr>
            <a:lvl5pPr marL="0" indent="1828800">
              <a:buClrTx/>
              <a:buSzTx/>
              <a:buNone/>
              <a:defRPr sz="12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44" t="0" r="0" b="0"/>
          <a:stretch>
            <a:fillRect/>
          </a:stretch>
        </p:blipFill>
        <p:spPr>
          <a:xfrm>
            <a:off x="0" y="2669684"/>
            <a:ext cx="4035670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65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-1"/>
            <a:ext cx="1603388" cy="1141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9011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8" name="Текст заголовка"/>
          <p:cNvSpPr txBox="1"/>
          <p:nvPr>
            <p:ph type="title"/>
          </p:nvPr>
        </p:nvSpPr>
        <p:spPr>
          <a:xfrm>
            <a:off x="1154954" y="1447800"/>
            <a:ext cx="8825659" cy="19812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48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69" name="Уровень текста 1…"/>
          <p:cNvSpPr txBox="1"/>
          <p:nvPr>
            <p:ph type="body" sz="half" idx="1"/>
          </p:nvPr>
        </p:nvSpPr>
        <p:spPr>
          <a:xfrm>
            <a:off x="1154954" y="3657600"/>
            <a:ext cx="8825659" cy="2362200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None/>
              <a:defRPr sz="1800"/>
            </a:lvl1pPr>
            <a:lvl2pPr marL="0" indent="457200">
              <a:buClrTx/>
              <a:buSzTx/>
              <a:buNone/>
              <a:defRPr sz="1800"/>
            </a:lvl2pPr>
            <a:lvl3pPr marL="0" indent="914400">
              <a:buClrTx/>
              <a:buSzTx/>
              <a:buNone/>
              <a:defRPr sz="1800"/>
            </a:lvl3pPr>
            <a:lvl4pPr marL="0" indent="1371600">
              <a:buClrTx/>
              <a:buSzTx/>
              <a:buNone/>
              <a:defRPr sz="1800"/>
            </a:lvl4pPr>
            <a:lvl5pPr marL="0" indent="1828800">
              <a:buClrTx/>
              <a:buSzTx/>
              <a:buNone/>
              <a:defRPr sz="1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44" t="0" r="0" b="0"/>
          <a:stretch>
            <a:fillRect/>
          </a:stretch>
        </p:blipFill>
        <p:spPr>
          <a:xfrm>
            <a:off x="0" y="2669684"/>
            <a:ext cx="4035670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80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-1"/>
            <a:ext cx="1603388" cy="1141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9011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3" name="Текст заголовка"/>
          <p:cNvSpPr txBox="1"/>
          <p:nvPr>
            <p:ph type="title"/>
          </p:nvPr>
        </p:nvSpPr>
        <p:spPr>
          <a:xfrm>
            <a:off x="1574800" y="1447800"/>
            <a:ext cx="7999315" cy="2323375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48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84" name="Уровень текста 1…"/>
          <p:cNvSpPr txBox="1"/>
          <p:nvPr>
            <p:ph type="body" sz="quarter" idx="1"/>
          </p:nvPr>
        </p:nvSpPr>
        <p:spPr>
          <a:xfrm>
            <a:off x="1930400" y="3771174"/>
            <a:ext cx="7279649" cy="34217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cap="small" sz="1400">
                <a:solidFill>
                  <a:srgbClr val="EF53A5"/>
                </a:solidFill>
              </a:defRPr>
            </a:lvl1pPr>
            <a:lvl2pPr marL="0" indent="457200">
              <a:buClrTx/>
              <a:buSzTx/>
              <a:buNone/>
              <a:defRPr cap="small" sz="1400">
                <a:solidFill>
                  <a:srgbClr val="EF53A5"/>
                </a:solidFill>
              </a:defRPr>
            </a:lvl2pPr>
            <a:lvl3pPr marL="0" indent="914400">
              <a:buClrTx/>
              <a:buSzTx/>
              <a:buNone/>
              <a:defRPr cap="small" sz="1400">
                <a:solidFill>
                  <a:srgbClr val="EF53A5"/>
                </a:solidFill>
              </a:defRPr>
            </a:lvl3pPr>
            <a:lvl4pPr marL="0" indent="1371600">
              <a:buClrTx/>
              <a:buSzTx/>
              <a:buNone/>
              <a:defRPr cap="small" sz="1400">
                <a:solidFill>
                  <a:srgbClr val="EF53A5"/>
                </a:solidFill>
              </a:defRPr>
            </a:lvl4pPr>
            <a:lvl5pPr marL="0" indent="1828800">
              <a:buClrTx/>
              <a:buSzTx/>
              <a:buNone/>
              <a:defRPr cap="small" sz="1400">
                <a:solidFill>
                  <a:srgbClr val="EF53A5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5" name="Text Placeholder 3"/>
          <p:cNvSpPr/>
          <p:nvPr>
            <p:ph type="body" sz="quarter" idx="21"/>
          </p:nvPr>
        </p:nvSpPr>
        <p:spPr>
          <a:xfrm>
            <a:off x="1154954" y="4350656"/>
            <a:ext cx="8825660" cy="1676401"/>
          </a:xfrm>
          <a:prstGeom prst="rect">
            <a:avLst/>
          </a:prstGeom>
        </p:spPr>
        <p:txBody>
          <a:bodyPr anchor="ctr"/>
          <a:lstStyle/>
          <a:p>
            <a:pPr marL="0" indent="0">
              <a:buClrTx/>
              <a:buSzTx/>
              <a:buNone/>
              <a:defRPr sz="1800"/>
            </a:pPr>
          </a:p>
        </p:txBody>
      </p:sp>
      <p:sp>
        <p:nvSpPr>
          <p:cNvPr id="186" name="TextBox 11"/>
          <p:cNvSpPr txBox="1"/>
          <p:nvPr/>
        </p:nvSpPr>
        <p:spPr>
          <a:xfrm>
            <a:off x="944014" y="971252"/>
            <a:ext cx="710473" cy="1818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sz="12200">
                <a:solidFill>
                  <a:srgbClr val="EF53A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87" name="TextBox 10"/>
          <p:cNvSpPr txBox="1"/>
          <p:nvPr/>
        </p:nvSpPr>
        <p:spPr>
          <a:xfrm>
            <a:off x="9376210" y="2613786"/>
            <a:ext cx="710473" cy="1818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sz="12200">
                <a:solidFill>
                  <a:srgbClr val="EF53A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”</a:t>
            </a:r>
          </a:p>
        </p:txBody>
      </p:sp>
      <p:sp>
        <p:nvSpPr>
          <p:cNvPr id="18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44" t="0" r="0" b="0"/>
          <a:stretch>
            <a:fillRect/>
          </a:stretch>
        </p:blipFill>
        <p:spPr>
          <a:xfrm>
            <a:off x="0" y="2669684"/>
            <a:ext cx="4035670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98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-1"/>
            <a:ext cx="1603388" cy="1141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9011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1" name="Текст заголовка"/>
          <p:cNvSpPr txBox="1"/>
          <p:nvPr>
            <p:ph type="title"/>
          </p:nvPr>
        </p:nvSpPr>
        <p:spPr>
          <a:xfrm>
            <a:off x="1154954" y="3124200"/>
            <a:ext cx="8825659" cy="1653181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202" name="Уровень текста 1…"/>
          <p:cNvSpPr txBox="1"/>
          <p:nvPr>
            <p:ph type="body" sz="quarter" idx="1"/>
          </p:nvPr>
        </p:nvSpPr>
        <p:spPr>
          <a:xfrm>
            <a:off x="1154954" y="4777380"/>
            <a:ext cx="8825660" cy="8604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>
                <a:solidFill>
                  <a:srgbClr val="EF53A5"/>
                </a:solidFill>
              </a:defRPr>
            </a:lvl1pPr>
            <a:lvl2pPr marL="0" indent="457200">
              <a:buClrTx/>
              <a:buSzTx/>
              <a:buNone/>
              <a:defRPr>
                <a:solidFill>
                  <a:srgbClr val="EF53A5"/>
                </a:solidFill>
              </a:defRPr>
            </a:lvl2pPr>
            <a:lvl3pPr marL="0" indent="914400">
              <a:buClrTx/>
              <a:buSzTx/>
              <a:buNone/>
              <a:defRPr>
                <a:solidFill>
                  <a:srgbClr val="EF53A5"/>
                </a:solidFill>
              </a:defRPr>
            </a:lvl3pPr>
            <a:lvl4pPr marL="0" indent="1371600">
              <a:buClrTx/>
              <a:buSzTx/>
              <a:buNone/>
              <a:defRPr>
                <a:solidFill>
                  <a:srgbClr val="EF53A5"/>
                </a:solidFill>
              </a:defRPr>
            </a:lvl4pPr>
            <a:lvl5pPr marL="0" indent="1828800">
              <a:buClrTx/>
              <a:buSzTx/>
              <a:buNone/>
              <a:defRPr>
                <a:solidFill>
                  <a:srgbClr val="EF53A5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44" t="0" r="0" b="0"/>
          <a:stretch>
            <a:fillRect/>
          </a:stretch>
        </p:blipFill>
        <p:spPr>
          <a:xfrm>
            <a:off x="0" y="2669684"/>
            <a:ext cx="4035670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13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-1"/>
            <a:ext cx="1603388" cy="1141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9011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6" name="Текст заголовка"/>
          <p:cNvSpPr txBox="1"/>
          <p:nvPr>
            <p:ph type="title"/>
          </p:nvPr>
        </p:nvSpPr>
        <p:spPr>
          <a:xfrm>
            <a:off x="646110" y="452718"/>
            <a:ext cx="9404724" cy="140053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217" name="Уровень текста 1…"/>
          <p:cNvSpPr txBox="1"/>
          <p:nvPr>
            <p:ph type="body" sz="quarter" idx="1"/>
          </p:nvPr>
        </p:nvSpPr>
        <p:spPr>
          <a:xfrm>
            <a:off x="632946" y="1981200"/>
            <a:ext cx="2946868" cy="5762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2400">
                <a:solidFill>
                  <a:srgbClr val="EF53A5"/>
                </a:solidFill>
              </a:defRPr>
            </a:lvl1pPr>
            <a:lvl2pPr marL="0" indent="457200">
              <a:buClrTx/>
              <a:buSzTx/>
              <a:buNone/>
              <a:defRPr sz="2400">
                <a:solidFill>
                  <a:srgbClr val="EF53A5"/>
                </a:solidFill>
              </a:defRPr>
            </a:lvl2pPr>
            <a:lvl3pPr marL="0" indent="914400">
              <a:buClrTx/>
              <a:buSzTx/>
              <a:buNone/>
              <a:defRPr sz="2400">
                <a:solidFill>
                  <a:srgbClr val="EF53A5"/>
                </a:solidFill>
              </a:defRPr>
            </a:lvl3pPr>
            <a:lvl4pPr marL="0" indent="1371600">
              <a:buClrTx/>
              <a:buSzTx/>
              <a:buNone/>
              <a:defRPr sz="2400">
                <a:solidFill>
                  <a:srgbClr val="EF53A5"/>
                </a:solidFill>
              </a:defRPr>
            </a:lvl4pPr>
            <a:lvl5pPr marL="0" indent="1828800">
              <a:buClrTx/>
              <a:buSzTx/>
              <a:buNone/>
              <a:defRPr sz="2400">
                <a:solidFill>
                  <a:srgbClr val="EF53A5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8" name="Text Placeholder 3"/>
          <p:cNvSpPr/>
          <p:nvPr>
            <p:ph type="body" sz="quarter" idx="21"/>
          </p:nvPr>
        </p:nvSpPr>
        <p:spPr>
          <a:xfrm>
            <a:off x="652462" y="2667000"/>
            <a:ext cx="2927351" cy="3589338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</a:p>
        </p:txBody>
      </p:sp>
      <p:sp>
        <p:nvSpPr>
          <p:cNvPr id="219" name="Text Placeholder 4"/>
          <p:cNvSpPr/>
          <p:nvPr>
            <p:ph type="body" sz="quarter" idx="22"/>
          </p:nvPr>
        </p:nvSpPr>
        <p:spPr>
          <a:xfrm>
            <a:off x="3883659" y="1981199"/>
            <a:ext cx="2936242" cy="576264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sz="2400">
                <a:solidFill>
                  <a:srgbClr val="EF53A5"/>
                </a:solidFill>
              </a:defRPr>
            </a:pPr>
          </a:p>
        </p:txBody>
      </p:sp>
      <p:sp>
        <p:nvSpPr>
          <p:cNvPr id="220" name="Text Placeholder 3"/>
          <p:cNvSpPr/>
          <p:nvPr>
            <p:ph type="body" sz="quarter" idx="23"/>
          </p:nvPr>
        </p:nvSpPr>
        <p:spPr>
          <a:xfrm>
            <a:off x="3873105" y="2667000"/>
            <a:ext cx="2946795" cy="3589338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</a:p>
        </p:txBody>
      </p:sp>
      <p:sp>
        <p:nvSpPr>
          <p:cNvPr id="221" name="Text Placeholder 4"/>
          <p:cNvSpPr/>
          <p:nvPr>
            <p:ph type="body" sz="quarter" idx="24"/>
          </p:nvPr>
        </p:nvSpPr>
        <p:spPr>
          <a:xfrm>
            <a:off x="7124699" y="1981199"/>
            <a:ext cx="2932115" cy="576264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sz="2400">
                <a:solidFill>
                  <a:srgbClr val="EF53A5"/>
                </a:solidFill>
              </a:defRPr>
            </a:pPr>
          </a:p>
        </p:txBody>
      </p:sp>
      <p:sp>
        <p:nvSpPr>
          <p:cNvPr id="222" name="Text Placeholder 3"/>
          <p:cNvSpPr/>
          <p:nvPr>
            <p:ph type="body" sz="quarter" idx="25"/>
          </p:nvPr>
        </p:nvSpPr>
        <p:spPr>
          <a:xfrm>
            <a:off x="7124699" y="2667000"/>
            <a:ext cx="2932115" cy="3589338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</a:p>
        </p:txBody>
      </p:sp>
      <p:sp>
        <p:nvSpPr>
          <p:cNvPr id="223" name="Straight Connector 16"/>
          <p:cNvSpPr/>
          <p:nvPr/>
        </p:nvSpPr>
        <p:spPr>
          <a:xfrm flipH="1">
            <a:off x="3726141" y="2133600"/>
            <a:ext cx="1" cy="3962401"/>
          </a:xfrm>
          <a:prstGeom prst="line">
            <a:avLst/>
          </a:prstGeom>
          <a:ln w="12700" cap="rnd">
            <a:solidFill>
              <a:schemeClr val="accent1">
                <a:alpha val="40000"/>
              </a:scheme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4" name="Straight Connector 17"/>
          <p:cNvSpPr/>
          <p:nvPr/>
        </p:nvSpPr>
        <p:spPr>
          <a:xfrm flipH="1">
            <a:off x="6962226" y="2133600"/>
            <a:ext cx="1" cy="3966883"/>
          </a:xfrm>
          <a:prstGeom prst="line">
            <a:avLst/>
          </a:prstGeom>
          <a:ln w="12700" cap="rnd">
            <a:solidFill>
              <a:schemeClr val="accent1">
                <a:alpha val="40000"/>
              </a:scheme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3644" t="0" r="0" b="0"/>
          <a:stretch>
            <a:fillRect/>
          </a:stretch>
        </p:blipFill>
        <p:spPr>
          <a:xfrm>
            <a:off x="0" y="2669684"/>
            <a:ext cx="4035670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35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0" t="28812" r="0" b="0"/>
          <a:stretch>
            <a:fillRect/>
          </a:stretch>
        </p:blipFill>
        <p:spPr>
          <a:xfrm>
            <a:off x="7999411" y="-1"/>
            <a:ext cx="1603388" cy="1141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l="0" t="0" r="0" b="23320"/>
          <a:stretch>
            <a:fillRect/>
          </a:stretch>
        </p:blipFill>
        <p:spPr>
          <a:xfrm>
            <a:off x="8609011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38" name="Текст заголовка"/>
          <p:cNvSpPr txBox="1"/>
          <p:nvPr>
            <p:ph type="title"/>
          </p:nvPr>
        </p:nvSpPr>
        <p:spPr>
          <a:xfrm>
            <a:off x="646110" y="452718"/>
            <a:ext cx="9404724" cy="140053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239" name="Уровень текста 1…"/>
          <p:cNvSpPr txBox="1"/>
          <p:nvPr>
            <p:ph type="body" sz="quarter" idx="1"/>
          </p:nvPr>
        </p:nvSpPr>
        <p:spPr>
          <a:xfrm>
            <a:off x="652462" y="4250949"/>
            <a:ext cx="2940051" cy="5762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2400">
                <a:solidFill>
                  <a:schemeClr val="accent1"/>
                </a:solidFill>
              </a:defRPr>
            </a:lvl1pPr>
            <a:lvl2pPr marL="0" indent="457200">
              <a:buClrTx/>
              <a:buSzTx/>
              <a:buNone/>
              <a:defRPr sz="2400">
                <a:solidFill>
                  <a:schemeClr val="accent1"/>
                </a:solidFill>
              </a:defRPr>
            </a:lvl2pPr>
            <a:lvl3pPr marL="0" indent="914400">
              <a:buClrTx/>
              <a:buSzTx/>
              <a:buNone/>
              <a:defRPr sz="2400">
                <a:solidFill>
                  <a:schemeClr val="accent1"/>
                </a:solidFill>
              </a:defRPr>
            </a:lvl3pPr>
            <a:lvl4pPr marL="0" indent="1371600">
              <a:buClrTx/>
              <a:buSzTx/>
              <a:buNone/>
              <a:defRPr sz="2400">
                <a:solidFill>
                  <a:schemeClr val="accent1"/>
                </a:solidFill>
              </a:defRPr>
            </a:lvl4pPr>
            <a:lvl5pPr marL="0" indent="1828800">
              <a:buClrTx/>
              <a:buSzTx/>
              <a:buNone/>
              <a:defRPr sz="2400">
                <a:solidFill>
                  <a:schemeClr val="accent1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0" name="Picture Placeholder 2"/>
          <p:cNvSpPr/>
          <p:nvPr>
            <p:ph type="pic" sz="quarter" idx="21"/>
          </p:nvPr>
        </p:nvSpPr>
        <p:spPr>
          <a:xfrm>
            <a:off x="652462" y="2209800"/>
            <a:ext cx="2940051" cy="1524000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41" name="Text Placeholder 3"/>
          <p:cNvSpPr/>
          <p:nvPr>
            <p:ph type="body" sz="quarter" idx="22"/>
          </p:nvPr>
        </p:nvSpPr>
        <p:spPr>
          <a:xfrm>
            <a:off x="652462" y="4827211"/>
            <a:ext cx="2940051" cy="65919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</a:p>
        </p:txBody>
      </p:sp>
      <p:sp>
        <p:nvSpPr>
          <p:cNvPr id="242" name="Text Placeholder 4"/>
          <p:cNvSpPr/>
          <p:nvPr>
            <p:ph type="body" sz="quarter" idx="23"/>
          </p:nvPr>
        </p:nvSpPr>
        <p:spPr>
          <a:xfrm>
            <a:off x="3889375" y="4250949"/>
            <a:ext cx="2930525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sz="2400">
                <a:solidFill>
                  <a:schemeClr val="accent1"/>
                </a:solidFill>
              </a:defRPr>
            </a:pPr>
          </a:p>
        </p:txBody>
      </p:sp>
      <p:sp>
        <p:nvSpPr>
          <p:cNvPr id="243" name="Picture Placeholder 2"/>
          <p:cNvSpPr/>
          <p:nvPr>
            <p:ph type="pic" sz="quarter" idx="24"/>
          </p:nvPr>
        </p:nvSpPr>
        <p:spPr>
          <a:xfrm>
            <a:off x="3889373" y="2209800"/>
            <a:ext cx="2930526" cy="1524000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44" name="Text Placeholder 3"/>
          <p:cNvSpPr/>
          <p:nvPr>
            <p:ph type="body" sz="quarter" idx="25"/>
          </p:nvPr>
        </p:nvSpPr>
        <p:spPr>
          <a:xfrm>
            <a:off x="3888021" y="4827210"/>
            <a:ext cx="2934407" cy="659189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</a:p>
        </p:txBody>
      </p:sp>
      <p:sp>
        <p:nvSpPr>
          <p:cNvPr id="245" name="Text Placeholder 4"/>
          <p:cNvSpPr/>
          <p:nvPr>
            <p:ph type="body" sz="quarter" idx="26"/>
          </p:nvPr>
        </p:nvSpPr>
        <p:spPr>
          <a:xfrm>
            <a:off x="7124699" y="4250949"/>
            <a:ext cx="2932115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sz="2400">
                <a:solidFill>
                  <a:schemeClr val="accent1"/>
                </a:solidFill>
              </a:defRPr>
            </a:pPr>
          </a:p>
        </p:txBody>
      </p:sp>
      <p:sp>
        <p:nvSpPr>
          <p:cNvPr id="246" name="Picture Placeholder 2"/>
          <p:cNvSpPr/>
          <p:nvPr>
            <p:ph type="pic" sz="quarter" idx="27"/>
          </p:nvPr>
        </p:nvSpPr>
        <p:spPr>
          <a:xfrm>
            <a:off x="7124699" y="2209800"/>
            <a:ext cx="2932114" cy="1524000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47" name="Text Placeholder 3"/>
          <p:cNvSpPr/>
          <p:nvPr>
            <p:ph type="body" sz="quarter" idx="28"/>
          </p:nvPr>
        </p:nvSpPr>
        <p:spPr>
          <a:xfrm>
            <a:off x="7124575" y="4827208"/>
            <a:ext cx="2935998" cy="65919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</a:p>
        </p:txBody>
      </p:sp>
      <p:sp>
        <p:nvSpPr>
          <p:cNvPr id="248" name="Straight Connector 16"/>
          <p:cNvSpPr/>
          <p:nvPr/>
        </p:nvSpPr>
        <p:spPr>
          <a:xfrm flipH="1">
            <a:off x="3726141" y="2133600"/>
            <a:ext cx="1" cy="3962401"/>
          </a:xfrm>
          <a:prstGeom prst="line">
            <a:avLst/>
          </a:prstGeom>
          <a:ln w="12700" cap="rnd">
            <a:solidFill>
              <a:schemeClr val="accent1">
                <a:alpha val="40000"/>
              </a:scheme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9" name="Straight Connector 17"/>
          <p:cNvSpPr/>
          <p:nvPr/>
        </p:nvSpPr>
        <p:spPr>
          <a:xfrm flipH="1">
            <a:off x="6962226" y="2133600"/>
            <a:ext cx="1" cy="3966883"/>
          </a:xfrm>
          <a:prstGeom prst="line">
            <a:avLst/>
          </a:prstGeom>
          <a:ln w="12700" cap="rnd">
            <a:solidFill>
              <a:schemeClr val="accent1">
                <a:alpha val="40000"/>
              </a:scheme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Relationship Id="rId9" Type="http://schemas.openxmlformats.org/officeDocument/2006/relationships/slideLayout" Target="../slideLayouts/slideLayout3.xml"/><Relationship Id="rId10" Type="http://schemas.openxmlformats.org/officeDocument/2006/relationships/slideLayout" Target="../slideLayouts/slideLayout4.xml"/><Relationship Id="rId11" Type="http://schemas.openxmlformats.org/officeDocument/2006/relationships/slideLayout" Target="../slideLayouts/slideLayout5.xml"/><Relationship Id="rId12" Type="http://schemas.openxmlformats.org/officeDocument/2006/relationships/slideLayout" Target="../slideLayouts/slideLayout6.xml"/><Relationship Id="rId13" Type="http://schemas.openxmlformats.org/officeDocument/2006/relationships/slideLayout" Target="../slideLayouts/slideLayout7.xml"/><Relationship Id="rId14" Type="http://schemas.openxmlformats.org/officeDocument/2006/relationships/slideLayout" Target="../slideLayouts/slideLayout8.xml"/><Relationship Id="rId15" Type="http://schemas.openxmlformats.org/officeDocument/2006/relationships/slideLayout" Target="../slideLayouts/slideLayout9.xml"/><Relationship Id="rId16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1.xml"/><Relationship Id="rId18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13.xml"/><Relationship Id="rId20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rcRect l="3644" t="0" r="0" b="0"/>
          <a:stretch>
            <a:fillRect/>
          </a:stretch>
        </p:blipFill>
        <p:spPr>
          <a:xfrm>
            <a:off x="0" y="2669684"/>
            <a:ext cx="4035670" cy="4188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rcRect l="35640" t="0" r="0" b="0"/>
          <a:stretch>
            <a:fillRect/>
          </a:stretch>
        </p:blipFill>
        <p:spPr>
          <a:xfrm>
            <a:off x="-1" y="2892346"/>
            <a:ext cx="1522414" cy="236545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Oval 15"/>
          <p:cNvSpPr/>
          <p:nvPr/>
        </p:nvSpPr>
        <p:spPr>
          <a:xfrm>
            <a:off x="8609011" y="1676400"/>
            <a:ext cx="2819401" cy="281940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5" name="Picture 8" descr="Picture 8"/>
          <p:cNvPicPr>
            <a:picLocks noChangeAspect="1"/>
          </p:cNvPicPr>
          <p:nvPr/>
        </p:nvPicPr>
        <p:blipFill>
          <a:blip r:embed="rId5">
            <a:extLst/>
          </a:blip>
          <a:srcRect l="0" t="28812" r="0" b="0"/>
          <a:stretch>
            <a:fillRect/>
          </a:stretch>
        </p:blipFill>
        <p:spPr>
          <a:xfrm>
            <a:off x="7999411" y="-1"/>
            <a:ext cx="1603388" cy="1141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9" descr="Picture 9"/>
          <p:cNvPicPr>
            <a:picLocks noChangeAspect="1"/>
          </p:cNvPicPr>
          <p:nvPr/>
        </p:nvPicPr>
        <p:blipFill>
          <a:blip r:embed="rId6">
            <a:extLst/>
          </a:blip>
          <a:srcRect l="0" t="0" r="0" b="23320"/>
          <a:stretch>
            <a:fillRect/>
          </a:stretch>
        </p:blipFill>
        <p:spPr>
          <a:xfrm>
            <a:off x="8609011" y="6096000"/>
            <a:ext cx="993735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tangle 13"/>
          <p:cNvSpPr/>
          <p:nvPr/>
        </p:nvSpPr>
        <p:spPr>
          <a:xfrm>
            <a:off x="10437811" y="0"/>
            <a:ext cx="685801" cy="1143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" name="Текст заголовка"/>
          <p:cNvSpPr txBox="1"/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Текст заголовка</a:t>
            </a:r>
          </a:p>
        </p:txBody>
      </p:sp>
      <p:sp>
        <p:nvSpPr>
          <p:cNvPr id="9" name="Уровень текста 1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" name="Номер слайда"/>
          <p:cNvSpPr txBox="1"/>
          <p:nvPr>
            <p:ph type="sldNum" sz="quarter" idx="2"/>
          </p:nvPr>
        </p:nvSpPr>
        <p:spPr>
          <a:xfrm>
            <a:off x="10522496" y="540176"/>
            <a:ext cx="498287" cy="5232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0" r:id="rId18"/>
    <p:sldLayoutId id="2147483661" r:id="rId19"/>
    <p:sldLayoutId id="2147483662" r:id="rId20"/>
    <p:sldLayoutId id="2147483663" r:id="rId21"/>
  </p:sldLayoutIdLst>
  <p:transition xmlns:p14="http://schemas.microsoft.com/office/powerpoint/2010/main" spd="med" advClick="1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BEBEB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BEBEB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BEBEB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BEBEB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BEBEB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BEBEB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BEBEB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BEBEB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EBEBEB"/>
          </a:solidFill>
          <a:uFillTx/>
          <a:latin typeface="+mn-lt"/>
          <a:ea typeface="+mn-ea"/>
          <a:cs typeface="+mn-cs"/>
          <a:sym typeface="Century Gothic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EF53A5"/>
        </a:buClr>
        <a:buSzPct val="80000"/>
        <a:buFontTx/>
        <a:buChar char="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1pPr>
      <a:lvl2pPr marL="774700" marR="0" indent="-3175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EF53A5"/>
        </a:buClr>
        <a:buSzPct val="80000"/>
        <a:buFontTx/>
        <a:buChar char="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2pPr>
      <a:lvl3pPr marL="1200150" marR="0" indent="-28575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EF53A5"/>
        </a:buClr>
        <a:buSzPct val="80000"/>
        <a:buFontTx/>
        <a:buChar char="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3pPr>
      <a:lvl4pPr marL="1698171" marR="0" indent="-326571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EF53A5"/>
        </a:buClr>
        <a:buSzPct val="80000"/>
        <a:buFontTx/>
        <a:buChar char="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4pPr>
      <a:lvl5pPr marL="2155371" marR="0" indent="-326571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EF53A5"/>
        </a:buClr>
        <a:buSzPct val="80000"/>
        <a:buFontTx/>
        <a:buChar char="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5pPr>
      <a:lvl6pPr marL="2612571" marR="0" indent="-326571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EF53A5"/>
        </a:buClr>
        <a:buSzPct val="80000"/>
        <a:buFontTx/>
        <a:buChar char="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6pPr>
      <a:lvl7pPr marL="3069771" marR="0" indent="-326571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EF53A5"/>
        </a:buClr>
        <a:buSzPct val="80000"/>
        <a:buFontTx/>
        <a:buChar char="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7pPr>
      <a:lvl8pPr marL="3526971" marR="0" indent="-326571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EF53A5"/>
        </a:buClr>
        <a:buSzPct val="80000"/>
        <a:buFontTx/>
        <a:buChar char="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8pPr>
      <a:lvl9pPr marL="3984171" marR="0" indent="-326571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EF53A5"/>
        </a:buClr>
        <a:buSzPct val="80000"/>
        <a:buFontTx/>
        <a:buChar char="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22860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2743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3200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3657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Прямоугольник 3"/>
          <p:cNvSpPr txBox="1"/>
          <p:nvPr/>
        </p:nvSpPr>
        <p:spPr>
          <a:xfrm>
            <a:off x="2346435" y="169954"/>
            <a:ext cx="7657092" cy="2301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400">
                <a:solidFill>
                  <a:srgbClr val="FFFFFF"/>
                </a:solidFill>
              </a:defRPr>
            </a:pPr>
            <a:r>
              <a:t>Тема № 6</a:t>
            </a:r>
          </a:p>
          <a:p>
            <a:pPr algn="ctr">
              <a:defRPr sz="2400">
                <a:solidFill>
                  <a:srgbClr val="FFFFFF"/>
                </a:solidFill>
              </a:defRPr>
            </a:pPr>
            <a:br/>
          </a:p>
          <a:p>
            <a:pPr algn="ctr">
              <a:defRPr b="1" sz="2400">
                <a:solidFill>
                  <a:srgbClr val="FFFFFF"/>
                </a:solidFill>
              </a:defRPr>
            </a:pPr>
            <a:r>
              <a:t>МЕТОДИКА ВИЗНАЧЕННЯ І ГІГІЄНІЧНА ОЦІНКА ТЕМПЕРАТУРНО-ВОЛОГІСТНОГО РЕЖИМУ ПРИМІЩЕНЬ</a:t>
            </a:r>
          </a:p>
        </p:txBody>
      </p:sp>
      <p:pic>
        <p:nvPicPr>
          <p:cNvPr id="260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76720" y="2884866"/>
            <a:ext cx="6596521" cy="30136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Прямоугольник 3"/>
          <p:cNvSpPr txBox="1"/>
          <p:nvPr/>
        </p:nvSpPr>
        <p:spPr>
          <a:xfrm>
            <a:off x="1595424" y="339718"/>
            <a:ext cx="9772331" cy="340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buSzPct val="100000"/>
              <a:buAutoNum type="arabicPeriod" startAt="1"/>
              <a:defRPr b="1" sz="2400">
                <a:solidFill>
                  <a:srgbClr val="FFFFFF"/>
                </a:solidFill>
              </a:defRPr>
            </a:pPr>
            <a:r>
              <a:t>Навчальна мета</a:t>
            </a:r>
          </a:p>
          <a:p>
            <a:pPr algn="just">
              <a:defRPr sz="2400">
                <a:solidFill>
                  <a:srgbClr val="FFFFFF"/>
                </a:solidFill>
              </a:defRPr>
            </a:pPr>
            <a:br/>
          </a:p>
          <a:p>
            <a:pPr lvl="1" marL="742950" indent="-285750" algn="just">
              <a:buSzPct val="100000"/>
              <a:buAutoNum type="arabicPeriod" startAt="1"/>
              <a:defRPr sz="2400">
                <a:solidFill>
                  <a:srgbClr val="FFFFFF"/>
                </a:solidFill>
              </a:defRPr>
            </a:pPr>
            <a:r>
              <a:t>Обгрунтувати гігієнічне значення мікроклімату приміщень різного призначення (житлових, громадських, виробничих) і оволодіти методикою вимірювання і гігієнічної оцінки його параметрів: температури повітря, радіаційної температури, відносної вологості повітря, швидкості руху повітря.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Прямоугольник 3"/>
          <p:cNvSpPr txBox="1"/>
          <p:nvPr/>
        </p:nvSpPr>
        <p:spPr>
          <a:xfrm>
            <a:off x="1815761" y="77118"/>
            <a:ext cx="8964426" cy="557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000">
                <a:solidFill>
                  <a:srgbClr val="FFFFFF"/>
                </a:solidFill>
              </a:defRPr>
            </a:pPr>
            <a:r>
              <a:t>2. Вихідні знання та навички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br/>
          </a:p>
          <a:p>
            <a:pPr>
              <a:defRPr sz="2000">
                <a:solidFill>
                  <a:srgbClr val="FFFFFF"/>
                </a:solidFill>
              </a:defRPr>
            </a:pPr>
            <a:r>
              <a:t>2.1. знати: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2.1.1. Визначення поняття «мікроклімат» і фактори, які його формують.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2.1.2. Основи фізіології теплообміну і терморегуляції організму, їх залежність від мікрокліматичного режиму приміщень: фізіологічні реакції організму в умовах комфортного і дискомфортного (що нагріває, що охолоджує) мікроклімату.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br/>
          </a:p>
          <a:p>
            <a:pPr>
              <a:defRPr sz="2000">
                <a:solidFill>
                  <a:srgbClr val="FFFFFF"/>
                </a:solidFill>
              </a:defRPr>
            </a:pP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2.2. вміти: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2.2.1. Вимірювати температуру повітря, радіаційну температуру, показники вологості повітря в приміщеннях і оцінювати температурно-вологісний режим різних приміщень (житлових, громадських, виробничих).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3"/>
          <p:cNvSpPr txBox="1"/>
          <p:nvPr/>
        </p:nvSpPr>
        <p:spPr>
          <a:xfrm>
            <a:off x="45720" y="-88135"/>
            <a:ext cx="11641523" cy="456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>
                <a:solidFill>
                  <a:srgbClr val="FFFFFF"/>
                </a:solidFill>
              </a:defRPr>
            </a:pPr>
            <a:r>
              <a:t>3. Питання для самопідготовки</a:t>
            </a:r>
          </a:p>
          <a:p>
            <a:pPr algn="just">
              <a:defRPr>
                <a:solidFill>
                  <a:srgbClr val="FFFFFF"/>
                </a:solidFill>
              </a:defRPr>
            </a:pP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3.1. Поняття "мікроклімат" і чинники, які його формують.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3.2.Фізіологічні механізми теплообміну і терморегуляції як чинники теплового балансу теплокровних організмів: теплопродукція і тепловіддача. Шляхи тепловіддачі: при диханні, через шкірний покрив, з виділеннями.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3.3.Хімічні механізми теплопродукції (цикл Кребса та інші) і фізичні механізми тепловіддачі: радіація (теплове випромінювання), теплопровідність (конвекція і кондукція), Випаровування. Кількість тепла (у відсотках), що виділяється з організму кожним з цих процесів в комфортних умовах.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3.4. Закони, які пояснюють фізичні механізми тепловіддачі (закон Стефана-Больцмана, основний закон термодинаміки, прихована теплота пароутворення).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3.5. Фізіологічні зміни в механізмах терморегуляції при нагрівається і охолодному мікрокліматі.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3.6. Показники вологості повітря: абсолютна, максимальна, відносна вологість, фізіологічна вологість, дефіцит насичення, фізіологічний дефіцит насичення, точка роси, їх гігієнічне значення.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3.7. Прилади для вимірювання температури повітря, радіаційної температури; показників вологості повітря і правила роботи з ними.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Прямоугольник 3"/>
          <p:cNvSpPr txBox="1"/>
          <p:nvPr/>
        </p:nvSpPr>
        <p:spPr>
          <a:xfrm>
            <a:off x="166905" y="33051"/>
            <a:ext cx="11759039" cy="4841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>
                <a:solidFill>
                  <a:srgbClr val="FFFFFF"/>
                </a:solidFill>
              </a:defRPr>
            </a:pPr>
            <a:r>
              <a:t>4.</a:t>
            </a:r>
            <a:r>
              <a:rPr b="0"/>
              <a:t> </a:t>
            </a:r>
            <a:r>
              <a:t>Завдання для самопідготовки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br/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4.1. Середня температура повітря в лікарняній палаті 18,5</a:t>
            </a:r>
            <a:r>
              <a:rPr baseline="30000"/>
              <a:t>про</a:t>
            </a:r>
            <a:r>
              <a:t>С, на висоті 1,5 м - 22</a:t>
            </a:r>
            <a:r>
              <a:rPr baseline="30000"/>
              <a:t>про</a:t>
            </a:r>
            <a:r>
              <a:t>С, на висоті 0,2 м - 16</a:t>
            </a:r>
            <a:r>
              <a:rPr baseline="30000"/>
              <a:t>про</a:t>
            </a:r>
            <a:r>
              <a:t>С, біля внутрішньої стіни - 21</a:t>
            </a:r>
            <a:r>
              <a:rPr baseline="30000"/>
              <a:t>про</a:t>
            </a:r>
            <a:r>
              <a:t>С, біля зовнішньої - 15</a:t>
            </a:r>
            <a:r>
              <a:rPr baseline="30000"/>
              <a:t>про</a:t>
            </a:r>
            <a:r>
              <a:t>С. Добові коливання температури, за показниками термографа, знаходяться в інтервалі 23</a:t>
            </a:r>
            <a:r>
              <a:rPr baseline="30000"/>
              <a:t>про</a:t>
            </a:r>
            <a:r>
              <a:t>С - 18</a:t>
            </a:r>
            <a:r>
              <a:rPr baseline="30000"/>
              <a:t>про</a:t>
            </a:r>
            <a:r>
              <a:t>С. Дайте гігієнічну оцінку температурному режиму палати.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4.2. Вкажіть норму відносної вологості повітря в житлових приміщеннях для теплого періоду року? Варіанти відповідей:</a:t>
            </a:r>
          </a:p>
          <a:p>
            <a:pPr algn="just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  <a:r>
              <a:t>20-40%;</a:t>
            </a:r>
          </a:p>
          <a:p>
            <a:pPr algn="just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  <a:r>
              <a:t>20-50%;</a:t>
            </a:r>
          </a:p>
          <a:p>
            <a:pPr algn="just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  <a:r>
              <a:t>30-60%;</a:t>
            </a:r>
          </a:p>
          <a:p>
            <a:pPr algn="just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  <a:r>
              <a:t>35-70%;</a:t>
            </a:r>
          </a:p>
          <a:p>
            <a:pPr algn="just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  <a:r>
              <a:t>40-80%;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4.3. Показання сухого термометра психрометраАссмана - 22</a:t>
            </a:r>
            <a:r>
              <a:rPr baseline="30000"/>
              <a:t>про</a:t>
            </a:r>
            <a:r>
              <a:t>З, вологого - 14</a:t>
            </a:r>
            <a:r>
              <a:rPr baseline="30000"/>
              <a:t>про</a:t>
            </a:r>
            <a:r>
              <a:t>С. Атмосферний тиск - 745 мм рт. ст. Розрахуйте абсолютну, максимальну, відносну вологість повітря, дефіцит насичення, фізіологічний дефіцит насичення, знайдіть точку роси.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Прямоугольник 3"/>
          <p:cNvSpPr txBox="1"/>
          <p:nvPr/>
        </p:nvSpPr>
        <p:spPr>
          <a:xfrm>
            <a:off x="607579" y="0"/>
            <a:ext cx="10958480" cy="316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>
                <a:solidFill>
                  <a:srgbClr val="FFFFFF"/>
                </a:solidFill>
              </a:defRPr>
            </a:pPr>
            <a:r>
              <a:t>5. Структура і зміст заняття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br/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Заняття лабораторне. Шляхом опитування студентів і пояснень викладача вивчаються теоретичні питання теми.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Самостійна робота студентів включає: вимір температури повітря в зазначених точках приміщення (згідно зі схемою додатка 1), радіаційної температури (додаток 2) та показників вологості повітря (додаток 3). Результати вимірювань заносять в протокол, порівнюють з наведеними в додатках гігієнічними нормативами і дають гігієнічну оцінку. Формулюють висновок про температурно-вологісного режиму приміщення і дають рекомендації щодо його оптимізації.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Прямоугольник 3"/>
          <p:cNvSpPr txBox="1"/>
          <p:nvPr/>
        </p:nvSpPr>
        <p:spPr>
          <a:xfrm>
            <a:off x="45719" y="-1"/>
            <a:ext cx="12100562" cy="567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>
                <a:solidFill>
                  <a:srgbClr val="FFFFFF"/>
                </a:solidFill>
              </a:defRPr>
            </a:pPr>
            <a:r>
              <a:t>6. література</a:t>
            </a:r>
          </a:p>
          <a:p>
            <a:pPr algn="ctr">
              <a:defRPr>
                <a:solidFill>
                  <a:srgbClr val="FFFFFF"/>
                </a:solidFill>
              </a:defRPr>
            </a:pP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6.1. Основна: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6.1.1. Загальна гігієна. Пропедевтикагігієні. /Є.Г.Гончарук, Ю.І.Кундієв, В.Г.Бардов та ін./ За ред. Є.Г.Гончарука.- К .: Вищашкола, 1995.-С. 118-137.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6.1.2. Загальна гігієна.Пропедевітікагігієни. Гончарук Є.І., Кундієв Ю.І., Бардов В.Г. та ін. - К .:Вища школа, 2000. - С. 217-237.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6.1.3. Загальна гігієна. посібник для практичнихзайняти. /І.І.Даценко, О.Б.Денісюк, С.Л.Долошіцькій / За ред. І.І.Даценко. -Львів: Світ, 1992. - С. 13-17.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6.1.4. Габович Р.Д., Познанський С.С., ШахбазянГ.Х. Гігієна. - К .:Вища школа, 1983. - С. 36-40, 121-123, 203-207, 270-, 284-285.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6.1.5. МінхА.А. Методи гігієнічних досліджень. - М .: Медицина, 1971. - С. 11-18.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6.1.6. Лекція.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br/>
          </a:p>
          <a:p>
            <a:pPr algn="just">
              <a:defRPr b="1">
                <a:solidFill>
                  <a:srgbClr val="FFFFFF"/>
                </a:solidFill>
              </a:defRPr>
            </a:pPr>
            <a:r>
              <a:t>6.2. Додаткова: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br/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6.2.1. Даценко І.І.Габович Р.Д. Основи Загальної и тропічної гігієні. - К .:здоров'я, 1995. - С. 22-31, 296-297.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6.2.2. ГОСТ 12.1.005-88. "Загальні санітарно-гігієнічні вимоги до повітря робочої зони».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3"/>
          <p:cNvSpPr txBox="1"/>
          <p:nvPr/>
        </p:nvSpPr>
        <p:spPr>
          <a:xfrm>
            <a:off x="673680" y="0"/>
            <a:ext cx="10363570" cy="344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>
                <a:solidFill>
                  <a:srgbClr val="FFFFFF"/>
                </a:solidFill>
              </a:defRPr>
            </a:pPr>
            <a:r>
              <a:t>7. Оснащення заняття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br/>
          </a:p>
          <a:p>
            <a:pPr algn="just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  <a:r>
              <a:t>Термометри (спиртові, ртутні, Електротермометрія, Максимальний, мінімальний, пристінковий).</a:t>
            </a:r>
          </a:p>
          <a:p>
            <a:pPr algn="just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  <a:r>
              <a:t>Психрометри (станційний Августа, аспіраційний Ассмана).</a:t>
            </a:r>
          </a:p>
          <a:p>
            <a:pPr algn="just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  <a:r>
              <a:t>Гігрометри (власний, мембранний).</a:t>
            </a:r>
          </a:p>
          <a:p>
            <a:pPr algn="just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  <a:r>
              <a:t>Барометр.</a:t>
            </a:r>
          </a:p>
          <a:p>
            <a:pPr algn="just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  <a:r>
              <a:t>Самописці (барограф, термограф, Гігрограф).</a:t>
            </a:r>
          </a:p>
          <a:p>
            <a:pPr algn="just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  <a:r>
              <a:t>Актинометр.</a:t>
            </a:r>
          </a:p>
          <a:p>
            <a:pPr algn="just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  <a:r>
              <a:t>Таблиця насичених водяної пари.</a:t>
            </a:r>
          </a:p>
          <a:p>
            <a:pPr algn="just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  <a:r>
              <a:t>Завдання для студентів за оцінкою температурно-вологісного режиму приміщень.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Заголовок 1"/>
          <p:cNvSpPr txBox="1"/>
          <p:nvPr>
            <p:ph type="title"/>
          </p:nvPr>
        </p:nvSpPr>
        <p:spPr>
          <a:xfrm>
            <a:off x="646111" y="452717"/>
            <a:ext cx="9404723" cy="1400532"/>
          </a:xfrm>
          <a:prstGeom prst="rect">
            <a:avLst/>
          </a:prstGeom>
        </p:spPr>
        <p:txBody>
          <a:bodyPr/>
          <a:lstStyle/>
          <a:p>
            <a:pPr/>
            <a:r>
              <a:t>Цикл трикарбонових кислот як хімічний механізм теплопроукції</a:t>
            </a:r>
          </a:p>
        </p:txBody>
      </p:sp>
      <p:sp>
        <p:nvSpPr>
          <p:cNvPr id="277" name="Объект 2"/>
          <p:cNvSpPr txBox="1"/>
          <p:nvPr>
            <p:ph type="body" idx="1"/>
          </p:nvPr>
        </p:nvSpPr>
        <p:spPr>
          <a:xfrm>
            <a:off x="646111" y="2052917"/>
            <a:ext cx="9404724" cy="480508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b="1" i="1" sz="1800"/>
            </a:pPr>
            <a:r>
              <a:t>Цикл трикарбо́нових кисло́т </a:t>
            </a:r>
            <a:r>
              <a:rPr i="0"/>
              <a:t>(цикл Кре́бса, цитра́тний цикл) </a:t>
            </a:r>
            <a:r>
              <a:rPr b="0" i="0"/>
              <a:t>— центральна частина загального шляху катаболізму, циклічний біохімічний процес аеробних організмів, в ході якого відбувається перетворення двох- і трьохвуглецевих сполук, що утворюються як проміжні продукти в живих організмах при розпаді вуглеводів, жирів і білків, до </a:t>
            </a:r>
            <a:r>
              <a:rPr b="0" i="0"/>
              <a:t>CO2. </a:t>
            </a:r>
            <a:r>
              <a:rPr b="0" i="0"/>
              <a:t>При цьому звільнений водень прямує в ланцюг тканинного дихання, де надалі окислюється до води, беручи безпосередню участь в синтезі універсального джерела енергії — </a:t>
            </a:r>
            <a:r>
              <a:rPr i="0"/>
              <a:t>АТФ</a:t>
            </a:r>
            <a:r>
              <a:rPr b="0" i="0"/>
              <a:t>.</a:t>
            </a:r>
          </a:p>
          <a:p>
            <a:pPr>
              <a:lnSpc>
                <a:spcPct val="90000"/>
              </a:lnSpc>
              <a:defRPr sz="1800"/>
            </a:pPr>
          </a:p>
          <a:p>
            <a:pPr>
              <a:lnSpc>
                <a:spcPct val="90000"/>
              </a:lnSpc>
              <a:defRPr b="1" i="1" sz="1800"/>
            </a:pPr>
            <a:r>
              <a:t>Цикл Кребса </a:t>
            </a:r>
            <a:r>
              <a:rPr b="0" i="0"/>
              <a:t>— це ключовий етап дихання всіх клітин, що використовують кисень (аеробне дихання), центр перетину безлічі метаболічних шляхів в організмі. Окрім значної енергетичної ролі циклу відводиться також і істотна пластична функція, тобто це важливе джерело молекул-попередників, з яких в ході інших біохімічних перетворень синтезуються такі важливі для життєдіяльності клітини сполуки, як амінокислоти, вуглеводи, жирні кислоти та ін.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Заголовок 1"/>
          <p:cNvSpPr txBox="1"/>
          <p:nvPr>
            <p:ph type="title"/>
          </p:nvPr>
        </p:nvSpPr>
        <p:spPr>
          <a:xfrm>
            <a:off x="646111" y="452717"/>
            <a:ext cx="9404723" cy="1400532"/>
          </a:xfrm>
          <a:prstGeom prst="rect">
            <a:avLst/>
          </a:prstGeom>
        </p:spPr>
        <p:txBody>
          <a:bodyPr/>
          <a:lstStyle/>
          <a:p>
            <a:pPr/>
            <a:r>
              <a:t>Цикл трикарбонових кислот як хімічний механізм теплопроукції</a:t>
            </a:r>
          </a:p>
        </p:txBody>
      </p:sp>
      <p:sp>
        <p:nvSpPr>
          <p:cNvPr id="280" name="Объект 2"/>
          <p:cNvSpPr txBox="1"/>
          <p:nvPr>
            <p:ph type="body" idx="1"/>
          </p:nvPr>
        </p:nvSpPr>
        <p:spPr>
          <a:xfrm>
            <a:off x="646111" y="2052917"/>
            <a:ext cx="9404724" cy="4805083"/>
          </a:xfrm>
          <a:prstGeom prst="rect">
            <a:avLst/>
          </a:prstGeom>
        </p:spPr>
        <p:txBody>
          <a:bodyPr/>
          <a:lstStyle/>
          <a:p>
            <a:pPr/>
          </a:p>
          <a:p>
            <a:pPr>
              <a:defRPr b="1"/>
            </a:pPr>
            <a:r>
              <a:t>Цикл перетворення лимонної кислоти </a:t>
            </a:r>
            <a:r>
              <a:rPr b="0"/>
              <a:t>в живих клітинах був відкритий і вивчений німецьким біохіміком Гансом Кребсом, за цю свою роботу він (спільно з Фріцем Ліпманом) був удостоєний Нобелівської премії з фізіології та медицини 1953 року.</a:t>
            </a:r>
            <a:endParaRPr b="0"/>
          </a:p>
          <a:p>
            <a:pPr/>
          </a:p>
          <a:p>
            <a:pPr/>
            <a:r>
              <a:t>У еукаріотів всі реакції циклу Кребса протікають </a:t>
            </a:r>
            <a:r>
              <a:rPr b="1"/>
              <a:t>усередині мітохондрій</a:t>
            </a:r>
            <a:r>
              <a:t>, причому ферменти, що їх каталізують, окрім одного, знаходяться у вільному стані в мітохондріальному матриксі, виняток складає сукцинатдегідрогеназа, яка локалізується на внутрішній мітохондріальній мембрані, вбудовуючись в ліпідний бішар. У прокаріотів реакції циклу протікають в цитоплазмі.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Объект 3"/>
          <p:cNvGrpSpPr/>
          <p:nvPr/>
        </p:nvGrpSpPr>
        <p:grpSpPr>
          <a:xfrm>
            <a:off x="1987093" y="0"/>
            <a:ext cx="7362971" cy="6858000"/>
            <a:chOff x="0" y="0"/>
            <a:chExt cx="7362969" cy="6858000"/>
          </a:xfrm>
        </p:grpSpPr>
        <p:sp>
          <p:nvSpPr>
            <p:cNvPr id="282" name="Прямоугольник"/>
            <p:cNvSpPr/>
            <p:nvPr/>
          </p:nvSpPr>
          <p:spPr>
            <a:xfrm>
              <a:off x="0" y="0"/>
              <a:ext cx="7362970" cy="68580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283" name="image7.png" descr="image7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7362970" cy="6858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Объект 2"/>
          <p:cNvSpPr txBox="1"/>
          <p:nvPr>
            <p:ph type="body" idx="1"/>
          </p:nvPr>
        </p:nvSpPr>
        <p:spPr>
          <a:xfrm>
            <a:off x="1171977" y="386365"/>
            <a:ext cx="8877876" cy="5862035"/>
          </a:xfrm>
          <a:prstGeom prst="rect">
            <a:avLst/>
          </a:prstGeom>
        </p:spPr>
        <p:txBody>
          <a:bodyPr/>
          <a:lstStyle/>
          <a:p>
            <a:pPr>
              <a:defRPr b="1" u="sng"/>
            </a:pPr>
            <a:r>
              <a:t>Теплообмін (теплопередача) </a:t>
            </a:r>
            <a:r>
              <a:rPr b="0" u="none"/>
              <a:t>— фізичний процес передавання енергії у вигляді певної кількості теплоти від тіла з вищою температурою до тіла з нижчою температурою до настання термодинамічної рівноваги. Не можливо зупинити передачу тепла між сусідніми об'єктами з різними температурами — її можна лише сповільнити.</a:t>
            </a:r>
            <a:endParaRPr b="0" u="none"/>
          </a:p>
          <a:p>
            <a:pPr/>
          </a:p>
          <a:p>
            <a:pPr>
              <a:defRPr b="1"/>
            </a:pPr>
            <a:r>
              <a:t>Одиницею вимірювання теплової енергії в системі СІ є Джоуль </a:t>
            </a:r>
            <a:r>
              <a:rPr b="0"/>
              <a:t>(раніше використовувалась калорія).</a:t>
            </a:r>
            <a:endParaRPr b="0"/>
          </a:p>
          <a:p>
            <a:pPr/>
          </a:p>
          <a:p>
            <a:pPr>
              <a:defRPr b="1"/>
            </a:pPr>
            <a:r>
              <a:t>Є три види теплообміну</a:t>
            </a:r>
            <a:r>
              <a:rPr b="0"/>
              <a:t>: </a:t>
            </a:r>
            <a:endParaRPr b="0"/>
          </a:p>
          <a:p>
            <a:pPr>
              <a:defRPr i="1"/>
            </a:pPr>
            <a:r>
              <a:t>теплопровідність, </a:t>
            </a:r>
          </a:p>
          <a:p>
            <a:pPr>
              <a:defRPr i="1"/>
            </a:pPr>
            <a:r>
              <a:t>конвекція, </a:t>
            </a:r>
          </a:p>
          <a:p>
            <a:pPr>
              <a:defRPr i="1"/>
            </a:pPr>
            <a:r>
              <a:t>випромінення.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Объект 3" descr="Объект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46492" y="0"/>
            <a:ext cx="9023798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Заголовок 1"/>
          <p:cNvSpPr txBox="1"/>
          <p:nvPr>
            <p:ph type="title"/>
          </p:nvPr>
        </p:nvSpPr>
        <p:spPr>
          <a:xfrm>
            <a:off x="646112" y="-1"/>
            <a:ext cx="9404723" cy="1400532"/>
          </a:xfrm>
          <a:prstGeom prst="rect">
            <a:avLst/>
          </a:prstGeom>
        </p:spPr>
        <p:txBody>
          <a:bodyPr/>
          <a:lstStyle/>
          <a:p>
            <a:pPr/>
            <a:r>
              <a:t>Теплопровідність</a:t>
            </a:r>
          </a:p>
        </p:txBody>
      </p:sp>
      <p:sp>
        <p:nvSpPr>
          <p:cNvPr id="291" name="Объект 2"/>
          <p:cNvSpPr txBox="1"/>
          <p:nvPr>
            <p:ph type="body" idx="1"/>
          </p:nvPr>
        </p:nvSpPr>
        <p:spPr>
          <a:xfrm>
            <a:off x="646111" y="1004551"/>
            <a:ext cx="9403744" cy="58534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defRPr sz="1700"/>
            </a:pPr>
            <a:r>
              <a:t>Із теплопровідністю ми стикаємося щоразу, коли визначаємо на дотик ступінь нагрітості якогось тіла. Наприклад, коли опускаємо металеву ложку в гарячий чай, ложка нагрівається не відразу, а поступово. Це пояснюється тим, що вода має вищу температуру, ніж ложка, і її молекули мають більшу кінетичну енергію. Після того, як ложку опустили у воду, молекули води передали частину своєї кінетичної енергії атомам металу.</a:t>
            </a:r>
          </a:p>
          <a:p>
            <a:pPr>
              <a:lnSpc>
                <a:spcPct val="80000"/>
              </a:lnSpc>
              <a:defRPr sz="1700"/>
            </a:pPr>
          </a:p>
          <a:p>
            <a:pPr>
              <a:lnSpc>
                <a:spcPct val="80000"/>
              </a:lnSpc>
              <a:defRPr sz="1700"/>
            </a:pPr>
            <a:r>
              <a:t>Поступово температура води і кінетична енергія її молекул зменшуватимуться, а температура ложки і кінетична енергія атомів металу збільшуватимуться аж до вирівнювання температур води і ложки.</a:t>
            </a:r>
          </a:p>
          <a:p>
            <a:pPr>
              <a:lnSpc>
                <a:spcPct val="80000"/>
              </a:lnSpc>
              <a:defRPr sz="1700"/>
            </a:pPr>
          </a:p>
          <a:p>
            <a:pPr>
              <a:lnSpc>
                <a:spcPct val="80000"/>
              </a:lnSpc>
              <a:defRPr b="1" sz="1700"/>
            </a:pPr>
            <a:r>
              <a:t>Теплопровідність</a:t>
            </a:r>
            <a:r>
              <a:rPr b="0"/>
              <a:t> </a:t>
            </a:r>
            <a:r>
              <a:t>— це явище передачі внутрішньої енергії від однієї частини тіла до іншої або від одного тіла до іншого за їхнього безпосереднього контакту</a:t>
            </a:r>
            <a:r>
              <a:rPr b="0"/>
              <a:t>. </a:t>
            </a:r>
          </a:p>
          <a:p>
            <a:pPr>
              <a:lnSpc>
                <a:spcPct val="80000"/>
              </a:lnSpc>
              <a:defRPr sz="1700"/>
            </a:pPr>
            <a:r>
              <a:t>Зауважимо, що за явища теплопровідності не відбувається перенесення речовини. Різні речовини мають різну теплопровідність. Так, метали краще проводять тепло, ніж дерево, тому ручки сковорідок виготовляють з дерева чи пластмас. Серед металів високу теплопровідність мають срібло і мідь.</a:t>
            </a:r>
          </a:p>
          <a:p>
            <a:pPr>
              <a:lnSpc>
                <a:spcPct val="80000"/>
              </a:lnSpc>
              <a:defRPr sz="1700"/>
            </a:pPr>
          </a:p>
          <a:p>
            <a:pPr>
              <a:lnSpc>
                <a:spcPct val="80000"/>
              </a:lnSpc>
              <a:defRPr b="1" sz="1700"/>
            </a:pPr>
            <a:r>
              <a:t>Теплопровідність рідин менша, ніж теплопровідність металів</a:t>
            </a:r>
            <a:r>
              <a:rPr b="0"/>
              <a:t>. Добре відомо, що низьку теплопровідність мають хутро, вовна, пух, синтепон, оскільки пори в цих матеріалах заповнені повітрям і мало проводять тепло. Тому їх використовують для пошиття зимового одягу.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Заголовок 1"/>
          <p:cNvSpPr txBox="1"/>
          <p:nvPr>
            <p:ph type="title"/>
          </p:nvPr>
        </p:nvSpPr>
        <p:spPr>
          <a:xfrm>
            <a:off x="646111" y="452717"/>
            <a:ext cx="9404723" cy="1400532"/>
          </a:xfrm>
          <a:prstGeom prst="rect">
            <a:avLst/>
          </a:prstGeom>
        </p:spPr>
        <p:txBody>
          <a:bodyPr/>
          <a:lstStyle/>
          <a:p>
            <a:pPr/>
            <a:r>
              <a:t>Конвекція</a:t>
            </a:r>
          </a:p>
        </p:txBody>
      </p:sp>
      <p:sp>
        <p:nvSpPr>
          <p:cNvPr id="294" name="Объект 2"/>
          <p:cNvSpPr txBox="1"/>
          <p:nvPr>
            <p:ph type="body" idx="1"/>
          </p:nvPr>
        </p:nvSpPr>
        <p:spPr>
          <a:xfrm>
            <a:off x="1104292" y="1537764"/>
            <a:ext cx="8946543" cy="5004704"/>
          </a:xfrm>
          <a:prstGeom prst="rect">
            <a:avLst/>
          </a:prstGeom>
        </p:spPr>
        <p:txBody>
          <a:bodyPr/>
          <a:lstStyle/>
          <a:p>
            <a:pPr/>
            <a:r>
              <a:t>Наступний вид теплообміну — конвекція. Під час конвекції енергія переноситься потоками газу чи рідини. У твердих тілах цей спосіб теплообміну неможливий. Конвекція зумовлює виникнення таких явищ природи, як вітер, теплі й холодні течії в океанах тощо.</a:t>
            </a:r>
          </a:p>
          <a:p>
            <a:pPr/>
          </a:p>
          <a:p>
            <a:pPr/>
            <a:r>
              <a:t>Розрізняють </a:t>
            </a:r>
            <a:r>
              <a:rPr b="1"/>
              <a:t>природну конвекцію</a:t>
            </a:r>
            <a:r>
              <a:t> і </a:t>
            </a:r>
            <a:r>
              <a:rPr b="1"/>
              <a:t>вимушену конвекцію</a:t>
            </a:r>
            <a:r>
              <a:t>, що відбувається, коли, наприклад, нерівномірно нагріту рідину перемішують мішалкою. Конвекція, як і теплопровідність, широко використовується в побуті. Саме завдяки конвекції нагрівається рідина в посудині, яка стоїть на гарячій плиті, обігріваються приміщення.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Заголовок 1"/>
          <p:cNvSpPr txBox="1"/>
          <p:nvPr>
            <p:ph type="title"/>
          </p:nvPr>
        </p:nvSpPr>
        <p:spPr>
          <a:xfrm>
            <a:off x="646111" y="452717"/>
            <a:ext cx="9404723" cy="1400532"/>
          </a:xfrm>
          <a:prstGeom prst="rect">
            <a:avLst/>
          </a:prstGeom>
        </p:spPr>
        <p:txBody>
          <a:bodyPr/>
          <a:lstStyle/>
          <a:p>
            <a:pPr/>
            <a:r>
              <a:t>Випромінення</a:t>
            </a:r>
          </a:p>
        </p:txBody>
      </p:sp>
      <p:sp>
        <p:nvSpPr>
          <p:cNvPr id="297" name="Объект 2"/>
          <p:cNvSpPr txBox="1"/>
          <p:nvPr>
            <p:ph type="body" sz="half" idx="1"/>
          </p:nvPr>
        </p:nvSpPr>
        <p:spPr>
          <a:xfrm>
            <a:off x="-1" y="1390917"/>
            <a:ext cx="6117468" cy="49089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b="1"/>
            </a:pPr>
            <a:r>
              <a:t>Випромінення (променевий теплообмін</a:t>
            </a:r>
            <a:r>
              <a:rPr b="0"/>
              <a:t>), подібно до теплопровідності та конвекції, є видом теплообміну.</a:t>
            </a:r>
            <a:endParaRPr b="0"/>
          </a:p>
          <a:p>
            <a:pPr>
              <a:lnSpc>
                <a:spcPct val="90000"/>
              </a:lnSpc>
            </a:pPr>
          </a:p>
          <a:p>
            <a:pPr>
              <a:lnSpc>
                <a:spcPct val="90000"/>
              </a:lnSpc>
            </a:pPr>
            <a:r>
              <a:t>Випроміненням енергія може передаватися на великі відстані і не потребує наявності речовини між тілами. Яскравий приклад — випромінення Сонця, яке досягає Землі, проходячи відстань 149 000 000 км крізь майже безповітряний простір.</a:t>
            </a:r>
          </a:p>
          <a:p>
            <a:pPr>
              <a:lnSpc>
                <a:spcPct val="90000"/>
              </a:lnSpc>
            </a:pPr>
          </a:p>
          <a:p>
            <a:pPr>
              <a:lnSpc>
                <a:spcPct val="90000"/>
              </a:lnSpc>
            </a:pPr>
            <a:r>
              <a:t>Енергію випромінюють усі тіла — і сильно, і слабо нагріті. Чим вища температура тіла, тим більше енергії воно випромінює.</a:t>
            </a:r>
          </a:p>
        </p:txBody>
      </p:sp>
      <p:pic>
        <p:nvPicPr>
          <p:cNvPr id="298" name="Рисунок 3" descr="Рисунок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17466" y="1390918"/>
            <a:ext cx="6136068" cy="46020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Объект 2"/>
          <p:cNvSpPr txBox="1"/>
          <p:nvPr>
            <p:ph type="body" sz="half" idx="1"/>
          </p:nvPr>
        </p:nvSpPr>
        <p:spPr>
          <a:xfrm>
            <a:off x="476518" y="1133343"/>
            <a:ext cx="4018210" cy="487787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sz="1700"/>
            </a:pPr>
            <a:r>
              <a:t>Існують також комбіновані види теплообміну. Основні з них:</a:t>
            </a:r>
          </a:p>
          <a:p>
            <a:pPr>
              <a:lnSpc>
                <a:spcPct val="90000"/>
              </a:lnSpc>
              <a:defRPr sz="1700"/>
            </a:pPr>
          </a:p>
          <a:p>
            <a:pPr>
              <a:lnSpc>
                <a:spcPct val="90000"/>
              </a:lnSpc>
              <a:defRPr b="1" sz="1700"/>
            </a:pPr>
            <a:r>
              <a:t>тепловіддача </a:t>
            </a:r>
            <a:r>
              <a:rPr b="0"/>
              <a:t>(конвективний теплообмін між потоками рідини чи газу та поверхнею твердого тіла)</a:t>
            </a:r>
          </a:p>
          <a:p>
            <a:pPr>
              <a:lnSpc>
                <a:spcPct val="90000"/>
              </a:lnSpc>
              <a:defRPr b="1" sz="1700"/>
            </a:pPr>
            <a:r>
              <a:t>теплопередача</a:t>
            </a:r>
            <a:r>
              <a:rPr b="0"/>
              <a:t> (теплообмін між більш нагрітим середовищем через розділяючу їх стінку та менш нагрітим)</a:t>
            </a:r>
          </a:p>
          <a:p>
            <a:pPr>
              <a:lnSpc>
                <a:spcPct val="90000"/>
              </a:lnSpc>
              <a:defRPr b="1" sz="1700"/>
            </a:pPr>
            <a:r>
              <a:t>конвективно-випромінювальне перенесення тепла </a:t>
            </a:r>
            <a:r>
              <a:rPr b="0"/>
              <a:t>(спільна перенесення тепла конвекцією та випроміненням)</a:t>
            </a:r>
          </a:p>
        </p:txBody>
      </p:sp>
      <p:pic>
        <p:nvPicPr>
          <p:cNvPr id="301" name="Рисунок 3" descr="Рисунок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10634" y="1171981"/>
            <a:ext cx="6091708" cy="45687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Заголовок 1"/>
          <p:cNvSpPr txBox="1"/>
          <p:nvPr>
            <p:ph type="title"/>
          </p:nvPr>
        </p:nvSpPr>
        <p:spPr>
          <a:xfrm>
            <a:off x="646111" y="452717"/>
            <a:ext cx="9404723" cy="1400532"/>
          </a:xfrm>
          <a:prstGeom prst="rect">
            <a:avLst/>
          </a:prstGeom>
        </p:spPr>
        <p:txBody>
          <a:bodyPr/>
          <a:lstStyle/>
          <a:p>
            <a:pPr/>
            <a:r>
              <a:t>Вплив мікроклімату на теплорегуляцію</a:t>
            </a:r>
          </a:p>
        </p:txBody>
      </p:sp>
      <p:sp>
        <p:nvSpPr>
          <p:cNvPr id="304" name="Объект 2"/>
          <p:cNvSpPr txBox="1"/>
          <p:nvPr>
            <p:ph type="body" idx="1"/>
          </p:nvPr>
        </p:nvSpPr>
        <p:spPr>
          <a:xfrm>
            <a:off x="1103311" y="2052917"/>
            <a:ext cx="8946543" cy="419548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Суттєвий вплив на стан організму працівника, його працездатність здійснює </a:t>
            </a:r>
            <a:r>
              <a:rPr b="1"/>
              <a:t>мікроклімат (метеорологічні умови) виробничого приміщення</a:t>
            </a:r>
            <a:r>
              <a:t>, під яким розуміють клімат внутрішнього середовища цього приміщення, який визначається температурою, відносною вологістю, рухом повітря та тепловим випромінюванням нагрітих поверхонь, що в сукупності впливають на тепловий стан організму людини.</a:t>
            </a:r>
          </a:p>
          <a:p>
            <a:pPr>
              <a:lnSpc>
                <a:spcPct val="90000"/>
              </a:lnSpc>
            </a:pPr>
          </a:p>
          <a:p>
            <a:pPr>
              <a:lnSpc>
                <a:spcPct val="90000"/>
              </a:lnSpc>
            </a:pPr>
            <a:r>
              <a:t>У процесі трудової діяльності людина перебуває у постійній тепловій взаємодії з виробничим середовищем. За нормальних мікрокліматичних умов в організмі працівника, завдяки терморегуляції, підтримується постійна температура тіла (36,6 °С).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Объект 2"/>
          <p:cNvSpPr txBox="1"/>
          <p:nvPr>
            <p:ph type="body" idx="1"/>
          </p:nvPr>
        </p:nvSpPr>
        <p:spPr>
          <a:xfrm>
            <a:off x="914399" y="141667"/>
            <a:ext cx="9135455" cy="636216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defRPr sz="1700"/>
            </a:pPr>
            <a:r>
              <a:t>Кількість тепла, що утворюється в організмі, залежить від фізичного навантаження працівника, а рівень тепловіддачі – від мікрокліматичних умов виробничого приміщення. Віддача тепла організмом людини здійснюється, в основному, за рахунок випромінювання і випаровування вологи з поверхні шкіри.</a:t>
            </a:r>
          </a:p>
          <a:p>
            <a:pPr>
              <a:lnSpc>
                <a:spcPct val="80000"/>
              </a:lnSpc>
              <a:defRPr sz="1700"/>
            </a:pPr>
          </a:p>
          <a:p>
            <a:pPr>
              <a:lnSpc>
                <a:spcPct val="80000"/>
              </a:lnSpc>
              <a:defRPr sz="1700"/>
            </a:pPr>
            <a:r>
              <a:t>Чим нижча температура повітря і швидкість його руху, тим більше тепла віддається випромінюванням. При високій температурі значна частина тепла втрачається випаровуванням поту. Разом з потом організм втрачає воду, вітаміни, мінеральні солі, внаслідок чого збезводнюється, порушується обмін речовин. Тому працівники «гарячих» цехів забезпечуються газованою підсоленою водою.</a:t>
            </a:r>
          </a:p>
          <a:p>
            <a:pPr>
              <a:lnSpc>
                <a:spcPct val="80000"/>
              </a:lnSpc>
              <a:defRPr sz="1700"/>
            </a:pPr>
          </a:p>
          <a:p>
            <a:pPr>
              <a:lnSpc>
                <a:spcPct val="80000"/>
              </a:lnSpc>
              <a:defRPr sz="1700"/>
            </a:pPr>
            <a:r>
              <a:t>Вологість повітря істотно впливає на віддачу тепла випаровуванням. Через високу вологість випаровування утруднюється і віддача тепла зменшується. Зниження вологості покращує процес тепловіддачі випаровуванням. Проте надто низька вологість викликає висихання слизових оболонок дихальних шляхів.</a:t>
            </a:r>
          </a:p>
          <a:p>
            <a:pPr>
              <a:lnSpc>
                <a:spcPct val="80000"/>
              </a:lnSpc>
              <a:defRPr sz="1700"/>
            </a:pPr>
          </a:p>
          <a:p>
            <a:pPr>
              <a:lnSpc>
                <a:spcPct val="80000"/>
              </a:lnSpc>
              <a:defRPr sz="1700"/>
            </a:pPr>
            <a:r>
              <a:t>Рухомість повітря визначає рівень тепловіддачі з поверхні шкіри конвекцією і випаровуванням. У гарячих виробничих приміщеннях при температурі рухомого повітря до 35 °С рух повітря сприяє збільшенню віддачі тепла організмом. З підвищенням температури рухоме гаряче повітря саме буде віддавати своє тепло тілу людини, викликаючи його нагрівання.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Объект 2"/>
          <p:cNvSpPr txBox="1"/>
          <p:nvPr>
            <p:ph type="body" idx="1"/>
          </p:nvPr>
        </p:nvSpPr>
        <p:spPr>
          <a:xfrm>
            <a:off x="1133340" y="193183"/>
            <a:ext cx="8916514" cy="605521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sz="1800"/>
            </a:pPr>
            <a:r>
              <a:t>Рухоме повітря при низькій температурі викликає переохолодження організму. Різкі коливання температури в приміщенні, яке продувається холодним повітрям (протягом), значно порушують терморегуляцію організму і можуть викликати простудні захворювання.</a:t>
            </a:r>
          </a:p>
          <a:p>
            <a:pPr>
              <a:lnSpc>
                <a:spcPct val="90000"/>
              </a:lnSpc>
              <a:defRPr sz="1800"/>
            </a:pPr>
          </a:p>
          <a:p>
            <a:pPr>
              <a:lnSpc>
                <a:spcPct val="90000"/>
              </a:lnSpc>
              <a:defRPr sz="1800"/>
            </a:pPr>
            <a:r>
              <a:t>Можливості організму пристосовуватись до метеорологічних умов значні, але небезмежні. Верхньою межею терморегуляції людини, що знаходиться у стані спокою, прийнято вважати 30–31 °С при відносній вологості 85% чи 40 °С при відносній вологості 30%. При виконанні фізичної роботи ця межа значно нижча. Так, при виконанні важкої роботи теплова рівновага зберігається при температурі повітря 12-14 °С.</a:t>
            </a:r>
          </a:p>
          <a:p>
            <a:pPr>
              <a:lnSpc>
                <a:spcPct val="90000"/>
              </a:lnSpc>
              <a:defRPr sz="1800"/>
            </a:pPr>
          </a:p>
          <a:p>
            <a:pPr>
              <a:lnSpc>
                <a:spcPct val="90000"/>
              </a:lnSpc>
              <a:defRPr sz="1800"/>
            </a:pPr>
            <a:r>
              <a:t>Таким чином, для нормального теплового самопочуття людини важливе певне співвідношення температури, відносної вологості і швидкості руху повітря. Нормативним документом, що визначає параметри мікроклімату виробничих приміщень є ДСН 3.3.6.042-99 «Санітарні норми мікроклімату виробничих приміщень».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Rectangle 1"/>
          <p:cNvSpPr txBox="1"/>
          <p:nvPr/>
        </p:nvSpPr>
        <p:spPr>
          <a:xfrm>
            <a:off x="45719" y="-308046"/>
            <a:ext cx="127001" cy="617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br/>
          </a:p>
        </p:txBody>
      </p:sp>
      <p:sp>
        <p:nvSpPr>
          <p:cNvPr id="311" name="Объект 8"/>
          <p:cNvSpPr txBox="1"/>
          <p:nvPr>
            <p:ph type="body" idx="1"/>
          </p:nvPr>
        </p:nvSpPr>
        <p:spPr>
          <a:xfrm>
            <a:off x="1094703" y="141668"/>
            <a:ext cx="8955151" cy="671633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defRPr sz="1500"/>
            </a:pPr>
            <a:r>
              <a:t>Під оптимальними мікрокліматичними умовами розуміють комплекс мікрокліматичних чинників, які в умовах тривалої та систематичної дії на людину створюють комфортні теплові відчуття та збереження нормального теплового стану організму без напруження механізмів терморегуляції.</a:t>
            </a:r>
          </a:p>
          <a:p>
            <a:pPr>
              <a:lnSpc>
                <a:spcPct val="80000"/>
              </a:lnSpc>
              <a:defRPr sz="1500"/>
            </a:pPr>
          </a:p>
          <a:p>
            <a:pPr>
              <a:lnSpc>
                <a:spcPct val="80000"/>
              </a:lnSpc>
              <a:defRPr sz="1500"/>
            </a:pPr>
            <a:r>
              <a:t>Допустимі мікрокліматичні умови – комплекс мікрокліматичних чинників, які в умовах тривалої та систематичної дії на людину можуть викликати дискомфортні відчуття та зміни теплового стану організму, однак вони швидко минають і нормалізуються за рахунок напруження механізмів терморегуляції в межах фізіологічних пристосувальних можливостей.</a:t>
            </a:r>
          </a:p>
          <a:p>
            <a:pPr>
              <a:lnSpc>
                <a:spcPct val="80000"/>
              </a:lnSpc>
              <a:defRPr sz="1500"/>
            </a:pPr>
          </a:p>
          <a:p>
            <a:pPr>
              <a:lnSpc>
                <a:spcPct val="80000"/>
              </a:lnSpc>
              <a:defRPr sz="1500"/>
            </a:pPr>
            <a:r>
              <a:t>Нормалізація несприятливих мікрокліматичних умов здійснюється за допомогою комплексу заходів та способів, які включають: будівельно-планувальні, організаційно-технологічні, санітарно-технічні та ін. заходи колективного захисту. Для профілактики перегрівань та переохолоджень робітників використовуються засоби індивідуального захисту, медико-біологічні тощо.</a:t>
            </a:r>
          </a:p>
          <a:p>
            <a:pPr>
              <a:lnSpc>
                <a:spcPct val="80000"/>
              </a:lnSpc>
              <a:defRPr sz="1500"/>
            </a:pPr>
          </a:p>
          <a:p>
            <a:pPr>
              <a:lnSpc>
                <a:spcPct val="80000"/>
              </a:lnSpc>
              <a:defRPr sz="1500"/>
            </a:pPr>
            <a:r>
              <a:t>Формовані параметри мікроклімату на робочих місцях повинні бути досягненні, в першу чергу, за рахунок раціонального планування виробничих приміщень і оптимального розміщення в них устаткування з тепло-, холодо- та вологовиділеннями. Для зменшення термічних навантажень на працюючих передбачається максимальна механізація, автоматизація та дистанційне управління технологічними процесами і устаткуванням.</a:t>
            </a:r>
          </a:p>
          <a:p>
            <a:pPr>
              <a:lnSpc>
                <a:spcPct val="80000"/>
              </a:lnSpc>
              <a:defRPr sz="1500"/>
            </a:pPr>
          </a:p>
          <a:p>
            <a:pPr>
              <a:lnSpc>
                <a:spcPct val="80000"/>
              </a:lnSpc>
              <a:defRPr sz="1500"/>
            </a:pPr>
            <a:r>
              <a:t>При неможливості технічними засобами забезпечити допустимі гігієнічні нормативи опромінення на робочих місцях використовуються засоби індивідуального захисту (ЗІЗ) – спецодяг, спецвзуття, ЗІЗ для захисту голови, очей, обличчя, рук.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Объект 2"/>
          <p:cNvSpPr txBox="1"/>
          <p:nvPr>
            <p:ph type="body" sz="half" idx="1"/>
          </p:nvPr>
        </p:nvSpPr>
        <p:spPr>
          <a:xfrm>
            <a:off x="575278" y="656822"/>
            <a:ext cx="5464913" cy="555079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defRPr sz="1700"/>
            </a:pPr>
            <a:r>
              <a:t>Вимірювання показників мікроклімату опалювальних приміщень в холодний період року слід виконувати при різниці температур внутрішнього і зовнішнього повітря, що становить 50% і більше розрахункової різниці температур.</a:t>
            </a:r>
          </a:p>
          <a:p>
            <a:pPr>
              <a:lnSpc>
                <a:spcPct val="80000"/>
              </a:lnSpc>
              <a:defRPr sz="1700"/>
            </a:pPr>
          </a:p>
          <a:p>
            <a:pPr>
              <a:lnSpc>
                <a:spcPct val="80000"/>
              </a:lnSpc>
              <a:defRPr sz="1700"/>
            </a:pPr>
            <a:r>
              <a:t>Для теплого періоду року вимір показників мікроклімату слід виконувати в найбільш спекотний місяць.</a:t>
            </a:r>
          </a:p>
          <a:p>
            <a:pPr>
              <a:lnSpc>
                <a:spcPct val="80000"/>
              </a:lnSpc>
              <a:defRPr sz="1700"/>
            </a:pPr>
          </a:p>
          <a:p>
            <a:pPr>
              <a:lnSpc>
                <a:spcPct val="80000"/>
              </a:lnSpc>
              <a:defRPr sz="1700"/>
            </a:pPr>
            <a:r>
              <a:t>Для виявлення закономірностей розподілу температур, вологості і швидкості повітря за обсягом приміщення, вимірювання їх величин необхідно виконувати по вертикалі в декількох поперечних перетинах приміщення. Пункти вимірів і число перетинів встановлюються в залежності від призначення приміщення, виду діяльності людини, характеру розміщення систем опалення і вентиляції, технологічного обладнання та об'ємно-планувального рішення будівлі.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Объект 2"/>
          <p:cNvSpPr txBox="1"/>
          <p:nvPr>
            <p:ph type="body" idx="1"/>
          </p:nvPr>
        </p:nvSpPr>
        <p:spPr>
          <a:xfrm>
            <a:off x="1081826" y="0"/>
            <a:ext cx="8968028" cy="378638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</a:p>
          <a:p>
            <a:pPr>
              <a:lnSpc>
                <a:spcPct val="90000"/>
              </a:lnSpc>
            </a:pPr>
            <a:r>
              <a:t>При вимірюванні показників мікроклімату пункти, в яких проводяться вимірювання, не повинні знаходитися в безпосередній близькості до джерел тепло- та вологовиділення, припливних і витяжних отвор</a:t>
            </a:r>
            <a:r>
              <a:t>ів</a:t>
            </a:r>
            <a:r>
              <a:t>, через які надходить або віддаляється повітря.</a:t>
            </a:r>
          </a:p>
          <a:p>
            <a:pPr>
              <a:lnSpc>
                <a:spcPct val="90000"/>
              </a:lnSpc>
            </a:pPr>
          </a:p>
          <a:p>
            <a:pPr>
              <a:lnSpc>
                <a:spcPct val="90000"/>
              </a:lnSpc>
            </a:pPr>
            <a:r>
              <a:t>У приміщеннях з великою щільністю і тривалістю перебування людей вимірювання показників мікроклімату слід проводити на рівновеликих ділянках, площа яких повинна бути не менше 25 і не більше 100 м2.</a:t>
            </a:r>
          </a:p>
        </p:txBody>
      </p:sp>
      <p:pic>
        <p:nvPicPr>
          <p:cNvPr id="316" name="Рисунок 3" descr="Рисунок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031" y="3640606"/>
            <a:ext cx="6600253" cy="32173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Прямоугольник 3"/>
          <p:cNvSpPr txBox="1"/>
          <p:nvPr/>
        </p:nvSpPr>
        <p:spPr>
          <a:xfrm>
            <a:off x="244023" y="-440045"/>
            <a:ext cx="11586441" cy="288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FFFFFF"/>
                </a:solidFill>
              </a:defRPr>
            </a:pPr>
            <a:br/>
          </a:p>
          <a:p>
            <a:pPr algn="ctr">
              <a:defRPr b="1">
                <a:solidFill>
                  <a:srgbClr val="FFFFFF"/>
                </a:solidFill>
              </a:defRPr>
            </a:pPr>
            <a:r>
              <a:t>Вивчення температурного режиму повітря приміщення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br/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Для повної характеристики температурного режиму приміщень заміри температури проводяться в 6 і більше точках.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Термометри (ртутні, спиртові, електричні, сухі термометри психрометрів) розміщують в лабораторії на штативах по діагоналі в 3 точках на висоті 0,2 м від підлоги і в 3 точках на висоті 1,5 м від підлоги (відповідно, точки t2, t4, t6 і t1, t3, t5) і на відстані 0,2 м від стіни за схемою: </a:t>
            </a:r>
          </a:p>
        </p:txBody>
      </p:sp>
      <p:pic>
        <p:nvPicPr>
          <p:cNvPr id="319" name="Рисунок 4" descr="Рисунок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07529" y="3658653"/>
            <a:ext cx="2419351" cy="1638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0" name="Рисунок 5" descr="Рисунок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62400" y="3677703"/>
            <a:ext cx="2514601" cy="1600201"/>
          </a:xfrm>
          <a:prstGeom prst="rect">
            <a:avLst/>
          </a:prstGeom>
          <a:ln w="12700">
            <a:miter lim="400000"/>
          </a:ln>
        </p:spPr>
      </p:pic>
      <p:sp>
        <p:nvSpPr>
          <p:cNvPr id="321" name="Прямоугольник 6"/>
          <p:cNvSpPr txBox="1"/>
          <p:nvPr/>
        </p:nvSpPr>
        <p:spPr>
          <a:xfrm>
            <a:off x="3510987" y="5447708"/>
            <a:ext cx="6774394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just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а) план приміщення; б) вертикальний розріз приміщення.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Прямоугольник 3"/>
          <p:cNvSpPr txBox="1"/>
          <p:nvPr/>
        </p:nvSpPr>
        <p:spPr>
          <a:xfrm>
            <a:off x="747125" y="233574"/>
            <a:ext cx="11292659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>
                <a:solidFill>
                  <a:srgbClr val="FFFFFF"/>
                </a:solidFill>
              </a:defRPr>
            </a:pPr>
            <a:r>
              <a:t>Показання термометрів знімають після експозиції 10 хв. в точці вимірювання.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Розрахунок параметрів температурного режиму повітря приміщень: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а) середня температура приміщення:</a:t>
            </a:r>
          </a:p>
        </p:txBody>
      </p:sp>
      <p:sp>
        <p:nvSpPr>
          <p:cNvPr id="324" name="Прямоугольник 4"/>
          <p:cNvSpPr txBox="1"/>
          <p:nvPr/>
        </p:nvSpPr>
        <p:spPr>
          <a:xfrm>
            <a:off x="1170380" y="1480927"/>
            <a:ext cx="1218628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FFFFFF"/>
                </a:solidFill>
              </a:defRPr>
            </a:pPr>
            <a:r>
              <a:t>а) t</a:t>
            </a:r>
            <a:r>
              <a:rPr baseline="-25000"/>
              <a:t>ср..</a:t>
            </a:r>
            <a:r>
              <a:t>= </a:t>
            </a:r>
          </a:p>
        </p:txBody>
      </p:sp>
      <p:pic>
        <p:nvPicPr>
          <p:cNvPr id="325" name="Рисунок 5" descr="Рисунок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58458" y="1156903"/>
            <a:ext cx="3018623" cy="1017381"/>
          </a:xfrm>
          <a:prstGeom prst="rect">
            <a:avLst/>
          </a:prstGeom>
          <a:ln w="12700">
            <a:miter lim="400000"/>
          </a:ln>
        </p:spPr>
      </p:pic>
      <p:sp>
        <p:nvSpPr>
          <p:cNvPr id="326" name="Прямоугольник 6"/>
          <p:cNvSpPr txBox="1"/>
          <p:nvPr/>
        </p:nvSpPr>
        <p:spPr>
          <a:xfrm>
            <a:off x="747126" y="2205059"/>
            <a:ext cx="543728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just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б) перепад температури повітря по вертикалі:</a:t>
            </a:r>
          </a:p>
        </p:txBody>
      </p:sp>
      <p:sp>
        <p:nvSpPr>
          <p:cNvPr id="327" name="Прямоугольник 7"/>
          <p:cNvSpPr txBox="1"/>
          <p:nvPr/>
        </p:nvSpPr>
        <p:spPr>
          <a:xfrm>
            <a:off x="1170380" y="2853107"/>
            <a:ext cx="1218628" cy="414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t>t</a:t>
            </a:r>
            <a:r>
              <a:rPr baseline="-25000"/>
              <a:t>верт.</a:t>
            </a:r>
            <a:r>
              <a:t> =</a:t>
            </a:r>
          </a:p>
        </p:txBody>
      </p:sp>
      <p:sp>
        <p:nvSpPr>
          <p:cNvPr id="328" name="Прямоугольник 8"/>
          <p:cNvSpPr txBox="1"/>
          <p:nvPr/>
        </p:nvSpPr>
        <p:spPr>
          <a:xfrm>
            <a:off x="1261006" y="2898414"/>
            <a:ext cx="26487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Δ</a:t>
            </a:r>
          </a:p>
        </p:txBody>
      </p:sp>
      <p:pic>
        <p:nvPicPr>
          <p:cNvPr id="329" name="Рисунок 9" descr="Рисунок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8458" y="2676555"/>
            <a:ext cx="1292265" cy="722436"/>
          </a:xfrm>
          <a:prstGeom prst="rect">
            <a:avLst/>
          </a:prstGeom>
          <a:ln w="12700">
            <a:miter lim="400000"/>
          </a:ln>
        </p:spPr>
      </p:pic>
      <p:sp>
        <p:nvSpPr>
          <p:cNvPr id="330" name="Прямоугольник 11"/>
          <p:cNvSpPr txBox="1"/>
          <p:nvPr/>
        </p:nvSpPr>
        <p:spPr>
          <a:xfrm>
            <a:off x="3616767" y="2853106"/>
            <a:ext cx="24333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- </a:t>
            </a:r>
          </a:p>
        </p:txBody>
      </p:sp>
      <p:pic>
        <p:nvPicPr>
          <p:cNvPr id="331" name="Рисунок 12" descr="Рисунок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88228" y="2676555"/>
            <a:ext cx="1434936" cy="755940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Прямоугольник 13"/>
          <p:cNvSpPr txBox="1"/>
          <p:nvPr/>
        </p:nvSpPr>
        <p:spPr>
          <a:xfrm>
            <a:off x="747125" y="3677703"/>
            <a:ext cx="563630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just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в) перепад температури повітря по горизонталі:</a:t>
            </a:r>
          </a:p>
        </p:txBody>
      </p:sp>
      <p:sp>
        <p:nvSpPr>
          <p:cNvPr id="333" name="Прямоугольник 14"/>
          <p:cNvSpPr txBox="1"/>
          <p:nvPr/>
        </p:nvSpPr>
        <p:spPr>
          <a:xfrm>
            <a:off x="1376312" y="4401837"/>
            <a:ext cx="551779" cy="414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t>t</a:t>
            </a:r>
            <a:r>
              <a:rPr baseline="-25000"/>
              <a:t>гір.</a:t>
            </a:r>
            <a:r>
              <a:t>=</a:t>
            </a:r>
          </a:p>
        </p:txBody>
      </p:sp>
      <p:sp>
        <p:nvSpPr>
          <p:cNvPr id="334" name="Прямоугольник 15"/>
          <p:cNvSpPr txBox="1"/>
          <p:nvPr/>
        </p:nvSpPr>
        <p:spPr>
          <a:xfrm>
            <a:off x="1199932" y="4444956"/>
            <a:ext cx="26487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Δ</a:t>
            </a:r>
          </a:p>
        </p:txBody>
      </p:sp>
      <p:pic>
        <p:nvPicPr>
          <p:cNvPr id="335" name="Рисунок 16" descr="Рисунок 1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73700" y="4203522"/>
            <a:ext cx="939922" cy="85917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6" name="Рисунок 17" descr="Рисунок 17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142306" y="4196886"/>
            <a:ext cx="966904" cy="909839"/>
          </a:xfrm>
          <a:prstGeom prst="rect">
            <a:avLst/>
          </a:prstGeom>
          <a:ln w="12700">
            <a:miter lim="400000"/>
          </a:ln>
        </p:spPr>
      </p:pic>
      <p:sp>
        <p:nvSpPr>
          <p:cNvPr id="337" name="Прямоугольник 18"/>
          <p:cNvSpPr txBox="1"/>
          <p:nvPr/>
        </p:nvSpPr>
        <p:spPr>
          <a:xfrm>
            <a:off x="2928017" y="4441049"/>
            <a:ext cx="180044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-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Прямоугольник 3"/>
          <p:cNvSpPr txBox="1"/>
          <p:nvPr/>
        </p:nvSpPr>
        <p:spPr>
          <a:xfrm>
            <a:off x="508856" y="178129"/>
            <a:ext cx="11487003" cy="288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>
                <a:solidFill>
                  <a:srgbClr val="FFFFFF"/>
                </a:solidFill>
              </a:defRPr>
            </a:pPr>
            <a:r>
              <a:t>Схеми і всі розрахунки заносять в протокол, складають гігієнічний висновок. При цьому керуються тим, що оптимальна температура повітря в житлових і навчальних приміщеннях, палатах для госпіталізації соматичних хворих повинна бути в інтервалі +18 - +21</a:t>
            </a:r>
            <a:r>
              <a:rPr baseline="30000"/>
              <a:t>○</a:t>
            </a:r>
            <a:r>
              <a:t>С, перепад температури по вертикалі повинен бути не більше 1,5-2,0</a:t>
            </a:r>
            <a:r>
              <a:rPr baseline="30000"/>
              <a:t>○</a:t>
            </a:r>
            <a:r>
              <a:t>С, а по горизонталі - не більше 2,0-3,0</a:t>
            </a:r>
            <a:r>
              <a:rPr baseline="30000"/>
              <a:t>○</a:t>
            </a:r>
            <a:r>
              <a:t>С. Добові коливання температури визначають по термограмме, яку готує лабораторія за допомогою термографа. При центральному опаленні добові коливання температури повітря не повинні перевищувати 3</a:t>
            </a:r>
            <a:r>
              <a:rPr baseline="30000"/>
              <a:t>○</a:t>
            </a:r>
            <a:r>
              <a:t>С, а при місцевому опаленні - НЕ 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більше 6</a:t>
            </a:r>
            <a:r>
              <a:rPr baseline="30000"/>
              <a:t>○</a:t>
            </a:r>
            <a:r>
              <a:t>С.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Критеріями гігієнічної оцінки мікроклімату житлових і громадських приміщень є допустимі і оптимальні норми температури повітря, представлені в таблиці 1.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1" name="Таблица 3"/>
          <p:cNvGraphicFramePr/>
          <p:nvPr/>
        </p:nvGraphicFramePr>
        <p:xfrm>
          <a:off x="585104" y="1005342"/>
          <a:ext cx="7228859" cy="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791616"/>
                <a:gridCol w="2718621"/>
                <a:gridCol w="2718621"/>
              </a:tblGrid>
              <a:tr h="50800">
                <a:tc rowSpan="2">
                  <a:txBody>
                    <a:bodyPr/>
                    <a:lstStyle/>
                    <a:p>
                      <a:pPr defTabSz="457200">
                        <a:defRPr sz="1400">
                          <a:solidFill>
                            <a:srgbClr val="FFFFFF"/>
                          </a:solidFill>
                        </a:defRPr>
                      </a:pPr>
                      <a:br/>
                    </a:p>
                    <a:p>
                      <a:pPr defTabSz="457200">
                        <a:defRPr sz="1400">
                          <a:solidFill>
                            <a:srgbClr val="FFFFFF"/>
                          </a:solidFill>
                        </a:defRPr>
                      </a:pPr>
                      <a:r>
                        <a:t>період року</a:t>
                      </a:r>
                    </a:p>
                    <a:p>
                      <a:pPr defTabSz="457200">
                        <a:defRPr sz="1400">
                          <a:solidFill>
                            <a:srgbClr val="FFFFFF"/>
                          </a:solidFill>
                        </a:defRPr>
                      </a:pPr>
                      <a:br/>
                    </a:p>
                  </a:txBody>
                  <a:tcPr marL="66675" marR="66675" marT="66675" marB="6667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температура</a:t>
                      </a:r>
                    </a:p>
                  </a:txBody>
                  <a:tcPr marL="66675" marR="66675" marT="66675" marB="6667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 hMerge="1">
                  <a:tcPr/>
                </a:tc>
              </a:tr>
              <a:tr h="50800">
                <a:tc vMerge="1">
                  <a:tcPr/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оптимальна</a:t>
                      </a:r>
                    </a:p>
                  </a:txBody>
                  <a:tcPr marL="66675" marR="66675" marT="66675" marB="6667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допустима</a:t>
                      </a:r>
                    </a:p>
                  </a:txBody>
                  <a:tcPr marL="66675" marR="66675" marT="66675" marB="6667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0800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теплий</a:t>
                      </a:r>
                    </a:p>
                  </a:txBody>
                  <a:tcPr marL="66675" marR="66675" marT="66675" marB="6667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400">
                          <a:solidFill>
                            <a:srgbClr val="FFFFFF"/>
                          </a:solidFill>
                        </a:defRPr>
                      </a:pPr>
                      <a:r>
                        <a:t>20-22</a:t>
                      </a:r>
                      <a:r>
                        <a:rPr baseline="30000"/>
                        <a:t>про</a:t>
                      </a:r>
                      <a:r>
                        <a:t>З</a:t>
                      </a:r>
                    </a:p>
                    <a:p>
                      <a:pPr algn="just" defTabSz="457200">
                        <a:defRPr sz="1400">
                          <a:solidFill>
                            <a:srgbClr val="FFFFFF"/>
                          </a:solidFill>
                        </a:defRPr>
                      </a:pPr>
                      <a:r>
                        <a:t>23-25</a:t>
                      </a:r>
                      <a:r>
                        <a:rPr baseline="30000"/>
                        <a:t>про </a:t>
                      </a:r>
                      <a:r>
                        <a:t>З</a:t>
                      </a:r>
                    </a:p>
                  </a:txBody>
                  <a:tcPr marL="66675" marR="66675" marT="66675" marB="6667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400">
                          <a:solidFill>
                            <a:srgbClr val="FFFFFF"/>
                          </a:solidFill>
                        </a:defRPr>
                      </a:pPr>
                      <a:r>
                        <a:t>Не більше, ніж на 3</a:t>
                      </a:r>
                      <a:r>
                        <a:rPr baseline="30000"/>
                        <a:t>про</a:t>
                      </a:r>
                      <a:r>
                        <a:t>З вище розрахункової температури зовнішнього повітря</a:t>
                      </a:r>
                      <a:r>
                        <a:rPr baseline="30000"/>
                        <a:t>*</a:t>
                      </a:r>
                    </a:p>
                  </a:txBody>
                  <a:tcPr marL="66675" marR="66675" marT="66675" marB="6667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0800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Холодний і перехідний</a:t>
                      </a:r>
                    </a:p>
                  </a:txBody>
                  <a:tcPr marL="66675" marR="66675" marT="66675" marB="6667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400">
                          <a:solidFill>
                            <a:srgbClr val="FFFFFF"/>
                          </a:solidFill>
                        </a:defRPr>
                      </a:pPr>
                      <a:r>
                        <a:t>20-22</a:t>
                      </a:r>
                      <a:r>
                        <a:rPr baseline="30000"/>
                        <a:t>про</a:t>
                      </a:r>
                      <a:r>
                        <a:t>З</a:t>
                      </a:r>
                    </a:p>
                  </a:txBody>
                  <a:tcPr marL="66675" marR="66675" marT="66675" marB="6667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400">
                          <a:solidFill>
                            <a:srgbClr val="FFFFFF"/>
                          </a:solidFill>
                        </a:defRPr>
                      </a:pPr>
                      <a:r>
                        <a:t>18-22</a:t>
                      </a:r>
                      <a:r>
                        <a:rPr baseline="30000"/>
                        <a:t>про</a:t>
                      </a:r>
                      <a:r>
                        <a:t>З </a:t>
                      </a:r>
                      <a:r>
                        <a:rPr baseline="30000"/>
                        <a:t>**</a:t>
                      </a:r>
                    </a:p>
                  </a:txBody>
                  <a:tcPr marL="66675" marR="66675" marT="66675" marB="6667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42" name="Rectangle 1"/>
          <p:cNvSpPr txBox="1"/>
          <p:nvPr/>
        </p:nvSpPr>
        <p:spPr>
          <a:xfrm>
            <a:off x="630826" y="402691"/>
            <a:ext cx="8633710" cy="1205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just">
              <a:defRPr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Норми температури повітря для житлових, громадських</a:t>
            </a:r>
          </a:p>
          <a:p>
            <a:pPr algn="just">
              <a:defRPr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і адміністративно-побутових приміщень</a:t>
            </a:r>
          </a:p>
          <a:p>
            <a:pPr algn="just"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br/>
            <a:endParaRPr sz="900"/>
          </a:p>
          <a:p>
            <a:pPr algn="just"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br>
              <a:rPr sz="900"/>
            </a:br>
          </a:p>
        </p:txBody>
      </p:sp>
      <p:sp>
        <p:nvSpPr>
          <p:cNvPr id="343" name="Прямоугольник 5"/>
          <p:cNvSpPr txBox="1"/>
          <p:nvPr/>
        </p:nvSpPr>
        <p:spPr>
          <a:xfrm>
            <a:off x="630825" y="4249868"/>
            <a:ext cx="9061221" cy="161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600">
                <a:solidFill>
                  <a:srgbClr val="FFFFFF"/>
                </a:solidFill>
              </a:defRPr>
            </a:pPr>
            <a:r>
              <a:t>Примітка:</a:t>
            </a:r>
          </a:p>
          <a:p>
            <a:pPr algn="just">
              <a:defRPr baseline="30000" sz="1600">
                <a:solidFill>
                  <a:srgbClr val="FFFFFF"/>
                </a:solidFill>
              </a:defRPr>
            </a:pPr>
            <a:r>
              <a:t>*</a:t>
            </a:r>
            <a:r>
              <a:rPr baseline="0"/>
              <a:t> Для громадських і адміністративно-побутових приміщень з постійним перебуванням людей допустима температура не більше 28</a:t>
            </a:r>
            <a:r>
              <a:t>про</a:t>
            </a:r>
            <a:r>
              <a:rPr baseline="0"/>
              <a:t>З а для районів з розрахунковою температурою зовнішнього повітря 25</a:t>
            </a:r>
            <a:r>
              <a:t>про </a:t>
            </a:r>
            <a:r>
              <a:rPr baseline="0"/>
              <a:t>С і вище - не більш 33</a:t>
            </a:r>
            <a:r>
              <a:t>про </a:t>
            </a:r>
            <a:r>
              <a:rPr baseline="0"/>
              <a:t>С.</a:t>
            </a:r>
          </a:p>
          <a:p>
            <a:pPr algn="just">
              <a:defRPr baseline="30000" sz="1600">
                <a:solidFill>
                  <a:srgbClr val="FFFFFF"/>
                </a:solidFill>
              </a:defRPr>
            </a:pPr>
            <a:r>
              <a:t>**</a:t>
            </a:r>
            <a:r>
              <a:rPr baseline="0"/>
              <a:t> Для громадських і адміністративно-побутових приміщень з перебуванням людей в вуличному одязі допустима температура 14</a:t>
            </a:r>
            <a:r>
              <a:t>про </a:t>
            </a:r>
            <a:r>
              <a:rPr baseline="0"/>
              <a:t>С.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Прямоугольник 3"/>
          <p:cNvSpPr txBox="1"/>
          <p:nvPr/>
        </p:nvSpPr>
        <p:spPr>
          <a:xfrm>
            <a:off x="552398" y="368134"/>
            <a:ext cx="11419711" cy="2326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>
                <a:solidFill>
                  <a:srgbClr val="FFFFFF"/>
                </a:solidFill>
              </a:defRPr>
            </a:pPr>
            <a:r>
              <a:t>Норми встановлені для людей, які знаходяться в приміщенні більш як 2 годин і безперервно.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Норми температури повітря робочої зони виробничих приміщень регламентуються Держстандартом 12.1.005-88 "Загальні санітарно-гігієнічні вимоги до повітря робочої зони" в залежності від пори року (холодна, тепла) і категорії робіт (легка, середньої важкості, важка).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Так, оптимальні норми температури в холодний період встановлені в межах 21-24</a:t>
            </a:r>
            <a:r>
              <a:rPr baseline="30000"/>
              <a:t>про</a:t>
            </a:r>
            <a:r>
              <a:t>З при виконанні легкої роботи і 16-19</a:t>
            </a:r>
            <a:r>
              <a:rPr baseline="30000"/>
              <a:t>про</a:t>
            </a:r>
            <a:r>
              <a:t>З при виконанні важкої роботи. У теплий період, ці інтервали відповідно 22-25</a:t>
            </a:r>
            <a:r>
              <a:rPr baseline="30000"/>
              <a:t>про</a:t>
            </a:r>
            <a:r>
              <a:t>З і 18-22</a:t>
            </a:r>
            <a:r>
              <a:rPr baseline="30000"/>
              <a:t>про</a:t>
            </a:r>
            <a:r>
              <a:t>С. Допустима максимальна температура в теплий період не більш ніж 30</a:t>
            </a:r>
            <a:r>
              <a:rPr baseline="30000"/>
              <a:t>про</a:t>
            </a:r>
            <a:r>
              <a:t>С, мінімальна в холодний період - 13</a:t>
            </a:r>
            <a:r>
              <a:rPr baseline="30000"/>
              <a:t>про</a:t>
            </a:r>
            <a:r>
              <a:t>С.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Прямоугольник 3"/>
          <p:cNvSpPr txBox="1"/>
          <p:nvPr/>
        </p:nvSpPr>
        <p:spPr>
          <a:xfrm>
            <a:off x="330726" y="-1"/>
            <a:ext cx="11308873" cy="3723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>
                <a:solidFill>
                  <a:srgbClr val="FFFFFF"/>
                </a:solidFill>
              </a:defRPr>
            </a:pPr>
            <a:r>
              <a:t>Визначення радіаційної температури і температури стін.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br/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Для визначення радіаційної температури в приміщеннях використовують кульові термометри, а температури стін - пристінкові термометри (рис. 6.1. А, б)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Кульовий термометр складається з термометра, розміщеного в підлогою кулі з діаметром 10-15 см, покритого шаром пористого пінополіуретану, Матеріалу, який має близькі з шкірою людини коефіцієнти адсорбції інфрачервоної радіації.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Визначення радіаційної температури також проводиться на рівнях 0,2 і 1,5 м від підлоги.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Прилад має значну інерцію (до 15 хв.), Тому показання термометра знімають не раніше цього часу.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При комфортних умовах мікроклімату різниця в показаннях кульового термометра на рівнях 0,2; 1,5 м не перевищує 3</a:t>
            </a:r>
            <a:r>
              <a:rPr baseline="30000"/>
              <a:t>○</a:t>
            </a:r>
            <a:r>
              <a:t>С.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Рисунок 3" descr="Рисунок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999" y="153297"/>
            <a:ext cx="5429630" cy="4619503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Прямоугольник 4"/>
          <p:cNvSpPr txBox="1"/>
          <p:nvPr/>
        </p:nvSpPr>
        <p:spPr>
          <a:xfrm>
            <a:off x="6228806" y="153296"/>
            <a:ext cx="6004561" cy="344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t>Мал. 6.1. Термометри для вимірювання радіаційного температури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а - Кульовий чорний термометр в розрізі 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(1 - шкала діаметром 15 см, покрита матовою чорною фарбою; 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2 - термометр з резервуаром в центрі кулі)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br/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б - Пристінковий термометр з плоским спірально вигнутим резервуаром 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(1 - термометр; 2 - базова обкладинка (поролон); 3 - клейка стрічка)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Прямоугольник 3"/>
          <p:cNvSpPr txBox="1"/>
          <p:nvPr/>
        </p:nvSpPr>
        <p:spPr>
          <a:xfrm>
            <a:off x="267392" y="-1"/>
            <a:ext cx="11657216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 sz="2000">
                <a:solidFill>
                  <a:srgbClr val="FFFFFF"/>
                </a:solidFill>
              </a:defRPr>
            </a:lvl1pPr>
          </a:lstStyle>
          <a:p>
            <a:pPr/>
            <a:r>
              <a:t>Для різних приміщень рекомендуються наведені нижче величини радіаційної температури (табл.2)</a:t>
            </a:r>
          </a:p>
        </p:txBody>
      </p:sp>
      <p:graphicFrame>
        <p:nvGraphicFramePr>
          <p:cNvPr id="353" name="Таблица 4"/>
          <p:cNvGraphicFramePr/>
          <p:nvPr/>
        </p:nvGraphicFramePr>
        <p:xfrm>
          <a:off x="221673" y="1294408"/>
          <a:ext cx="4599710" cy="475013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448232"/>
                <a:gridCol w="2151477"/>
              </a:tblGrid>
              <a:tr h="71913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вид приміщення</a:t>
                      </a:r>
                    </a:p>
                  </a:txBody>
                  <a:tcPr marL="64843" marR="64843" marT="64843" marB="64843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600">
                          <a:solidFill>
                            <a:srgbClr val="FFFFFF"/>
                          </a:solidFill>
                        </a:defRPr>
                      </a:pPr>
                      <a:r>
                        <a:t>Радіаційна температура, </a:t>
                      </a:r>
                      <a:r>
                        <a:rPr baseline="30000"/>
                        <a:t>про</a:t>
                      </a:r>
                      <a:r>
                        <a:t>З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44337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Жилі приміщення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20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703978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Навчальні лабораторії, класи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18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44337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Аудиторії, зали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16-17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44337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фізкультурні зали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12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666775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Ванні кімнати, басейни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21-22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44337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лікарняні палати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20-22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44337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лікарські кабінети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22-24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44337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операційні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25-30</a:t>
                      </a:r>
                    </a:p>
                  </a:txBody>
                  <a:tcPr marL="64843" marR="64843" marT="64843" marB="64843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54" name="Rectangle 1"/>
          <p:cNvSpPr txBox="1"/>
          <p:nvPr/>
        </p:nvSpPr>
        <p:spPr>
          <a:xfrm>
            <a:off x="267392" y="945305"/>
            <a:ext cx="6243284" cy="1205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just">
              <a:defRPr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Нормативні величини радіаційних температур для різних приміщень</a:t>
            </a:r>
          </a:p>
          <a:p>
            <a:pPr algn="just"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br/>
            <a:endParaRPr sz="900"/>
          </a:p>
          <a:p>
            <a:pPr algn="just"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br>
              <a:rPr sz="900"/>
            </a:b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Прямоугольник 3"/>
          <p:cNvSpPr txBox="1"/>
          <p:nvPr/>
        </p:nvSpPr>
        <p:spPr>
          <a:xfrm>
            <a:off x="540523" y="101791"/>
            <a:ext cx="11229705" cy="377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2400">
                <a:solidFill>
                  <a:srgbClr val="FFFFFF"/>
                </a:solidFill>
              </a:defRPr>
            </a:pPr>
            <a:r>
              <a:t>Для визначення температури стін приміщення використовують спеціальні пристінкові термометри з плоским, спірально вигнутим резервуаром, який прикріплюють до стіни спеціальною замазкою (віск з добавкою каніфолі) або алебастром. Температуру стін також визначають на рівнях 0,2 і 1,5 м від підлоги. У деяких випадках виникає необхідність визначення температури найбільш охолоджених ділянок стін.</a:t>
            </a:r>
          </a:p>
          <a:p>
            <a:pPr algn="just">
              <a:defRPr sz="2400">
                <a:solidFill>
                  <a:srgbClr val="FFFFFF"/>
                </a:solidFill>
              </a:defRPr>
            </a:pPr>
            <a:r>
              <a:t>Високі рівні інфрачервоного випромінювання в гарячих цехах підприємств вимірюють за допомогою актинометр і висловлюють в Мкал/ см</a:t>
            </a:r>
            <a:r>
              <a:rPr baseline="30000"/>
              <a:t>2</a:t>
            </a:r>
            <a:r>
              <a:t>.мін.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Прямоугольник 3"/>
          <p:cNvSpPr txBox="1"/>
          <p:nvPr/>
        </p:nvSpPr>
        <p:spPr>
          <a:xfrm>
            <a:off x="326769" y="-1"/>
            <a:ext cx="11526585" cy="252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000">
                <a:solidFill>
                  <a:srgbClr val="FFFFFF"/>
                </a:solidFill>
              </a:defRPr>
            </a:pPr>
            <a:r>
              <a:t>Визначення вологості повітря за допомогою психрометрів</a:t>
            </a:r>
          </a:p>
          <a:p>
            <a:pPr algn="just">
              <a:defRPr sz="2000">
                <a:solidFill>
                  <a:srgbClr val="FFFFFF"/>
                </a:solidFill>
              </a:defRPr>
            </a:pPr>
          </a:p>
          <a:p>
            <a:pPr algn="just">
              <a:defRPr sz="2000">
                <a:solidFill>
                  <a:srgbClr val="FFFFFF"/>
                </a:solidFill>
              </a:defRPr>
            </a:pPr>
            <a:r>
              <a:t>Визначення абсолютної і відносної вологості повітря станційним психрометром Августа (рис. 6.2-а).</a:t>
            </a:r>
          </a:p>
          <a:p>
            <a:pPr algn="just">
              <a:defRPr sz="2000">
                <a:solidFill>
                  <a:srgbClr val="FFFFFF"/>
                </a:solidFill>
              </a:defRPr>
            </a:pPr>
            <a:r>
              <a:t>Резервуар психрометра заповнюють водою. Тканина, якою обгорнутий резервуар одного з термометрів приладу, опускають у воду з тим, щоб сам резервуар був на відстані 3 см над поверхнею води. Потім психрометр підвішують на штативі в точці визначення. Через 8-10 хвилин знімають показники сухого і вологого термометрів.</a:t>
            </a:r>
          </a:p>
        </p:txBody>
      </p:sp>
      <p:pic>
        <p:nvPicPr>
          <p:cNvPr id="359" name="Рисунок 4" descr="Рисунок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1049" y="2554545"/>
            <a:ext cx="4172199" cy="4127308"/>
          </a:xfrm>
          <a:prstGeom prst="rect">
            <a:avLst/>
          </a:prstGeom>
          <a:ln w="12700">
            <a:miter lim="400000"/>
          </a:ln>
        </p:spPr>
      </p:pic>
      <p:sp>
        <p:nvSpPr>
          <p:cNvPr id="360" name="Прямоугольник 5"/>
          <p:cNvSpPr txBox="1"/>
          <p:nvPr/>
        </p:nvSpPr>
        <p:spPr>
          <a:xfrm>
            <a:off x="4281252" y="3679854"/>
            <a:ext cx="6004561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t>Мал. 6.2. Прилади для визначення вологості повітря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(А - психрометр Августа; б - психрометр Ассмана; в - гігрометр)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Прямоугольник 3"/>
          <p:cNvSpPr txBox="1"/>
          <p:nvPr/>
        </p:nvSpPr>
        <p:spPr>
          <a:xfrm>
            <a:off x="635528" y="90191"/>
            <a:ext cx="10897194" cy="4150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2000">
                <a:solidFill>
                  <a:srgbClr val="FFFFFF"/>
                </a:solidFill>
              </a:defRPr>
            </a:pPr>
            <a:r>
              <a:t>Абсолютну вологість розраховують за формулою Реньо: </a:t>
            </a:r>
          </a:p>
          <a:p>
            <a:pPr algn="just">
              <a:defRPr sz="2000">
                <a:solidFill>
                  <a:srgbClr val="FFFFFF"/>
                </a:solidFill>
              </a:defRPr>
            </a:pPr>
          </a:p>
          <a:p>
            <a:pPr algn="ctr">
              <a:defRPr sz="2000">
                <a:solidFill>
                  <a:srgbClr val="FFFFFF"/>
                </a:solidFill>
              </a:defRPr>
            </a:pPr>
            <a:r>
              <a:t>А = f - a ∙ (t - t</a:t>
            </a:r>
            <a:r>
              <a:rPr baseline="-25000"/>
              <a:t>1</a:t>
            </a:r>
            <a:r>
              <a:t>) B,</a:t>
            </a:r>
          </a:p>
          <a:p>
            <a:pPr algn="ctr">
              <a:defRPr sz="2000">
                <a:solidFill>
                  <a:srgbClr val="FFFFFF"/>
                </a:solidFill>
              </a:defRPr>
            </a:pPr>
            <a:br/>
          </a:p>
          <a:p>
            <a:pPr algn="just">
              <a:defRPr sz="2000">
                <a:solidFill>
                  <a:srgbClr val="FFFFFF"/>
                </a:solidFill>
              </a:defRPr>
            </a:pPr>
            <a:r>
              <a:t>де А - абсолютна вологість повітря при даній температурі в мм. рт.ст.;</a:t>
            </a:r>
          </a:p>
          <a:p>
            <a:pPr algn="just">
              <a:defRPr sz="2000">
                <a:solidFill>
                  <a:srgbClr val="FFFFFF"/>
                </a:solidFill>
              </a:defRPr>
            </a:pPr>
            <a:r>
              <a:t>f - максимальний тиск водяної пари при температурі вологого термометра (знаходять по таблиці насичених водяних парів, табл. 3);</a:t>
            </a:r>
          </a:p>
          <a:p>
            <a:pPr algn="just">
              <a:defRPr sz="2000">
                <a:solidFill>
                  <a:srgbClr val="FFFFFF"/>
                </a:solidFill>
              </a:defRPr>
            </a:pPr>
            <a:r>
              <a:t>а - психрометрический коефіцієнт, який дорівнює 0,0011 для закритих приміщень;</a:t>
            </a:r>
          </a:p>
          <a:p>
            <a:pPr algn="just">
              <a:defRPr sz="2000">
                <a:solidFill>
                  <a:srgbClr val="FFFFFF"/>
                </a:solidFill>
              </a:defRPr>
            </a:pPr>
            <a:r>
              <a:t>t - температура сухого термометра;</a:t>
            </a:r>
          </a:p>
          <a:p>
            <a:pPr algn="just">
              <a:defRPr sz="2000">
                <a:solidFill>
                  <a:srgbClr val="FFFFFF"/>
                </a:solidFill>
              </a:defRPr>
            </a:pPr>
            <a:r>
              <a:t>t</a:t>
            </a:r>
            <a:r>
              <a:rPr baseline="-25000"/>
              <a:t>1</a:t>
            </a:r>
            <a:r>
              <a:t> - температура вологого термометра;</a:t>
            </a:r>
          </a:p>
          <a:p>
            <a:pPr algn="just">
              <a:defRPr sz="2000">
                <a:solidFill>
                  <a:srgbClr val="FFFFFF"/>
                </a:solidFill>
              </a:defRPr>
            </a:pPr>
            <a:r>
              <a:t>В - барометричний тиск у момент визначення вологості (знаходять за показаннями барометра), мм. рт.ст.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Прямоугольник 3"/>
          <p:cNvSpPr txBox="1"/>
          <p:nvPr/>
        </p:nvSpPr>
        <p:spPr>
          <a:xfrm>
            <a:off x="576150" y="196795"/>
            <a:ext cx="11384084" cy="288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>
                <a:solidFill>
                  <a:srgbClr val="FFFFFF"/>
                </a:solidFill>
              </a:defRPr>
            </a:pPr>
            <a:r>
              <a:t>Відносну вологість розраховують за формулою: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br/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P = 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br/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де Р - відносна вологість,%;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А - абсолютна вологість, мм. рт.ст.;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F - максимальний тиск водяної пари при температурі сухого термометра, в мм. рт.ст. (Знаходять по таблиці насичених водяних парів, табл.3).</a:t>
            </a:r>
          </a:p>
        </p:txBody>
      </p:sp>
      <p:pic>
        <p:nvPicPr>
          <p:cNvPr id="365" name="Рисунок 4" descr="Рисунок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36426" y="686057"/>
            <a:ext cx="1586761" cy="10257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7" name="Таблица 3"/>
          <p:cNvGraphicFramePr/>
          <p:nvPr/>
        </p:nvGraphicFramePr>
        <p:xfrm>
          <a:off x="1955614" y="613551"/>
          <a:ext cx="7461517" cy="546661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855967"/>
                <a:gridCol w="1868516"/>
                <a:gridCol w="1868516"/>
                <a:gridCol w="1868516"/>
              </a:tblGrid>
              <a:tr h="466691">
                <a:tc>
                  <a:txBody>
                    <a:bodyPr/>
                    <a:lstStyle/>
                    <a:p>
                      <a:pPr defTabSz="457200">
                        <a:defRPr sz="1400">
                          <a:solidFill>
                            <a:srgbClr val="FFFFFF"/>
                          </a:solidFill>
                        </a:defRPr>
                      </a:pPr>
                      <a:r>
                        <a:t>Температура повітря, </a:t>
                      </a:r>
                      <a:r>
                        <a:rPr baseline="30000"/>
                        <a:t>про</a:t>
                      </a:r>
                      <a:r>
                        <a:t>З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Тиск водяної пари, мм. рт. ст.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400">
                          <a:solidFill>
                            <a:srgbClr val="FFFFFF"/>
                          </a:solidFill>
                        </a:defRPr>
                      </a:pPr>
                      <a:r>
                        <a:t>Температура повітря, </a:t>
                      </a:r>
                      <a:r>
                        <a:rPr baseline="30000"/>
                        <a:t>про</a:t>
                      </a:r>
                      <a:r>
                        <a:t>З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Тиск водяної пари, мм. рт. ст.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-20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0,94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14,590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-15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1,44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15,477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-10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2,15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19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16,477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-5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3,16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20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17,735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-3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3,67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21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18,630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-1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4,256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22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19,827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0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4,579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23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21,068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4,926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24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22,377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5,294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25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23,756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4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6,101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26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25,209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6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7,103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27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26,739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8,045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30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31,843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9,209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32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35,663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9,844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35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42,175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10,518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37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47,067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11,231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40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53,324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11,987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45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71,83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12,788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55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118,04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63154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13,634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760,0</a:t>
                      </a:r>
                    </a:p>
                  </a:txBody>
                  <a:tcPr marL="31247" marR="31247" marT="31247" marB="31247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68" name="Rectangle 1"/>
          <p:cNvSpPr txBox="1"/>
          <p:nvPr/>
        </p:nvSpPr>
        <p:spPr>
          <a:xfrm>
            <a:off x="2936201" y="-47322"/>
            <a:ext cx="5503633" cy="153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Максимальний тиск водяної пари повітря приміщень</a:t>
            </a:r>
          </a:p>
          <a:p>
            <a:pPr algn="ctr"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br>
              <a:rPr sz="2400"/>
            </a:br>
            <a:endParaRPr sz="900"/>
          </a:p>
          <a:p>
            <a:pPr algn="ctr"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br>
              <a:rPr sz="900"/>
            </a:b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Прямоугольник 3"/>
          <p:cNvSpPr txBox="1"/>
          <p:nvPr/>
        </p:nvSpPr>
        <p:spPr>
          <a:xfrm>
            <a:off x="413855" y="-1"/>
            <a:ext cx="11285121" cy="377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2400">
                <a:solidFill>
                  <a:srgbClr val="FFFFFF"/>
                </a:solidFill>
              </a:defRPr>
            </a:pPr>
            <a:r>
              <a:t>Відносну вологість визначають і за Психрометричними таблицями для психрометрів Августа (при швидкості руху повітря 0,2 м / с). Її значення знаходять в точці перетину показників сухого і вологого термометрів, табл. 4</a:t>
            </a:r>
          </a:p>
          <a:p>
            <a:pPr algn="just">
              <a:defRPr sz="2400">
                <a:solidFill>
                  <a:srgbClr val="FFFFFF"/>
                </a:solidFill>
              </a:defRPr>
            </a:pPr>
            <a:r>
              <a:t>Принцип роботи психрометра заснований на тому, що інтенсивність випаровування вологи з поверхні зволоженого резервуару психрометра пропорційна сухості повітря: чим воно суші, тим нижче показники зволоженого термометра порівняно з сухим в зв'язку з тим, що тепло зволоженого психрометра втрачається на приховане тепло пароутворення.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2" name="Таблица 3"/>
          <p:cNvGraphicFramePr/>
          <p:nvPr/>
        </p:nvGraphicFramePr>
        <p:xfrm>
          <a:off x="0" y="626710"/>
          <a:ext cx="11757651" cy="344964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119776"/>
                <a:gridCol w="559888"/>
                <a:gridCol w="559888"/>
                <a:gridCol w="559888"/>
                <a:gridCol w="559888"/>
                <a:gridCol w="559888"/>
                <a:gridCol w="559888"/>
                <a:gridCol w="559888"/>
                <a:gridCol w="559888"/>
                <a:gridCol w="559888"/>
                <a:gridCol w="559888"/>
                <a:gridCol w="559888"/>
                <a:gridCol w="559888"/>
                <a:gridCol w="559888"/>
                <a:gridCol w="559888"/>
                <a:gridCol w="559888"/>
                <a:gridCol w="559888"/>
                <a:gridCol w="559888"/>
                <a:gridCol w="559888"/>
                <a:gridCol w="559888"/>
              </a:tblGrid>
              <a:tr h="422645">
                <a:tc>
                  <a:txBody>
                    <a:bodyPr/>
                    <a:lstStyle/>
                    <a:p>
                      <a:pPr defTabSz="457200">
                        <a:defRPr sz="1400">
                          <a:solidFill>
                            <a:srgbClr val="FFFFFF"/>
                          </a:solidFill>
                        </a:defRPr>
                      </a:pPr>
                      <a:r>
                        <a:t>Показники сухого термометра,</a:t>
                      </a:r>
                      <a:r>
                        <a:t>º</a:t>
                      </a:r>
                      <a:r>
                        <a:t>З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 gridSpan="19">
                  <a:txBody>
                    <a:bodyPr/>
                    <a:lstStyle/>
                    <a:p>
                      <a:pPr defTabSz="457200">
                        <a:defRPr sz="1400">
                          <a:solidFill>
                            <a:srgbClr val="FFFFFF"/>
                          </a:solidFill>
                        </a:defRPr>
                      </a:pPr>
                      <a:r>
                        <a:t>Показники вологого термометра, </a:t>
                      </a:r>
                      <a:r>
                        <a:t>º</a:t>
                      </a:r>
                      <a:r>
                        <a:t>З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91528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5,3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5,7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6,0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6,4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6,8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7,2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7,6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91528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5,9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6,4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6,8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7,2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7,6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91528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6,6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7,1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7,5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91528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7,3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7,8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91528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91528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91528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91528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19,0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91528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19,0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19,5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20,0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91528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19,1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19,5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20,0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20,5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21,0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91528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11,8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19,5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20,0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20,5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21,0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21,5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22,0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91528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12,5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19,3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19,8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20,4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20,9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21,5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22,0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22,5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23,0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91528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19,0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19,6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20,1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20,7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21,3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21,9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22,4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23,0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23,0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24,0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91528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13,7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14,5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16,6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17,9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18,5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19,2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19,8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20,5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21,2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21,7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22,2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22,8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23,3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23,9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24,4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25,0</a:t>
                      </a:r>
                    </a:p>
                  </a:txBody>
                  <a:tcPr marL="18725" marR="18725" marT="18725" marB="1872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4560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Відносна вологість,%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15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20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25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30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35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40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45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50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55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60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65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70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75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80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85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90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95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8725" marR="18725" marT="18725" marB="18725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3" name="Rectangle 1"/>
          <p:cNvSpPr txBox="1"/>
          <p:nvPr/>
        </p:nvSpPr>
        <p:spPr>
          <a:xfrm>
            <a:off x="3128582" y="165961"/>
            <a:ext cx="6135953" cy="1734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Визначення відносної вологості за даними психрометра серпня</a:t>
            </a:r>
          </a:p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br/>
          </a:p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Прямоугольник 3"/>
          <p:cNvSpPr txBox="1"/>
          <p:nvPr/>
        </p:nvSpPr>
        <p:spPr>
          <a:xfrm>
            <a:off x="196139" y="-83128"/>
            <a:ext cx="11712635" cy="400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>
                <a:solidFill>
                  <a:srgbClr val="FFFFFF"/>
                </a:solidFill>
              </a:defRPr>
            </a:pPr>
            <a:r>
              <a:t>Визначення вологості повітря за допомогою аспіраційного психрометра Ассмана 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br/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Важливим недоліком психрометра серпня є його залежність від швидкості руху повітря, яка впливає на інтенсивність випаровування, а значить і на охолодження вологого термометра приладу.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У психрометра Ассмана(Рис. 6.2-б) цей недолік ліквідовано за рахунок вентилятора, який створює біля резервуарів термометрів постійну швидкість руху повітря 4 м / сек, а тому його показники не залежать від цієї швидкості в приміщенні або за її межами. Крім цього, резервуари термометрів цього психрометра захищені від радіаційного тепла за рахунок відображають циліндрів навколо резервуарів психрометра.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За допомогою піпетки змочують батист вологого термометра аспіраційного психрометра Ассмана, Заводять пружину аспіраційного пристрою або включають в розетку електропровід психрометра з електровентилятором, Після чого психрометр підвішують на штатив в точці визначення. Через 8-10 хвилин знімають показники сухого і вологого термометрів.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Прямоугольник 3"/>
          <p:cNvSpPr txBox="1"/>
          <p:nvPr/>
        </p:nvSpPr>
        <p:spPr>
          <a:xfrm>
            <a:off x="374268" y="-1"/>
            <a:ext cx="11526589" cy="35311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>
                <a:solidFill>
                  <a:srgbClr val="FFFFFF"/>
                </a:solidFill>
              </a:defRPr>
            </a:pPr>
            <a:r>
              <a:t>Абсолютну вологість повітря розраховують за формулою Шпрунга:</a:t>
            </a:r>
          </a:p>
          <a:p>
            <a:pPr algn="ctr">
              <a:defRPr>
                <a:solidFill>
                  <a:srgbClr val="FFFFFF"/>
                </a:solidFill>
              </a:defRPr>
            </a:pP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A = t - 0,5 ∙ (t - t</a:t>
            </a:r>
            <a:r>
              <a:rPr baseline="-25000"/>
              <a:t>1</a:t>
            </a:r>
            <a:r>
              <a:t>) 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де А - абсолютна вологість повітря, мм. рт.ст ;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t - максимальний тиск водяної пари при температурі вологого термометра (знаходять по таблиці насичених водяних парів, табл. 3);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0,5 - постійний психрометрический коефіцієнт;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t - температура сухого термометра;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t</a:t>
            </a:r>
            <a:r>
              <a:rPr baseline="-25000"/>
              <a:t>1</a:t>
            </a:r>
            <a:r>
              <a:t> - температура вологого термометра;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В - барометричний тиск у момент визначення, мм. рт.ст.</a:t>
            </a:r>
          </a:p>
          <a:p>
            <a:pPr algn="just">
              <a:defRPr>
                <a:solidFill>
                  <a:srgbClr val="FFFFFF"/>
                </a:solidFill>
              </a:defRPr>
            </a:pP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Відносну вологість визначають за формулою:</a:t>
            </a:r>
          </a:p>
        </p:txBody>
      </p:sp>
      <p:pic>
        <p:nvPicPr>
          <p:cNvPr id="378" name="Рисунок 4" descr="Рисунок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82690" y="445348"/>
            <a:ext cx="453434" cy="610901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Прямоугольник 5"/>
          <p:cNvSpPr txBox="1"/>
          <p:nvPr/>
        </p:nvSpPr>
        <p:spPr>
          <a:xfrm>
            <a:off x="677535" y="3600594"/>
            <a:ext cx="139055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Р = А  </a:t>
            </a:r>
          </a:p>
        </p:txBody>
      </p:sp>
      <p:pic>
        <p:nvPicPr>
          <p:cNvPr id="380" name="Рисунок 6" descr="Рисунок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72575" y="3484302"/>
            <a:ext cx="393731" cy="554712"/>
          </a:xfrm>
          <a:prstGeom prst="rect">
            <a:avLst/>
          </a:prstGeom>
          <a:ln w="12700">
            <a:miter lim="400000"/>
          </a:ln>
        </p:spPr>
      </p:pic>
      <p:sp>
        <p:nvSpPr>
          <p:cNvPr id="381" name="Прямоугольник 7"/>
          <p:cNvSpPr txBox="1"/>
          <p:nvPr/>
        </p:nvSpPr>
        <p:spPr>
          <a:xfrm>
            <a:off x="45719" y="3969925"/>
            <a:ext cx="12100562" cy="212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600">
                <a:solidFill>
                  <a:srgbClr val="FFFFFF"/>
                </a:solidFill>
              </a:defRPr>
            </a:pPr>
            <a:r>
              <a:t>де: Р - відносна вологість,%;</a:t>
            </a:r>
          </a:p>
          <a:p>
            <a:pPr algn="just">
              <a:defRPr sz="1600">
                <a:solidFill>
                  <a:srgbClr val="FFFFFF"/>
                </a:solidFill>
              </a:defRPr>
            </a:pPr>
            <a:r>
              <a:t>А - абсолютна вологість, мм. рт.ст.;</a:t>
            </a:r>
          </a:p>
          <a:p>
            <a:pPr>
              <a:defRPr sz="1600">
                <a:solidFill>
                  <a:srgbClr val="FFFFFF"/>
                </a:solidFill>
              </a:defRPr>
            </a:pPr>
            <a:r>
              <a:t>F - максимальна вологість при температурі сухого термометра, мм. рт. ст. (Табл. 3).</a:t>
            </a:r>
          </a:p>
          <a:p>
            <a:pPr algn="just">
              <a:defRPr sz="1600">
                <a:solidFill>
                  <a:srgbClr val="FFFFFF"/>
                </a:solidFill>
              </a:defRPr>
            </a:pPr>
            <a:r>
              <a:t>Відносну вологість визначають і по Психрометричний таблиць для аспіраційних психрометрів. Значення відносної вологості знаходять в точці перетину показників сухого і вологого термометрів, табл. 5.</a:t>
            </a:r>
          </a:p>
          <a:p>
            <a:pPr algn="just">
              <a:defRPr sz="1600">
                <a:solidFill>
                  <a:srgbClr val="FFFFFF"/>
                </a:solidFill>
              </a:defRPr>
            </a:pPr>
            <a:r>
              <a:t>Для визначення відносної вологості повітря використовують також волосяні, або мембранні гігрометри, які показують безпосередньо цю вологість. Принцип роботи гігрометрів заснований на подовженні знежиреного волоса або ослабленні мембрани при їх зволоженні і навпаки - при висиханні (рис. 6.2-в).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3" name="Таблица 3"/>
          <p:cNvGraphicFramePr/>
          <p:nvPr/>
        </p:nvGraphicFramePr>
        <p:xfrm>
          <a:off x="486899" y="629390"/>
          <a:ext cx="11055915" cy="622861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205478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  <a:gridCol w="378863"/>
              </a:tblGrid>
              <a:tr h="101600">
                <a:tc rowSpan="2">
                  <a:txBody>
                    <a:bodyPr/>
                    <a:lstStyle/>
                    <a:p>
                      <a:pPr defTabSz="457200">
                        <a:defRPr sz="900">
                          <a:solidFill>
                            <a:srgbClr val="FFFFFF"/>
                          </a:solidFill>
                        </a:defRPr>
                      </a:pPr>
                      <a:r>
                        <a:t>Показники сухого термометра,</a:t>
                      </a:r>
                      <a:r>
                        <a:t>º </a:t>
                      </a:r>
                      <a:r>
                        <a:t>З</a:t>
                      </a:r>
                    </a:p>
                  </a:txBody>
                  <a:tcPr marL="11284" marR="11284" marT="11284" marB="1128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 gridSpan="26"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">
                          <a:solidFill>
                            <a:srgbClr val="FFFFFF"/>
                          </a:solidFill>
                        </a:rPr>
                        <a:t>Показники вологого термометра, º С</a:t>
                      </a:r>
                    </a:p>
                  </a:txBody>
                  <a:tcPr marL="11284" marR="11284" marT="11284" marB="1128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44695">
                <a:tc vMerge="1">
                  <a:tcPr/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11,0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12,0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13,0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14,0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15,0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16,0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17,0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18,0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19,0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20,0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21,0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22,0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23,0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24,0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25,0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26,0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27,0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75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65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11,0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12,0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13,0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14,0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25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15,0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16,0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15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17,0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55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18,0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65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19,0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15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20,0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21,0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75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22,0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23,0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55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24,0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15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25,0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63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26,0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29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64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85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95186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27,0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 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25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36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47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58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65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71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78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85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92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9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11284" marR="11284" marT="11284" marB="11284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4" name="Rectangle 1"/>
          <p:cNvSpPr txBox="1"/>
          <p:nvPr/>
        </p:nvSpPr>
        <p:spPr>
          <a:xfrm>
            <a:off x="1878332" y="168432"/>
            <a:ext cx="7754338" cy="14174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Визначення відносної вологості за даними психрометра Ассмана,%</a:t>
            </a:r>
          </a:p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br/>
          </a:p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6" name="Таблица 3"/>
          <p:cNvGraphicFramePr/>
          <p:nvPr/>
        </p:nvGraphicFramePr>
        <p:xfrm>
          <a:off x="794738" y="1291441"/>
          <a:ext cx="10676826" cy="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411831"/>
                <a:gridCol w="3632497"/>
                <a:gridCol w="3632497"/>
              </a:tblGrid>
              <a:tr h="50800">
                <a:tc rowSpan="2"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період року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Відносна вологість, %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 hMerge="1">
                  <a:tcPr/>
                </a:tc>
              </a:tr>
              <a:tr h="50800">
                <a:tc vMerge="1">
                  <a:tcPr/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оптимальна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допустима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0800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теплий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30-60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600">
                          <a:solidFill>
                            <a:srgbClr val="FFFFFF"/>
                          </a:solidFill>
                        </a:defRPr>
                      </a:pPr>
                      <a:r>
                        <a:t>65</a:t>
                      </a:r>
                      <a:r>
                        <a:rPr baseline="30000"/>
                        <a:t>*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0800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Холодний і перехідний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30-45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</a:rPr>
                        <a:t>65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7" name="Rectangle 1"/>
          <p:cNvSpPr txBox="1"/>
          <p:nvPr/>
        </p:nvSpPr>
        <p:spPr>
          <a:xfrm>
            <a:off x="840458" y="142774"/>
            <a:ext cx="10419132" cy="147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just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Таблиця 4</a:t>
            </a:r>
          </a:p>
          <a:p>
            <a:pPr algn="just">
              <a:defRPr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Норми відносної вологості повітря в зоні житлових, громадських і адміністративно-побутових приміщень </a:t>
            </a:r>
            <a:r>
              <a:rPr b="0"/>
              <a:t>(Витяг з СНиП 2.04. 05-86)</a:t>
            </a:r>
          </a:p>
          <a:p>
            <a:pPr algn="just"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br/>
            <a:endParaRPr sz="900"/>
          </a:p>
          <a:p>
            <a:pPr algn="just"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br>
              <a:rPr sz="900"/>
            </a:br>
          </a:p>
        </p:txBody>
      </p:sp>
      <p:sp>
        <p:nvSpPr>
          <p:cNvPr id="388" name="Прямоугольник 5"/>
          <p:cNvSpPr txBox="1"/>
          <p:nvPr/>
        </p:nvSpPr>
        <p:spPr>
          <a:xfrm>
            <a:off x="840458" y="3264217"/>
            <a:ext cx="7830310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600">
                <a:solidFill>
                  <a:srgbClr val="FFFFFF"/>
                </a:solidFill>
              </a:defRPr>
            </a:pPr>
            <a:r>
              <a:t>Примітка:</a:t>
            </a:r>
            <a:r>
              <a:rPr baseline="30000"/>
              <a:t>*</a:t>
            </a:r>
            <a:r>
              <a:t> У районах з розрахунковою відносною вологістю зовнішнього повітря більше 75% допустима вологість - 75%.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Прямоугольник 3"/>
          <p:cNvSpPr txBox="1"/>
          <p:nvPr/>
        </p:nvSpPr>
        <p:spPr>
          <a:xfrm>
            <a:off x="164472" y="332507"/>
            <a:ext cx="11783887" cy="405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2000">
                <a:solidFill>
                  <a:srgbClr val="FFFFFF"/>
                </a:solidFill>
              </a:defRPr>
            </a:pPr>
            <a:r>
              <a:t>Норми встановлені для людей, які знаходяться в приміщенні безперервно більше 2 годин.</a:t>
            </a:r>
          </a:p>
          <a:p>
            <a:pPr algn="just">
              <a:defRPr sz="2000">
                <a:solidFill>
                  <a:srgbClr val="FFFFFF"/>
                </a:solidFill>
              </a:defRPr>
            </a:pPr>
            <a:r>
              <a:t>Дефіцит насичення (різниця між максимальною і абсолютною вологістю повітря) визначають за таблицею насичених водяних парів: від значення максимальної вологості повітря при показаннях сухого термометра психрометра віднімають абсолютну вологість повітря, розраховану за формулами Реньо або Шпрунга.</a:t>
            </a:r>
          </a:p>
          <a:p>
            <a:pPr algn="just">
              <a:defRPr sz="2000">
                <a:solidFill>
                  <a:srgbClr val="FFFFFF"/>
                </a:solidFill>
              </a:defRPr>
            </a:pPr>
            <a:r>
              <a:t>Фізіологічний дефіцит насичення (різниця між максимальною вологістю повітря при температурі тіла 36,5</a:t>
            </a:r>
            <a:r>
              <a:rPr baseline="30000"/>
              <a:t>про</a:t>
            </a:r>
            <a:r>
              <a:t>З і абсолютною вологістю повітря при даній температурі) визначають по тій же таблиці насичених водяних парів (табл. 3).</a:t>
            </a:r>
          </a:p>
          <a:p>
            <a:pPr algn="just">
              <a:defRPr sz="2000">
                <a:solidFill>
                  <a:srgbClr val="FFFFFF"/>
                </a:solidFill>
              </a:defRPr>
            </a:pPr>
            <a:r>
              <a:t>Точку роси (температуру, при якій абсолютна вологість повітря стає максимальною) знаходять по тій же таблиці насичених водяних парів (табл. 3) в зворотному напрямку: за значеннями абсолютної вологості знаходять температуру, при якій ця вологість буде максимальною.</a:t>
            </a:r>
          </a:p>
          <a:p>
            <a:pPr algn="just">
              <a:defRPr sz="2000">
                <a:solidFill>
                  <a:srgbClr val="FFFFFF"/>
                </a:solidFill>
              </a:defRPr>
            </a:pPr>
            <a:r>
              <a:t>Взаємозалежність різних показників вологості повітря см. На схемі (рис. 6.3).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Рисунок 3" descr="Рисунок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8205" y="189353"/>
            <a:ext cx="3375644" cy="6470539"/>
          </a:xfrm>
          <a:prstGeom prst="rect">
            <a:avLst/>
          </a:prstGeom>
          <a:ln w="12700">
            <a:miter lim="400000"/>
          </a:ln>
        </p:spPr>
      </p:pic>
      <p:sp>
        <p:nvSpPr>
          <p:cNvPr id="393" name="Прямоугольник 4"/>
          <p:cNvSpPr txBox="1"/>
          <p:nvPr/>
        </p:nvSpPr>
        <p:spPr>
          <a:xfrm>
            <a:off x="4103123" y="279782"/>
            <a:ext cx="7643355" cy="176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t>Мал. 6.4. Самозапісивающіе метеорологічні прилади.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(А - термограф; б - Гігрограф; в - барограф.)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br/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Прилад комбінованої дії - електротермоанемометр зображений на малюнку 6.5.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Рисунок 3" descr="Рисунок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66853" y="247189"/>
            <a:ext cx="7660369" cy="3826048"/>
          </a:xfrm>
          <a:prstGeom prst="rect">
            <a:avLst/>
          </a:prstGeom>
          <a:ln w="12700">
            <a:miter lim="400000"/>
          </a:ln>
        </p:spPr>
      </p:pic>
      <p:sp>
        <p:nvSpPr>
          <p:cNvPr id="396" name="Прямоугольник 4"/>
          <p:cNvSpPr txBox="1"/>
          <p:nvPr/>
        </p:nvSpPr>
        <p:spPr>
          <a:xfrm>
            <a:off x="176347" y="4179170"/>
            <a:ext cx="11641383" cy="260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t>Мал. 6.5.Електротермоанемометр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(1 - гальванометр; 2 - перемикач живлення; 3 - клеми для підключення до мережі; 4 - вилка датчика; 5 - перемикач для визначення температури або швидкості руху повітря; 6 - перемикач "вимір - контроль"; 7 - ручка регулювання напруги; 8 - датчик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(мікротермосопротівленіе); 9 - захисний футляр датчика.)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br/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Атмосферний тиск визначається за допомогою барометра-анероїда, шкала якого градуйована в мм. рт. ст. (Рис. 6.6) або вкілопаскалях.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15097" y="203327"/>
            <a:ext cx="4952011" cy="5637025"/>
          </a:xfrm>
          <a:prstGeom prst="rect">
            <a:avLst/>
          </a:prstGeom>
          <a:ln w="12700">
            <a:miter lim="400000"/>
          </a:ln>
        </p:spPr>
      </p:pic>
      <p:sp>
        <p:nvSpPr>
          <p:cNvPr id="399" name="Прямоугольник 2"/>
          <p:cNvSpPr txBox="1"/>
          <p:nvPr/>
        </p:nvSpPr>
        <p:spPr>
          <a:xfrm>
            <a:off x="4311317" y="6165663"/>
            <a:ext cx="335957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Мал. 6.6. Барометр-анероїд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Ион">
  <a:themeElements>
    <a:clrScheme name="Ион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0000FF"/>
      </a:hlink>
      <a:folHlink>
        <a:srgbClr val="FF00FF"/>
      </a:folHlink>
    </a:clrScheme>
    <a:fontScheme name="Ион">
      <a:majorFont>
        <a:latin typeface="Helvetica"/>
        <a:ea typeface="Helvetica"/>
        <a:cs typeface="Helvetica"/>
      </a:majorFont>
      <a:minorFont>
        <a:latin typeface="Century Gothic"/>
        <a:ea typeface="Century Gothic"/>
        <a:cs typeface="Century Gothic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4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Ион">
  <a:themeElements>
    <a:clrScheme name="Ион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0000FF"/>
      </a:hlink>
      <a:folHlink>
        <a:srgbClr val="FF00FF"/>
      </a:folHlink>
    </a:clrScheme>
    <a:fontScheme name="Ион">
      <a:majorFont>
        <a:latin typeface="Helvetica"/>
        <a:ea typeface="Helvetica"/>
        <a:cs typeface="Helvetica"/>
      </a:majorFont>
      <a:minorFont>
        <a:latin typeface="Century Gothic"/>
        <a:ea typeface="Century Gothic"/>
        <a:cs typeface="Century Gothic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45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4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