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0.jpg" ContentType="image/jpeg"/>
  <Override PartName="/ppt/media/image14.jpg" ContentType="image/jpeg"/>
  <Override PartName="/ppt/media/image22.jpg" ContentType="image/jpeg"/>
  <Override PartName="/ppt/media/image23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6" r:id="rId2"/>
    <p:sldId id="257" r:id="rId3"/>
    <p:sldId id="258" r:id="rId4"/>
    <p:sldId id="260" r:id="rId5"/>
    <p:sldId id="297" r:id="rId6"/>
    <p:sldId id="261" r:id="rId7"/>
    <p:sldId id="296" r:id="rId8"/>
    <p:sldId id="298" r:id="rId9"/>
    <p:sldId id="410" r:id="rId10"/>
    <p:sldId id="415" r:id="rId11"/>
    <p:sldId id="416" r:id="rId12"/>
    <p:sldId id="299" r:id="rId13"/>
    <p:sldId id="300" r:id="rId14"/>
    <p:sldId id="301" r:id="rId15"/>
    <p:sldId id="302" r:id="rId16"/>
    <p:sldId id="303" r:id="rId17"/>
    <p:sldId id="304" r:id="rId18"/>
    <p:sldId id="381" r:id="rId19"/>
    <p:sldId id="382" r:id="rId20"/>
    <p:sldId id="392" r:id="rId21"/>
    <p:sldId id="389" r:id="rId22"/>
    <p:sldId id="390" r:id="rId23"/>
    <p:sldId id="388" r:id="rId24"/>
    <p:sldId id="330" r:id="rId25"/>
    <p:sldId id="418" r:id="rId26"/>
    <p:sldId id="308" r:id="rId27"/>
    <p:sldId id="313" r:id="rId28"/>
    <p:sldId id="350" r:id="rId29"/>
    <p:sldId id="351" r:id="rId30"/>
    <p:sldId id="352" r:id="rId31"/>
    <p:sldId id="353" r:id="rId32"/>
    <p:sldId id="354" r:id="rId33"/>
    <p:sldId id="355" r:id="rId34"/>
    <p:sldId id="379" r:id="rId35"/>
    <p:sldId id="357" r:id="rId36"/>
    <p:sldId id="349" r:id="rId37"/>
    <p:sldId id="339" r:id="rId38"/>
    <p:sldId id="340" r:id="rId39"/>
    <p:sldId id="345" r:id="rId40"/>
    <p:sldId id="406" r:id="rId41"/>
    <p:sldId id="393" r:id="rId42"/>
    <p:sldId id="394" r:id="rId43"/>
    <p:sldId id="395" r:id="rId44"/>
    <p:sldId id="396" r:id="rId45"/>
    <p:sldId id="397" r:id="rId46"/>
    <p:sldId id="398" r:id="rId47"/>
    <p:sldId id="343" r:id="rId48"/>
    <p:sldId id="412" r:id="rId49"/>
    <p:sldId id="403" r:id="rId50"/>
    <p:sldId id="405" r:id="rId51"/>
    <p:sldId id="346" r:id="rId52"/>
    <p:sldId id="358" r:id="rId53"/>
    <p:sldId id="417" r:id="rId54"/>
    <p:sldId id="314" r:id="rId55"/>
    <p:sldId id="263" r:id="rId56"/>
    <p:sldId id="315" r:id="rId57"/>
    <p:sldId id="264" r:id="rId58"/>
    <p:sldId id="367" r:id="rId5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56" autoAdjust="0"/>
    <p:restoredTop sz="94628"/>
  </p:normalViewPr>
  <p:slideViewPr>
    <p:cSldViewPr>
      <p:cViewPr varScale="1">
        <p:scale>
          <a:sx n="119" d="100"/>
          <a:sy n="119" d="100"/>
        </p:scale>
        <p:origin x="164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936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ADF49-5C45-4B31-8529-A2D9F9743AC8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F402C-3613-413D-9229-3E26EBD463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435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3EEDA-E81F-4980-9257-3C312DB181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574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772400" cy="2592288"/>
          </a:xfrm>
        </p:spPr>
        <p:txBody>
          <a:bodyPr>
            <a:noAutofit/>
          </a:bodyPr>
          <a:lstStyle/>
          <a:p>
            <a:r>
              <a:rPr lang="uk-UA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фізіологічні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основи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електрокардіографії</a:t>
            </a: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5949280"/>
            <a:ext cx="6400800" cy="625624"/>
          </a:xfrm>
        </p:spPr>
        <p:txBody>
          <a:bodyPr>
            <a:normAutofit/>
          </a:bodyPr>
          <a:lstStyle/>
          <a:p>
            <a:pPr algn="r"/>
            <a:r>
              <a:rPr lang="ru-RU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Доцент </a:t>
            </a:r>
            <a:r>
              <a:rPr lang="ru-RU" sz="28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Корнован</a:t>
            </a:r>
            <a:r>
              <a:rPr lang="ru-RU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Г.В.</a:t>
            </a:r>
          </a:p>
        </p:txBody>
      </p:sp>
    </p:spTree>
    <p:extLst>
      <p:ext uri="{BB962C8B-B14F-4D97-AF65-F5344CB8AC3E}">
        <p14:creationId xmlns:p14="http://schemas.microsoft.com/office/powerpoint/2010/main" val="1290684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Визначення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1"/>
            <a:ext cx="8964487" cy="41052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 - це помпа, яка працює за участю власних електричних імпульсів, що змушують його битися.</a:t>
            </a:r>
          </a:p>
          <a:p>
            <a:pPr marL="0" indent="0">
              <a:buNone/>
            </a:pP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ЕКГ – це графічна реєстрація електричної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актив-ності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серця, на якій записано де імпульси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починають-ся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як вони проходять через серце.</a:t>
            </a:r>
          </a:p>
          <a:p>
            <a:pPr marL="0" indent="0">
              <a:buNone/>
            </a:pP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Електрична активність серця починається із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влас-ного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водія ритму, який називається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синоартріальним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marL="0" indent="0">
              <a:buNone/>
            </a:pP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Зміни нормального шляху проходження електричної активності через серце можуть виявлятися на ЕКГ та свідчать про ушкодження серцевого м’яза. </a:t>
            </a:r>
            <a:endParaRPr lang="ru-RU" sz="2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028" name="Picture 4" descr="E:\ГИФ\arritmia-cardiaca-hear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77" y="5176396"/>
            <a:ext cx="209550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19028" y="5044296"/>
            <a:ext cx="672497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 може уражуватися  при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бага-тьох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захворюваннях, зокрема таких як інфаркт міокарду, артеріальна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гіпер-тензія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емболія легеневої артерії.</a:t>
            </a:r>
            <a:endParaRPr lang="ru-RU" sz="2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23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Актуальність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576064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         </a:t>
            </a:r>
            <a:endParaRPr lang="ru-RU" sz="2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Picture 4" descr="ЕКГ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15856" y="1171601"/>
            <a:ext cx="3325812" cy="367347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1438" y="1844824"/>
            <a:ext cx="61206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Відкриття електрокардіографії (ЕКГ) стало однією з яскравих подій у медичній науці та практиці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почат-ку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ХХ століття. В основу методу лягло уявлення, що біоструми серця мають закономірний розподіл на поверхні тіла і можуть бути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зареє-стровані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посилені, а потім записані у вигляді характерної кривої на ЕКГ. </a:t>
            </a:r>
            <a:endParaRPr lang="ru-RU" sz="2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227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Діагностична цінність ЕКГ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 слід записувати в тих випадках, коли у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па-цієнта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спостерігається біль у грудях, відчуття серцебиття, задишка. Запаморочення або якщо пацієнт мав епізод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синкопе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чи немотивоване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па-діння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Крім того, ЕКГ слід проводити у пацієнта з інсультом або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транзиторними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ішемічними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ата-ками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оскільки останні можуть бути пов’язані з нерегулярним ритмом серця.</a:t>
            </a:r>
          </a:p>
          <a:p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Інтерпритація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ЕКГ суттєво залежить від  симптомів та ознак, виявлених при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фізикальному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обстеженні.</a:t>
            </a:r>
            <a:endParaRPr lang="ru-RU" sz="2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41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3250" y="701675"/>
            <a:ext cx="8532813" cy="61118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uk-UA" sz="20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Електрокардіографія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є одним з основних методів дослідження серця і діагностики захворювань серцево-судинної системи.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 На даний час він є незамінним у діагностиці: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порушень ритму і провідності</a:t>
            </a: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гіпертрофій відділів</a:t>
            </a: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ішемічної хвороби серця.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Цей метод дозволяє точно судити про локалізацію вогнищевих змін міокарда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їх розповсюдженість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глибину і час появи.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Електрокардіографія дозволяє виявити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: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дистрофічні і склеротичні процеси у міокарді</a:t>
            </a: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порушення електролітного обміну</a:t>
            </a: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що виникають під впливом різних токсичних речовин.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Цей метод широко використовується для </a:t>
            </a:r>
            <a:r>
              <a:rPr lang="uk-UA" sz="20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функціо-нального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дослідження серцево-судинної системи.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Поєднання електрокардіографічного дослідження з функціональними пробами допомагає виявити: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приховану коронарну недостатність</a:t>
            </a: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перехідні порушення ритму</a:t>
            </a: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uk-UA" sz="1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проводити диференційний діагноз між функціональними та органічними порушеннями.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974975" y="115888"/>
            <a:ext cx="5199063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Електрокардіографія</a:t>
            </a:r>
            <a:endParaRPr lang="ru-RU" sz="32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961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274638"/>
            <a:ext cx="4330824" cy="1143000"/>
          </a:xfrm>
        </p:spPr>
        <p:txBody>
          <a:bodyPr>
            <a:normAutofit/>
          </a:bodyPr>
          <a:lstStyle/>
          <a:p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Складові ЕКГ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67410" y="4581128"/>
            <a:ext cx="4976590" cy="2125499"/>
          </a:xfrm>
        </p:spPr>
        <p:txBody>
          <a:bodyPr>
            <a:normAutofit fontScale="92500" lnSpcReduction="20000"/>
          </a:bodyPr>
          <a:lstStyle/>
          <a:p>
            <a:r>
              <a:rPr lang="uk-UA" sz="2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• </a:t>
            </a:r>
            <a:r>
              <a:rPr lang="uk-UA" sz="19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Комплекс</a:t>
            </a:r>
            <a:r>
              <a:rPr lang="uk-UA"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комбінація кількох хвиль, згрупованих разом. Єдиним основним комплексом на ЕКГ є комплекс QRS. </a:t>
            </a:r>
          </a:p>
          <a:p>
            <a:r>
              <a:rPr lang="uk-UA"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• </a:t>
            </a:r>
            <a:r>
              <a:rPr lang="uk-UA" sz="19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Точка</a:t>
            </a:r>
            <a:r>
              <a:rPr lang="uk-UA"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на ЕКГ є лише одна точка, яка називається точкою J, де закінчується комплекс QRS і починається сегмент ST.</a:t>
            </a:r>
            <a:endParaRPr lang="ru-RU" sz="1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sz="2000" dirty="0"/>
          </a:p>
          <a:p>
            <a:endParaRPr lang="ru-RU" sz="2000" dirty="0"/>
          </a:p>
        </p:txBody>
      </p:sp>
      <p:grpSp>
        <p:nvGrpSpPr>
          <p:cNvPr id="4" name="object 6"/>
          <p:cNvGrpSpPr/>
          <p:nvPr/>
        </p:nvGrpSpPr>
        <p:grpSpPr>
          <a:xfrm>
            <a:off x="4139952" y="1628800"/>
            <a:ext cx="4834052" cy="2448272"/>
            <a:chOff x="1842993" y="1887816"/>
            <a:chExt cx="8506460" cy="4364355"/>
          </a:xfrm>
        </p:grpSpPr>
        <p:pic>
          <p:nvPicPr>
            <p:cNvPr id="5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55693" y="1900516"/>
              <a:ext cx="8480611" cy="4338918"/>
            </a:xfrm>
            <a:prstGeom prst="rect">
              <a:avLst/>
            </a:prstGeom>
          </p:spPr>
        </p:pic>
        <p:sp>
          <p:nvSpPr>
            <p:cNvPr id="6" name="object 8"/>
            <p:cNvSpPr/>
            <p:nvPr/>
          </p:nvSpPr>
          <p:spPr>
            <a:xfrm>
              <a:off x="1849343" y="1894166"/>
              <a:ext cx="8493760" cy="4351655"/>
            </a:xfrm>
            <a:custGeom>
              <a:avLst/>
              <a:gdLst/>
              <a:ahLst/>
              <a:cxnLst/>
              <a:rect l="l" t="t" r="r" b="b"/>
              <a:pathLst>
                <a:path w="8493760" h="4351655">
                  <a:moveTo>
                    <a:pt x="0" y="0"/>
                  </a:moveTo>
                  <a:lnTo>
                    <a:pt x="8493312" y="0"/>
                  </a:lnTo>
                  <a:lnTo>
                    <a:pt x="8493312" y="4351618"/>
                  </a:lnTo>
                  <a:lnTo>
                    <a:pt x="0" y="435161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95561" y="548680"/>
            <a:ext cx="396765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• </a:t>
            </a:r>
            <a:r>
              <a:rPr lang="uk-UA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Хвиля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позитивне або негативне відхилення від базової лінії, яке вказує на певну електричну подію. Зубці на ЕКГ включають зубець P, зубець Q, зубець R, зубець S, T хвиля та хвиля U. 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• </a:t>
            </a:r>
            <a:r>
              <a:rPr lang="uk-UA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час між двома конкретними подіями на ЕКГ. Інтервали, які зазвичай вимірюють на ЕКГ, включають інтервал PR, інтервал QRS (також званий QRS тривалість), інтервал QT та інтервал RR.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• </a:t>
            </a:r>
            <a:r>
              <a:rPr lang="uk-UA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Сегмент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довжина між двома певними точками на ЕКГ, які повинні мати базову амплітуду (не негативну чи позитивну). Відрізки на ЕКГ включають сегмент PR, сегмент ST і сегмент TP.</a:t>
            </a:r>
          </a:p>
        </p:txBody>
      </p:sp>
    </p:spTree>
    <p:extLst>
      <p:ext uri="{BB962C8B-B14F-4D97-AF65-F5344CB8AC3E}">
        <p14:creationId xmlns:p14="http://schemas.microsoft.com/office/powerpoint/2010/main" val="1875561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Електрокардіограма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514116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Електрокардіограма (ЕКГ)  відображає зміну різниці потенціалів між двома точками електричного поля серця впродовж серцевого циклу. </a:t>
            </a:r>
          </a:p>
          <a:p>
            <a:pPr algn="just"/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Для запису ЕКГ використовують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електро-кардіографи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що реєструють  на поверхні тіла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біопотенціали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серця за допомогою системи металевих електродів,  закріплених на різних ділянках тіла людини. Стандартна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калібру-вальна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напруга рівна 1 мВ. Вона викликає відхилення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реєструючої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системи на 10 мм і дозволяє зрівнювати між собою ЕКГ, що були зареєстровані у пацієнта у різний час різними приладами. Частіше всього в практичній кардіології швидкість реєстрації ЕКГ складає 50 мм/сек.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095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0"/>
            <a:ext cx="7793037" cy="1462088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uk-UA" sz="3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Біофізичні і фізіологічні основи електрокардіографії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700808"/>
            <a:ext cx="5976788" cy="4536504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Електричні явища в серцевому м'язі пов'язані з рухом іонів калію (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K</a:t>
            </a:r>
            <a:r>
              <a:rPr lang="uk-UA" sz="2200" b="1" i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+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)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натрію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(Na</a:t>
            </a:r>
            <a:r>
              <a:rPr lang="uk-UA" sz="2200" b="1" i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+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)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кальцію(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Ca</a:t>
            </a:r>
            <a:r>
              <a:rPr lang="en-US" sz="2200" b="1" i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2+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)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хлору (</a:t>
            </a:r>
            <a:r>
              <a:rPr lang="en-US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Cl</a:t>
            </a:r>
            <a:r>
              <a:rPr lang="en-US" sz="2200" b="1" i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-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) та інших через клітинну мембрану.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  Відомо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що в клітині калію значно більше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ніж у </a:t>
            </a:r>
            <a:r>
              <a:rPr lang="uk-UA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міжклітин-ній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рідині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а концентрація </a:t>
            </a:r>
            <a:r>
              <a:rPr lang="uk-UA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внут-рішньоклітинного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натрію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uk-UA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нав-паки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набагато менша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ніж поза клітиною.</a:t>
            </a:r>
          </a:p>
        </p:txBody>
      </p:sp>
      <p:pic>
        <p:nvPicPr>
          <p:cNvPr id="6148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18238" y="2565400"/>
            <a:ext cx="2925762" cy="2806700"/>
          </a:xfrm>
        </p:spPr>
      </p:pic>
    </p:spTree>
    <p:extLst>
      <p:ext uri="{BB962C8B-B14F-4D97-AF65-F5344CB8AC3E}">
        <p14:creationId xmlns:p14="http://schemas.microsoft.com/office/powerpoint/2010/main" val="1435368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Електрофізіологія серцевого м’язу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579296" cy="5589240"/>
          </a:xfrm>
        </p:spPr>
        <p:txBody>
          <a:bodyPr>
            <a:normAutofit fontScale="70000" lnSpcReduction="20000"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В основі виникнення електричних явищ в серці лежить проникнення іонів калію, натрію, кальцію, хлору через мембрану м’язової клітини, що обумовлює формування трансмембранного потенціалу дії та спокою. 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У клітині, що знаходиться в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незбудженому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стані концентрація калію у 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30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разів вище, ніж поза клітиною. У позаклітинному середовищі натрію більше у 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20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разів, хлору - у 13 разів, кальцію - у 25 разів більше, ніж у клітині. У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незбудженій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клітині мембрана більш прониклива для калію та хлору. Це переміщення іонів призводить до поляризації клітинної мембрани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незбудженої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клітини: зовнішня її поверхня стає позитивною, а внутрішня негативною. При збудженні клітини різко змінюється проникливість її стінки по відношенню до іонів різних типів.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399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orno\OneDrive\Рабочий стол\Сімейна медицина\реполяризация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774" y="3720902"/>
            <a:ext cx="5619886" cy="312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korno\OneDrive\Рабочий стол\Сімейна медицина\Action_potential_propagation_animation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206896"/>
            <a:ext cx="5688631" cy="365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korno\OneDrive\Рабочий стол\Сімейна медицина\натрий калий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836712"/>
            <a:ext cx="3174876" cy="5081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6488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korno\OneDrive\Рабочий стол\Сімейна медицина\калий и натрий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68952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442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561435_html_3e62fd6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88938"/>
            <a:ext cx="7920037" cy="645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7540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uk-UA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Біофізичні і фізіологічні основи електрокардіографії</a:t>
            </a:r>
            <a:endParaRPr lang="ru-RU" sz="32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17713"/>
            <a:ext cx="8955088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uk-UA" sz="20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</a:t>
            </a:r>
            <a:r>
              <a:rPr lang="uk-UA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Незбуджена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клітинна мембрана </a:t>
            </a:r>
            <a:r>
              <a:rPr lang="uk-UA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проникливіша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для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K</a:t>
            </a:r>
            <a:r>
              <a:rPr lang="uk-UA" sz="2200" b="1" i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+ 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і </a:t>
            </a:r>
            <a:r>
              <a:rPr lang="en-US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Cl</a:t>
            </a:r>
            <a:r>
              <a:rPr lang="uk-UA" sz="2200" b="1" i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-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Тому іони 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K</a:t>
            </a:r>
            <a:r>
              <a:rPr lang="uk-UA" sz="2200" b="1" i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+,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внаслідок концентраційного </a:t>
            </a:r>
            <a:r>
              <a:rPr lang="uk-UA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гра-дієнту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виходять з клітини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.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при цьому переносять свій позитивний заряд у міжклітинний простір.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Іони </a:t>
            </a:r>
            <a:r>
              <a:rPr lang="en-US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Cl</a:t>
            </a:r>
            <a:r>
              <a:rPr lang="uk-UA" sz="2200" b="1" i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-</a:t>
            </a:r>
            <a:r>
              <a:rPr lang="ru-RU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en-US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навпаки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входять в середину клітини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uk-UA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вна-слідок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чого збільшують негативний заряд </a:t>
            </a:r>
            <a:r>
              <a:rPr lang="uk-UA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внутріш-ньоклітинної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рідини.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 Це переміщення іонів призводить до </a:t>
            </a:r>
            <a:r>
              <a:rPr lang="uk-UA" sz="2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поляризації клітинної мембрани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 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і зовнішня її поверхня стає </a:t>
            </a:r>
            <a:r>
              <a:rPr lang="uk-UA" sz="2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по-зитивною</a:t>
            </a:r>
            <a:r>
              <a:rPr lang="uk-UA" sz="2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uk-UA" sz="2200" b="1" i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а внутрішня </a:t>
            </a:r>
            <a:r>
              <a:rPr lang="uk-UA" sz="2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— негативною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uk-UA" sz="22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      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Між будь-якими двома точками цієї поверхні </a:t>
            </a:r>
            <a:r>
              <a:rPr lang="uk-UA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різ-ниця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потенціалів відсутня. При цьому на </a:t>
            </a:r>
            <a:r>
              <a:rPr lang="uk-UA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електро-кардіограмі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реєструється горизонтальна нульова (</a:t>
            </a:r>
            <a:r>
              <a:rPr lang="uk-UA" sz="2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ізоелектрична</a:t>
            </a:r>
            <a:r>
              <a:rPr lang="uk-UA" sz="2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) лінія.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400" dirty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026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686F27-8278-4AC3-BED6-A4D38D2D6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605" y="1700212"/>
            <a:ext cx="4169395" cy="5178426"/>
          </a:xfrm>
          <a:prstGeom prst="rect">
            <a:avLst/>
          </a:prstGeom>
        </p:spPr>
      </p:pic>
      <p:sp>
        <p:nvSpPr>
          <p:cNvPr id="717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827088" y="1700213"/>
            <a:ext cx="4259262" cy="59039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Під час збудження мембрана клітини стає більш проникливою для іонів </a:t>
            </a:r>
            <a:r>
              <a:rPr lang="en-US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Na</a:t>
            </a:r>
            <a:r>
              <a:rPr lang="en-US" sz="2000" b="1" i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+</a:t>
            </a:r>
            <a:r>
              <a:rPr lang="en-US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, 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ніж </a:t>
            </a:r>
            <a:r>
              <a:rPr lang="en-US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K</a:t>
            </a:r>
            <a:r>
              <a:rPr lang="en-US" sz="2000" b="1" i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+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При цьому відбувається швидкий вхід іонів натрію в клітину і внутрішня поверхня мембрани набуває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позитивного а зовнішня — негативного заряду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Протягом всієї фази деполяризації різниця потенціалів швидко наростає. На електрокардіограмі в цей час реєструється </a:t>
            </a:r>
            <a:r>
              <a:rPr lang="uk-UA" sz="20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висхідне коліно зубця </a:t>
            </a:r>
            <a:r>
              <a:rPr lang="en-US" sz="20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R</a:t>
            </a:r>
            <a:r>
              <a:rPr lang="uk-UA" sz="20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uk-UA" sz="20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4211638" y="2276475"/>
            <a:ext cx="2233612" cy="576263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3924300" y="3500438"/>
            <a:ext cx="2449513" cy="1150937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 flipV="1">
            <a:off x="4643438" y="4770438"/>
            <a:ext cx="1801812" cy="1827212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900113" y="404813"/>
            <a:ext cx="824388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Біофізичні і фізіологічні основи електрокардіографії</a:t>
            </a:r>
            <a:endParaRPr lang="ru-RU" sz="32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033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2F9B8B-2BB5-4D92-BE73-45FB121CE0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53" y="1887239"/>
            <a:ext cx="3781070" cy="4696123"/>
          </a:xfrm>
          <a:prstGeom prst="rect">
            <a:avLst/>
          </a:prstGeom>
        </p:spPr>
      </p:pic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uk-UA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Біофізичні і фізіологічні основи електрокардіографії</a:t>
            </a:r>
            <a:endParaRPr lang="ru-RU" sz="32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844675"/>
            <a:ext cx="5327650" cy="48402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Після деполяризації </a:t>
            </a:r>
            <a:r>
              <a:rPr lang="uk-UA" sz="20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проникли-вість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збудженої мембрани </a:t>
            </a:r>
            <a:r>
              <a:rPr lang="uk-UA" sz="20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змен-шується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для іонів натрію і </a:t>
            </a:r>
            <a:r>
              <a:rPr lang="uk-UA" sz="20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збіль-шується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вхід для іонів хлору які частково нейтралізують </a:t>
            </a:r>
            <a:r>
              <a:rPr lang="uk-UA" sz="20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надли-шок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позитивних іонів </a:t>
            </a:r>
            <a:r>
              <a:rPr lang="en-US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Na</a:t>
            </a:r>
            <a:r>
              <a:rPr lang="uk-UA" sz="2000" b="1" i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+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всере-дині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клітини. Це —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фаза </a:t>
            </a:r>
            <a:r>
              <a:rPr lang="uk-UA" sz="2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почат-кової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У цей час на електрокардіограмі </a:t>
            </a:r>
            <a:r>
              <a:rPr lang="uk-UA" sz="20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реєструєть-ся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нисхідне</a:t>
            </a:r>
            <a:r>
              <a:rPr lang="uk-UA" sz="20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коліно зубця </a:t>
            </a:r>
            <a:r>
              <a:rPr lang="en-US" sz="20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R</a:t>
            </a:r>
            <a:r>
              <a:rPr lang="uk-UA" sz="20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У подальшому різниця </a:t>
            </a:r>
            <a:r>
              <a:rPr lang="uk-UA" sz="20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потенці-алів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підтримується протягом деякого часу на одному рівні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(фаза повільної </a:t>
            </a:r>
            <a:r>
              <a:rPr lang="uk-UA" sz="2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) 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за рахунок повільного входження іонів </a:t>
            </a:r>
            <a:r>
              <a:rPr lang="en-US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Na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Ca</a:t>
            </a:r>
            <a:r>
              <a:rPr lang="uk-UA" sz="2000" b="1" i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2+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та виходу з клітин іонів </a:t>
            </a:r>
            <a:r>
              <a:rPr lang="en-US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K</a:t>
            </a:r>
            <a:r>
              <a:rPr lang="uk-UA" sz="2000" b="1" i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+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0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10245" name="Line 10"/>
          <p:cNvSpPr>
            <a:spLocks noChangeShapeType="1"/>
          </p:cNvSpPr>
          <p:nvPr/>
        </p:nvSpPr>
        <p:spPr bwMode="auto">
          <a:xfrm>
            <a:off x="4365625" y="4217988"/>
            <a:ext cx="2294607" cy="651172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246" name="Line 11"/>
          <p:cNvSpPr>
            <a:spLocks noChangeShapeType="1"/>
          </p:cNvSpPr>
          <p:nvPr/>
        </p:nvSpPr>
        <p:spPr bwMode="auto">
          <a:xfrm flipV="1">
            <a:off x="4787900" y="3357563"/>
            <a:ext cx="2447925" cy="1871662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120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206EAA-5026-4BCC-9A1A-4F4C15468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078" y="1812564"/>
            <a:ext cx="3762936" cy="4673600"/>
          </a:xfrm>
          <a:prstGeom prst="rect">
            <a:avLst/>
          </a:prstGeom>
        </p:spPr>
      </p:pic>
      <p:sp>
        <p:nvSpPr>
          <p:cNvPr id="4505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38150" y="2005013"/>
            <a:ext cx="5041900" cy="48529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Протягом </a:t>
            </a:r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фази </a:t>
            </a:r>
            <a:r>
              <a:rPr lang="uk-UA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uk-UA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мембра-на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клітини знаходиться в стані </a:t>
            </a:r>
            <a:r>
              <a:rPr lang="uk-UA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збуд-ження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і зовнішня поверхня її утримує </a:t>
            </a:r>
            <a:r>
              <a:rPr lang="uk-UA" sz="16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негативний заряд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Це веде до </a:t>
            </a:r>
            <a:r>
              <a:rPr lang="uk-UA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зникнен-ня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потенціалів і на </a:t>
            </a:r>
            <a:r>
              <a:rPr lang="uk-UA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електрокардіо--грамі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реєструється </a:t>
            </a:r>
            <a:r>
              <a:rPr lang="uk-UA" sz="1600" b="1" i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ізоелектрична</a:t>
            </a:r>
            <a:r>
              <a:rPr lang="uk-UA" sz="16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лінія — </a:t>
            </a:r>
            <a:r>
              <a:rPr lang="en-US" sz="16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ST</a:t>
            </a:r>
            <a:r>
              <a:rPr lang="uk-UA" sz="16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Клітина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перебуваючи в стані </a:t>
            </a:r>
            <a:r>
              <a:rPr lang="uk-UA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збуд-ження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намагається відновити </a:t>
            </a:r>
            <a:r>
              <a:rPr lang="uk-UA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почат-ковий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стан. Мембрана клітини на </a:t>
            </a:r>
            <a:r>
              <a:rPr lang="uk-UA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ді-лянці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переходу в стан спокою стає більш проникною для іонів </a:t>
            </a:r>
            <a:r>
              <a:rPr lang="en-US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K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+. Вихід іонів </a:t>
            </a:r>
            <a:r>
              <a:rPr lang="en-US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K+ 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з клітини значно переважає над  поступленням у клітину іонів </a:t>
            </a:r>
            <a:r>
              <a:rPr lang="en-US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Na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+. Тому зовнішня поверхня </a:t>
            </a:r>
            <a:r>
              <a:rPr lang="uk-UA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мембра-ни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uk-UA" sz="16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набуває позитивного заряду</a:t>
            </a:r>
            <a:r>
              <a:rPr lang="uk-UA" sz="16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6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а внутрішня - негативного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В </a:t>
            </a:r>
            <a:r>
              <a:rPr lang="uk-UA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результа-ті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цього на зовнішній поверхні клітини між двома електродами знов виникає різниця потенціалів і на </a:t>
            </a:r>
            <a:r>
              <a:rPr lang="uk-UA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електрокар-діограмі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реєструється </a:t>
            </a:r>
            <a:r>
              <a:rPr lang="uk-UA" sz="16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негативний зубець </a:t>
            </a:r>
            <a:r>
              <a:rPr lang="en-US" sz="16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T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що відповідає кінцевій швидкій </a:t>
            </a:r>
            <a:r>
              <a:rPr lang="uk-UA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Описані процеси </a:t>
            </a:r>
            <a:r>
              <a:rPr lang="uk-UA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відбу-ваються</a:t>
            </a:r>
            <a:r>
              <a:rPr lang="uk-UA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під час систоли.</a:t>
            </a:r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3708400" y="2205038"/>
            <a:ext cx="3600450" cy="10795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2051050" y="3357562"/>
            <a:ext cx="5257800" cy="1655614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 flipV="1">
            <a:off x="4787900" y="5133616"/>
            <a:ext cx="3024460" cy="959209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900113" y="260350"/>
            <a:ext cx="824388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Біофізичні і фізіологічні основи електрокардіографії</a:t>
            </a:r>
            <a:endParaRPr lang="ru-RU" sz="32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1022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72EBE7-44B3-4EBA-932C-ADFB519BE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221" y="1916832"/>
            <a:ext cx="3897144" cy="4840288"/>
          </a:xfrm>
          <a:prstGeom prst="rect">
            <a:avLst/>
          </a:prstGeom>
        </p:spPr>
      </p:pic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uk-UA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Біофізичні і фізіологічні основи електрокардіографії</a:t>
            </a:r>
            <a:endParaRPr lang="ru-RU" sz="32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017713"/>
            <a:ext cx="4824412" cy="48402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  З відновленням на всьому протязі клітинної мембрани вихідної поляризації вся </a:t>
            </a:r>
            <a:r>
              <a:rPr lang="uk-UA" sz="20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зов-нішня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поверхня клітини стає </a:t>
            </a:r>
            <a:r>
              <a:rPr lang="uk-UA" sz="20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позитивною, а внутрішня — негативною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Внаслідок цього різниця потенціалів зникає і на електрокардіограмі </a:t>
            </a:r>
            <a:r>
              <a:rPr lang="uk-UA" sz="20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реє-струється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ізолінія 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яка </a:t>
            </a:r>
            <a:r>
              <a:rPr lang="uk-UA" sz="20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відпо-відає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фазі спокою </a:t>
            </a:r>
            <a:r>
              <a:rPr lang="uk-UA" sz="20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трансмем-бранного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потенціалу і </a:t>
            </a:r>
            <a:r>
              <a:rPr lang="uk-UA" sz="20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відпо-відає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діастолі. В цей час </a:t>
            </a:r>
            <a:r>
              <a:rPr lang="uk-UA" sz="20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ви-хідна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концентрація іонів </a:t>
            </a:r>
            <a:r>
              <a:rPr lang="uk-UA" sz="20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від-новлюється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 Іони </a:t>
            </a:r>
            <a:r>
              <a:rPr lang="en-US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K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+ </a:t>
            </a:r>
            <a:r>
              <a:rPr lang="uk-UA" sz="20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повер-таються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в клітин, а </a:t>
            </a:r>
            <a:r>
              <a:rPr lang="en-US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Na</a:t>
            </a:r>
            <a:r>
              <a:rPr lang="en-US" sz="2000" b="1" i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+</a:t>
            </a:r>
            <a:r>
              <a:rPr lang="en-US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— </a:t>
            </a:r>
            <a:r>
              <a:rPr lang="uk-UA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виходять з неї.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000" dirty="0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 flipV="1">
            <a:off x="3059113" y="5300663"/>
            <a:ext cx="5616575" cy="576262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24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Фази  трансмембранного потенціалу дії (ТМПД)</a:t>
            </a:r>
            <a:br>
              <a:rPr lang="ru-RU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805264"/>
          </a:xfrm>
        </p:spPr>
        <p:txBody>
          <a:bodyPr>
            <a:normAutofit fontScale="70000" lnSpcReduction="20000"/>
          </a:bodyPr>
          <a:lstStyle/>
          <a:p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Фаза 0 – деполяризація клітини мембрани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Характеризується різкою проникливістю натрію в середину клітини, при цьому внутрішня частина стає позитивною, зовнішня негативною.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Фаза 1 - початкова швидка </a:t>
            </a:r>
            <a:r>
              <a:rPr lang="uk-UA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реполяризація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Характерне зменшення проникнення натрію до клітини зі збільшенням проникливості мембрани для хлору.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Фаза 2 – повільна </a:t>
            </a:r>
            <a:r>
              <a:rPr lang="uk-UA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реполяризація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На протязі цієї фази величина трансмембранного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потенціалу дії підтримується приблизно на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одному рівні за рахунок повільного току кальцію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та натрію до клітини і току калію з клітини.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Фаза 3 – кінцева швидка </a:t>
            </a:r>
            <a:r>
              <a:rPr lang="uk-UA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реполяризація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До початку цієї фази різко зменшується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проникли-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вість мембрани для натрію та кальцію і  значно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збільшується для калію.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79246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Трансмембранний потенціал спокою (ТМПС)</a:t>
            </a:r>
            <a:br>
              <a:rPr lang="ru-RU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4744"/>
          </a:xfrm>
        </p:spPr>
        <p:txBody>
          <a:bodyPr>
            <a:normAutofit fontScale="77500" lnSpcReduction="20000"/>
          </a:bodyPr>
          <a:lstStyle/>
          <a:p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Фаза 4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- реєструється під час діастоли, проходить зміна концентрацій іонів до початкового стану завдяки дії натрій-калієвої помпи.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Рисунок 3" descr="6"/>
          <p:cNvPicPr/>
          <p:nvPr/>
        </p:nvPicPr>
        <p:blipFill>
          <a:blip r:embed="rId2">
            <a:lum contrast="9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6"/>
          <a:stretch>
            <a:fillRect/>
          </a:stretch>
        </p:blipFill>
        <p:spPr bwMode="auto">
          <a:xfrm>
            <a:off x="755576" y="3113584"/>
            <a:ext cx="7416824" cy="3744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8640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513" y="164959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Властивості міокарду</a:t>
            </a:r>
            <a:b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19976"/>
            <a:ext cx="3898776" cy="3489251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Автоматизм</a:t>
            </a:r>
          </a:p>
          <a:p>
            <a:r>
              <a:rPr lang="ru-RU" sz="2400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Провідность</a:t>
            </a:r>
            <a:endParaRPr lang="ru-RU" sz="24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Збудливість</a:t>
            </a:r>
          </a:p>
          <a:p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Скоротливість</a:t>
            </a:r>
          </a:p>
          <a:p>
            <a:r>
              <a:rPr lang="uk-UA" sz="2400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Рефрактерність</a:t>
            </a:r>
            <a:endParaRPr lang="uk-UA" sz="24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Тонічність</a:t>
            </a:r>
          </a:p>
          <a:p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Picture 4" descr="ЕКГ_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442" y="4293096"/>
            <a:ext cx="2165065" cy="18722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11560" y="6021288"/>
            <a:ext cx="8244408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Взаємозв'язок цих властивостей обумовлює постійну автоматичну діяльність серця.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3593" y="836712"/>
            <a:ext cx="813690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Робота серця визначається його основними властивостями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  <a:endParaRPr lang="uk-UA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7" name="Picture 2" descr="C:\Users\КАРНАВАН\Desktop\Синусовый ритм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47192"/>
            <a:ext cx="4572161" cy="3265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3105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Характеристика основних властивостей серцевого м’яза</a:t>
            </a: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00200"/>
            <a:ext cx="8507288" cy="52578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</a:t>
            </a:r>
            <a:r>
              <a:rPr lang="uk-UA" sz="3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Автоматизм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можливість серця виробляти електричні імпульси при відсутності зовнішніх подразників. Функцією автоматизму володіють клітини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сино-атріального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вузла і провідної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сис-теми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серця: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атріовентрікулярного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з'єднання та провідної системи передсердь та шлуночків. Вони отримали назву клітин-водіїв ритму –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пейсме-керів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У нормі максимальною автоматичною активністю володіють клітини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СА-вузла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який виробляє електричні імпульси з частотою близько 60-80 за 1 хвилину. Це - центр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автома-тизму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порядку. Центр автоматизму ІІ порядку - це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атріовентрикулярне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з'єднання, що генерує електричні імпульси з частотою 40-60 за 1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хви-лину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Центром автоматизму ІІІ порядку є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ниж-ня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частина пучка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його гілки та волокна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Пуркіньє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він має найнижчу здатність до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авто-матизму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25-30 імпульсів за 1 хвилину.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5912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Характеристика основних властивостей серцевого м’яза</a:t>
            </a: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496944" cy="551723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</a:t>
            </a:r>
            <a:r>
              <a:rPr lang="uk-UA" sz="3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Провідність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властивість до проведення збудження, що виникає у будь-якій ділянці серця, до інших відділів серцевого м'язу. </a:t>
            </a:r>
          </a:p>
          <a:p>
            <a:pPr algn="just"/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У нормі хвиля збудження розповсюджується по короткому шляху на праве передсердя, по трьом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міжвузловим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трактам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Бахмана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Венке-баха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Тореля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АВ-вузла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по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міжпередсердному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пучку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Бахмана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ліве передсердя. Час захвату збудженням передсердь не перевищує в нормі 0,1 с. </a:t>
            </a:r>
          </a:p>
          <a:p>
            <a:pPr algn="just"/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У нормі збудження розповсюджується по шлуночках за 0,06-0,10 с. Хвиля деполяризації у стінці шлуночка розповсюджується від ендокарду до епікарду. Нормальна послідовність захвату збудженням шлуночків така, що спочатку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депо-ляризується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міжшлуночкова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перетинка, потім більша частина правого та лівого шлуночків (верхівка, задня та бокова стінки шлуночків).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2106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84784"/>
            <a:ext cx="9036496" cy="638132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uk-UA" sz="3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Збудливість:</a:t>
            </a:r>
            <a:r>
              <a:rPr lang="uk-UA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3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властивість серця збуджуватися під впливом імпульсів, притаманна  клітинам як провідної системи серця, так і міокарду.</a:t>
            </a:r>
            <a:r>
              <a:rPr lang="uk-UA" sz="35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</a:t>
            </a:r>
          </a:p>
          <a:p>
            <a:pPr algn="just"/>
            <a:r>
              <a:rPr lang="uk-UA" sz="35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</a:t>
            </a:r>
            <a:r>
              <a:rPr lang="uk-UA" sz="3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Скоротливість</a:t>
            </a:r>
            <a:r>
              <a:rPr lang="uk-UA" sz="35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  <a:r>
              <a:rPr lang="uk-UA" sz="3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здатність серцевого м'язу </a:t>
            </a:r>
            <a:r>
              <a:rPr lang="uk-UA" sz="35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скоро-чуватися</a:t>
            </a:r>
            <a:r>
              <a:rPr lang="uk-UA" sz="3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відповідь на збудження.</a:t>
            </a:r>
          </a:p>
          <a:p>
            <a:pPr algn="just"/>
            <a:r>
              <a:rPr lang="uk-UA" sz="3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</a:t>
            </a:r>
            <a:r>
              <a:rPr lang="uk-UA" sz="3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Рефрактерність</a:t>
            </a:r>
            <a:r>
              <a:rPr lang="uk-UA" sz="3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  <a:r>
              <a:rPr lang="uk-UA" sz="3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здатність клітин міокарда не відповідати активацією на який-небудь додатковий стимул. В різні фази ТМПД збудливість м’язового волокна при надходженні нового імпульсу різна. На початку ТМПД (фаза 0,1,2) клітини взагалі не здатні збудитись – це абсолютний рефрактерний період. В кінці ТМПД (фаза 3) має місце відносний </a:t>
            </a:r>
            <a:r>
              <a:rPr lang="uk-UA" sz="35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рефрактер-ний</a:t>
            </a:r>
            <a:r>
              <a:rPr lang="uk-UA" sz="3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період, під час якого нанесення дуже сильного додаткового стимулу може призвести до </a:t>
            </a:r>
            <a:r>
              <a:rPr lang="uk-UA" sz="35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виникнен-ня</a:t>
            </a:r>
            <a:r>
              <a:rPr lang="uk-UA" sz="3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нового повторного збудження клітини, тоді як слабкий імпульс залишається без відповіді. Під час діастоли (фаза 4 ТМПД) повністю відновлюється збудливість </a:t>
            </a:r>
            <a:r>
              <a:rPr lang="uk-UA" sz="35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міокардіального</a:t>
            </a:r>
            <a:r>
              <a:rPr lang="uk-UA" sz="3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волокна, а його </a:t>
            </a:r>
            <a:r>
              <a:rPr lang="uk-UA" sz="35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рефрак-терність</a:t>
            </a:r>
            <a:r>
              <a:rPr lang="uk-UA" sz="3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відсутня.</a:t>
            </a:r>
            <a:endParaRPr lang="ru-RU" sz="35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8520" y="131884"/>
            <a:ext cx="89644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Характеристика основних властивостей серцевого м’яза</a:t>
            </a:r>
            <a:endParaRPr lang="ru-RU" sz="32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Характеристика основних властивостей серцевого м’яза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7020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Характеристика основних властивостей серцевого м’яза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</a:t>
            </a:r>
            <a:r>
              <a:rPr lang="uk-UA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Аберантність</a:t>
            </a:r>
            <a:r>
              <a:rPr lang="uk-UA" dirty="0"/>
              <a:t> – </a:t>
            </a:r>
            <a:r>
              <a:rPr lang="uk-UA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п</a:t>
            </a:r>
            <a:r>
              <a:rPr lang="en-US" altLang="zh-CN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атолог</a:t>
            </a:r>
            <a:r>
              <a:rPr lang="uk-UA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і</a:t>
            </a:r>
            <a:r>
              <a:rPr lang="en-US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ч</a:t>
            </a:r>
            <a:r>
              <a:rPr lang="uk-UA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н</a:t>
            </a:r>
            <a:r>
              <a:rPr lang="en-US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е</a:t>
            </a:r>
            <a:r>
              <a:rPr lang="uk-UA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 </a:t>
            </a:r>
            <a:r>
              <a:rPr lang="en-US" altLang="zh-CN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проведен</a:t>
            </a:r>
            <a:r>
              <a:rPr lang="uk-UA" altLang="zh-CN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ня</a:t>
            </a:r>
            <a:r>
              <a:rPr lang="en-US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 </a:t>
            </a:r>
            <a:r>
              <a:rPr lang="uk-UA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і</a:t>
            </a:r>
            <a:r>
              <a:rPr lang="en-US" altLang="zh-CN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мпульс</a:t>
            </a:r>
            <a:r>
              <a:rPr lang="uk-UA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у</a:t>
            </a:r>
            <a:r>
              <a:rPr lang="en-US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 </a:t>
            </a:r>
            <a:r>
              <a:rPr lang="en-US" altLang="zh-CN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по</a:t>
            </a:r>
            <a:r>
              <a:rPr lang="en-US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 п</a:t>
            </a:r>
            <a:r>
              <a:rPr lang="uk-UA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е</a:t>
            </a:r>
            <a:r>
              <a:rPr lang="en-US" altLang="zh-CN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редсердям</a:t>
            </a:r>
            <a:r>
              <a:rPr lang="en-US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 </a:t>
            </a:r>
            <a:r>
              <a:rPr lang="uk-UA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ч</a:t>
            </a:r>
            <a:r>
              <a:rPr lang="en-US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и </a:t>
            </a:r>
            <a:r>
              <a:rPr lang="uk-UA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ш</a:t>
            </a:r>
            <a:r>
              <a:rPr lang="en-US" altLang="zh-CN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лу</a:t>
            </a:r>
            <a:r>
              <a:rPr lang="uk-UA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н</a:t>
            </a:r>
            <a:r>
              <a:rPr lang="en-US" altLang="zh-CN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очкам</a:t>
            </a:r>
            <a:endParaRPr lang="uk-UA" altLang="zh-CN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  <a:ea typeface="SimSun" pitchFamily="2" charset="-122"/>
              <a:cs typeface="Arial" pitchFamily="34" charset="0"/>
            </a:endParaRPr>
          </a:p>
          <a:p>
            <a:r>
              <a:rPr lang="uk-UA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SimSun" pitchFamily="2" charset="-122"/>
                <a:cs typeface="Arial" pitchFamily="34" charset="0"/>
              </a:rPr>
              <a:t>     </a:t>
            </a:r>
            <a:r>
              <a:rPr lang="uk-UA" altLang="zh-CN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Тонічність</a:t>
            </a:r>
            <a:r>
              <a:rPr lang="uk-UA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SimSun" pitchFamily="2" charset="-122"/>
                <a:cs typeface="Arial" pitchFamily="34" charset="0"/>
              </a:rPr>
              <a:t> – </a:t>
            </a:r>
            <a:r>
              <a:rPr lang="uk-UA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здібність </a:t>
            </a:r>
            <a:r>
              <a:rPr lang="en-US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 </a:t>
            </a:r>
            <a:r>
              <a:rPr lang="en-US" altLang="zh-CN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серц</a:t>
            </a:r>
            <a:r>
              <a:rPr lang="uk-UA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я</a:t>
            </a:r>
            <a:r>
              <a:rPr lang="en-US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 </a:t>
            </a:r>
            <a:r>
              <a:rPr lang="uk-UA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зберігати</a:t>
            </a:r>
            <a:r>
              <a:rPr lang="en-US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 </a:t>
            </a:r>
            <a:r>
              <a:rPr lang="en-US" altLang="zh-CN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свою</a:t>
            </a:r>
            <a:r>
              <a:rPr lang="en-US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 </a:t>
            </a:r>
            <a:r>
              <a:rPr lang="en-US" altLang="zh-CN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форму</a:t>
            </a:r>
            <a:r>
              <a:rPr lang="en-US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 </a:t>
            </a:r>
            <a:r>
              <a:rPr lang="uk-UA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навіть </a:t>
            </a:r>
            <a:r>
              <a:rPr lang="en-US" altLang="zh-CN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при</a:t>
            </a:r>
            <a:r>
              <a:rPr lang="en-US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 р</a:t>
            </a:r>
            <a:r>
              <a:rPr lang="uk-UA" altLang="zh-CN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оз</a:t>
            </a:r>
            <a:r>
              <a:rPr lang="en-US" altLang="zh-CN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слаблен</a:t>
            </a:r>
            <a:r>
              <a:rPr lang="uk-UA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ні</a:t>
            </a:r>
            <a:r>
              <a:rPr lang="en-US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 (в д</a:t>
            </a:r>
            <a:r>
              <a:rPr lang="uk-UA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і</a:t>
            </a:r>
            <a:r>
              <a:rPr lang="en-US" altLang="zh-CN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астол</a:t>
            </a:r>
            <a:r>
              <a:rPr lang="uk-UA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і</a:t>
            </a:r>
            <a:r>
              <a:rPr lang="en-US" altLang="zh-CN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  <a:cs typeface="Arial" pitchFamily="34" charset="0"/>
              </a:rPr>
              <a:t>)</a:t>
            </a:r>
          </a:p>
          <a:p>
            <a:pPr lvl="0"/>
            <a:endParaRPr lang="en-US" altLang="zh-CN" b="1" i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SimSun" pitchFamily="2" charset="-122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48160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4DF8A6-4F89-44D0-BC7E-86B723D5D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519A331-20CC-460A-A080-61110DD03A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41" y="137319"/>
            <a:ext cx="8594117" cy="6583362"/>
          </a:xfrm>
        </p:spPr>
      </p:pic>
    </p:spTree>
    <p:extLst>
      <p:ext uri="{BB962C8B-B14F-4D97-AF65-F5344CB8AC3E}">
        <p14:creationId xmlns:p14="http://schemas.microsoft.com/office/powerpoint/2010/main" val="12403939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36600" y="1311275"/>
            <a:ext cx="6156176" cy="5546725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атріовентрикулярного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вузла починається головний стовбур провідникової системи 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—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передсердно-шлуночкови</a:t>
            </a:r>
            <a:r>
              <a:rPr lang="uk-UA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й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пучок </a:t>
            </a:r>
            <a:r>
              <a:rPr lang="uk-UA" sz="2000" b="1" i="1" dirty="0" err="1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який проходить вперед і вліво по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міжшлуночковій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перегородці. На рівні її верхньої третини пучок ділиться на </a:t>
            </a:r>
            <a:r>
              <a:rPr lang="uk-UA" sz="20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ліву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uk-UA" sz="20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праву ніжки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Ліва ніжка в більшості випадків ділиться на передню і задню гілки. Ніжки проходять під ендокардом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міжшлуночкової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перетинки шлуночків. Пізніше ніжки пучка розгалужуються за рахунок чого утворюється густа сітка гілок провідникової системи. Кінцеві розгалуження цієї системи називаються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волокнами </a:t>
            </a:r>
            <a:r>
              <a:rPr lang="uk-UA" sz="2000" b="1" i="1" dirty="0" err="1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Пуркін</a:t>
            </a:r>
            <a:r>
              <a:rPr lang="uk-UA" sz="2000" b="1" i="1" dirty="0" err="1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/>
                <a:sym typeface="Times New Roman" pitchFamily="18" charset="0"/>
              </a:rPr>
              <a:t>̓</a:t>
            </a:r>
            <a:r>
              <a:rPr lang="uk-UA" sz="2000" b="1" i="1" dirty="0" err="1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ь</a:t>
            </a:r>
            <a:r>
              <a:rPr lang="uk-UA" sz="2000" b="1" i="1" dirty="0" err="1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є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</p:txBody>
      </p:sp>
      <p:pic>
        <p:nvPicPr>
          <p:cNvPr id="16387" name="Picture 4" descr="ЕКГ_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433286"/>
            <a:ext cx="2944390" cy="308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53320" y="188640"/>
            <a:ext cx="8429625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uk-U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Анатомічна структура і функція водіїв ритму серця та провідникової системи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63888" y="5929313"/>
            <a:ext cx="5580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Клітини системи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передсердно-шлуноч-кового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пучка називають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автомтичним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центром третього порядку</a:t>
            </a:r>
            <a:endParaRPr lang="ru-RU" dirty="0">
              <a:solidFill>
                <a:srgbClr val="006600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429125" y="1628800"/>
            <a:ext cx="2786063" cy="942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3071813" y="2420888"/>
            <a:ext cx="4143375" cy="4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3214688" y="2857500"/>
            <a:ext cx="4572000" cy="500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139952" y="3357563"/>
            <a:ext cx="3718173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3000375" y="3643313"/>
            <a:ext cx="4214813" cy="2428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3071813" y="3643313"/>
            <a:ext cx="5143500" cy="2428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V="1">
            <a:off x="3214688" y="4000500"/>
            <a:ext cx="5200650" cy="19288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3000375" y="2857500"/>
            <a:ext cx="5286375" cy="32146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55374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endParaRPr lang="ru-RU"/>
          </a:p>
        </p:txBody>
      </p:sp>
      <p:sp>
        <p:nvSpPr>
          <p:cNvPr id="29699" name="Объект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endParaRPr lang="ru-RU"/>
          </a:p>
        </p:txBody>
      </p:sp>
      <p:pic>
        <p:nvPicPr>
          <p:cNvPr id="29700" name="Picture 2" descr="Схема поширення імпульс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0"/>
            <a:ext cx="911225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850" y="214313"/>
            <a:ext cx="7056438" cy="107632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Схема поширення імпульсу</a:t>
            </a:r>
          </a:p>
          <a:p>
            <a:pPr>
              <a:defRPr/>
            </a:pP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284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928688"/>
            <a:ext cx="8943975" cy="35242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Методика і техніка реєстрації ЕКГ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773238"/>
            <a:ext cx="8964612" cy="1714500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Електрокардіограму записують за допомогою електрокардіографа. Його складовими </a:t>
            </a:r>
            <a:r>
              <a:rPr lang="uk-UA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частина-ми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є гальванометр для вимірювання величини напруги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система підсилення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перемикач </a:t>
            </a:r>
            <a:r>
              <a:rPr lang="uk-UA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відве-день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реєструючий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пристрій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який вмикає </a:t>
            </a:r>
            <a:r>
              <a:rPr lang="uk-UA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стріч-копротяжний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механізм</a:t>
            </a:r>
            <a:r>
              <a:rPr lang="uk-UA" sz="1600" dirty="0"/>
              <a:t>.</a:t>
            </a:r>
          </a:p>
        </p:txBody>
      </p:sp>
      <p:pic>
        <p:nvPicPr>
          <p:cNvPr id="21508" name="Picture 5" descr="articles1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25" y="4786313"/>
            <a:ext cx="4600575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7188" y="3811588"/>
            <a:ext cx="4572000" cy="28003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Електричні потенціали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що виникають в серці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сприйма-ються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електродами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підсилю-ються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приводять в дію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галь-ванометр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Зміни магнітного поля передаються на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реєстру-ючий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пристрій і фіксуються на електрокардіографічній стрічці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яка рухається із швидкістю 25 мм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/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50 або 100 мм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/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с.</a:t>
            </a:r>
          </a:p>
        </p:txBody>
      </p:sp>
      <p:pic>
        <p:nvPicPr>
          <p:cNvPr id="21510" name="Picture 2" descr="http://russian.fingerspo2sensor.com/photo/fingerspo2sensor/editor/20140507145243_420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357563"/>
            <a:ext cx="3497263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9589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3" y="214313"/>
            <a:ext cx="8729662" cy="714375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Методика і техніка реєстрації ЕКГ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922" y="1217514"/>
            <a:ext cx="9144000" cy="5405437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lvl="1" eaLnBrk="1" hangingPunct="1">
              <a:lnSpc>
                <a:spcPct val="80000"/>
              </a:lnSpc>
              <a:defRPr/>
            </a:pP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 реєструвати зранку натще або через 2-3 години після прийому їжі (при необхідності запис може проводитись в будь-який час).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Хворий повинен бути роздягненим до пояса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гомілки повинні бути також звільнені від одежі.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Запис ЕКГ проводити в лежачому положенні хворого на спині із розслабленими м'язами.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 внутрішню поверхню гомілок і передпліч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нижній їх третині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накладають 4 електроди. Шкіру попередньо знежирюють спиртом над місцями накладання електродів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під електроди кладуть марлеві прокладки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змочені сольовим (фізіологічним) розчином.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Електроди з'єднуються з кабелем електрокардіографа. До електроду на правій руці приєднується кабель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позначений </a:t>
            </a:r>
            <a:r>
              <a:rPr lang="uk-UA" sz="1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червоним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кольором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лівої руки — </a:t>
            </a:r>
            <a:r>
              <a:rPr lang="uk-UA" sz="18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жовтим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лівої ноги — </a:t>
            </a:r>
            <a:r>
              <a:rPr lang="uk-UA" sz="18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зеленим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кольором, до правої ноги -  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чорним.</a:t>
            </a:r>
            <a:endParaRPr lang="uk-UA" sz="1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 записом встановлюють контрольний вольтаж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що відповідає 10 мм.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Відповідно до відведення встановлюють перемикач відведень. </a:t>
            </a:r>
          </a:p>
          <a:p>
            <a:pPr marL="457200" lvl="1" indent="0" eaLnBrk="1" hangingPunct="1">
              <a:lnSpc>
                <a:spcPct val="80000"/>
              </a:lnSpc>
              <a:buNone/>
              <a:defRPr/>
            </a:pP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</a:t>
            </a:r>
          </a:p>
          <a:p>
            <a:pPr marL="457200" lvl="1" indent="0" eaLnBrk="1" hangingPunct="1">
              <a:lnSpc>
                <a:spcPct val="80000"/>
              </a:lnSpc>
              <a:buNone/>
              <a:defRPr/>
            </a:pPr>
            <a:r>
              <a:rPr lang="uk-UA" sz="1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Спочатку записують ЕКГ в стандартних відведеннях (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II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III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а потім у підсилених відведеннях від кінцівок (а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VR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а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VL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а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VF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і нарешті в грудних відведеннях (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 —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6). У кожному відведенні записують не менше 4 серцевих циклів.</a:t>
            </a:r>
          </a:p>
          <a:p>
            <a:pPr eaLnBrk="1" hangingPunct="1"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00337" y="852488"/>
            <a:ext cx="519112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Для якісного запису ЕКГ необхідно: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0242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1285875"/>
            <a:ext cx="8229600" cy="274638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 ЕКГ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71688"/>
            <a:ext cx="9429750" cy="2928937"/>
          </a:xfrm>
          <a:ln>
            <a:solidFill>
              <a:srgbClr val="FF9933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даний час у клінічній практиці найширше використовують 12 відведень: </a:t>
            </a:r>
            <a:r>
              <a:rPr lang="uk-UA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 стандартних</a:t>
            </a:r>
            <a:r>
              <a:rPr lang="uk-UA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3 підсилених і 6 грудних.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Стандартні відведення 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— І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II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III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Їх запровадив у 1913 році </a:t>
            </a:r>
            <a:r>
              <a:rPr lang="uk-UA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Ейтховен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endParaRPr 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</a:t>
            </a:r>
            <a:r>
              <a:rPr lang="uk-UA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відведення 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— між правою і лівою рукою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 </a:t>
            </a:r>
            <a:r>
              <a:rPr lang="uk-UA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 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— між правою рукою і лівою ногою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</a:t>
            </a:r>
            <a:r>
              <a:rPr lang="uk-UA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відведення 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— між лівою рукою і лівою ногою</a:t>
            </a:r>
            <a:r>
              <a:rPr lang="uk-UA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00125" y="5500688"/>
            <a:ext cx="7715250" cy="7572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</a:t>
            </a:r>
            <a:r>
              <a:rPr lang="uk-UA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Кожне відведення реєструє різницю потенціалів між двома певними точками електричного поля серця</a:t>
            </a:r>
            <a:r>
              <a:rPr lang="uk-UA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які встановлені електроди.</a:t>
            </a:r>
          </a:p>
        </p:txBody>
      </p:sp>
    </p:spTree>
    <p:extLst>
      <p:ext uri="{BB962C8B-B14F-4D97-AF65-F5344CB8AC3E}">
        <p14:creationId xmlns:p14="http://schemas.microsoft.com/office/powerpoint/2010/main" val="5081502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 ЕКГ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9"/>
            <a:ext cx="9144000" cy="551723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uk-UA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Підсилені однополюсні відведення від кінцівок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запропонував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Гольдбергер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1942 році. Підсилені відведення реєструють різницю потенціалів між однією з кінцівок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де встановлений активний позитивний електрод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середнім потенціалом двох інших кінцівок.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Таким чином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є такі підсилені однополюсні відведення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</a:t>
            </a:r>
            <a:endParaRPr lang="uk-UA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uk-UA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</a:t>
            </a:r>
            <a:r>
              <a:rPr lang="en-US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VR</a:t>
            </a:r>
            <a:r>
              <a:rPr lang="uk-UA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—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підсилене відведення від правої руки (активний електрод розміщений на правій руці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електроди лівої руки і лівої ноги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/>
                <a:sym typeface="Times New Roman" pitchFamily="18" charset="0"/>
              </a:rPr>
              <a:t>̓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єднуються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приєднуються до апарату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провід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/>
                <a:sym typeface="Times New Roman" pitchFamily="18" charset="0"/>
              </a:rPr>
              <a:t>̓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єднаного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електроду для правої руки залишається вільним)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  <a:endParaRPr lang="uk-UA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uk-UA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</a:t>
            </a:r>
            <a:r>
              <a:rPr lang="en-US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VL</a:t>
            </a:r>
            <a:r>
              <a:rPr lang="uk-UA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—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підсилене відведення від лівої руки ( активний електрод розміщений на лівій руці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/>
                <a:sym typeface="Times New Roman" pitchFamily="18" charset="0"/>
              </a:rPr>
              <a:t>̓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єднаний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електрод включає електроди правої руки і лівої ноги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провід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/>
                <a:sym typeface="Times New Roman" pitchFamily="18" charset="0"/>
              </a:rPr>
              <a:t>̓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єднаного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електроду для лівої руки залишається вільним)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  <a:endParaRPr lang="uk-UA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uk-UA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</a:t>
            </a:r>
            <a:r>
              <a:rPr lang="en-US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VF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—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підсилене відведення від лівої ноги (активний електрод розміщується на лівій нозі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Symbol" pitchFamily="18" charset="2"/>
              </a:rPr>
              <a:t>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єднаний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електрод включає електроди від правої і лівої руки). Це відведення уточнює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доповнює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стандартне відведення.</a:t>
            </a: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33452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 ЕКГ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587529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Грудні відведення</a:t>
            </a:r>
            <a:r>
              <a:rPr lang="uk-UA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Грудні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однополосні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відведення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які запропонував у 1934 році Вільсон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реєструють різницю потенціалів між активним позитивним електродом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встановленим у певних точках на поверхні грудної клітки, і негативним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̓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єднаним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електродом Вільсона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— активний електрод у четвертому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міжребер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̓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правого краю грудини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активний електрод у четвертому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міжребер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/>
                <a:sym typeface="Times New Roman" pitchFamily="18" charset="0"/>
              </a:rPr>
              <a:t>̓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лівого краю грудини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—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активний електрод на рівні четвертого ребра лівої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парастернальної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лінії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4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—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активний електрод у п'ятому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міжребер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Symbol" pitchFamily="18" charset="2"/>
              </a:rPr>
              <a:t>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лівої серединно-ключичної лінії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</a:t>
            </a:r>
            <a:r>
              <a:rPr lang="en-US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—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активний електрод у п'ятому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міжребер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/>
                <a:sym typeface="Times New Roman" pitchFamily="18" charset="0"/>
              </a:rPr>
              <a:t>̓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зліва по передній паховій лінії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— активний електрод у п'ятому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міжребер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/>
                <a:sym typeface="Times New Roman" pitchFamily="18" charset="0"/>
              </a:rPr>
              <a:t>̓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по лівій середній паховій лінії.</a:t>
            </a: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45954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AutoShape 2"/>
          <p:cNvSpPr>
            <a:spLocks noGrp="1" noChangeArrowheads="1"/>
          </p:cNvSpPr>
          <p:nvPr>
            <p:ph type="title"/>
          </p:nvPr>
        </p:nvSpPr>
        <p:spPr>
          <a:xfrm>
            <a:off x="1042988" y="333375"/>
            <a:ext cx="7793037" cy="766763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4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Відведення ЕКГ</a:t>
            </a:r>
            <a:endParaRPr lang="ru-RU" sz="4000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 flipV="1">
            <a:off x="838200" y="2316163"/>
            <a:ext cx="4165600" cy="46037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ru-RU" sz="2000" b="1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6628" name="Picture 2" descr="http://ic1.static.km.ru/sites/default/files/imagecache/620/megabook/health/data/pic/phi0205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484313"/>
            <a:ext cx="8101012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74104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Додаткові відведення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686800" cy="5949280"/>
          </a:xfrm>
        </p:spPr>
        <p:txBody>
          <a:bodyPr>
            <a:normAutofit fontScale="85000" lnSpcReduction="20000"/>
          </a:bodyPr>
          <a:lstStyle/>
          <a:p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 Небу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реєструють на основі стандартних відведень. Д (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dorsalis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– І відведення, A (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anterior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– ІІ відведення, I (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inferior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– ІІІ відведення.</a:t>
            </a:r>
          </a:p>
          <a:p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 </a:t>
            </a:r>
            <a:r>
              <a:rPr lang="uk-UA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Слапаку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запис по І відведенню. Електрод з лівої руки переносять на ІІ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міжребір’я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почергово S1, S2, S3, S4. </a:t>
            </a:r>
          </a:p>
          <a:p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 Ліану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для діагностики порушень ритму, максимального виявлення зубця Р. Реєструють на першому відведенні: електрод з правої руки фіксують у IV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міжребір’ї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по правому краю грудини, а електрод з лівої руки – основа мечоподібного відростку.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602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studfile.net/html/2706/1006/html_KGNrz3dskd.Oekp/img-GRdJr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712968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5478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studfile.net/html/2706/1006/html_KGNrz3dskd.Oekp/img-jNxN9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8784976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1873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Електрокардіографія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800" y="3584104"/>
            <a:ext cx="6264696" cy="324036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defRPr/>
            </a:pP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Деполяризація передсердь</a:t>
            </a:r>
            <a:r>
              <a:rPr lang="uk-UA" sz="2000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нормі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хви-ля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збудження поширюється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передсердя-ми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зверху вниз від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синусно-передсердного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вузла до верхньої межі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атріовентрику-лярного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вузла. </a:t>
            </a:r>
          </a:p>
          <a:p>
            <a:pPr>
              <a:lnSpc>
                <a:spcPct val="90000"/>
              </a:lnSpc>
              <a:defRPr/>
            </a:pP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  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Деполяризація передсердь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реєстру-ється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ЕКГ у вигляді зубця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P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Висхідний відрізок зубця відповідає в основному збудженню правого передсердя, низхідний — лівого.</a:t>
            </a:r>
          </a:p>
          <a:p>
            <a:pPr>
              <a:lnSpc>
                <a:spcPct val="90000"/>
              </a:lnSpc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Процес </a:t>
            </a:r>
            <a:r>
              <a:rPr lang="uk-UA" sz="2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передсердь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зви-чайно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 знаходить відображення на ЕКГ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оскільки він нашаровується за часом на процес деполяризації шлуночків.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Picture 5" descr="articles1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05" y="1205288"/>
            <a:ext cx="3456384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27784" y="1516652"/>
            <a:ext cx="63367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ЕКГ-комплекс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складається з 5 частин: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10136" y="195167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Tx/>
              <a:buChar char="-"/>
            </a:pP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 Р</a:t>
            </a:r>
          </a:p>
          <a:p>
            <a:pPr marL="342900" indent="-342900">
              <a:buFontTx/>
              <a:buChar char="-"/>
            </a:pP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PQ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(Р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marL="342900" indent="-342900">
              <a:buFontTx/>
              <a:buChar char="-"/>
            </a:pP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Комплекс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</a:p>
          <a:p>
            <a:pPr marL="342900" indent="-342900">
              <a:buFontTx/>
              <a:buChar char="-"/>
            </a:pP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Сегмент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</a:t>
            </a:r>
          </a:p>
          <a:p>
            <a:pPr marL="342900" indent="-342900">
              <a:buFontTx/>
              <a:buChar char="-"/>
            </a:pP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</a:t>
            </a:r>
            <a:endParaRPr lang="uk-UA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9079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Електрокардіографія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 </a:t>
            </a:r>
            <a:r>
              <a:rPr lang="en-US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PQ</a:t>
            </a: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(Р</a:t>
            </a:r>
            <a:r>
              <a:rPr lang="en-US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</a:t>
            </a: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–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це час, необхідний для поширення імпульсу з передсердь на шлуночки через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АВ-вузол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високошвидкісний провідний шлях. Який називають пучком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>
              <a:buFontTx/>
              <a:buChar char="-"/>
            </a:pP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Комплекс </a:t>
            </a:r>
            <a:r>
              <a:rPr lang="en-US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–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відображає поширення імпульсу в шлуночках, що призводить до їх скорочення. У нормі цей комплекс займає не більше 3 малих клітинок на ЕКГ (0,06-0,10 с)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>
              <a:buFontTx/>
              <a:buChar char="-"/>
            </a:pP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Сегмент </a:t>
            </a:r>
            <a:r>
              <a:rPr lang="en-US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–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це період часу, коли шлуночки повністю активовані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>
              <a:buFontTx/>
              <a:buChar char="-"/>
            </a:pP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 </a:t>
            </a:r>
            <a:r>
              <a:rPr lang="en-US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</a:t>
            </a: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–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відображає повернення електричного стану міокарду шлуночків до стану спокою (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реполяризація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</a:p>
          <a:p>
            <a:pPr>
              <a:buFontTx/>
              <a:buChar char="-"/>
            </a:pPr>
            <a:endParaRPr lang="uk-UA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5806519"/>
            <a:ext cx="80275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нормі серцеве скорочення відображається одним зубцем Р, за яким слідує один комплекс </a:t>
            </a:r>
            <a:r>
              <a:rPr lang="en-US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А за комплексом </a:t>
            </a:r>
            <a:r>
              <a:rPr lang="en-US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– один зубець Т. </a:t>
            </a:r>
          </a:p>
        </p:txBody>
      </p:sp>
    </p:spTree>
    <p:extLst>
      <p:ext uri="{BB962C8B-B14F-4D97-AF65-F5344CB8AC3E}">
        <p14:creationId xmlns:p14="http://schemas.microsoft.com/office/powerpoint/2010/main" val="3793720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22298A-C2ED-4F2E-93A0-55D7A9120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297" y="1353427"/>
            <a:ext cx="2323104" cy="212316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601"/>
            <a:ext cx="8229600" cy="824111"/>
          </a:xfrm>
        </p:spPr>
        <p:txBody>
          <a:bodyPr>
            <a:normAutofit/>
          </a:bodyPr>
          <a:lstStyle/>
          <a:p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Деполяризація шлуночків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6696744" cy="6021288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defRPr/>
            </a:pP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Процес деполяризації міокарда шлуночків на ЕКГ реєструється у вигляді комплексу </a:t>
            </a:r>
            <a:r>
              <a:rPr lang="en-US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</a:p>
          <a:p>
            <a:pPr>
              <a:lnSpc>
                <a:spcPct val="90000"/>
              </a:lnSpc>
              <a:defRPr/>
            </a:pP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Збудження шлуночків починається з деполяризації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міжшлуночкової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пере-тинки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середній її третині. Фронт збудження охоплює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міжшлуночкову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перетинку</a:t>
            </a:r>
            <a:r>
              <a:rPr lang="de-AT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частково внутрішню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по-верхню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шлуночків і верхівку серця. Збудження поширюється від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ендокар-да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епікарда. На електрокардіограмі це відображається у вигляді зубця </a:t>
            </a:r>
            <a:r>
              <a:rPr lang="en-US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Охоплення збудженням стінок обох шлуночків відображає на ЕКГ зубець </a:t>
            </a:r>
            <a:r>
              <a:rPr lang="en-US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</a:p>
          <a:p>
            <a:pPr>
              <a:lnSpc>
                <a:spcPct val="90000"/>
              </a:lnSpc>
              <a:defRPr/>
            </a:pP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 В останню чергу збудження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поши-рюється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базальні відділи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міжшлу-ночкової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перетинки, правого та лівого шлуночків. Охоплення збудженням базальних відділів відображає на ЕКГ зубець </a:t>
            </a:r>
            <a:r>
              <a:rPr lang="en-US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495404" y="6381328"/>
            <a:ext cx="25811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При </a:t>
            </a:r>
            <a:r>
              <a:rPr lang="ru-RU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ішемії</a:t>
            </a:r>
            <a:r>
              <a:rPr lang="ru-RU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міокарду</a:t>
            </a:r>
            <a:r>
              <a:rPr lang="ru-RU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endParaRPr lang="ru-RU" sz="1600" dirty="0"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92071" y="3707234"/>
            <a:ext cx="10550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 </a:t>
            </a:r>
            <a:r>
              <a:rPr lang="ru-RU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нормі</a:t>
            </a:r>
            <a:endParaRPr lang="ru-RU" sz="1600" dirty="0">
              <a:latin typeface="Georgia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4CDD820-445B-4E66-9531-39B1E00C6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958" y="4143068"/>
            <a:ext cx="2261781" cy="219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553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214313" y="1857375"/>
            <a:ext cx="9644063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   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Поширення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фронту міокарда шлуночків суттєво відрізняється від руху хвилі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одиноко-му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м'язовому волокні. Якщо в останньому випадку напрямок переміщення хвилі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деполяризації співпадають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то в цілому серці в нормі вони направлені в протилежні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сто-рони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деполяризація  відбувається від ендокарда до епікарда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 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реполяризація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— від епікарда до ендокарда. Це обумовлено тим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що тривалість трансмембранного потенціалу дії в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субепікардіальних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відділах шлуночків менша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ніж у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субендо-кардіальних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ділянках і процес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раніше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почнеть-</a:t>
            </a:r>
            <a:endParaRPr lang="uk-UA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ся саме в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субепікардіальних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відділах.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Оскільки під час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ці відділи набувають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пози-тивного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заряду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а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субендокардіальні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відділи ще не збуджені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тобто заряджені негативно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орієнтування векторів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серцево-го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диполя (від негативного до позитивного полюсу)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виявить-</a:t>
            </a:r>
            <a:endParaRPr lang="uk-UA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ся таким же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як і в період деполяризації (від ендокарда до епікарда) і буде реєструватися позитивний зубець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endParaRPr lang="uk-UA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357438" y="285750"/>
            <a:ext cx="6786562" cy="14224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uk-UA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Реполяризація</a:t>
            </a:r>
            <a:r>
              <a:rPr lang="uk-UA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шлуночків</a:t>
            </a:r>
            <a:r>
              <a:rPr lang="uk-UA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</a:p>
          <a:p>
            <a:pPr algn="just">
              <a:lnSpc>
                <a:spcPct val="90000"/>
              </a:lnSpc>
              <a:defRPr/>
            </a:pPr>
            <a:r>
              <a:rPr lang="uk-UA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період повного збудження шлуночків різниця потенціалів відсутня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sym typeface="Times New Roman" pitchFamily="18" charset="0"/>
              </a:rPr>
              <a:t>,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а на ЕКГ реєструється </a:t>
            </a:r>
            <a:r>
              <a:rPr lang="uk-UA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ізоелектрична</a:t>
            </a:r>
            <a:r>
              <a:rPr lang="uk-UA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лінія — сегмент </a:t>
            </a:r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RS-T (S-T)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Процес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шлуночків відповідає на ЕКГ зубцю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</a:p>
        </p:txBody>
      </p:sp>
      <p:pic>
        <p:nvPicPr>
          <p:cNvPr id="20484" name="Picture 5" descr="articles1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2071687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5744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Нормальна ЕКГ</a:t>
            </a:r>
            <a:br>
              <a:rPr lang="ru-RU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686800" cy="5805264"/>
          </a:xfrm>
        </p:spPr>
        <p:txBody>
          <a:bodyPr>
            <a:normAutofit fontScale="70000" lnSpcReduction="20000"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Форма електрокардіографічних комплексів і величина зубців  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P, Q, R, S, T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різні в різних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електро-кардіографічних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відведеннях і визначаються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вели-чиною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направленням проекції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моментних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век-торів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ЕВС на вісь того чи іншого відведення. 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  Якщо проекція направлена у бік позитивного електроду даного відведення, на ЕКГ реєструється відхилення вверх від ізолінії - позитивні зубці 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P, R 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 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Якщо проекція вектору повернена у бік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нега-тивного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електроду, на ЕКГ фіксуються відхилення вниз від ізолінії - негативні зубці 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Р, Q, S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 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У випадку, коли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моментний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вектор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перпендику-лярний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вісі відведення, його проекція на цю вісь дорівнює нулю і на ЕКГ не реєструється відхилення від ізолінії. 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Якщо на протязі циклу збудження вектор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змі-нює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свій напрямок по відношенню до полюсів вісі відведення, то зубець стає двофазним, тобто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від-хиляється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то вверх (+), то вниз (-) від ізолінії. 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03869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Нормальна ЕКГ</a:t>
            </a:r>
            <a:br>
              <a:rPr lang="ru-RU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92696"/>
            <a:ext cx="8435280" cy="4392487"/>
          </a:xfrm>
        </p:spPr>
        <p:txBody>
          <a:bodyPr>
            <a:normAutofit fontScale="70000" lnSpcReduction="20000"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 нормальній ЕКГ виділяють зубці 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P, Q, R, S,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комплекс 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інтервали    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Р-Q,  S-T,  Q-T,   T-P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 Для характеристики відносної амплітуди зубців 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Q, R, S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використовують літери 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q, r, s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для позначення зубців з малою амплітудою. 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Амплітуду зубців вимірюють в мілівольтах (мВ). 1 мВ відповідає відхиленню на 1 см. Ширину зубців і тривалість інтервалів вимірюють у секундах. При швидкості стрічки 50 мм/с 1 мм відповідає 0,02 с, а при швидкості 25 мм/с  - 0,04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Ширину зубців та тривалість інтервалів оцінюють за тим відведенням, де параметри мають найбільшу величину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570" y="4365104"/>
            <a:ext cx="5381625" cy="23488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01236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 Р</a:t>
            </a: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4925144"/>
          </a:xfrm>
        </p:spPr>
        <p:txBody>
          <a:bodyPr>
            <a:normAutofit fontScale="77500" lnSpcReduction="20000"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Зубець 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–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передсердний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склада-ється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симетричних висхідного (праве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перед-сердя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і низхідного (ліве передсердя) коліна, закругленої верхівки. Він відображає збудження передсердь. 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В нормі зубець 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позитивний у всіх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відве-деннях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окрім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avR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Інколи зубець 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може бути двофазним або негативним у відведеннях </a:t>
            </a:r>
            <a:r>
              <a:rPr lang="uk-UA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III, </a:t>
            </a:r>
            <a:r>
              <a:rPr lang="uk-UA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avL</a:t>
            </a:r>
            <a:r>
              <a:rPr lang="uk-UA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V1, V2. </a:t>
            </a:r>
          </a:p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За амплітудою він не перевищує 0,25 мВ, а за шириною - 0,1 с. Перші 0,02-0,03 с відображають збудження правого передсердя, останні 0,02-0,03 с - лівого передсердя.  Тривалість до 0,08-0,1с. Висота 0,5-2,5 мм.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Мax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ІІ відведенні. 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49770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 та сегмент Р-Q</a:t>
            </a: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 Р-Q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вимірюється від початку зубця Р до початку зубця Q. Цей інтервал відображає час, необхідний для деполяризації передсердь, проведення імпульсу через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атріовентрикулярне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з’єднання, пучок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його гілки. Таким чином, інтервал Р-Q характеризує проходження імпульсу по найбільшій ділянці провідної системи серця. Тривалість інтервалу залежить від частоти серцевих скорочень і складає  0,12-0,2 с.  Збільшення - порушення АВ провідності, зменшення - передчасна деполяризація шлуночків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5373217"/>
            <a:ext cx="80648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Сегмент PQ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– від закінчення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початку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Q(R).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Індекс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Макруза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- відношення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сегм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PQ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(N =1,1-1,6), збільшується при  гіпертрофії ЛП, зменшується при гіпертрофії ПП.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5" name="Рисунок 4" descr="1234"/>
          <p:cNvPicPr/>
          <p:nvPr/>
        </p:nvPicPr>
        <p:blipFill>
          <a:blip r:embed="rId2">
            <a:lum bright="6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106417"/>
            <a:ext cx="4744988" cy="1266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72163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620688"/>
            <a:ext cx="1234480" cy="148878"/>
          </a:xfrm>
        </p:spPr>
        <p:txBody>
          <a:bodyPr>
            <a:normAutofit fontScale="90000"/>
          </a:bodyPr>
          <a:lstStyle/>
          <a:p>
            <a:endParaRPr lang="ru-RU" sz="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696" y="188640"/>
            <a:ext cx="8744303" cy="146876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Комплекс QRS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відображає процеси деполяризації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шлу-ночків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Визначається від початку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кінця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Тривалість в нормі складає 0,06-0,10 с. Збільшення -  при порушенні в/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шлуночкової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провідності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Рисунок 3" descr="1234"/>
          <p:cNvPicPr/>
          <p:nvPr/>
        </p:nvPicPr>
        <p:blipFill>
          <a:blip r:embed="rId2">
            <a:lum bright="6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657725"/>
            <a:ext cx="5753100" cy="22002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25624" y="1628800"/>
            <a:ext cx="871837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Зубець Q 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перший направлений вниз зубець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шлуночково-го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 перед зубцем R, з негативною амплітудою.  Якщо комплекс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представлений єдиним негативним зубцем, то цей комплекс позначають, як зубець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QS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Зубець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відображає деполяризацію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міжшлуночкової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перетинки. У багатьох осіб він відсутній. </a:t>
            </a: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В нормі зубець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 перевищує 1/4 зубця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 «Позиційний» зубець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значно зменшується чи зникає при реєстрації ЕКГ на висоті вдиху. За шириною він не повинен перевищувати 0,03 с. Амплітуда до 25%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Збільшення – вогнищеві зміни в міокарді.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0228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1052736"/>
            <a:ext cx="72008" cy="364902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1762"/>
            <a:ext cx="894849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 Зубець R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- позитивний зубець комплексу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обов’язко-вий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Цей зубець відображає деполяризацію  верхівки,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перед-ньої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задньої, бокової стінки шлуночків серця. Висота зубця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нормі змінюється від 5 до 25 мм. Він максимальний в </a:t>
            </a:r>
            <a:r>
              <a:rPr lang="uk-UA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ІІ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стандартному відведенні, а в грудних відведеннях постійно збільшується від </a:t>
            </a:r>
            <a:r>
              <a:rPr lang="uk-UA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V1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</a:t>
            </a:r>
            <a:r>
              <a:rPr lang="uk-UA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V4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зменшуючись до </a:t>
            </a:r>
            <a:r>
              <a:rPr lang="uk-UA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V6.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Відсутність свідчить про вогнищеві зміни. Амплітуда у відведеннях від кінцівок обумовлена ЕВС. В окремих випадках при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розщеплен-ні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він може мати 2 чи 3 зубці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що частіше є патологічною ознакою. Ці зубці позначають відповідно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R’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R’’</a:t>
            </a:r>
            <a:endParaRPr lang="ru-RU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Рисунок 3" descr="1234"/>
          <p:cNvPicPr/>
          <p:nvPr/>
        </p:nvPicPr>
        <p:blipFill>
          <a:blip r:embed="rId2">
            <a:lum bright="6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" y="4537185"/>
            <a:ext cx="3917745" cy="16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007096" y="3284984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Перехідна зона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– грудне відведення у якому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R=S.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нормі визначається у </a:t>
            </a:r>
            <a:r>
              <a:rPr lang="uk-UA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V3- V4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Зміщення відзначається при гіпертрофії правого чи лівого шлуночка</a:t>
            </a:r>
            <a:r>
              <a:rPr lang="uk-UA" dirty="0"/>
              <a:t>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63888" y="4300647"/>
            <a:ext cx="556625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Зубець S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– відображає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деполяри-зацію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базальних відділів ЛЩ, не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обов’-язковий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з негативною амплітудою. Зменшується від </a:t>
            </a:r>
            <a:r>
              <a:rPr lang="uk-UA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V1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 </a:t>
            </a:r>
            <a:r>
              <a:rPr lang="uk-UA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V5 - V 6. </a:t>
            </a:r>
          </a:p>
          <a:p>
            <a:r>
              <a:rPr lang="uk-UA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Тривалість до 0,04с,  амплітуда змінюється  і не перевищує 20 мм. Часто в стандартних відведеннях зубець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може бути відсутнім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8497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919" y="116632"/>
            <a:ext cx="8229600" cy="936104"/>
          </a:xfrm>
        </p:spPr>
        <p:txBody>
          <a:bodyPr>
            <a:no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Комплекс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b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247" y="595436"/>
            <a:ext cx="8496944" cy="4525963"/>
          </a:xfrm>
        </p:spPr>
        <p:txBody>
          <a:bodyPr>
            <a:normAutofit/>
          </a:bodyPr>
          <a:lstStyle/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У грудних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віділеннях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найглибший зубець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S c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постері-гається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V1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В нормі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V1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&gt; S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V2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&gt; S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&gt; S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V4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&gt; S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V5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від-веденні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 зубець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відсутній.</a:t>
            </a: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Зубець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найменьший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відведенні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V1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найвищий у відведенні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4. </a:t>
            </a: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В нормі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V1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&lt; R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&lt; R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&lt; R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4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&gt; R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&gt; R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endParaRPr lang="ru-RU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0605" y="5850810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Форма </a:t>
            </a:r>
            <a:r>
              <a:rPr lang="uk-UA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комплекса</a:t>
            </a:r>
            <a:r>
              <a:rPr lang="uk-UA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r>
              <a:rPr lang="uk-UA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стандартних відведеннях залежить від напрямку електричної вісі серця.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2050" name="Picture 2" descr="Karell Kiirabi скорая медицинская помощь - Схема анализа ЭКГ и норматив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64904"/>
            <a:ext cx="648072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9785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Основи електрокардіографії - презентация онлай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7586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620688"/>
            <a:ext cx="1234480" cy="148878"/>
          </a:xfrm>
        </p:spPr>
        <p:txBody>
          <a:bodyPr>
            <a:normAutofit fontScale="90000"/>
          </a:bodyPr>
          <a:lstStyle/>
          <a:p>
            <a:endParaRPr lang="ru-RU" sz="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696" y="188640"/>
            <a:ext cx="8744303" cy="146876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Комплекс QRS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відображає процеси деполяризації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шлу-ночків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Визначається від початку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кінця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Тривалість в нормі складає 0,05-0,1 с. Збільшення -  при порушенні в/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шлуночкової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провідності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Рисунок 3" descr="1234"/>
          <p:cNvPicPr/>
          <p:nvPr/>
        </p:nvPicPr>
        <p:blipFill>
          <a:blip r:embed="rId2">
            <a:lum bright="6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657725"/>
            <a:ext cx="5753100" cy="22002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25624" y="1628800"/>
            <a:ext cx="871837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Зубець Q 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перший направлений вниз зубець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шлуночково-го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 перед зубцем R, з негативною амплітудою.  Якщо комплекс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представлений єдиним негативним зубцем, то цей комплекс позначають, як зубець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QS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Зубець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відображає деполяризацію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міжшлуночкової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перетинки. У багатьох осіб він відсутній. </a:t>
            </a: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В нормі зубець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 перевищує 1/4 зубця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 «Позиційний» зубець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значно зменшується чи зникає при реєстрації ЕКГ на висоті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вдоху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За шириною він не повинен перевищувати 0,03 с. Амплітуда до 25%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Збільшення – вогнищеві зміни в міокарді.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0228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0"/>
            <a:ext cx="8651304" cy="3052935"/>
          </a:xfrm>
        </p:spPr>
        <p:txBody>
          <a:bodyPr>
            <a:normAutofit fontScale="92500" lnSpcReduction="10000"/>
          </a:bodyPr>
          <a:lstStyle/>
          <a:p>
            <a:r>
              <a:rPr lang="uk-UA" sz="2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Сегмент ST -  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відрізок від кінця комплексу </a:t>
            </a:r>
            <a:r>
              <a:rPr lang="uk-UA" sz="2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по-чатку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зубця </a:t>
            </a:r>
            <a:r>
              <a:rPr lang="uk-UA" sz="2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 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відповідає періоду зменшення збудження шлуночків і початку повної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У нормі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сег-мент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розташований на </a:t>
            </a:r>
            <a:r>
              <a:rPr lang="uk-UA" sz="2200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ізоелектричній</a:t>
            </a:r>
            <a:r>
              <a:rPr lang="uk-UA" sz="22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лінії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Буває зміщення сегмента </a:t>
            </a:r>
            <a:r>
              <a:rPr lang="uk-UA" sz="2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вверх в правих грудних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відведен-нях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яке не перевищує 2  мм. У лівих грудних відведеннях у нормі можливе зміщення сегменту </a:t>
            </a:r>
            <a:r>
              <a:rPr lang="uk-UA" sz="2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нижче ізолінії не більше,  ніж на 1 мм  (більша – ознаки ішемії,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субендокар-діального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пошкодження), елевація до 1 мм (більша – </a:t>
            </a:r>
            <a:r>
              <a:rPr lang="uk-UA" sz="2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субепікардіального</a:t>
            </a:r>
            <a:r>
              <a:rPr lang="uk-UA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пошкодження</a:t>
            </a: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).</a:t>
            </a:r>
            <a:endParaRPr lang="ru-RU" sz="2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dirty="0"/>
          </a:p>
        </p:txBody>
      </p:sp>
      <p:pic>
        <p:nvPicPr>
          <p:cNvPr id="4" name="Picture 5" descr="561435_html_3e62fd6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877750"/>
            <a:ext cx="2446933" cy="204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" y="2877750"/>
            <a:ext cx="65162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 T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відображає процес швидкої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репо-ляризації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шлуночків, в нормі позитивний в усіх відведеннях, крім </a:t>
            </a:r>
            <a:r>
              <a:rPr lang="uk-UA" sz="2000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avR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де він завжди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не-гативний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Інколи з.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може бути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негатив-ним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uk-UA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ІІІ,  </a:t>
            </a:r>
            <a:r>
              <a:rPr lang="uk-UA" sz="2000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аvL</a:t>
            </a:r>
            <a:r>
              <a:rPr lang="uk-UA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 </a:t>
            </a:r>
            <a:r>
              <a:rPr lang="uk-UA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V1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Висота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з.</a:t>
            </a:r>
            <a:r>
              <a:rPr lang="uk-UA" sz="2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знаходить-ся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пев-ному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співвідношенні із з.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Позитивний з.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має найбільшу висоту в тому відведенні, де відмічається найбільша амплітуда з. </a:t>
            </a:r>
            <a:r>
              <a:rPr lang="uk-UA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391" y="5618392"/>
            <a:ext cx="8748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В грудних відведеннях амплітуда з. 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так само, як і висота 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постійно наростає від </a:t>
            </a:r>
            <a:r>
              <a:rPr lang="uk-UA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V1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</a:t>
            </a:r>
            <a:r>
              <a:rPr lang="uk-UA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V4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трохи знижуючись в </a:t>
            </a:r>
            <a:r>
              <a:rPr lang="uk-UA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V5-V6. </a:t>
            </a:r>
            <a:r>
              <a:rPr lang="uk-UA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Шири-на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з. 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 перевищує 0,25 с. Найбільше значення у діагностиці ішемії міокарду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5436096" y="1052736"/>
            <a:ext cx="3168352" cy="28467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84944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Електрична систола шлуночків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1600200"/>
            <a:ext cx="4392488" cy="4525963"/>
          </a:xfrm>
        </p:spPr>
        <p:txBody>
          <a:bodyPr>
            <a:normAutofit/>
          </a:bodyPr>
          <a:lstStyle/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 </a:t>
            </a:r>
            <a:r>
              <a:rPr lang="en-US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QT</a:t>
            </a:r>
            <a:r>
              <a:rPr lang="uk-UA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– це тривалість електричної систоли шлуночків, залежить від ЧСС та статі пацієнта. Розраховується тривалість інтервалу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QT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по формулі:</a:t>
            </a:r>
          </a:p>
          <a:p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QT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=К√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RR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Подовжений інтервал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QT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(&gt;0,480 с) може призвести до </a:t>
            </a:r>
            <a:r>
              <a:rPr lang="uk-UA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шлуночкової</a:t>
            </a:r>
            <a:r>
              <a:rPr lang="uk-U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тахікардії.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Picture 4" descr="http://d.120-bal.ru/pars_docs/refs/19/18795/18795_html_1905040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40595"/>
            <a:ext cx="3671887" cy="474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98828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Заголовок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uk-UA" altLang="ru-RU" sz="3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Приклади порушень процесів </a:t>
            </a:r>
            <a:r>
              <a:rPr lang="uk-UA" altLang="ru-RU" sz="3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uk-UA" altLang="ru-RU" sz="3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на ЕКГ</a:t>
            </a:r>
            <a:endParaRPr lang="ru-RU" altLang="ru-RU" sz="36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pic>
        <p:nvPicPr>
          <p:cNvPr id="66563" name="Содержимое 3" descr="Различные виды ишемического и неишемического смещения сегмента RS-T при проведении проб с физической нагрузкой "/>
          <p:cNvPicPr>
            <a:picLocks noGr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1844675"/>
            <a:ext cx="6840537" cy="4608513"/>
          </a:xfrm>
        </p:spPr>
      </p:pic>
    </p:spTree>
    <p:extLst>
      <p:ext uri="{BB962C8B-B14F-4D97-AF65-F5344CB8AC3E}">
        <p14:creationId xmlns:p14="http://schemas.microsoft.com/office/powerpoint/2010/main" val="17639921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План </a:t>
            </a:r>
            <a:r>
              <a:rPr lang="uk-UA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розшифровки</a:t>
            </a: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ЕКГ: </a:t>
            </a:r>
            <a:b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Визначення  серцевого ритму.</a:t>
            </a:r>
            <a:endParaRPr lang="ru-RU" sz="2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Оцінка регулярності серцевих скорочень.</a:t>
            </a:r>
            <a:endParaRPr lang="ru-RU" sz="2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Підрахунок числа серцевих скорочень.</a:t>
            </a:r>
            <a:endParaRPr lang="ru-RU" sz="2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Визначення електричної вісі серця. </a:t>
            </a:r>
            <a:endParaRPr lang="ru-RU" sz="2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Оцінка функції провідності.</a:t>
            </a:r>
            <a:endParaRPr lang="ru-RU" sz="2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Аналіз </a:t>
            </a:r>
            <a:r>
              <a:rPr lang="uk-UA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передсердного</a:t>
            </a: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комплексу,  </a:t>
            </a:r>
            <a:r>
              <a:rPr lang="uk-UA" sz="2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комплексу</a:t>
            </a:r>
            <a:r>
              <a:rPr lang="uk-UA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QRS,  сегменту RS-T,  зубця Т,  інтервалу Q-T.</a:t>
            </a:r>
            <a:endParaRPr lang="ru-RU" sz="2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14906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AutoShap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0"/>
            <a:ext cx="9036496" cy="1012825"/>
          </a:xfrm>
        </p:spPr>
        <p:txBody>
          <a:bodyPr>
            <a:normAutofit fontScale="90000"/>
          </a:bodyPr>
          <a:lstStyle/>
          <a:p>
            <a:pPr algn="r" eaLnBrk="1" hangingPunct="1">
              <a:defRPr/>
            </a:pPr>
            <a:br>
              <a:rPr lang="ru-RU" sz="3500" dirty="0"/>
            </a:br>
            <a:r>
              <a:rPr lang="ru-RU" sz="3500" dirty="0"/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Ознаки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правильного синусового ритму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724275" y="5494338"/>
            <a:ext cx="5419725" cy="720725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b="1" i="1" dirty="0" err="1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Відповідність</a:t>
            </a:r>
            <a:r>
              <a:rPr lang="ru-RU" sz="2000" b="1" i="1" dirty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фрагментів</a:t>
            </a:r>
            <a:r>
              <a:rPr lang="ru-RU" sz="2000" b="1" i="1" dirty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ЕКГ фазам </a:t>
            </a:r>
            <a:r>
              <a:rPr lang="ru-RU" sz="2000" b="1" i="1" dirty="0" err="1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роботи</a:t>
            </a:r>
            <a:r>
              <a:rPr lang="ru-RU" sz="2000" b="1" i="1" dirty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</a:p>
        </p:txBody>
      </p:sp>
      <p:pic>
        <p:nvPicPr>
          <p:cNvPr id="30724" name="Picture 5" descr="2_690898057-17015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1844675"/>
            <a:ext cx="3600450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357188" y="1340768"/>
            <a:ext cx="4716462" cy="34163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1.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Наявність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зубця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Р </a:t>
            </a: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«</a:t>
            </a:r>
            <a:r>
              <a:rPr lang="ru-RU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синусової</a:t>
            </a: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» 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формы перед </a:t>
            </a:r>
            <a:r>
              <a:rPr lang="ru-RU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кожним</a:t>
            </a:r>
            <a:r>
              <a:rPr lang="ru-RU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комплексом </a:t>
            </a:r>
            <a: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QRS</a:t>
            </a:r>
            <a:endParaRPr lang="ru-RU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  <a:p>
            <a:pPr>
              <a:defRPr/>
            </a:pP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2.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Однакові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ітервали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Р</a:t>
            </a:r>
            <a: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Q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у </a:t>
            </a:r>
            <a:r>
              <a:rPr lang="ru-RU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всіх</a:t>
            </a:r>
            <a:r>
              <a:rPr lang="ru-RU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сердцевих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циклох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та в межах </a:t>
            </a: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0,12-0,20 сек</a:t>
            </a:r>
          </a:p>
          <a:p>
            <a:pPr>
              <a:defRPr/>
            </a:pP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3.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Інтервали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en-US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RR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повинні</a:t>
            </a:r>
            <a:r>
              <a:rPr lang="ru-RU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відрізняться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між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собою не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більш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,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ніж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на </a:t>
            </a: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10% </a:t>
            </a:r>
            <a:r>
              <a:rPr lang="ru-RU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(</a:t>
            </a:r>
            <a:r>
              <a:rPr lang="ru-RU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або</a:t>
            </a:r>
            <a:r>
              <a:rPr lang="ru-RU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0,15 с)</a:t>
            </a:r>
          </a:p>
          <a:p>
            <a:pPr>
              <a:defRPr/>
            </a:pP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4. ЧСС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дорівнюває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автоматизму синусового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вузла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у </a:t>
            </a:r>
            <a:r>
              <a:rPr lang="ru-RU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спокої</a:t>
            </a: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(</a:t>
            </a: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60-89 </a:t>
            </a:r>
            <a:r>
              <a:rPr lang="ru-RU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імпульсів</a:t>
            </a: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у </a:t>
            </a:r>
            <a:r>
              <a:rPr lang="ru-RU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хв</a:t>
            </a:r>
            <a:r>
              <a:rPr lang="ru-RU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)</a:t>
            </a:r>
          </a:p>
        </p:txBody>
      </p:sp>
      <p:sp>
        <p:nvSpPr>
          <p:cNvPr id="2" name="Стрелка вверх 1"/>
          <p:cNvSpPr/>
          <p:nvPr/>
        </p:nvSpPr>
        <p:spPr>
          <a:xfrm>
            <a:off x="7288095" y="5164238"/>
            <a:ext cx="484632" cy="489204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29" name="Picture 5" descr="articles1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4757068"/>
            <a:ext cx="3071812" cy="1886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36218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Визначення ЧСС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716928"/>
            <a:ext cx="8892480" cy="104097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При швидкості 25 – одна клітина =0,04 с. При  50 = 0.02 с (велика клітина – відповідно 0,2 с та 0,1 с)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grpSp>
        <p:nvGrpSpPr>
          <p:cNvPr id="4" name="object 3"/>
          <p:cNvGrpSpPr/>
          <p:nvPr/>
        </p:nvGrpSpPr>
        <p:grpSpPr>
          <a:xfrm>
            <a:off x="1241189" y="1124744"/>
            <a:ext cx="6552565" cy="4377055"/>
            <a:chOff x="4523089" y="1866713"/>
            <a:chExt cx="6552565" cy="4377055"/>
          </a:xfrm>
        </p:grpSpPr>
        <p:pic>
          <p:nvPicPr>
            <p:cNvPr id="5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35789" y="1879413"/>
              <a:ext cx="6527007" cy="4351337"/>
            </a:xfrm>
            <a:prstGeom prst="rect">
              <a:avLst/>
            </a:prstGeom>
          </p:spPr>
        </p:pic>
        <p:sp>
          <p:nvSpPr>
            <p:cNvPr id="6" name="object 5"/>
            <p:cNvSpPr/>
            <p:nvPr/>
          </p:nvSpPr>
          <p:spPr>
            <a:xfrm>
              <a:off x="4529439" y="1873063"/>
              <a:ext cx="6539865" cy="4364355"/>
            </a:xfrm>
            <a:custGeom>
              <a:avLst/>
              <a:gdLst/>
              <a:ahLst/>
              <a:cxnLst/>
              <a:rect l="l" t="t" r="r" b="b"/>
              <a:pathLst>
                <a:path w="6539865" h="4364355">
                  <a:moveTo>
                    <a:pt x="0" y="0"/>
                  </a:moveTo>
                  <a:lnTo>
                    <a:pt x="6539707" y="0"/>
                  </a:lnTo>
                  <a:lnTo>
                    <a:pt x="6539707" y="4364038"/>
                  </a:lnTo>
                  <a:lnTo>
                    <a:pt x="0" y="436403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109795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Підрахунок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числа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серцевих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скорощень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      </a:t>
            </a:r>
            <a:r>
              <a:rPr lang="ru-RU" sz="2400" b="1" i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Підрахунок</a:t>
            </a:r>
            <a:r>
              <a:rPr lang="ru-RU" sz="2400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числа </a:t>
            </a:r>
            <a:r>
              <a:rPr lang="ru-RU" sz="2400" b="1" i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серцевих</a:t>
            </a:r>
            <a:r>
              <a:rPr lang="ru-RU" sz="2400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скорощень</a:t>
            </a:r>
            <a:r>
              <a:rPr lang="ru-RU" sz="2400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(ЧСС)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проводиться за </a:t>
            </a:r>
            <a:r>
              <a:rPr 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допомогою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різних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методик, </a:t>
            </a:r>
            <a:r>
              <a:rPr 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вибір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яких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залежить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від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регулярності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ритму </a:t>
            </a:r>
            <a:r>
              <a:rPr 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серця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b="1" i="1" dirty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      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При правильному </a:t>
            </a:r>
            <a:r>
              <a:rPr 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ритмі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ЧСС </a:t>
            </a:r>
            <a:r>
              <a:rPr 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визначають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за формулою: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ЧСС = 60 : </a:t>
            </a:r>
            <a:r>
              <a:rPr lang="en-US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R-R</a:t>
            </a:r>
            <a:endParaRPr lang="ru-RU" sz="24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де 60 — число секунд в </a:t>
            </a:r>
            <a:r>
              <a:rPr 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хвилині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,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uk-UA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 </a:t>
            </a:r>
            <a:r>
              <a:rPr lang="en-US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R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-</a:t>
            </a:r>
            <a:r>
              <a:rPr lang="en-US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R 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— </a:t>
            </a:r>
            <a:r>
              <a:rPr 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тривалість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інтервалу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, </a:t>
            </a:r>
            <a:r>
              <a:rPr 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надана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в секундах.</a:t>
            </a:r>
          </a:p>
        </p:txBody>
      </p:sp>
    </p:spTree>
    <p:extLst>
      <p:ext uri="{BB962C8B-B14F-4D97-AF65-F5344CB8AC3E}">
        <p14:creationId xmlns:p14="http://schemas.microsoft.com/office/powerpoint/2010/main" val="35259241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Число серцевих скорочень в залежності від інтервалу 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R-R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表格 686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029906"/>
              </p:ext>
            </p:extLst>
          </p:nvPr>
        </p:nvGraphicFramePr>
        <p:xfrm>
          <a:off x="395536" y="1772816"/>
          <a:ext cx="8569325" cy="478983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7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46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Тривалість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altLang="zh-CN" sz="1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інтервала</a:t>
                      </a:r>
                      <a:endParaRPr kumimoji="0" lang="en-US" altLang="zh-CN" sz="1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Georgia" pitchFamily="18" charset="0"/>
                        <a:ea typeface="SimSun" pitchFamily="2" charset="-122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cs typeface="Arial" pitchFamily="34" charset="0"/>
                        </a:rPr>
                        <a:t>R—R, </a:t>
                      </a: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с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ЧСС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в </a:t>
                      </a:r>
                      <a:r>
                        <a:rPr kumimoji="0" lang="uk-UA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хвилину</a:t>
                      </a:r>
                      <a:endParaRPr kumimoji="0" lang="en-US" altLang="zh-CN" sz="1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Georgia" pitchFamily="18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Тривалість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altLang="zh-CN" sz="1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інтервала</a:t>
                      </a:r>
                      <a:endParaRPr kumimoji="0" lang="en-US" altLang="zh-CN" sz="1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Georgia" pitchFamily="18" charset="0"/>
                        <a:ea typeface="SimSun" pitchFamily="2" charset="-122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cs typeface="Arial" pitchFamily="34" charset="0"/>
                        </a:rPr>
                        <a:t>R—R, </a:t>
                      </a: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с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ЧСС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в </a:t>
                      </a:r>
                      <a:r>
                        <a:rPr kumimoji="0" lang="uk-UA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хвилину</a:t>
                      </a:r>
                      <a:endParaRPr kumimoji="0" lang="en-US" altLang="zh-CN" sz="1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Georgia" pitchFamily="18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6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1,50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40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0,85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70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1,40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43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0,80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75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2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1,30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46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0,75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80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1,25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48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0,70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86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3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1,20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50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0,65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82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2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1,15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52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0,60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100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8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1,10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54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0,55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109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2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1,05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57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0,50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120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78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1,00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60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0,45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133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62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0,95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63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0,40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150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0,90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66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0,35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Georgia" pitchFamily="18" charset="0"/>
                          <a:ea typeface="SimSun" pitchFamily="2" charset="-122"/>
                          <a:cs typeface="Arial" pitchFamily="34" charset="0"/>
                        </a:rPr>
                        <a:t>172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21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5" descr="11650404-n--n--n-----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052513"/>
            <a:ext cx="7705725" cy="580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0875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1244</TotalTime>
  <Words>4789</Words>
  <Application>Microsoft Macintosh PowerPoint</Application>
  <PresentationFormat>Экран (4:3)</PresentationFormat>
  <Paragraphs>291</Paragraphs>
  <Slides>58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64" baseType="lpstr">
      <vt:lpstr>Arial</vt:lpstr>
      <vt:lpstr>Calibri</vt:lpstr>
      <vt:lpstr>Georgia</vt:lpstr>
      <vt:lpstr>Times New Roman</vt:lpstr>
      <vt:lpstr>Wingdings</vt:lpstr>
      <vt:lpstr>Тема Office</vt:lpstr>
      <vt:lpstr>Електрофізіологічні основи електрокардіографії. </vt:lpstr>
      <vt:lpstr>Визначення</vt:lpstr>
      <vt:lpstr>Актуальність</vt:lpstr>
      <vt:lpstr>Діагностична цінність ЕКГ</vt:lpstr>
      <vt:lpstr>Презентация PowerPoint</vt:lpstr>
      <vt:lpstr>Складові ЕКГ</vt:lpstr>
      <vt:lpstr>Електрокардіограма</vt:lpstr>
      <vt:lpstr>Біофізичні і фізіологічні основи електрокардіографії</vt:lpstr>
      <vt:lpstr>Електрофізіологія серцевого м’язу</vt:lpstr>
      <vt:lpstr>Презентация PowerPoint</vt:lpstr>
      <vt:lpstr>Презентация PowerPoint</vt:lpstr>
      <vt:lpstr>Презентация PowerPoint</vt:lpstr>
      <vt:lpstr>Біофізичні і фізіологічні основи електрокардіографії</vt:lpstr>
      <vt:lpstr>Презентация PowerPoint</vt:lpstr>
      <vt:lpstr>Біофізичні і фізіологічні основи електрокардіографії</vt:lpstr>
      <vt:lpstr>Презентация PowerPoint</vt:lpstr>
      <vt:lpstr>Біофізичні і фізіологічні основи електрокардіографії</vt:lpstr>
      <vt:lpstr>Фази  трансмембранного потенціалу дії (ТМПД) </vt:lpstr>
      <vt:lpstr>Трансмембранний потенціал спокою (ТМПС) </vt:lpstr>
      <vt:lpstr>Властивості міокарду </vt:lpstr>
      <vt:lpstr>Характеристика основних властивостей серцевого м’яза</vt:lpstr>
      <vt:lpstr>Характеристика основних властивостей серцевого м’яза</vt:lpstr>
      <vt:lpstr>Характеристика основних властивостей серцевого м’яза</vt:lpstr>
      <vt:lpstr>Характеристика основних властивостей серцевого м’яза</vt:lpstr>
      <vt:lpstr>Презентация PowerPoint</vt:lpstr>
      <vt:lpstr>Презентация PowerPoint</vt:lpstr>
      <vt:lpstr>Презентация PowerPoint</vt:lpstr>
      <vt:lpstr>Методика і техніка реєстрації ЕКГ</vt:lpstr>
      <vt:lpstr>Методика і техніка реєстрації ЕКГ</vt:lpstr>
      <vt:lpstr>Відведення ЕКГ</vt:lpstr>
      <vt:lpstr>Відведення ЕКГ</vt:lpstr>
      <vt:lpstr>Відведення ЕКГ</vt:lpstr>
      <vt:lpstr>Відведення ЕКГ</vt:lpstr>
      <vt:lpstr>Додаткові відведення </vt:lpstr>
      <vt:lpstr>Презентация PowerPoint</vt:lpstr>
      <vt:lpstr>Презентация PowerPoint</vt:lpstr>
      <vt:lpstr>Електрокардіографія</vt:lpstr>
      <vt:lpstr>Електрокардіографія</vt:lpstr>
      <vt:lpstr>Деполяризація шлуночків</vt:lpstr>
      <vt:lpstr>Презентация PowerPoint</vt:lpstr>
      <vt:lpstr>Нормальна ЕКГ </vt:lpstr>
      <vt:lpstr>Нормальна ЕКГ </vt:lpstr>
      <vt:lpstr>Зубець Р</vt:lpstr>
      <vt:lpstr>Інтервал та сегмент Р-Q</vt:lpstr>
      <vt:lpstr>Презентация PowerPoint</vt:lpstr>
      <vt:lpstr>Презентация PowerPoint</vt:lpstr>
      <vt:lpstr>Комплекс QRS </vt:lpstr>
      <vt:lpstr>Презентация PowerPoint</vt:lpstr>
      <vt:lpstr>Презентация PowerPoint</vt:lpstr>
      <vt:lpstr>Презентация PowerPoint</vt:lpstr>
      <vt:lpstr>Електрична систола шлуночків</vt:lpstr>
      <vt:lpstr>Приклади порушень процесів реполяризації на ЕКГ</vt:lpstr>
      <vt:lpstr>План розшифровки ЕКГ:  </vt:lpstr>
      <vt:lpstr>  Ознаки правильного синусового ритму</vt:lpstr>
      <vt:lpstr>Визначення ЧСС</vt:lpstr>
      <vt:lpstr>Підрахунок числа серцевих скорощень</vt:lpstr>
      <vt:lpstr>Число серцевих скорочень в залежності від інтервалу R-R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 Корнован</dc:creator>
  <cp:lastModifiedBy>Дарья Лагода</cp:lastModifiedBy>
  <cp:revision>92</cp:revision>
  <dcterms:created xsi:type="dcterms:W3CDTF">2022-08-27T09:43:37Z</dcterms:created>
  <dcterms:modified xsi:type="dcterms:W3CDTF">2023-02-13T11:16:22Z</dcterms:modified>
</cp:coreProperties>
</file>