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35" r:id="rId2"/>
    <p:sldId id="316" r:id="rId3"/>
    <p:sldId id="317" r:id="rId4"/>
    <p:sldId id="319" r:id="rId5"/>
    <p:sldId id="407" r:id="rId6"/>
    <p:sldId id="408" r:id="rId7"/>
    <p:sldId id="409" r:id="rId8"/>
    <p:sldId id="337" r:id="rId9"/>
    <p:sldId id="338" r:id="rId10"/>
    <p:sldId id="414" r:id="rId11"/>
    <p:sldId id="347" r:id="rId12"/>
    <p:sldId id="348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59" r:id="rId22"/>
    <p:sldId id="360" r:id="rId23"/>
    <p:sldId id="361" r:id="rId24"/>
    <p:sldId id="265" r:id="rId25"/>
    <p:sldId id="413" r:id="rId26"/>
    <p:sldId id="369" r:id="rId27"/>
    <p:sldId id="370" r:id="rId28"/>
    <p:sldId id="368" r:id="rId29"/>
    <p:sldId id="364" r:id="rId30"/>
    <p:sldId id="372" r:id="rId31"/>
    <p:sldId id="371" r:id="rId32"/>
    <p:sldId id="365" r:id="rId33"/>
    <p:sldId id="373" r:id="rId34"/>
    <p:sldId id="374" r:id="rId35"/>
    <p:sldId id="375" r:id="rId36"/>
    <p:sldId id="366" r:id="rId37"/>
    <p:sldId id="376" r:id="rId38"/>
    <p:sldId id="377" r:id="rId39"/>
    <p:sldId id="378" r:id="rId40"/>
    <p:sldId id="367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6" autoAdjust="0"/>
    <p:restoredTop sz="94628"/>
  </p:normalViewPr>
  <p:slideViewPr>
    <p:cSldViewPr>
      <p:cViewPr varScale="1">
        <p:scale>
          <a:sx n="119" d="100"/>
          <a:sy n="119" d="100"/>
        </p:scale>
        <p:origin x="164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936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ADF49-5C45-4B31-8529-A2D9F9743AC8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F402C-3613-413D-9229-3E26EBD46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435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7%D1%83%D0%B1%D0%B5%D1%86%D1%8C_R" TargetMode="External"/><Relationship Id="rId2" Type="http://schemas.openxmlformats.org/officeDocument/2006/relationships/hyperlink" Target="https://uk.wikipedia.org/w/index.php?title=%D0%97%D1%83%D0%B1%D0%B5%D1%86%D1%8C_S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8204448" cy="2592288"/>
          </a:xfrm>
        </p:spPr>
        <p:txBody>
          <a:bodyPr>
            <a:no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Алгоритм </a:t>
            </a:r>
            <a:r>
              <a:rPr lang="uk-UA" sz="32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аналізу електрокардіограми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949280"/>
            <a:ext cx="6400800" cy="625624"/>
          </a:xfrm>
        </p:spPr>
        <p:txBody>
          <a:bodyPr>
            <a:normAutofit/>
          </a:bodyPr>
          <a:lstStyle/>
          <a:p>
            <a:pPr algn="r"/>
            <a:r>
              <a:rPr lang="ru-RU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Доцент </a:t>
            </a:r>
            <a:r>
              <a:rPr lang="ru-RU" sz="28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Корнован</a:t>
            </a:r>
            <a:r>
              <a:rPr lang="ru-RU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Г.В.</a:t>
            </a:r>
          </a:p>
        </p:txBody>
      </p:sp>
    </p:spTree>
    <p:extLst>
      <p:ext uri="{BB962C8B-B14F-4D97-AF65-F5344CB8AC3E}">
        <p14:creationId xmlns:p14="http://schemas.microsoft.com/office/powerpoint/2010/main" val="196429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204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Електрична вісь серця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74" y="1052736"/>
            <a:ext cx="9144000" cy="583081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 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Поширення хвилі деполяризації і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одиноким м'язовим волокном можна уявити собі як переміщення двох зарядів розміщених на межі збудженої (-) і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незбудженої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(+) ділянки волокна. Ці заряди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рівні за величиною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але протилежні за знаком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утворюють диполі. Одиноке збуджене волокно можна умовно вважати за диполь.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Позитивний полюс диполя завжди знаходиться з боку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незбудженої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 негативний полюс — з боку збудженої ділянки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міокардіальної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клітини.  Диполь створює елементарну електрорушійну силу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яка обумовлена різницею потенціалів.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Сумарний електричний диполь серця складається з численних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мікродиполів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поодиноких волокон міокарда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який при розповсюдженні в головній частині має позитивний заряд, а у хвостовій — негативний. Під час згасання збудження ці співвідношення стають протилежними. Оскільки збудження починається з основи серця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ця ділянка є негативним полюсом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ділянка верхівки — позитивним.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  Електрорушійна сила характеризується певною величиною і напрямком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тобто вона є векторною величиною. Напрямок електрорушійної сили прийнято називати електричною віссю серця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частіше всього вона розташована паралельно до анатомічної осі серця.</a:t>
            </a:r>
          </a:p>
        </p:txBody>
      </p:sp>
    </p:spTree>
    <p:extLst>
      <p:ext uri="{BB962C8B-B14F-4D97-AF65-F5344CB8AC3E}">
        <p14:creationId xmlns:p14="http://schemas.microsoft.com/office/powerpoint/2010/main" val="2230315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116013" y="-531813"/>
            <a:ext cx="7793037" cy="1462088"/>
          </a:xfrm>
        </p:spPr>
        <p:txBody>
          <a:bodyPr/>
          <a:lstStyle/>
          <a:p>
            <a:pPr>
              <a:defRPr/>
            </a:pPr>
            <a:r>
              <a:rPr lang="uk-UA" sz="3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Електрична вісь серця</a:t>
            </a:r>
            <a:endParaRPr lang="ru-RU" sz="36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3251" y="548680"/>
            <a:ext cx="844966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Електрична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вісь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(ЕВС)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переважаючий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напрямок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вектора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деполяризації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На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практиці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використовується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орієнтовний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візуальний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метод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визначення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шляхом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аналізу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морфології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шлуночкового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у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трьох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стандартних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співвідношення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S).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608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76672"/>
            <a:ext cx="7972425" cy="4794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Положення електричної осі серця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30" y="1552725"/>
            <a:ext cx="8955088" cy="454057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  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На практиці графічний метод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використову-ється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рідко. Найбільш простим є візуальний метод.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 разі </a:t>
            </a:r>
            <a:r>
              <a:rPr lang="uk-UA" sz="22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нормального напрямку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осі серця високий зубець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фіксується у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відведенні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причому 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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 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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III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кут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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від + 30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до + 69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 разі </a:t>
            </a:r>
            <a:r>
              <a:rPr lang="uk-UA" sz="22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горизонтального положення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або відхилення електричної осі серця вліво буде таке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впіввідношення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: 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&gt; 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&gt; 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III</a:t>
            </a:r>
            <a:r>
              <a:rPr lang="en-US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кут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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від  0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до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+ 29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Вертикальне положення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або відхилення електричної осі серця вправо виражається таким чином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: </a:t>
            </a:r>
            <a:endParaRPr lang="uk-UA" sz="2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III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&gt; 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&gt; R</a:t>
            </a:r>
            <a:r>
              <a:rPr lang="en-US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</a:t>
            </a:r>
            <a:r>
              <a:rPr lang="en-US" sz="2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(кут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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від + 70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º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до + 90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º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Напрямок електричної осі змінюється залежно від зміни положення серця в грудній порожнині.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3130625" y="1069975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2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Візуальний метод</a:t>
            </a:r>
            <a:endParaRPr lang="ru-RU" sz="2400" b="1" i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3" y="6165304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*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Обов’язкова умова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сумарнопозитивні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комплекси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трех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стандартних відведеннях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13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Електрична вісь серця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479326"/>
              </p:ext>
            </p:extLst>
          </p:nvPr>
        </p:nvGraphicFramePr>
        <p:xfrm>
          <a:off x="3419872" y="1628800"/>
          <a:ext cx="5562342" cy="4521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Нормальна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α =+30°+70°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RII&gt;RI&gt;RIII,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RII </a:t>
                      </a:r>
                      <a:r>
                        <a:rPr lang="uk-UA" sz="14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max</a:t>
                      </a: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, </a:t>
                      </a:r>
                      <a:r>
                        <a:rPr lang="uk-UA" sz="14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RaVL=SaVL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Напіввертикальна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α =+70°+90°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RII&gt;RIII&gt;RI,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RII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max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&gt;RIII&gt;RI,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RI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&gt;SI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Вертикальна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α =+90°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RII=RIII&gt;RI,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RII=RIIІmax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&gt;RI, RI=SI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Відхилення вправо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α =+90°+120°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RIII&gt;RII&gt;RI,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RIII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max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, SI&gt;RI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Різке відхилення вправо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α &gt;+120°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RIII&gt;RII&gt;RI, RIII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max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, RIII&gt;RII, SI&gt;RI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RaVR=Q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(S)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aVR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Напівгоризонтальна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α =+30°-0°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RI=RII&gt;RIII,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RI=RII, RIII=SIII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Горизонтальна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α =+0°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RI&gt;RII&gt;RIII, RI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max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, SIII&gt;RIII,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RaVF=SaVF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Відхилення вліво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α =+0°-30°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RI&gt;RII&gt;RIII, RI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max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; RII&gt;SII, SIII&gt;RIII,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SaVF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&gt;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RaVF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Різке відхилення вліво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</a:t>
                      </a:r>
                      <a:r>
                        <a:rPr lang="uk-UA" sz="1400" b="1">
                          <a:effectLst/>
                          <a:latin typeface="Times New Roman"/>
                          <a:ea typeface="Calibri"/>
                          <a:cs typeface="Calibri"/>
                        </a:rPr>
                        <a:t>α =-30°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RI&gt;RII&gt;RIII,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RII=SII, 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SaVF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 &gt;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RaVF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, SIII&gt;RIII,Q(S)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aVR</a:t>
                      </a:r>
                      <a:r>
                        <a:rPr lang="uk-UA" sz="1400" b="1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&gt;</a:t>
                      </a:r>
                      <a:r>
                        <a:rPr lang="uk-UA" sz="1400" b="1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RaVR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4" name="Рисунок 3" descr="12345"/>
          <p:cNvPicPr/>
          <p:nvPr/>
        </p:nvPicPr>
        <p:blipFill>
          <a:blip r:embed="rId2">
            <a:lum bright="-30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2955290" cy="2669540"/>
          </a:xfrm>
          <a:prstGeom prst="rect">
            <a:avLst/>
          </a:prstGeom>
          <a:noFill/>
        </p:spPr>
      </p:pic>
      <p:pic>
        <p:nvPicPr>
          <p:cNvPr id="5" name="Рисунок 4" descr="OSI_Beili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032"/>
            <a:ext cx="2809240" cy="2940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092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здорових осіб електрична вісь серця розташовується від 0 до 90 градусів: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56792"/>
            <a:ext cx="8229600" cy="4525963"/>
          </a:xfrm>
        </p:spPr>
        <p:txBody>
          <a:bodyPr>
            <a:normAutofit lnSpcReduction="10000"/>
          </a:bodyPr>
          <a:lstStyle/>
          <a:p>
            <a:pPr lvl="0"/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нормальне  положення – </a:t>
            </a:r>
          </a:p>
          <a:p>
            <a:pPr marL="0" lvl="0" indent="0">
              <a:buNone/>
            </a:pP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кут альфа  від 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+ 30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°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+69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/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вертикальне положення – </a:t>
            </a:r>
          </a:p>
          <a:p>
            <a:pPr marL="0" lvl="0" indent="0">
              <a:buNone/>
            </a:pP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кут </a:t>
            </a:r>
            <a:r>
              <a:rPr lang="uk-UA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aльфа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від 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+ 70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+ 90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/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горизонтальне положення – </a:t>
            </a:r>
          </a:p>
          <a:p>
            <a:pPr marL="0" lvl="0" indent="0">
              <a:buNone/>
            </a:pP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кут </a:t>
            </a:r>
            <a:r>
              <a:rPr lang="uk-UA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aльфа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 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0 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+ 29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/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 вісі вправо – </a:t>
            </a:r>
          </a:p>
          <a:p>
            <a:pPr marL="0" lvl="0" indent="0">
              <a:buNone/>
            </a:pP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кут </a:t>
            </a:r>
            <a:r>
              <a:rPr lang="uk-UA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aльфа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від  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+ 90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+ 180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0"/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 вісі </a:t>
            </a:r>
            <a:r>
              <a:rPr lang="uk-UA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вліво-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marL="0" lvl="0" indent="0">
              <a:buNone/>
            </a:pP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кут </a:t>
            </a:r>
            <a:r>
              <a:rPr lang="uk-UA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aльфа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 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0 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- 90</a:t>
            </a:r>
            <a:r>
              <a:rPr lang="uk-UA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337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467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Електрична вісь серця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8"/>
            <a:ext cx="8229600" cy="288032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Для точного визначення положення електричної вісі серця графічним методом достатньо вичислити алгебраїчну суму амплітуд зубців комплексу QRS в будь-яких двох відведеннях від кінцівок. Позитивна чи негативна величина алгебраїчної суми зубців QRS відкладається на позитивну чи негативну частину вісі відповідного відведення в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шестивісьовій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системі координат Бейлі або, як наведено на рисункові, відповідно трикутника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Ейнтховена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995678"/>
            <a:ext cx="86044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Візуальний метод визначення положення електричної вісі оснований на двох принципах: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1. Максимальне позитивне значення алгебраїчної суми зубців комплексу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спостерігається в тому відведенні, вісь якого приблизно співпадає з  розміщенням ЕВС.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2. Комплекс типу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де алгебраїчна сума зубців дорівнює нулю, записується в тому відведенні, вісь якого перпендикулярна електричній вісі серця. 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608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64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Положення електричної осі серця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 разі </a:t>
            </a:r>
            <a:r>
              <a:rPr lang="uk-UA" sz="22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відхилення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осі серця </a:t>
            </a:r>
            <a:r>
              <a:rPr lang="uk-UA" sz="22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праворуч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комплекс 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QRS 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 відведенні І стає негативним (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спрямованний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переважно вниз). А у відведенні ІІІ стає позитивним (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спрямованний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переважно вгору). Кут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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від &gt;90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 разі </a:t>
            </a:r>
            <a:r>
              <a:rPr lang="uk-UA" sz="22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відхилення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осі серця </a:t>
            </a:r>
            <a:r>
              <a:rPr lang="uk-UA" sz="22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ліворуч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комплекс 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QRS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стає переважно негативним  у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II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відведенні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позитивним у І відведенні. Кут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Symbol" pitchFamily="18" charset="2"/>
              </a:rPr>
              <a:t>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негативний.</a:t>
            </a:r>
          </a:p>
          <a:p>
            <a:endParaRPr lang="uk-UA" sz="2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При визначенні електричної вісі серця слід звертати увагу на відповідність її напрямку зовнішньому вигляду пацієнта. Електрична вісь серця  відповідає напрямку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анатоміної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вісі, яка направлена від 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1124744"/>
            <a:ext cx="3344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2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Візуальний метод</a:t>
            </a:r>
            <a:endParaRPr lang="ru-RU" sz="2400" b="1" i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264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Оцінка положення електричної осі серц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5567"/>
            <a:ext cx="9036496" cy="672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826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Практична робота №8. Тема: &quot;Фізичні та біофізичні основи  електрокардіографії&quot; | Онлайн-тест – «На Урок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119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47108" name="Picture 4" descr="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8675687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20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48132" name="Picture 5" descr="ehlektrokardiograf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12968" cy="6525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34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071563"/>
            <a:ext cx="8382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Нормальне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положен</a:t>
            </a:r>
            <a:r>
              <a:rPr lang="uk-UA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ня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uk-UA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en-US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лектрич</a:t>
            </a:r>
            <a:r>
              <a:rPr lang="uk-UA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н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о</a:t>
            </a:r>
            <a:r>
              <a:rPr lang="uk-UA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ї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ос</a:t>
            </a:r>
            <a:r>
              <a:rPr lang="uk-UA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і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серц</a:t>
            </a:r>
            <a:r>
              <a:rPr lang="uk-UA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я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. </a:t>
            </a:r>
            <a:r>
              <a:rPr lang="uk-UA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Кут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альфа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+ 60 </a:t>
            </a:r>
            <a:r>
              <a:rPr lang="en-US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град</a:t>
            </a:r>
            <a:r>
              <a:rPr lang="en-US" altLang="zh-CN" sz="3200" b="1" i="1" dirty="0">
                <a:latin typeface="Georgia" pitchFamily="18" charset="0"/>
                <a:ea typeface="SimSun" pitchFamily="2" charset="-122"/>
              </a:rPr>
              <a:t>.</a:t>
            </a:r>
            <a:br>
              <a:rPr lang="en-US" altLang="zh-CN" sz="3200" b="1" i="1" dirty="0">
                <a:latin typeface="Georgia" pitchFamily="18" charset="0"/>
                <a:ea typeface="SimSun" pitchFamily="2" charset="-122"/>
              </a:rPr>
            </a:br>
            <a:endParaRPr lang="en-US" altLang="zh-CN" sz="3200" b="1" i="1" dirty="0">
              <a:latin typeface="Georgia" pitchFamily="18" charset="0"/>
              <a:ea typeface="SimSun" pitchFamily="2" charset="-122"/>
            </a:endParaRPr>
          </a:p>
        </p:txBody>
      </p:sp>
      <p:pic>
        <p:nvPicPr>
          <p:cNvPr id="57347" name="Содержимое 3" descr="ЭКГ при различном положении электрической оси сердца. 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286000"/>
            <a:ext cx="8429625" cy="4286250"/>
          </a:xfrm>
        </p:spPr>
      </p:pic>
    </p:spTree>
    <p:extLst>
      <p:ext uri="{BB962C8B-B14F-4D97-AF65-F5344CB8AC3E}">
        <p14:creationId xmlns:p14="http://schemas.microsoft.com/office/powerpoint/2010/main" val="2790798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Нормальне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положен</a:t>
            </a:r>
            <a:r>
              <a:rPr lang="uk-UA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ня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лектрич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н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о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ї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ос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і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серц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я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. 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Кут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альфа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+ 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3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0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град</a:t>
            </a:r>
            <a:r>
              <a:rPr lang="en-US" altLang="zh-CN" sz="2800" b="1" i="1" dirty="0">
                <a:latin typeface="Georgia" pitchFamily="18" charset="0"/>
                <a:ea typeface="SimSun" pitchFamily="2" charset="-122"/>
              </a:rPr>
              <a:t>.</a:t>
            </a:r>
            <a:br>
              <a:rPr lang="en-US" altLang="zh-CN" sz="2800" b="1" i="1" dirty="0">
                <a:latin typeface="Georgia" pitchFamily="18" charset="0"/>
                <a:ea typeface="SimSun" pitchFamily="2" charset="-122"/>
              </a:rPr>
            </a:br>
            <a:endParaRPr lang="en-US" altLang="zh-CN" sz="2800" i="1" dirty="0"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  <p:pic>
        <p:nvPicPr>
          <p:cNvPr id="58371" name="Содержимое 3" descr="Нормальное положение электрической оси сердца. Угол альфа + 60 град.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214563"/>
            <a:ext cx="8429625" cy="4143375"/>
          </a:xfrm>
        </p:spPr>
      </p:pic>
    </p:spTree>
    <p:extLst>
      <p:ext uri="{BB962C8B-B14F-4D97-AF65-F5344CB8AC3E}">
        <p14:creationId xmlns:p14="http://schemas.microsoft.com/office/powerpoint/2010/main" val="2829898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Вертикальне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положен</a:t>
            </a:r>
            <a:r>
              <a:rPr lang="uk-UA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ня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лектрич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н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о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ї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ос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і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серц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я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. 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Кут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альфа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+ 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9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0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град</a:t>
            </a:r>
            <a:r>
              <a:rPr lang="en-US" altLang="zh-CN" sz="2800" b="1" i="1" dirty="0">
                <a:latin typeface="Georgia" pitchFamily="18" charset="0"/>
                <a:ea typeface="SimSun" pitchFamily="2" charset="-122"/>
              </a:rPr>
              <a:t>.</a:t>
            </a:r>
            <a:br>
              <a:rPr lang="en-US" altLang="zh-CN" sz="2800" b="1" i="1" dirty="0">
                <a:latin typeface="Georgia" pitchFamily="18" charset="0"/>
                <a:ea typeface="SimSun" pitchFamily="2" charset="-122"/>
              </a:rPr>
            </a:br>
            <a:endParaRPr lang="en-US" altLang="zh-CN" sz="2800" i="1" dirty="0"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  <p:pic>
        <p:nvPicPr>
          <p:cNvPr id="59395" name="Содержимое 3" descr="Нормальное положение электрической оси сердца. Угол альфа + 30 град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2286000"/>
            <a:ext cx="8572500" cy="4572000"/>
          </a:xfrm>
        </p:spPr>
      </p:pic>
    </p:spTree>
    <p:extLst>
      <p:ext uri="{BB962C8B-B14F-4D97-AF65-F5344CB8AC3E}">
        <p14:creationId xmlns:p14="http://schemas.microsoft.com/office/powerpoint/2010/main" val="2462284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Горизонтальне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положен</a:t>
            </a:r>
            <a:r>
              <a:rPr lang="uk-UA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ня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лектрич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н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о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ї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ос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і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серц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я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. 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Кут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альфа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= 0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град</a:t>
            </a:r>
            <a:endParaRPr lang="en-US" altLang="zh-CN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ea typeface="SimSun" pitchFamily="2" charset="-122"/>
            </a:endParaRPr>
          </a:p>
        </p:txBody>
      </p:sp>
      <p:pic>
        <p:nvPicPr>
          <p:cNvPr id="60419" name="Содержимое 3" descr="Горизонтальное положение электрической оси сердца. Угол альфа = 0 град.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357438"/>
            <a:ext cx="8429625" cy="4500562"/>
          </a:xfrm>
        </p:spPr>
      </p:pic>
    </p:spTree>
    <p:extLst>
      <p:ext uri="{BB962C8B-B14F-4D97-AF65-F5344CB8AC3E}">
        <p14:creationId xmlns:p14="http://schemas.microsoft.com/office/powerpoint/2010/main" val="1336568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Горизонтальне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положен</a:t>
            </a:r>
            <a:r>
              <a:rPr lang="uk-UA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ня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лектрич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н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о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ї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ос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і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серц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я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. 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Кут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альфа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= 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+15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град</a:t>
            </a:r>
            <a:endParaRPr lang="en-US" altLang="zh-CN" sz="2800" i="1" dirty="0"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  <p:pic>
        <p:nvPicPr>
          <p:cNvPr id="61443" name="Содержимое 3" descr="Горизонтальное положение электрической оси сердца. Угол альфа + 15 град.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2214563"/>
            <a:ext cx="8215312" cy="4643437"/>
          </a:xfrm>
        </p:spPr>
      </p:pic>
    </p:spTree>
    <p:extLst>
      <p:ext uri="{BB962C8B-B14F-4D97-AF65-F5344CB8AC3E}">
        <p14:creationId xmlns:p14="http://schemas.microsoft.com/office/powerpoint/2010/main" val="3722640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82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 електричної осі серця ліворуч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. </a:t>
            </a:r>
            <a:r>
              <a:rPr lang="uk-UA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Кут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альфа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- 30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град</a:t>
            </a:r>
            <a:r>
              <a:rPr lang="en-US" altLang="zh-CN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.</a:t>
            </a:r>
            <a:br>
              <a:rPr lang="en-US" altLang="zh-CN" sz="2800" dirty="0">
                <a:ea typeface="SimSun" pitchFamily="2" charset="-122"/>
              </a:rPr>
            </a:br>
            <a:endParaRPr lang="en-US" altLang="zh-CN" sz="2800" dirty="0">
              <a:ea typeface="SimSun" pitchFamily="2" charset="-122"/>
            </a:endParaRPr>
          </a:p>
        </p:txBody>
      </p:sp>
      <p:pic>
        <p:nvPicPr>
          <p:cNvPr id="62467" name="Содержимое 3" descr="Отклонение электрической оси сердца влево. Угол альфа - 30 град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214563"/>
            <a:ext cx="8286750" cy="4643437"/>
          </a:xfrm>
        </p:spPr>
      </p:pic>
    </p:spTree>
    <p:extLst>
      <p:ext uri="{BB962C8B-B14F-4D97-AF65-F5344CB8AC3E}">
        <p14:creationId xmlns:p14="http://schemas.microsoft.com/office/powerpoint/2010/main" val="3522338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14313"/>
            <a:ext cx="8820472" cy="14620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Р</a:t>
            </a:r>
            <a:r>
              <a:rPr lang="uk-UA" altLang="zh-CN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і</a:t>
            </a:r>
            <a:r>
              <a:rPr lang="en-US" altLang="zh-CN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зке</a:t>
            </a:r>
            <a:r>
              <a:rPr lang="en-US" altLang="zh-CN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uk-UA" altLang="zh-CN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ідхилення електричної осі серця ліворуч</a:t>
            </a:r>
            <a:b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Кут альфа – 60 град.</a:t>
            </a:r>
            <a:br>
              <a:rPr lang="en-US" altLang="zh-CN" sz="2600" i="1" dirty="0"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</a:br>
            <a:endParaRPr lang="en-US" altLang="zh-CN" sz="2600" i="1" dirty="0"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  <p:pic>
        <p:nvPicPr>
          <p:cNvPr id="63491" name="Содержимое 3" descr="Резкое отклонение электрической оси сердца влево. Угол альфа - 60 град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357438"/>
            <a:ext cx="8429625" cy="4500562"/>
          </a:xfrm>
        </p:spPr>
      </p:pic>
    </p:spTree>
    <p:extLst>
      <p:ext uri="{BB962C8B-B14F-4D97-AF65-F5344CB8AC3E}">
        <p14:creationId xmlns:p14="http://schemas.microsoft.com/office/powerpoint/2010/main" val="1192796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 електричної осі серця праворуч.</a:t>
            </a:r>
            <a:r>
              <a:rPr lang="en-US" altLang="zh-CN" sz="2800" i="1" dirty="0"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uk-UA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Кут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альфа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+ 120 </a:t>
            </a:r>
            <a:r>
              <a:rPr lang="en-US" altLang="zh-CN" sz="28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град</a:t>
            </a:r>
            <a:r>
              <a:rPr lang="en-US" altLang="zh-CN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. </a:t>
            </a:r>
          </a:p>
        </p:txBody>
      </p:sp>
      <p:pic>
        <p:nvPicPr>
          <p:cNvPr id="64515" name="Содержимое 3" descr="Отклонение электрической оси сердца вправо. Угол альфа + 120 град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2286000"/>
            <a:ext cx="8429625" cy="4214813"/>
          </a:xfrm>
        </p:spPr>
      </p:pic>
    </p:spTree>
    <p:extLst>
      <p:ext uri="{BB962C8B-B14F-4D97-AF65-F5344CB8AC3E}">
        <p14:creationId xmlns:p14="http://schemas.microsoft.com/office/powerpoint/2010/main" val="1682144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7813"/>
            <a:ext cx="8497888" cy="1206500"/>
          </a:xfrm>
        </p:spPr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Електрокардіографія при гіпертрофіях відділів серця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773238"/>
            <a:ext cx="8353425" cy="4751387"/>
          </a:xfrm>
        </p:spPr>
        <p:txBody>
          <a:bodyPr>
            <a:normAutofit/>
          </a:bodyPr>
          <a:lstStyle/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Гіпертрофія серця — це компенсаторна пристосувальна реакція міокарда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яка проявляється збільшенням маси серцевого м'яза.</a:t>
            </a:r>
          </a:p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Гіпертрофія відділів серця розвивається у відповідь на підвищене навантаження. Гіпертрофія будь-якого відділу серця супроводжується наступними електрокардіографічними змінами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548640" lvl="1" indent="-201168" eaLnBrk="1" fontAlgn="auto" hangingPunct="1">
              <a:lnSpc>
                <a:spcPct val="90000"/>
              </a:lnSpc>
              <a:spcAft>
                <a:spcPts val="0"/>
              </a:spcAft>
              <a:buFont typeface="Verdana"/>
              <a:buChar char="◦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збільшенням електричної активності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  <a:endParaRPr lang="uk-UA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548640" lvl="1" indent="-201168" eaLnBrk="1" fontAlgn="auto" hangingPunct="1">
              <a:lnSpc>
                <a:spcPct val="90000"/>
              </a:lnSpc>
              <a:spcAft>
                <a:spcPts val="0"/>
              </a:spcAft>
              <a:buFont typeface="Verdana"/>
              <a:buChar char="◦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сповільненням проведення по ньому електричного імпульсу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  <a:endParaRPr lang="uk-UA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548640" lvl="1" indent="-201168" eaLnBrk="1" fontAlgn="auto" hangingPunct="1">
              <a:lnSpc>
                <a:spcPct val="90000"/>
              </a:lnSpc>
              <a:spcAft>
                <a:spcPts val="0"/>
              </a:spcAft>
              <a:buFont typeface="Verdana"/>
              <a:buChar char="◦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ішемічними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дистрофічними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метаболічними і склеротичними</a:t>
            </a:r>
            <a:r>
              <a:rPr lang="uk-UA" sz="1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251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183563" cy="1052513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Електрокардіографія при гіпертрофіях відділів серця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8372475" cy="5543773"/>
          </a:xfrm>
        </p:spPr>
        <p:txBody>
          <a:bodyPr>
            <a:noAutofit/>
          </a:bodyPr>
          <a:lstStyle/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правого передсердя.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Компенсаторна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гіпер-трофія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правого передсердя розвивається внаслідок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патоло-гічних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змін у малому колі кровообігу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що пов'язані із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захворю-ванням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легень чи судинної системи та супроводжуються підвищенням в ньому тиску.</a:t>
            </a:r>
          </a:p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На ЕКГ при гіпертрофії правого передсердя у відведеннях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III, </a:t>
            </a:r>
            <a:r>
              <a:rPr lang="en-US" sz="1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аVL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1,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реєструються </a:t>
            </a:r>
            <a:r>
              <a:rPr lang="uk-UA" sz="1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високоамплітудні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чи помір-но збільшені із загостреною вершиною позитивні зубці Р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амплітуда яких деколи перевищує 2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 мм. Така конфігурація зубців Р отримала назву </a:t>
            </a:r>
            <a:r>
              <a:rPr lang="uk-UA" sz="18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Р-</a:t>
            </a:r>
            <a:r>
              <a:rPr lang="en-US" sz="1800" b="1" i="1" dirty="0" err="1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pulmonale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тому що найчастіше вони реєструються на ЕКГ при хронічному легеневому серці. Одночасно 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відведеннях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аVR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5,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 фіксується сплощений зубець Р.</a:t>
            </a:r>
          </a:p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При гіпертрофії правого передсердя помітного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розши-рення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зубця Р не буває. Це пояснюється тим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що в нормі збудження правого передсердя починається і закінчується раніше від лівого. Тому збільшення тривалості збудження правого передсердя при його гіпертрофії приводить до того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 деполяризація обох передсердь закінчується майже одночасно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 загальна тривалість зубця Р не змінюється.</a:t>
            </a:r>
          </a:p>
          <a:p>
            <a:pPr eaLnBrk="1" hangingPunct="1">
              <a:defRPr/>
            </a:pPr>
            <a:endParaRPr lang="ru-RU" sz="1800" dirty="0"/>
          </a:p>
        </p:txBody>
      </p:sp>
      <p:pic>
        <p:nvPicPr>
          <p:cNvPr id="69636" name="Picture 2" descr="ГИПЕРТРОФИЯ ОТДЕЛОВ СЕРД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805264"/>
            <a:ext cx="1331640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943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83562" cy="1050925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Електрокардіографія при гіпертрофіях відділів серця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43051"/>
            <a:ext cx="8183563" cy="50530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лівого передсердя.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Причиною гіпертрофії лівого передсердя частіше буває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мітральний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стеноз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значно рідше —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мітральна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недостатність та аортальні вади серця.</a:t>
            </a:r>
          </a:p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нормі процес збудження лівого передсердя починається і закінчується на 0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02-0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03 с пізніше від правого. Ця різниця настільки маленька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 на ЕКГ збудження обох передсердь проявляється одним зубцем Р. Гіпертрофія лівого передсердя супроводжується сповільненням його збудження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що викликає значне збільшення тривалості зубця Р. У результаті чого на ЕКГ 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відведеннях І,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20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аVL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5,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 з'являється розширений і двогорбий зубець Р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.Така форма зубця Р називається </a:t>
            </a:r>
            <a:r>
              <a:rPr lang="en-US" sz="20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P-</a:t>
            </a:r>
            <a:r>
              <a:rPr lang="en-US" sz="2000" b="1" i="1" dirty="0" err="1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mitrale</a:t>
            </a:r>
            <a:r>
              <a:rPr lang="uk-UA" sz="20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тому що вона частіше зустрічається при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мітральних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вадах серця. Одночасно 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правих ( III,</a:t>
            </a:r>
            <a:r>
              <a:rPr lang="uk-UA" sz="20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aVF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,V1,V2 ) відведеннях відмічається широкий і негативний зубець Р.</a:t>
            </a:r>
          </a:p>
          <a:p>
            <a:pPr eaLnBrk="1" hangingPunct="1">
              <a:defRPr/>
            </a:pPr>
            <a:endParaRPr lang="ru-RU" sz="2000" dirty="0"/>
          </a:p>
        </p:txBody>
      </p:sp>
      <p:pic>
        <p:nvPicPr>
          <p:cNvPr id="70660" name="Picture 2" descr="ГИПЕРТРОФИЯ ОТДЕЛОВ СЕРД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628800"/>
            <a:ext cx="15811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838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Гіпертрофії передсердь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04713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uk-UA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правого передсердя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</a:p>
          <a:p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• Високий або гострий (&gt;2,5 мм) хвиля Р у II </a:t>
            </a:r>
          </a:p>
          <a:p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• Двофазний P у V1</a:t>
            </a:r>
          </a:p>
          <a:p>
            <a:endParaRPr lang="ru-RU" dirty="0"/>
          </a:p>
        </p:txBody>
      </p:sp>
      <p:pic>
        <p:nvPicPr>
          <p:cNvPr id="4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4941168"/>
            <a:ext cx="4108800" cy="1508700"/>
          </a:xfrm>
          <a:prstGeom prst="rect">
            <a:avLst/>
          </a:prstGeom>
        </p:spPr>
      </p:pic>
      <p:pic>
        <p:nvPicPr>
          <p:cNvPr id="5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8064" y="4951107"/>
            <a:ext cx="3684709" cy="15087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58465" y="1730132"/>
            <a:ext cx="44724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лівого передсердя: </a:t>
            </a:r>
          </a:p>
          <a:p>
            <a:pPr lvl="0"/>
            <a:r>
              <a:rPr lang="uk-UA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• Широкий (3 маленькі прямокутники) зубець P в II (двогорбий)</a:t>
            </a:r>
          </a:p>
          <a:p>
            <a:pPr lvl="0"/>
            <a:r>
              <a:rPr lang="uk-UA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• Зубчастий зубець Р у V1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177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Основи електрокардіографії - презентация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8" y="0"/>
            <a:ext cx="9174460" cy="683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155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лівого шлуночка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579296" cy="5661248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Основою ЕКГ-</a:t>
            </a:r>
            <a:r>
              <a:rPr lang="ru-RU" sz="18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діагностики</a:t>
            </a:r>
            <a:r>
              <a:rPr lang="ru-RU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ГЛШ є </a:t>
            </a:r>
            <a:r>
              <a:rPr lang="ru-RU" sz="18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амплітудні</a:t>
            </a:r>
            <a:r>
              <a:rPr lang="ru-RU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18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вольтажні</a:t>
            </a:r>
            <a:r>
              <a:rPr lang="ru-RU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ru-RU" sz="18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критерії</a:t>
            </a:r>
            <a:r>
              <a:rPr lang="ru-RU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Критерії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ГЛШ Соколова-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Лайона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pPr lvl="1"/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&gt; 26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мм;</a:t>
            </a:r>
          </a:p>
          <a:p>
            <a:pPr lvl="1"/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RI ≥ 15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мм, </a:t>
            </a:r>
            <a:r>
              <a:rPr lang="en-US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RaVL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&gt; 11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(при горизонтальному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положенні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ЕОС);</a:t>
            </a:r>
          </a:p>
          <a:p>
            <a:pPr lvl="1"/>
            <a:r>
              <a:rPr lang="en-US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RaVF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&gt; 20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(при вертикальному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положенні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ЕОС);</a:t>
            </a:r>
          </a:p>
          <a:p>
            <a:pPr lvl="1"/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+ RV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&gt; 35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для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осіб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віком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понад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40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років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&gt; 45 мм для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осіб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молодше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40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років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модифікований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індекс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Соколова-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Лайона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);</a:t>
            </a:r>
          </a:p>
          <a:p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Індекс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Левіса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+ S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&gt; 25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мм;</a:t>
            </a:r>
          </a:p>
          <a:p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Вольтажний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індекс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Корнелла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VL + SV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більше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20 мм 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жінок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більше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28 мм у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чоловіків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Добуток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Корнелла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добуток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вольтажного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індексу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Корнелла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QRS,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розраховують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формулою (</a:t>
            </a:r>
            <a:r>
              <a:rPr lang="en-US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RaVL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+ SV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× QRS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чоловіків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(</a:t>
            </a:r>
            <a:r>
              <a:rPr lang="en-US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RaVL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+ SV</a:t>
            </a:r>
            <a:r>
              <a:rPr lang="en-US" sz="1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+8) × QRS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жінок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Критерієм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ГЛШ є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значення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добутку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Корнелла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&gt; 2400 </a:t>
            </a:r>
            <a:r>
              <a:rPr lang="ru-RU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мм×мс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725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лівого шлуночка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підвищення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чутливості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методу ЕКГ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використо-вують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додаткові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невольтажні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критерії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ГЛШ: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ЕОС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вліво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співвідношення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&gt; R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&gt; R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внутрішнього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0,05–0,06 с;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неповна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ЛНПГ;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недостатнє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глибокого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розщеплення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систоли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dirty="0"/>
          </a:p>
        </p:txBody>
      </p:sp>
      <p:pic>
        <p:nvPicPr>
          <p:cNvPr id="4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7076" y="5209356"/>
            <a:ext cx="3635896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25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лівого шлуночка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Індекс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Соколова-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Лайона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hlinkClick r:id="rId2" tooltip="Зубець S (ще не написана)"/>
              </a:rPr>
              <a:t>S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в V</a:t>
            </a:r>
            <a:r>
              <a:rPr lang="ru-RU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+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hlinkClick r:id="rId3" tooltip="Зубець R"/>
              </a:rPr>
              <a:t>R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в V</a:t>
            </a:r>
            <a:r>
              <a:rPr lang="ru-RU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</a:t>
            </a:r>
            <a:r>
              <a:rPr lang="ru-RU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(той,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найбільший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≥ 35 мм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hlinkClick r:id="rId3" tooltip="Зубець R"/>
              </a:rPr>
              <a:t>R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aVL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≥ 11 мм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Індекс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Корнелла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hlinkClick r:id="rId2" tooltip="Зубець S (ще не написана)"/>
              </a:rPr>
              <a:t>S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в V</a:t>
            </a:r>
            <a:r>
              <a:rPr lang="ru-RU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+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hlinkClick r:id="rId3" tooltip="Зубець R"/>
              </a:rPr>
              <a:t>R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aVL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&gt; 28 мм (для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чоловіків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hlinkClick r:id="rId2" tooltip="Зубець S (ще не написана)"/>
              </a:rPr>
              <a:t>S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в V</a:t>
            </a:r>
            <a:r>
              <a:rPr lang="ru-RU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+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hlinkClick r:id="rId3" tooltip="Зубець R"/>
              </a:rPr>
              <a:t>R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aVL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&gt; 20 мм (для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жінок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endParaRPr lang="ru-RU" sz="2000" dirty="0"/>
          </a:p>
        </p:txBody>
      </p:sp>
      <p:pic>
        <p:nvPicPr>
          <p:cNvPr id="4098" name="Picture 2" descr="https://upload.wikimedia.org/wikipedia/commons/thumb/3/37/ECG_LVH.png/300px-ECG_LV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52736"/>
            <a:ext cx="3793604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054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Презентация на тему: ЭКГ при гипертрофии левого желудоч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549275"/>
            <a:ext cx="4351338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AutoShape 4" descr="ЭКГ-ПРИЗНАКИ ГИПЕРТРОФИИ ПРЕДСЕРДИЙ И ЖЕЛУДОЧ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3732" name="AutoShape 6" descr="ЭКГ-ПРИЗНАКИ ГИПЕРТРОФИИ ПРЕДСЕРДИЙ И ЖЕЛУДОЧКОВ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3733" name="AutoShape 8" descr="ЭКГ-ПРИЗНАКИ ГИПЕРТРОФИИ ПРЕДСЕРДИЙ И ЖЕЛУДОЧКОВ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73734" name="Picture 10" descr="Гипертрофия левого желудочка - Библиотека доктора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975" y="1052513"/>
            <a:ext cx="3759200" cy="5437187"/>
          </a:xfrm>
          <a:noFill/>
        </p:spPr>
      </p:pic>
      <p:sp>
        <p:nvSpPr>
          <p:cNvPr id="7" name="Прямоугольник 6"/>
          <p:cNvSpPr/>
          <p:nvPr/>
        </p:nvSpPr>
        <p:spPr>
          <a:xfrm>
            <a:off x="307975" y="549275"/>
            <a:ext cx="8399463" cy="10763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лівого шлуночка</a:t>
            </a:r>
          </a:p>
          <a:p>
            <a:pPr algn="r">
              <a:defRPr/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678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816100"/>
            <a:ext cx="8291512" cy="50419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Гіпертрофія лівого шлуночка</a:t>
            </a:r>
            <a:r>
              <a:rPr lang="uk-UA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Гіпертрофія лівого шлуночка розвивається при артеріальній гіпертензії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аортальних вадах серця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недостатності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мітрального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клапана та інших захворюваннях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які супроводжуються тривалим перевантаженням лівого шлуночка.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Найважливішими діагностичними ознаками гіпертрофії лівого шлуночка є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а) зміщення електричної осі серця ліворуч;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б) високий зубець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стандартному відведенні (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RI &gt; RII &gt; RIII)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у відведеннях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V5 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V6 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RV6 &gt; RV5 &gt; RV4); </a:t>
            </a:r>
            <a:endParaRPr lang="uk-UA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в) глибокий зубець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III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стандартному відведенні (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SIII &gt; SII &gt; SI)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в грудних відведеннях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—V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1,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г) змішення сегменту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— T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відведеннях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Symbol" pitchFamily="18" charset="2"/>
              </a:rPr>
              <a:t>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VL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V5</a:t>
            </a:r>
            <a:r>
              <a:rPr lang="de-AT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V6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нижче ізолінії і формування негативного або двофазного зубця Т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  <a:endParaRPr lang="uk-UA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д) розширення комплексу </a:t>
            </a:r>
            <a:r>
              <a:rPr lang="en-US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uk-UA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(більше 0,05 с).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600" b="1" dirty="0">
              <a:solidFill>
                <a:srgbClr val="FFFF99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8313" y="549275"/>
            <a:ext cx="8207375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Електрокардіографія при гіпертрофіях відділів серця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116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7140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правого шлуночка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6396" y="764704"/>
            <a:ext cx="8784976" cy="5328592"/>
          </a:xfrm>
        </p:spPr>
        <p:txBody>
          <a:bodyPr>
            <a:normAutofit fontScale="70000" lnSpcReduction="20000"/>
          </a:bodyPr>
          <a:lstStyle/>
          <a:p>
            <a:r>
              <a:rPr lang="ru-RU" sz="26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2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вираженої</a:t>
            </a:r>
            <a:r>
              <a:rPr lang="ru-RU" sz="2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ГПШ:</a:t>
            </a:r>
          </a:p>
          <a:p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≥ 7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мм),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графіка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типом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R, </a:t>
            </a:r>
            <a:r>
              <a:rPr lang="en-US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співвідношення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R/S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≥ 1;</a:t>
            </a:r>
          </a:p>
          <a:p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лівих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5 мм і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більше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причому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S≥R,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типом </a:t>
            </a:r>
            <a:r>
              <a:rPr lang="en-US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RS/</a:t>
            </a:r>
            <a:r>
              <a:rPr lang="en-US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сума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≥ 10,5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мм;</a:t>
            </a:r>
          </a:p>
          <a:p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амплітуда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≤ 2 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мм;</a:t>
            </a:r>
          </a:p>
          <a:p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косонизхідне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зміщення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нижче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ізолінії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переходить у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негативний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асиметричний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у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рідше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6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вираженість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процесів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зменшується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відведень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лівих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Вказані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позначають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 "</a:t>
            </a:r>
            <a:r>
              <a:rPr lang="en-US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R-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тип" ГПШ,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характерний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для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гіпертрофії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систолічним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перевантаженням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найчастіше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зустрічається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ізольованому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мітральному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стенозі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первинній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легеневій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гіпертензії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вроджених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вадах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  <p:pic>
        <p:nvPicPr>
          <p:cNvPr id="4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2160" y="5445225"/>
            <a:ext cx="297254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854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183562" cy="1050925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Електрокардіографія при гіпертрофіях відділів серця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484313"/>
            <a:ext cx="8183563" cy="5053012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правого шлуночка</a:t>
            </a:r>
            <a:r>
              <a:rPr lang="uk-UA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Причиною розвитку гіпертрофії правого шлуночка є захворювання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що супроводжується виникненням хронічної легенево-серцевої неспроможності — "легеневе серце"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 також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мітральний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стеноз та вроджені вади серця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яких виникає підвищення навантаження на праві його відділи (стеноз легеневої артерії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незарощення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міжшлуночкової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перетинки тощо ).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звичайних умовах маса лівого шлуночка переважає над масою правого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ознаки гіпертрофії правого шлуночка на ЕКГ з'являються тільки тоді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коли маса правого шлуночка переважає над масою лівого.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разі гіпертрофії правого шлуночка на ЕКГ зміщується електрична вісь серця праворуч;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реєструється високий зубець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 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стандартному відведенні (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RIII &gt; RII &gt; RI)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грудних —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V2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найбільш глибокий зубець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грудних відведеннях —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V5 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V6,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відведеннях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аVR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негативний зубець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 </a:t>
            </a:r>
            <a:r>
              <a:rPr lang="en-US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r>
              <a:rPr lang="uk-UA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у цих відведеннях нижче ізолінії. </a:t>
            </a:r>
          </a:p>
          <a:p>
            <a:pPr eaLnBrk="1" hangingPunct="1">
              <a:defRPr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19395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2975"/>
            <a:ext cx="9108504" cy="1143000"/>
          </a:xfrm>
        </p:spPr>
        <p:txBody>
          <a:bodyPr>
            <a:normAutofit fontScale="90000"/>
          </a:bodyPr>
          <a:lstStyle/>
          <a:p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правого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передсердя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правого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шлуночка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його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систолічним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перенавантаженням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пацієнтки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тетрадою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Фалло</a:t>
            </a:r>
            <a:r>
              <a:rPr lang="ru-RU" sz="2800" i="1" dirty="0"/>
              <a:t>.</a:t>
            </a:r>
            <a:endParaRPr lang="ru-RU" sz="2800" dirty="0"/>
          </a:p>
        </p:txBody>
      </p:sp>
      <p:pic>
        <p:nvPicPr>
          <p:cNvPr id="15362" name="Picture 2" descr="img 4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47" y="1157974"/>
            <a:ext cx="365859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g 4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254" y="1085966"/>
            <a:ext cx="378689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img 4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17257"/>
            <a:ext cx="3874616" cy="269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img 4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78254"/>
            <a:ext cx="3859336" cy="263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117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ЕКГ-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помірної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ГПШ: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661248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графіка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типу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′,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′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вправо (кут альфа ≥110°);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вторинні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Окремо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виділяють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“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S-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тип” ГПШ,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переважно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зустрічається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хронічній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легеневій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через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клітці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збудження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правого 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змінюється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але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відзначається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домінуючий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вплив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вектору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гіпертрофованого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ПШ.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Відповідно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змінюється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співвідношення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критеріями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“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S-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типу” ГПШ на ЕКГ є поворот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верхівкою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назад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навколо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поперечної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вісь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-S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-S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глибокі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найбільшою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ІІ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), 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глибокий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всіх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Комплекс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характеризується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графікою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перехідна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зона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зміщена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ліворуч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знижена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Натомість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найменший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найбільший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підсумку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комплекс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наближеним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еквіфазного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частини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пацієнтів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87048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Додаткові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ГПШ: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805264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“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P-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pulmonale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”;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співвідношення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&gt; R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&gt; R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ЕОС вправо, кут </a:t>
            </a:r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α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 + 120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º;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поворот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навколо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поздовжньої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годинниковою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стрілкою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двох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перехідних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зон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пізній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≥ 4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мм,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RaVR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≥ Q (S)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aVR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різко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вираженої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ГПШ).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Наголосимо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критерії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ГПШ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обмежену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специфічність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Відтак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необхідно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співставляти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картиною,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необхідності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з результатами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ехокардіографічного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дослідження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перевантаження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ПШ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можуть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з’являтися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станах,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супроводжуються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гемодинамічного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навантаження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ПШ,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наприклад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тромбоемболії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легеневої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артерії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набряку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легень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астматичному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статусі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перевантаженні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ПШ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минуще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зміщення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згладженість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нерідко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зміщення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перехідної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зони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Вказані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відносно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швидко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зникають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після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нормалізації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стану хворого.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69042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83562" cy="1050925"/>
          </a:xfrm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76803" name="Объект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76804" name="Picture 2" descr="Гипертрофия миокарда – ЭКГ признаки - презентация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18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549275"/>
            <a:ext cx="9018588" cy="10763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 правого шлуночка </a:t>
            </a:r>
          </a:p>
          <a:p>
            <a:pPr algn="r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 гіпертрофією правого передсердя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1814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Комбінована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пацієнта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тетрадою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Фалло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субаортальним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стенозом</a:t>
            </a:r>
            <a:r>
              <a:rPr lang="ru-RU" sz="3200" i="1" dirty="0"/>
              <a:t>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img 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628800"/>
            <a:ext cx="3888432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img 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11314"/>
            <a:ext cx="4608512" cy="282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img 6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077072"/>
            <a:ext cx="3888432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img 6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77072"/>
            <a:ext cx="4533900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2717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i="1" dirty="0"/>
              <a:t> 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Комбінована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гіпертрофії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перевагою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гіпертрофії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правого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шлуночка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його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систолічним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перевантаженням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лівого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7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передсердя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9458" name="Picture 2" descr="img 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13594"/>
            <a:ext cx="424847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img 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149" y="1831875"/>
            <a:ext cx="403244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img 7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07" y="4365103"/>
            <a:ext cx="4136901" cy="240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img 7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4437111"/>
            <a:ext cx="3960439" cy="232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0569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76"/>
            <a:ext cx="8229600" cy="1143000"/>
          </a:xfrm>
        </p:spPr>
        <p:txBody>
          <a:bodyPr>
            <a:normAutofit/>
          </a:bodyPr>
          <a:lstStyle/>
          <a:p>
            <a:r>
              <a:rPr lang="ru-RU" sz="2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- </a:t>
            </a:r>
            <a:r>
              <a:rPr lang="ru-RU" sz="2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діагностика</a:t>
            </a:r>
            <a:r>
              <a:rPr lang="ru-RU" sz="2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гіпертрофії</a:t>
            </a:r>
            <a:r>
              <a:rPr lang="ru-RU" sz="2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обох</a:t>
            </a:r>
            <a:r>
              <a:rPr lang="ru-RU" sz="2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проблематична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507288" cy="5877272"/>
          </a:xfrm>
        </p:spPr>
        <p:txBody>
          <a:bodyPr>
            <a:normAutofit fontScale="77500" lnSpcReduction="20000"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переважну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ПШ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ЛШ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судять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домінуванням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гіпертрофії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одного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відображають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перевантаження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певного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сумарним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вектором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Наприклад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у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пацієнтів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ознаками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ГЛШ про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супутню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ГПШ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можна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думати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наявності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таких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7 мм;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неповної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(ПНПГ);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раптового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праворуч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повороту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навколо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поздовжньої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годинниковою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стрілкою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наявності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"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розтягнутої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"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перехідної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зони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“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P-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pulmonale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”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II, III,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aVF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зумовлених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перевантаженням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ПШ.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вираженої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ГПШ про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супутню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ГЛШ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свідчать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співвідношення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≥ RV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&gt; RV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≤ RV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&gt; RV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відсутність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неглибокі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-V</a:t>
            </a:r>
            <a:r>
              <a:rPr lang="en-US" sz="2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 “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типі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” ГПШ;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горизонтальне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положення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ЕОС;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поворот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навколо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поздовжньої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годинникової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стрілки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807599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5" descr="11650404-n--n--n----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52513"/>
            <a:ext cx="7705725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87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2871</Words>
  <Application>Microsoft Macintosh PowerPoint</Application>
  <PresentationFormat>Экран (4:3)</PresentationFormat>
  <Paragraphs>196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8" baseType="lpstr">
      <vt:lpstr>Arial</vt:lpstr>
      <vt:lpstr>Calibri</vt:lpstr>
      <vt:lpstr>Georgia</vt:lpstr>
      <vt:lpstr>Times New Roman</vt:lpstr>
      <vt:lpstr>Verdana</vt:lpstr>
      <vt:lpstr>Wingdings</vt:lpstr>
      <vt:lpstr>Wingdings 2</vt:lpstr>
      <vt:lpstr>Тема Office</vt:lpstr>
      <vt:lpstr>Алгоритм аналізу електрокардіограми</vt:lpstr>
      <vt:lpstr>Електрична вісь серця</vt:lpstr>
      <vt:lpstr>Електрична вісь серця</vt:lpstr>
      <vt:lpstr>Положення електричної осі серця</vt:lpstr>
      <vt:lpstr>Електрична вісь серця </vt:lpstr>
      <vt:lpstr>У здорових осіб електрична вісь серця розташовується від 0 до 90 градусів: </vt:lpstr>
      <vt:lpstr>Електрична вісь серця</vt:lpstr>
      <vt:lpstr>Положення електричної осі серця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Нормальне положення електричної осі серця. Кут альфа + 60 град. </vt:lpstr>
      <vt:lpstr>Нормальне положення електричної осі серця. Кут альфа + 30 град. </vt:lpstr>
      <vt:lpstr>Вертикальне положення електричної осі серця. Кут альфа + 90 град. </vt:lpstr>
      <vt:lpstr>Горизонтальне положення електричної осі серця. Кут альфа = 0 град</vt:lpstr>
      <vt:lpstr>Горизонтальне положення електричної осі серця. Кут альфа = +15 град</vt:lpstr>
      <vt:lpstr>Відхилення електричної осі серця ліворуч. Кут альфа - 30 град. </vt:lpstr>
      <vt:lpstr>Різке відхилення електричної осі серця ліворуч Кут альфа – 60 град. </vt:lpstr>
      <vt:lpstr>Відхилення електричної осі серця праворуч. Кут альфа + 120 град. </vt:lpstr>
      <vt:lpstr>Електрокардіографія при гіпертрофіях відділів серця</vt:lpstr>
      <vt:lpstr>Електрокардіографія при гіпертрофіях відділів серця</vt:lpstr>
      <vt:lpstr>Електрокардіографія при гіпертрофіях відділів серця</vt:lpstr>
      <vt:lpstr>Гіпертрофії передсердь</vt:lpstr>
      <vt:lpstr>Презентация PowerPoint</vt:lpstr>
      <vt:lpstr>Гіпертрофія лівого шлуночка</vt:lpstr>
      <vt:lpstr>Гіпертрофія лівого шлуночка</vt:lpstr>
      <vt:lpstr>Гіпертрофія лівого шлуночка</vt:lpstr>
      <vt:lpstr>Презентация PowerPoint</vt:lpstr>
      <vt:lpstr>Презентация PowerPoint</vt:lpstr>
      <vt:lpstr>Гіпертрофія правого шлуночка</vt:lpstr>
      <vt:lpstr>Електрокардіографія при гіпертрофіях відділів серця</vt:lpstr>
      <vt:lpstr>Гіпертрофія правого передсердя і правого шлуночка з його систолічним перенавантаженням у пацієнтки з тетрадою Фалло.</vt:lpstr>
      <vt:lpstr>Основні ЕКГ-критерії діагностики помірної ГПШ: </vt:lpstr>
      <vt:lpstr>Додаткові ознаки ГПШ: </vt:lpstr>
      <vt:lpstr>Презентация PowerPoint</vt:lpstr>
      <vt:lpstr>Комбінована гіпертрофія шлуночків у пацієнта з тетрадою Фалло і субаортальним стенозом.</vt:lpstr>
      <vt:lpstr> Комбінована гіпертрофії шлуночків з перевагою гіпертрофії правого шлуночка і його систолічним перевантаженням. Збільшення лівого передсердя.</vt:lpstr>
      <vt:lpstr>ЕКГ - діагностика гіпертрофії обох шлуночків проблематична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Корнован</dc:creator>
  <cp:lastModifiedBy>Дарья Лагода</cp:lastModifiedBy>
  <cp:revision>88</cp:revision>
  <dcterms:created xsi:type="dcterms:W3CDTF">2022-08-27T09:43:37Z</dcterms:created>
  <dcterms:modified xsi:type="dcterms:W3CDTF">2023-02-13T11:19:09Z</dcterms:modified>
</cp:coreProperties>
</file>