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52" r:id="rId3"/>
    <p:sldId id="353" r:id="rId4"/>
    <p:sldId id="448" r:id="rId5"/>
    <p:sldId id="356" r:id="rId6"/>
    <p:sldId id="357" r:id="rId7"/>
    <p:sldId id="358" r:id="rId8"/>
    <p:sldId id="449" r:id="rId9"/>
    <p:sldId id="450" r:id="rId10"/>
    <p:sldId id="451" r:id="rId11"/>
    <p:sldId id="452" r:id="rId12"/>
    <p:sldId id="453" r:id="rId13"/>
    <p:sldId id="454" r:id="rId14"/>
    <p:sldId id="446" r:id="rId15"/>
    <p:sldId id="455" r:id="rId16"/>
    <p:sldId id="355" r:id="rId17"/>
    <p:sldId id="384" r:id="rId18"/>
    <p:sldId id="257" r:id="rId19"/>
    <p:sldId id="443" r:id="rId20"/>
    <p:sldId id="258" r:id="rId21"/>
    <p:sldId id="376" r:id="rId22"/>
    <p:sldId id="377" r:id="rId23"/>
    <p:sldId id="259" r:id="rId24"/>
    <p:sldId id="359" r:id="rId25"/>
    <p:sldId id="444" r:id="rId26"/>
    <p:sldId id="441" r:id="rId27"/>
    <p:sldId id="360" r:id="rId28"/>
    <p:sldId id="361" r:id="rId29"/>
    <p:sldId id="362" r:id="rId30"/>
    <p:sldId id="363" r:id="rId31"/>
    <p:sldId id="364" r:id="rId32"/>
    <p:sldId id="365" r:id="rId33"/>
    <p:sldId id="378" r:id="rId34"/>
    <p:sldId id="380" r:id="rId35"/>
    <p:sldId id="366" r:id="rId36"/>
    <p:sldId id="367" r:id="rId37"/>
    <p:sldId id="442" r:id="rId38"/>
    <p:sldId id="368" r:id="rId39"/>
    <p:sldId id="370" r:id="rId40"/>
    <p:sldId id="371" r:id="rId41"/>
    <p:sldId id="456" r:id="rId42"/>
    <p:sldId id="445" r:id="rId43"/>
    <p:sldId id="372" r:id="rId44"/>
    <p:sldId id="374" r:id="rId45"/>
    <p:sldId id="402"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3" autoAdjust="0"/>
    <p:restoredTop sz="94697" autoAdjust="0"/>
  </p:normalViewPr>
  <p:slideViewPr>
    <p:cSldViewPr>
      <p:cViewPr varScale="1">
        <p:scale>
          <a:sx n="119" d="100"/>
          <a:sy n="119" d="100"/>
        </p:scale>
        <p:origin x="1424"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54552D-A74F-4BFD-A829-DC70346062CF}" type="datetimeFigureOut">
              <a:rPr lang="ru-RU" smtClean="0"/>
              <a:t>13.02.2023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64D7A7-F907-4DB1-B283-6F21634BEA70}" type="slidenum">
              <a:rPr lang="ru-RU" smtClean="0"/>
              <a:t>‹#›</a:t>
            </a:fld>
            <a:endParaRPr lang="ru-RU"/>
          </a:p>
        </p:txBody>
      </p:sp>
    </p:spTree>
    <p:extLst>
      <p:ext uri="{BB962C8B-B14F-4D97-AF65-F5344CB8AC3E}">
        <p14:creationId xmlns:p14="http://schemas.microsoft.com/office/powerpoint/2010/main" val="492370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13.02.2023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13.02.2023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13.02.2023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34.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980728"/>
            <a:ext cx="8134672" cy="2619723"/>
          </a:xfrm>
        </p:spPr>
        <p:txBody>
          <a:bodyPr>
            <a:normAutofit/>
          </a:bodyPr>
          <a:lstStyle/>
          <a:p>
            <a:r>
              <a:rPr lang="uk-UA" sz="3600" b="1" i="1" dirty="0">
                <a:effectLst>
                  <a:outerShdw blurRad="38100" dist="38100" dir="2700000" algn="tl">
                    <a:srgbClr val="000000">
                      <a:alpha val="43137"/>
                    </a:srgbClr>
                  </a:outerShdw>
                </a:effectLst>
                <a:latin typeface="Georgia" pitchFamily="18" charset="0"/>
              </a:rPr>
              <a:t>Серцеві аритмії. ЕКГ ознаки при ектопічних порушеннях ритму серця.</a:t>
            </a:r>
            <a:endParaRPr lang="ru-RU" sz="3600" i="1" dirty="0">
              <a:effectLst>
                <a:outerShdw blurRad="38100" dist="38100" dir="2700000" algn="tl">
                  <a:srgbClr val="000000">
                    <a:alpha val="43137"/>
                  </a:srgbClr>
                </a:outerShdw>
              </a:effectLst>
              <a:latin typeface="Georgia" pitchFamily="18" charset="0"/>
            </a:endParaRPr>
          </a:p>
        </p:txBody>
      </p:sp>
      <p:sp>
        <p:nvSpPr>
          <p:cNvPr id="3" name="Подзаголовок 2"/>
          <p:cNvSpPr>
            <a:spLocks noGrp="1"/>
          </p:cNvSpPr>
          <p:nvPr>
            <p:ph type="subTitle" idx="1"/>
          </p:nvPr>
        </p:nvSpPr>
        <p:spPr>
          <a:xfrm>
            <a:off x="2483768" y="5877272"/>
            <a:ext cx="6400800" cy="671973"/>
          </a:xfrm>
        </p:spPr>
        <p:txBody>
          <a:bodyPr>
            <a:normAutofit/>
          </a:bodyPr>
          <a:lstStyle/>
          <a:p>
            <a:pPr algn="r"/>
            <a:r>
              <a:rPr lang="uk-UA" sz="2800" b="1" i="1" dirty="0">
                <a:solidFill>
                  <a:schemeClr val="tx1"/>
                </a:solidFill>
                <a:effectLst>
                  <a:outerShdw blurRad="38100" dist="38100" dir="2700000" algn="tl">
                    <a:srgbClr val="000000">
                      <a:alpha val="43137"/>
                    </a:srgbClr>
                  </a:outerShdw>
                </a:effectLst>
                <a:latin typeface="Georgia" pitchFamily="18" charset="0"/>
              </a:rPr>
              <a:t>Доцент </a:t>
            </a:r>
            <a:r>
              <a:rPr lang="uk-UA" sz="2800" b="1" i="1" dirty="0" err="1">
                <a:solidFill>
                  <a:schemeClr val="tx1"/>
                </a:solidFill>
                <a:effectLst>
                  <a:outerShdw blurRad="38100" dist="38100" dir="2700000" algn="tl">
                    <a:srgbClr val="000000">
                      <a:alpha val="43137"/>
                    </a:srgbClr>
                  </a:outerShdw>
                </a:effectLst>
                <a:latin typeface="Georgia" pitchFamily="18" charset="0"/>
              </a:rPr>
              <a:t>Корнован</a:t>
            </a:r>
            <a:r>
              <a:rPr lang="uk-UA" sz="2800" b="1" i="1" dirty="0">
                <a:solidFill>
                  <a:schemeClr val="tx1"/>
                </a:solidFill>
                <a:effectLst>
                  <a:outerShdw blurRad="38100" dist="38100" dir="2700000" algn="tl">
                    <a:srgbClr val="000000">
                      <a:alpha val="43137"/>
                    </a:srgbClr>
                  </a:outerShdw>
                </a:effectLst>
                <a:latin typeface="Georgia" pitchFamily="18" charset="0"/>
              </a:rPr>
              <a:t> Г.В.</a:t>
            </a:r>
            <a:endParaRPr lang="ru-RU" sz="2800" b="1" i="1" dirty="0">
              <a:solidFill>
                <a:schemeClr val="tx1"/>
              </a:solidFill>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1460222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i="1" dirty="0">
                <a:effectLst>
                  <a:outerShdw blurRad="38100" dist="38100" dir="2700000" algn="tl">
                    <a:srgbClr val="000000">
                      <a:alpha val="43137"/>
                    </a:srgbClr>
                  </a:outerShdw>
                </a:effectLst>
                <a:latin typeface="Georgia" pitchFamily="18" charset="0"/>
              </a:rPr>
              <a:t>Актуальність</a:t>
            </a:r>
            <a:endParaRPr lang="ru-RU" dirty="0"/>
          </a:p>
        </p:txBody>
      </p:sp>
      <p:sp>
        <p:nvSpPr>
          <p:cNvPr id="3" name="Объект 2"/>
          <p:cNvSpPr>
            <a:spLocks noGrp="1"/>
          </p:cNvSpPr>
          <p:nvPr>
            <p:ph idx="1"/>
          </p:nvPr>
        </p:nvSpPr>
        <p:spPr>
          <a:xfrm>
            <a:off x="0" y="1340768"/>
            <a:ext cx="8964488" cy="5517232"/>
          </a:xfrm>
        </p:spPr>
        <p:txBody>
          <a:bodyPr>
            <a:normAutofit fontScale="47500" lnSpcReduction="20000"/>
          </a:bodyPr>
          <a:lstStyle/>
          <a:p>
            <a:pPr algn="just"/>
            <a:r>
              <a:rPr lang="uk-UA" dirty="0"/>
              <a:t>        </a:t>
            </a:r>
            <a:r>
              <a:rPr lang="uk-UA" sz="4600" b="1" i="1" dirty="0">
                <a:effectLst>
                  <a:outerShdw blurRad="38100" dist="38100" dir="2700000" algn="tl">
                    <a:srgbClr val="000000">
                      <a:alpha val="43137"/>
                    </a:srgbClr>
                  </a:outerShdw>
                </a:effectLst>
                <a:latin typeface="Georgia" pitchFamily="18" charset="0"/>
              </a:rPr>
              <a:t>Порушення серцевого ритму (аритмія) є одним з найбільш поширених патологічних станів серцево-судинної системи.   </a:t>
            </a:r>
          </a:p>
          <a:p>
            <a:pPr algn="just"/>
            <a:r>
              <a:rPr lang="uk-UA" sz="4600" b="1" i="1" dirty="0">
                <a:effectLst>
                  <a:outerShdw blurRad="38100" dist="38100" dir="2700000" algn="tl">
                    <a:srgbClr val="000000">
                      <a:alpha val="43137"/>
                    </a:srgbClr>
                  </a:outerShdw>
                </a:effectLst>
                <a:latin typeface="Georgia" pitchFamily="18" charset="0"/>
              </a:rPr>
              <a:t>       Аритмія виникає як  ускладнення артеріальної гіпертензії, ішемічної хвороби серця, цукрового діабету, захворювань щитовидної залози та інших розладів ендокринної системи,  вживання надмірної кількості алкоголю. Аритмія може розвиватися після хірургічних втручань, внаслідок порушень мозкового кровообігу, стресів, застосування деяких лікарських засобів.  </a:t>
            </a:r>
          </a:p>
          <a:p>
            <a:pPr algn="just"/>
            <a:r>
              <a:rPr lang="uk-UA" sz="4600" b="1" i="1" dirty="0">
                <a:effectLst>
                  <a:outerShdw blurRad="38100" dist="38100" dir="2700000" algn="tl">
                    <a:srgbClr val="000000">
                      <a:alpha val="43137"/>
                    </a:srgbClr>
                  </a:outerShdw>
                </a:effectLst>
                <a:latin typeface="Georgia" pitchFamily="18" charset="0"/>
              </a:rPr>
              <a:t>      Аритмія   може призвести до розвитку гострої чи хронічної серцевої недостатності, раптової серцевої смерті. Рання діагностика порушень ритму серця і адекватне лікування вимагає детального вивчення студентами ознак різних форм порушень ритму серця, знання стандартів діагностики та надання екстреної медичної допомоги у хворих на аритмії.</a:t>
            </a:r>
            <a:endParaRPr lang="ru-RU" sz="4600" b="1" i="1" dirty="0">
              <a:effectLst>
                <a:outerShdw blurRad="38100" dist="38100" dir="2700000" algn="tl">
                  <a:srgbClr val="000000">
                    <a:alpha val="43137"/>
                  </a:srgbClr>
                </a:outerShdw>
              </a:effectLst>
              <a:latin typeface="Georgia" pitchFamily="18" charset="0"/>
            </a:endParaRPr>
          </a:p>
          <a:p>
            <a:endParaRPr lang="ru-RU" dirty="0"/>
          </a:p>
        </p:txBody>
      </p:sp>
    </p:spTree>
    <p:extLst>
      <p:ext uri="{BB962C8B-B14F-4D97-AF65-F5344CB8AC3E}">
        <p14:creationId xmlns:p14="http://schemas.microsoft.com/office/powerpoint/2010/main" val="992348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AutoShape 2"/>
          <p:cNvSpPr>
            <a:spLocks noGrp="1" noChangeArrowheads="1"/>
          </p:cNvSpPr>
          <p:nvPr>
            <p:ph type="title" idx="4294967295"/>
          </p:nvPr>
        </p:nvSpPr>
        <p:spPr>
          <a:xfrm>
            <a:off x="107504" y="0"/>
            <a:ext cx="9036496" cy="1012825"/>
          </a:xfrm>
        </p:spPr>
        <p:txBody>
          <a:bodyPr>
            <a:normAutofit fontScale="90000"/>
          </a:bodyPr>
          <a:lstStyle/>
          <a:p>
            <a:pPr algn="r" eaLnBrk="1" hangingPunct="1">
              <a:defRPr/>
            </a:pPr>
            <a:br>
              <a:rPr lang="ru-RU" sz="3500" dirty="0"/>
            </a:br>
            <a:r>
              <a:rPr lang="ru-RU" sz="3500" dirty="0"/>
              <a:t> </a:t>
            </a:r>
            <a:r>
              <a:rPr lang="ru-RU" b="1" i="1" dirty="0" err="1">
                <a:effectLst>
                  <a:outerShdw blurRad="38100" dist="38100" dir="2700000" algn="tl">
                    <a:srgbClr val="C0C0C0"/>
                  </a:outerShdw>
                </a:effectLst>
                <a:latin typeface="Georgia" pitchFamily="18" charset="0"/>
              </a:rPr>
              <a:t>Ознаки</a:t>
            </a:r>
            <a:r>
              <a:rPr lang="ru-RU" b="1" i="1" dirty="0">
                <a:effectLst>
                  <a:outerShdw blurRad="38100" dist="38100" dir="2700000" algn="tl">
                    <a:srgbClr val="C0C0C0"/>
                  </a:outerShdw>
                </a:effectLst>
                <a:latin typeface="Georgia" pitchFamily="18" charset="0"/>
              </a:rPr>
              <a:t> правильного синусового ритму</a:t>
            </a:r>
          </a:p>
        </p:txBody>
      </p:sp>
      <p:sp>
        <p:nvSpPr>
          <p:cNvPr id="134147" name="Rectangle 3"/>
          <p:cNvSpPr>
            <a:spLocks noGrp="1" noChangeArrowheads="1"/>
          </p:cNvSpPr>
          <p:nvPr>
            <p:ph type="body" idx="4294967295"/>
          </p:nvPr>
        </p:nvSpPr>
        <p:spPr>
          <a:xfrm>
            <a:off x="3724275" y="5494338"/>
            <a:ext cx="5419725" cy="720725"/>
          </a:xfrm>
        </p:spPr>
        <p:txBody>
          <a:bodyPr/>
          <a:lstStyle/>
          <a:p>
            <a:pPr eaLnBrk="1" hangingPunct="1">
              <a:defRPr/>
            </a:pPr>
            <a:r>
              <a:rPr lang="ru-RU" sz="2000" b="1" i="1" dirty="0" err="1">
                <a:solidFill>
                  <a:srgbClr val="CC00CC"/>
                </a:solidFill>
                <a:effectLst>
                  <a:outerShdw blurRad="38100" dist="38100" dir="2700000" algn="tl">
                    <a:srgbClr val="C0C0C0"/>
                  </a:outerShdw>
                </a:effectLst>
                <a:latin typeface="Georgia" pitchFamily="18" charset="0"/>
              </a:rPr>
              <a:t>Відповідність</a:t>
            </a:r>
            <a:r>
              <a:rPr lang="ru-RU" sz="2000" b="1" i="1" dirty="0">
                <a:solidFill>
                  <a:srgbClr val="CC00CC"/>
                </a:solidFill>
                <a:effectLst>
                  <a:outerShdw blurRad="38100" dist="38100" dir="2700000" algn="tl">
                    <a:srgbClr val="C0C0C0"/>
                  </a:outerShdw>
                </a:effectLst>
                <a:latin typeface="Georgia" pitchFamily="18" charset="0"/>
              </a:rPr>
              <a:t> </a:t>
            </a:r>
            <a:r>
              <a:rPr lang="ru-RU" sz="2000" b="1" i="1" dirty="0" err="1">
                <a:solidFill>
                  <a:srgbClr val="CC00CC"/>
                </a:solidFill>
                <a:effectLst>
                  <a:outerShdw blurRad="38100" dist="38100" dir="2700000" algn="tl">
                    <a:srgbClr val="C0C0C0"/>
                  </a:outerShdw>
                </a:effectLst>
                <a:latin typeface="Georgia" pitchFamily="18" charset="0"/>
              </a:rPr>
              <a:t>фрагментів</a:t>
            </a:r>
            <a:r>
              <a:rPr lang="ru-RU" sz="2000" b="1" i="1" dirty="0">
                <a:solidFill>
                  <a:srgbClr val="CC00CC"/>
                </a:solidFill>
                <a:effectLst>
                  <a:outerShdw blurRad="38100" dist="38100" dir="2700000" algn="tl">
                    <a:srgbClr val="C0C0C0"/>
                  </a:outerShdw>
                </a:effectLst>
                <a:latin typeface="Georgia" pitchFamily="18" charset="0"/>
              </a:rPr>
              <a:t> ЕКГ фазам </a:t>
            </a:r>
            <a:r>
              <a:rPr lang="ru-RU" sz="2000" b="1" i="1" dirty="0" err="1">
                <a:solidFill>
                  <a:srgbClr val="CC00CC"/>
                </a:solidFill>
                <a:effectLst>
                  <a:outerShdw blurRad="38100" dist="38100" dir="2700000" algn="tl">
                    <a:srgbClr val="C0C0C0"/>
                  </a:outerShdw>
                </a:effectLst>
                <a:latin typeface="Georgia" pitchFamily="18" charset="0"/>
              </a:rPr>
              <a:t>роботи</a:t>
            </a:r>
            <a:r>
              <a:rPr lang="ru-RU" sz="2000" b="1" i="1" dirty="0">
                <a:solidFill>
                  <a:srgbClr val="CC00CC"/>
                </a:solidFill>
                <a:effectLst>
                  <a:outerShdw blurRad="38100" dist="38100" dir="2700000" algn="tl">
                    <a:srgbClr val="C0C0C0"/>
                  </a:outerShdw>
                </a:effectLst>
                <a:latin typeface="Georgia" pitchFamily="18" charset="0"/>
              </a:rPr>
              <a:t> </a:t>
            </a:r>
            <a:r>
              <a:rPr lang="ru-RU" sz="2000" b="1" i="1" dirty="0" err="1">
                <a:solidFill>
                  <a:srgbClr val="CC00CC"/>
                </a:solidFill>
                <a:effectLst>
                  <a:outerShdw blurRad="38100" dist="38100" dir="2700000" algn="tl">
                    <a:srgbClr val="C0C0C0"/>
                  </a:outerShdw>
                </a:effectLst>
                <a:latin typeface="Georgia" pitchFamily="18" charset="0"/>
              </a:rPr>
              <a:t>серця</a:t>
            </a:r>
            <a:r>
              <a:rPr lang="ru-RU" sz="2000" b="1" i="1" dirty="0">
                <a:solidFill>
                  <a:srgbClr val="CC00CC"/>
                </a:solidFill>
                <a:effectLst>
                  <a:outerShdw blurRad="38100" dist="38100" dir="2700000" algn="tl">
                    <a:srgbClr val="C0C0C0"/>
                  </a:outerShdw>
                </a:effectLst>
                <a:latin typeface="Georgia" pitchFamily="18" charset="0"/>
              </a:rPr>
              <a:t> </a:t>
            </a:r>
          </a:p>
        </p:txBody>
      </p:sp>
      <p:pic>
        <p:nvPicPr>
          <p:cNvPr id="30724" name="Picture 5" descr="2_690898057-17015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543550" y="1844675"/>
            <a:ext cx="36004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6"/>
          <p:cNvSpPr>
            <a:spLocks noChangeArrowheads="1"/>
          </p:cNvSpPr>
          <p:nvPr/>
        </p:nvSpPr>
        <p:spPr bwMode="auto">
          <a:xfrm>
            <a:off x="357188" y="1340768"/>
            <a:ext cx="4716462" cy="34163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defRPr/>
            </a:pPr>
            <a:r>
              <a:rPr lang="ru-RU" b="1" i="1" dirty="0">
                <a:effectLst>
                  <a:outerShdw blurRad="38100" dist="38100" dir="2700000" algn="tl">
                    <a:srgbClr val="C0C0C0"/>
                  </a:outerShdw>
                </a:effectLst>
                <a:latin typeface="Georgia" pitchFamily="18" charset="0"/>
              </a:rPr>
              <a:t>1. </a:t>
            </a:r>
            <a:r>
              <a:rPr lang="ru-RU" b="1" i="1" dirty="0" err="1">
                <a:effectLst>
                  <a:outerShdw blurRad="38100" dist="38100" dir="2700000" algn="tl">
                    <a:srgbClr val="C0C0C0"/>
                  </a:outerShdw>
                </a:effectLst>
                <a:latin typeface="Georgia" pitchFamily="18" charset="0"/>
              </a:rPr>
              <a:t>Наявність</a:t>
            </a:r>
            <a:r>
              <a:rPr lang="ru-RU" b="1" i="1" dirty="0">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зубця</a:t>
            </a:r>
            <a:r>
              <a:rPr lang="ru-RU" b="1" i="1" dirty="0">
                <a:effectLst>
                  <a:outerShdw blurRad="38100" dist="38100" dir="2700000" algn="tl">
                    <a:srgbClr val="C0C0C0"/>
                  </a:outerShdw>
                </a:effectLst>
                <a:latin typeface="Georgia" pitchFamily="18" charset="0"/>
              </a:rPr>
              <a:t> Р </a:t>
            </a:r>
            <a:r>
              <a:rPr lang="ru-RU" b="1" i="1" dirty="0">
                <a:solidFill>
                  <a:srgbClr val="FF0000"/>
                </a:solidFill>
                <a:effectLst>
                  <a:outerShdw blurRad="38100" dist="38100" dir="2700000" algn="tl">
                    <a:srgbClr val="C0C0C0"/>
                  </a:outerShdw>
                </a:effectLst>
                <a:latin typeface="Georgia" pitchFamily="18" charset="0"/>
              </a:rPr>
              <a:t>«</a:t>
            </a:r>
            <a:r>
              <a:rPr lang="ru-RU" b="1" i="1" dirty="0" err="1">
                <a:solidFill>
                  <a:srgbClr val="FF0000"/>
                </a:solidFill>
                <a:effectLst>
                  <a:outerShdw blurRad="38100" dist="38100" dir="2700000" algn="tl">
                    <a:srgbClr val="C0C0C0"/>
                  </a:outerShdw>
                </a:effectLst>
                <a:latin typeface="Georgia" pitchFamily="18" charset="0"/>
              </a:rPr>
              <a:t>синусової</a:t>
            </a:r>
            <a:r>
              <a:rPr lang="ru-RU" b="1" i="1" dirty="0">
                <a:solidFill>
                  <a:srgbClr val="FF0000"/>
                </a:solidFill>
                <a:effectLst>
                  <a:outerShdw blurRad="38100" dist="38100" dir="2700000" algn="tl">
                    <a:srgbClr val="C0C0C0"/>
                  </a:outerShdw>
                </a:effectLst>
                <a:latin typeface="Georgia" pitchFamily="18" charset="0"/>
              </a:rPr>
              <a:t>» </a:t>
            </a:r>
            <a:r>
              <a:rPr lang="ru-RU" b="1" i="1" dirty="0">
                <a:effectLst>
                  <a:outerShdw blurRad="38100" dist="38100" dir="2700000" algn="tl">
                    <a:srgbClr val="C0C0C0"/>
                  </a:outerShdw>
                </a:effectLst>
                <a:latin typeface="Georgia" pitchFamily="18" charset="0"/>
              </a:rPr>
              <a:t>формы перед </a:t>
            </a:r>
            <a:r>
              <a:rPr lang="ru-RU" b="1" i="1" dirty="0" err="1">
                <a:solidFill>
                  <a:srgbClr val="FF0000"/>
                </a:solidFill>
                <a:effectLst>
                  <a:outerShdw blurRad="38100" dist="38100" dir="2700000" algn="tl">
                    <a:srgbClr val="C0C0C0"/>
                  </a:outerShdw>
                </a:effectLst>
                <a:latin typeface="Georgia" pitchFamily="18" charset="0"/>
              </a:rPr>
              <a:t>кожним</a:t>
            </a:r>
            <a:r>
              <a:rPr lang="ru-RU" b="1" i="1" dirty="0">
                <a:solidFill>
                  <a:srgbClr val="0000FF"/>
                </a:solidFill>
                <a:effectLst>
                  <a:outerShdw blurRad="38100" dist="38100" dir="2700000" algn="tl">
                    <a:srgbClr val="C0C0C0"/>
                  </a:outerShdw>
                </a:effectLst>
                <a:latin typeface="Georgia" pitchFamily="18" charset="0"/>
              </a:rPr>
              <a:t> </a:t>
            </a:r>
            <a:r>
              <a:rPr lang="ru-RU" b="1" i="1" dirty="0">
                <a:effectLst>
                  <a:outerShdw blurRad="38100" dist="38100" dir="2700000" algn="tl">
                    <a:srgbClr val="C0C0C0"/>
                  </a:outerShdw>
                </a:effectLst>
                <a:latin typeface="Georgia" pitchFamily="18" charset="0"/>
              </a:rPr>
              <a:t>комплексом </a:t>
            </a:r>
            <a:r>
              <a:rPr lang="en-US" b="1" i="1" dirty="0">
                <a:effectLst>
                  <a:outerShdw blurRad="38100" dist="38100" dir="2700000" algn="tl">
                    <a:srgbClr val="C0C0C0"/>
                  </a:outerShdw>
                </a:effectLst>
                <a:latin typeface="Georgia" pitchFamily="18" charset="0"/>
              </a:rPr>
              <a:t>QRS</a:t>
            </a:r>
            <a:endParaRPr lang="ru-RU" b="1" i="1" dirty="0">
              <a:effectLst>
                <a:outerShdw blurRad="38100" dist="38100" dir="2700000" algn="tl">
                  <a:srgbClr val="C0C0C0"/>
                </a:outerShdw>
              </a:effectLst>
              <a:latin typeface="Georgia" pitchFamily="18" charset="0"/>
            </a:endParaRPr>
          </a:p>
          <a:p>
            <a:pPr>
              <a:defRPr/>
            </a:pPr>
            <a:r>
              <a:rPr lang="ru-RU" b="1" i="1" dirty="0">
                <a:effectLst>
                  <a:outerShdw blurRad="38100" dist="38100" dir="2700000" algn="tl">
                    <a:srgbClr val="C0C0C0"/>
                  </a:outerShdw>
                </a:effectLst>
                <a:latin typeface="Georgia" pitchFamily="18" charset="0"/>
              </a:rPr>
              <a:t>2. </a:t>
            </a:r>
            <a:r>
              <a:rPr lang="ru-RU" b="1" i="1" dirty="0" err="1">
                <a:effectLst>
                  <a:outerShdw blurRad="38100" dist="38100" dir="2700000" algn="tl">
                    <a:srgbClr val="C0C0C0"/>
                  </a:outerShdw>
                </a:effectLst>
                <a:latin typeface="Georgia" pitchFamily="18" charset="0"/>
              </a:rPr>
              <a:t>Однакові</a:t>
            </a:r>
            <a:r>
              <a:rPr lang="ru-RU" b="1" i="1" dirty="0">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ітервали</a:t>
            </a:r>
            <a:r>
              <a:rPr lang="ru-RU" b="1" i="1" dirty="0">
                <a:effectLst>
                  <a:outerShdw blurRad="38100" dist="38100" dir="2700000" algn="tl">
                    <a:srgbClr val="C0C0C0"/>
                  </a:outerShdw>
                </a:effectLst>
                <a:latin typeface="Georgia" pitchFamily="18" charset="0"/>
              </a:rPr>
              <a:t> Р</a:t>
            </a:r>
            <a:r>
              <a:rPr lang="en-US" b="1" i="1" dirty="0">
                <a:effectLst>
                  <a:outerShdw blurRad="38100" dist="38100" dir="2700000" algn="tl">
                    <a:srgbClr val="C0C0C0"/>
                  </a:outerShdw>
                </a:effectLst>
                <a:latin typeface="Georgia" pitchFamily="18" charset="0"/>
              </a:rPr>
              <a:t>Q</a:t>
            </a:r>
            <a:r>
              <a:rPr lang="ru-RU" b="1" i="1" dirty="0">
                <a:effectLst>
                  <a:outerShdw blurRad="38100" dist="38100" dir="2700000" algn="tl">
                    <a:srgbClr val="C0C0C0"/>
                  </a:outerShdw>
                </a:effectLst>
                <a:latin typeface="Georgia" pitchFamily="18" charset="0"/>
              </a:rPr>
              <a:t>  у </a:t>
            </a:r>
            <a:r>
              <a:rPr lang="ru-RU" b="1" i="1" dirty="0" err="1">
                <a:solidFill>
                  <a:srgbClr val="FF0000"/>
                </a:solidFill>
                <a:effectLst>
                  <a:outerShdw blurRad="38100" dist="38100" dir="2700000" algn="tl">
                    <a:srgbClr val="C0C0C0"/>
                  </a:outerShdw>
                </a:effectLst>
                <a:latin typeface="Georgia" pitchFamily="18" charset="0"/>
              </a:rPr>
              <a:t>всіх</a:t>
            </a:r>
            <a:r>
              <a:rPr lang="ru-RU" b="1" i="1" dirty="0">
                <a:solidFill>
                  <a:srgbClr val="0000FF"/>
                </a:solidFill>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сердцевих</a:t>
            </a:r>
            <a:r>
              <a:rPr lang="ru-RU" b="1" i="1" dirty="0">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циклох</a:t>
            </a:r>
            <a:r>
              <a:rPr lang="ru-RU" b="1" i="1" dirty="0">
                <a:effectLst>
                  <a:outerShdw blurRad="38100" dist="38100" dir="2700000" algn="tl">
                    <a:srgbClr val="C0C0C0"/>
                  </a:outerShdw>
                </a:effectLst>
                <a:latin typeface="Georgia" pitchFamily="18" charset="0"/>
              </a:rPr>
              <a:t> та в межах </a:t>
            </a:r>
            <a:r>
              <a:rPr lang="ru-RU" b="1" i="1" dirty="0">
                <a:solidFill>
                  <a:srgbClr val="FF0000"/>
                </a:solidFill>
                <a:effectLst>
                  <a:outerShdw blurRad="38100" dist="38100" dir="2700000" algn="tl">
                    <a:srgbClr val="C0C0C0"/>
                  </a:outerShdw>
                </a:effectLst>
                <a:latin typeface="Georgia" pitchFamily="18" charset="0"/>
              </a:rPr>
              <a:t>0,12-0,20 сек</a:t>
            </a:r>
          </a:p>
          <a:p>
            <a:pPr>
              <a:defRPr/>
            </a:pPr>
            <a:r>
              <a:rPr lang="ru-RU" b="1" i="1" dirty="0">
                <a:effectLst>
                  <a:outerShdw blurRad="38100" dist="38100" dir="2700000" algn="tl">
                    <a:srgbClr val="C0C0C0"/>
                  </a:outerShdw>
                </a:effectLst>
                <a:latin typeface="Georgia" pitchFamily="18" charset="0"/>
              </a:rPr>
              <a:t>3. </a:t>
            </a:r>
            <a:r>
              <a:rPr lang="ru-RU" b="1" i="1" dirty="0" err="1">
                <a:effectLst>
                  <a:outerShdw blurRad="38100" dist="38100" dir="2700000" algn="tl">
                    <a:srgbClr val="C0C0C0"/>
                  </a:outerShdw>
                </a:effectLst>
                <a:latin typeface="Georgia" pitchFamily="18" charset="0"/>
              </a:rPr>
              <a:t>Інтервали</a:t>
            </a:r>
            <a:r>
              <a:rPr lang="ru-RU" b="1" i="1" dirty="0">
                <a:effectLst>
                  <a:outerShdw blurRad="38100" dist="38100" dir="2700000" algn="tl">
                    <a:srgbClr val="C0C0C0"/>
                  </a:outerShdw>
                </a:effectLst>
                <a:latin typeface="Georgia" pitchFamily="18" charset="0"/>
              </a:rPr>
              <a:t> </a:t>
            </a:r>
            <a:r>
              <a:rPr lang="en-US" b="1" i="1" dirty="0">
                <a:effectLst>
                  <a:outerShdw blurRad="38100" dist="38100" dir="2700000" algn="tl">
                    <a:srgbClr val="C0C0C0"/>
                  </a:outerShdw>
                </a:effectLst>
                <a:latin typeface="Georgia" pitchFamily="18" charset="0"/>
              </a:rPr>
              <a:t>RR</a:t>
            </a:r>
            <a:r>
              <a:rPr lang="ru-RU" b="1" i="1" dirty="0">
                <a:effectLst>
                  <a:outerShdw blurRad="38100" dist="38100" dir="2700000" algn="tl">
                    <a:srgbClr val="C0C0C0"/>
                  </a:outerShdw>
                </a:effectLst>
                <a:latin typeface="Georgia" pitchFamily="18" charset="0"/>
              </a:rPr>
              <a:t> </a:t>
            </a:r>
            <a:r>
              <a:rPr lang="ru-RU" b="1" i="1" dirty="0" err="1">
                <a:solidFill>
                  <a:srgbClr val="FF0000"/>
                </a:solidFill>
                <a:effectLst>
                  <a:outerShdw blurRad="38100" dist="38100" dir="2700000" algn="tl">
                    <a:srgbClr val="C0C0C0"/>
                  </a:outerShdw>
                </a:effectLst>
                <a:latin typeface="Georgia" pitchFamily="18" charset="0"/>
              </a:rPr>
              <a:t>повинні</a:t>
            </a:r>
            <a:r>
              <a:rPr lang="ru-RU" b="1" i="1" dirty="0">
                <a:solidFill>
                  <a:srgbClr val="0000FF"/>
                </a:solidFill>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відрізняться</a:t>
            </a:r>
            <a:r>
              <a:rPr lang="ru-RU" b="1" i="1" dirty="0">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між</a:t>
            </a:r>
            <a:r>
              <a:rPr lang="ru-RU" b="1" i="1" dirty="0">
                <a:effectLst>
                  <a:outerShdw blurRad="38100" dist="38100" dir="2700000" algn="tl">
                    <a:srgbClr val="C0C0C0"/>
                  </a:outerShdw>
                </a:effectLst>
                <a:latin typeface="Georgia" pitchFamily="18" charset="0"/>
              </a:rPr>
              <a:t> собою не </a:t>
            </a:r>
            <a:r>
              <a:rPr lang="ru-RU" b="1" i="1" dirty="0" err="1">
                <a:effectLst>
                  <a:outerShdw blurRad="38100" dist="38100" dir="2700000" algn="tl">
                    <a:srgbClr val="C0C0C0"/>
                  </a:outerShdw>
                </a:effectLst>
                <a:latin typeface="Georgia" pitchFamily="18" charset="0"/>
              </a:rPr>
              <a:t>більш</a:t>
            </a:r>
            <a:r>
              <a:rPr lang="ru-RU" b="1" i="1" dirty="0">
                <a:effectLst>
                  <a:outerShdw blurRad="38100" dist="38100" dir="2700000" algn="tl">
                    <a:srgbClr val="C0C0C0"/>
                  </a:outerShdw>
                </a:effectLst>
                <a:latin typeface="Georgia" pitchFamily="18" charset="0"/>
              </a:rPr>
              <a:t>, </a:t>
            </a:r>
            <a:r>
              <a:rPr lang="ru-RU" b="1" i="1" dirty="0" err="1">
                <a:effectLst>
                  <a:outerShdw blurRad="38100" dist="38100" dir="2700000" algn="tl">
                    <a:srgbClr val="C0C0C0"/>
                  </a:outerShdw>
                </a:effectLst>
                <a:latin typeface="Georgia" pitchFamily="18" charset="0"/>
              </a:rPr>
              <a:t>ніж</a:t>
            </a:r>
            <a:r>
              <a:rPr lang="ru-RU" b="1" i="1" dirty="0">
                <a:effectLst>
                  <a:outerShdw blurRad="38100" dist="38100" dir="2700000" algn="tl">
                    <a:srgbClr val="C0C0C0"/>
                  </a:outerShdw>
                </a:effectLst>
                <a:latin typeface="Georgia" pitchFamily="18" charset="0"/>
              </a:rPr>
              <a:t> на </a:t>
            </a:r>
            <a:r>
              <a:rPr lang="ru-RU" b="1" i="1" dirty="0">
                <a:solidFill>
                  <a:srgbClr val="FF0000"/>
                </a:solidFill>
                <a:effectLst>
                  <a:outerShdw blurRad="38100" dist="38100" dir="2700000" algn="tl">
                    <a:srgbClr val="C0C0C0"/>
                  </a:outerShdw>
                </a:effectLst>
                <a:latin typeface="Georgia" pitchFamily="18" charset="0"/>
              </a:rPr>
              <a:t>10% </a:t>
            </a:r>
            <a:r>
              <a:rPr lang="ru-RU" b="1" i="1" dirty="0">
                <a:solidFill>
                  <a:srgbClr val="0070C0"/>
                </a:solidFill>
                <a:effectLst>
                  <a:outerShdw blurRad="38100" dist="38100" dir="2700000" algn="tl">
                    <a:srgbClr val="C0C0C0"/>
                  </a:outerShdw>
                </a:effectLst>
                <a:latin typeface="Georgia" pitchFamily="18" charset="0"/>
              </a:rPr>
              <a:t>(</a:t>
            </a:r>
            <a:r>
              <a:rPr lang="ru-RU" b="1" i="1" dirty="0" err="1">
                <a:solidFill>
                  <a:srgbClr val="0070C0"/>
                </a:solidFill>
                <a:effectLst>
                  <a:outerShdw blurRad="38100" dist="38100" dir="2700000" algn="tl">
                    <a:srgbClr val="C0C0C0"/>
                  </a:outerShdw>
                </a:effectLst>
                <a:latin typeface="Georgia" pitchFamily="18" charset="0"/>
              </a:rPr>
              <a:t>або</a:t>
            </a:r>
            <a:r>
              <a:rPr lang="ru-RU" b="1" i="1" dirty="0">
                <a:solidFill>
                  <a:srgbClr val="0070C0"/>
                </a:solidFill>
                <a:effectLst>
                  <a:outerShdw blurRad="38100" dist="38100" dir="2700000" algn="tl">
                    <a:srgbClr val="C0C0C0"/>
                  </a:outerShdw>
                </a:effectLst>
                <a:latin typeface="Georgia" pitchFamily="18" charset="0"/>
              </a:rPr>
              <a:t> 0,15 с)</a:t>
            </a:r>
          </a:p>
          <a:p>
            <a:pPr>
              <a:defRPr/>
            </a:pPr>
            <a:r>
              <a:rPr lang="ru-RU" b="1" i="1" dirty="0">
                <a:effectLst>
                  <a:outerShdw blurRad="38100" dist="38100" dir="2700000" algn="tl">
                    <a:srgbClr val="C0C0C0"/>
                  </a:outerShdw>
                </a:effectLst>
                <a:latin typeface="Georgia" pitchFamily="18" charset="0"/>
              </a:rPr>
              <a:t>4. ЧСС </a:t>
            </a:r>
            <a:r>
              <a:rPr lang="ru-RU" b="1" i="1" dirty="0" err="1">
                <a:effectLst>
                  <a:outerShdw blurRad="38100" dist="38100" dir="2700000" algn="tl">
                    <a:srgbClr val="C0C0C0"/>
                  </a:outerShdw>
                </a:effectLst>
                <a:latin typeface="Georgia" pitchFamily="18" charset="0"/>
              </a:rPr>
              <a:t>дорівнюває</a:t>
            </a:r>
            <a:r>
              <a:rPr lang="ru-RU" b="1" i="1" dirty="0">
                <a:effectLst>
                  <a:outerShdw blurRad="38100" dist="38100" dir="2700000" algn="tl">
                    <a:srgbClr val="C0C0C0"/>
                  </a:outerShdw>
                </a:effectLst>
                <a:latin typeface="Georgia" pitchFamily="18" charset="0"/>
              </a:rPr>
              <a:t> автоматизму синусового </a:t>
            </a:r>
            <a:r>
              <a:rPr lang="ru-RU" b="1" i="1" dirty="0" err="1">
                <a:effectLst>
                  <a:outerShdw blurRad="38100" dist="38100" dir="2700000" algn="tl">
                    <a:srgbClr val="C0C0C0"/>
                  </a:outerShdw>
                </a:effectLst>
                <a:latin typeface="Georgia" pitchFamily="18" charset="0"/>
              </a:rPr>
              <a:t>вузла</a:t>
            </a:r>
            <a:r>
              <a:rPr lang="ru-RU" b="1" i="1" dirty="0">
                <a:effectLst>
                  <a:outerShdw blurRad="38100" dist="38100" dir="2700000" algn="tl">
                    <a:srgbClr val="C0C0C0"/>
                  </a:outerShdw>
                </a:effectLst>
                <a:latin typeface="Georgia" pitchFamily="18" charset="0"/>
              </a:rPr>
              <a:t> у </a:t>
            </a:r>
            <a:r>
              <a:rPr lang="ru-RU" b="1" i="1" dirty="0" err="1">
                <a:effectLst>
                  <a:outerShdw blurRad="38100" dist="38100" dir="2700000" algn="tl">
                    <a:srgbClr val="C0C0C0"/>
                  </a:outerShdw>
                </a:effectLst>
                <a:latin typeface="Georgia" pitchFamily="18" charset="0"/>
              </a:rPr>
              <a:t>спокої</a:t>
            </a:r>
            <a:r>
              <a:rPr lang="ru-RU" b="1" i="1" dirty="0">
                <a:effectLst>
                  <a:outerShdw blurRad="38100" dist="38100" dir="2700000" algn="tl">
                    <a:srgbClr val="C0C0C0"/>
                  </a:outerShdw>
                </a:effectLst>
                <a:latin typeface="Georgia" pitchFamily="18" charset="0"/>
              </a:rPr>
              <a:t> </a:t>
            </a:r>
            <a:r>
              <a:rPr lang="ru-RU" b="1" i="1" dirty="0">
                <a:solidFill>
                  <a:srgbClr val="0000FF"/>
                </a:solidFill>
                <a:effectLst>
                  <a:outerShdw blurRad="38100" dist="38100" dir="2700000" algn="tl">
                    <a:srgbClr val="C0C0C0"/>
                  </a:outerShdw>
                </a:effectLst>
                <a:latin typeface="Georgia" pitchFamily="18" charset="0"/>
              </a:rPr>
              <a:t>(</a:t>
            </a:r>
            <a:r>
              <a:rPr lang="ru-RU" b="1" i="1" dirty="0">
                <a:solidFill>
                  <a:srgbClr val="FF0000"/>
                </a:solidFill>
                <a:effectLst>
                  <a:outerShdw blurRad="38100" dist="38100" dir="2700000" algn="tl">
                    <a:srgbClr val="C0C0C0"/>
                  </a:outerShdw>
                </a:effectLst>
                <a:latin typeface="Georgia" pitchFamily="18" charset="0"/>
              </a:rPr>
              <a:t>60-89 </a:t>
            </a:r>
            <a:r>
              <a:rPr lang="ru-RU" b="1" i="1" dirty="0" err="1">
                <a:solidFill>
                  <a:srgbClr val="FF0000"/>
                </a:solidFill>
                <a:effectLst>
                  <a:outerShdw blurRad="38100" dist="38100" dir="2700000" algn="tl">
                    <a:srgbClr val="C0C0C0"/>
                  </a:outerShdw>
                </a:effectLst>
                <a:latin typeface="Georgia" pitchFamily="18" charset="0"/>
              </a:rPr>
              <a:t>імпульсів</a:t>
            </a:r>
            <a:r>
              <a:rPr lang="ru-RU" b="1" i="1" dirty="0">
                <a:solidFill>
                  <a:srgbClr val="FF0000"/>
                </a:solidFill>
                <a:effectLst>
                  <a:outerShdw blurRad="38100" dist="38100" dir="2700000" algn="tl">
                    <a:srgbClr val="C0C0C0"/>
                  </a:outerShdw>
                </a:effectLst>
                <a:latin typeface="Georgia" pitchFamily="18" charset="0"/>
              </a:rPr>
              <a:t> у </a:t>
            </a:r>
            <a:r>
              <a:rPr lang="ru-RU" b="1" i="1" dirty="0" err="1">
                <a:solidFill>
                  <a:srgbClr val="FF0000"/>
                </a:solidFill>
                <a:effectLst>
                  <a:outerShdw blurRad="38100" dist="38100" dir="2700000" algn="tl">
                    <a:srgbClr val="C0C0C0"/>
                  </a:outerShdw>
                </a:effectLst>
                <a:latin typeface="Georgia" pitchFamily="18" charset="0"/>
              </a:rPr>
              <a:t>хв</a:t>
            </a:r>
            <a:r>
              <a:rPr lang="ru-RU" b="1" i="1" dirty="0">
                <a:solidFill>
                  <a:srgbClr val="0000FF"/>
                </a:solidFill>
                <a:effectLst>
                  <a:outerShdw blurRad="38100" dist="38100" dir="2700000" algn="tl">
                    <a:srgbClr val="C0C0C0"/>
                  </a:outerShdw>
                </a:effectLst>
                <a:latin typeface="Georgia" pitchFamily="18" charset="0"/>
              </a:rPr>
              <a:t>)</a:t>
            </a:r>
          </a:p>
        </p:txBody>
      </p:sp>
      <p:sp>
        <p:nvSpPr>
          <p:cNvPr id="2" name="Стрелка вверх 1"/>
          <p:cNvSpPr/>
          <p:nvPr/>
        </p:nvSpPr>
        <p:spPr>
          <a:xfrm>
            <a:off x="7288095" y="5164238"/>
            <a:ext cx="484632" cy="489204"/>
          </a:xfrm>
          <a:prstGeom prst="up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ru-RU"/>
          </a:p>
        </p:txBody>
      </p:sp>
      <p:pic>
        <p:nvPicPr>
          <p:cNvPr id="30729" name="Picture 5" descr="articles1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88" y="4757068"/>
            <a:ext cx="3071812" cy="1886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424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856984" cy="634082"/>
          </a:xfrm>
        </p:spPr>
        <p:txBody>
          <a:bodyPr>
            <a:normAutofit fontScale="90000"/>
          </a:bodyPr>
          <a:lstStyle/>
          <a:p>
            <a:r>
              <a:rPr lang="uk-UA" sz="2400" b="1" i="1" dirty="0">
                <a:effectLst>
                  <a:outerShdw blurRad="38100" dist="38100" dir="2700000" algn="tl">
                    <a:srgbClr val="000000">
                      <a:alpha val="43137"/>
                    </a:srgbClr>
                  </a:outerShdw>
                </a:effectLst>
                <a:latin typeface="Georgia" pitchFamily="18" charset="0"/>
              </a:rPr>
              <a:t>ПОРУШЕННЯ СЕРЦЕВОГО РИТМУ (АРИТМІЇ)</a:t>
            </a:r>
            <a:br>
              <a:rPr lang="ru-RU" sz="2400" dirty="0"/>
            </a:br>
            <a:endParaRPr lang="ru-RU" sz="2400" dirty="0"/>
          </a:p>
        </p:txBody>
      </p:sp>
      <p:sp>
        <p:nvSpPr>
          <p:cNvPr id="3" name="Объект 2"/>
          <p:cNvSpPr>
            <a:spLocks noGrp="1"/>
          </p:cNvSpPr>
          <p:nvPr>
            <p:ph idx="1"/>
          </p:nvPr>
        </p:nvSpPr>
        <p:spPr>
          <a:xfrm>
            <a:off x="418790" y="1700808"/>
            <a:ext cx="8617705" cy="3096344"/>
          </a:xfrm>
        </p:spPr>
        <p:txBody>
          <a:bodyPr>
            <a:normAutofit/>
          </a:bodyPr>
          <a:lstStyle/>
          <a:p>
            <a:r>
              <a:rPr lang="uk-UA" sz="2400" b="1" i="1" dirty="0">
                <a:solidFill>
                  <a:srgbClr val="FF0000"/>
                </a:solidFill>
                <a:effectLst>
                  <a:outerShdw blurRad="38100" dist="38100" dir="2700000" algn="tl">
                    <a:srgbClr val="000000">
                      <a:alpha val="43137"/>
                    </a:srgbClr>
                  </a:outerShdw>
                </a:effectLst>
                <a:latin typeface="Georgia" pitchFamily="18" charset="0"/>
              </a:rPr>
              <a:t>Електрофізіологічні причини аритмій:</a:t>
            </a:r>
            <a:endParaRPr lang="ru-RU" sz="2400" b="1" i="1" dirty="0">
              <a:solidFill>
                <a:srgbClr val="FF0000"/>
              </a:solidFill>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Зміна автоматизму </a:t>
            </a:r>
            <a:r>
              <a:rPr lang="uk-UA" sz="2400" b="1" i="1" dirty="0" err="1">
                <a:effectLst>
                  <a:outerShdw blurRad="38100" dist="38100" dir="2700000" algn="tl">
                    <a:srgbClr val="000000">
                      <a:alpha val="43137"/>
                    </a:srgbClr>
                  </a:outerShdw>
                </a:effectLst>
                <a:latin typeface="Georgia" pitchFamily="18" charset="0"/>
              </a:rPr>
              <a:t>синоатріального</a:t>
            </a:r>
            <a:r>
              <a:rPr lang="uk-UA" sz="2400" b="1" i="1" dirty="0">
                <a:effectLst>
                  <a:outerShdw blurRad="38100" dist="38100" dir="2700000" algn="tl">
                    <a:srgbClr val="000000">
                      <a:alpha val="43137"/>
                    </a:srgbClr>
                  </a:outerShdw>
                </a:effectLst>
                <a:latin typeface="Georgia" pitchFamily="18" charset="0"/>
              </a:rPr>
              <a:t> вузла. </a:t>
            </a:r>
            <a:endParaRPr lang="ru-RU" sz="2400" b="1" i="1" dirty="0">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Виникнення у будь-якій ділянці міокарда джерела з підвищеною активністю, що може виробляти імпульси до скорочення серця. </a:t>
            </a:r>
            <a:endParaRPr lang="ru-RU" sz="2400" b="1" i="1" dirty="0">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Порушення провідності імпульсів від передсердь до шлуночків</a:t>
            </a:r>
            <a:r>
              <a:rPr lang="uk-UA" sz="2400" dirty="0"/>
              <a:t>.</a:t>
            </a:r>
            <a:r>
              <a:rPr lang="uk-UA" dirty="0"/>
              <a:t> </a:t>
            </a:r>
            <a:endParaRPr lang="ru-RU" dirty="0"/>
          </a:p>
          <a:p>
            <a:endParaRPr lang="ru-RU" dirty="0"/>
          </a:p>
        </p:txBody>
      </p:sp>
      <p:sp>
        <p:nvSpPr>
          <p:cNvPr id="4" name="Прямоугольник 3"/>
          <p:cNvSpPr/>
          <p:nvPr/>
        </p:nvSpPr>
        <p:spPr>
          <a:xfrm>
            <a:off x="467544" y="709245"/>
            <a:ext cx="8064896" cy="830997"/>
          </a:xfrm>
          <a:prstGeom prst="rect">
            <a:avLst/>
          </a:prstGeom>
        </p:spPr>
        <p:txBody>
          <a:bodyPr wrap="square">
            <a:spAutoFit/>
          </a:bodyPr>
          <a:lstStyle/>
          <a:p>
            <a:r>
              <a:rPr lang="uk-UA" sz="2400" b="1" i="1" dirty="0">
                <a:effectLst>
                  <a:outerShdw blurRad="38100" dist="38100" dir="2700000" algn="tl">
                    <a:srgbClr val="000000">
                      <a:alpha val="43137"/>
                    </a:srgbClr>
                  </a:outerShdw>
                </a:effectLst>
                <a:latin typeface="Georgia" pitchFamily="18" charset="0"/>
              </a:rPr>
              <a:t>До аритмій відносять зміну частоти, послідовності чи сили скорочення серця. </a:t>
            </a:r>
            <a:endParaRPr lang="ru-RU" sz="2400" b="1" i="1" dirty="0">
              <a:effectLst>
                <a:outerShdw blurRad="38100" dist="38100" dir="2700000" algn="tl">
                  <a:srgbClr val="000000">
                    <a:alpha val="43137"/>
                  </a:srgbClr>
                </a:outerShdw>
              </a:effectLst>
              <a:latin typeface="Georgia" pitchFamily="18" charset="0"/>
            </a:endParaRPr>
          </a:p>
        </p:txBody>
      </p:sp>
      <p:pic>
        <p:nvPicPr>
          <p:cNvPr id="1026" name="Picture 2" descr="C:\Users\КАРНАВАН\Desktop\giph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725143"/>
            <a:ext cx="4572000" cy="2100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492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AutoShape 2"/>
          <p:cNvSpPr>
            <a:spLocks noGrp="1" noChangeArrowheads="1"/>
          </p:cNvSpPr>
          <p:nvPr>
            <p:ph type="title" idx="4294967295"/>
          </p:nvPr>
        </p:nvSpPr>
        <p:spPr>
          <a:xfrm>
            <a:off x="2714625" y="214313"/>
            <a:ext cx="6429375" cy="1143000"/>
          </a:xfrm>
          <a:solidFill>
            <a:schemeClr val="bg1"/>
          </a:solidFill>
        </p:spPr>
        <p:txBody>
          <a:bodyPr>
            <a:normAutofit/>
          </a:bodyPr>
          <a:lstStyle/>
          <a:p>
            <a:pPr algn="r" eaLnBrk="1" hangingPunct="1">
              <a:defRPr/>
            </a:pPr>
            <a:r>
              <a:rPr lang="ru-RU" sz="3200" b="1" i="1" dirty="0" err="1">
                <a:effectLst>
                  <a:outerShdw blurRad="38100" dist="38100" dir="2700000" algn="tl">
                    <a:srgbClr val="C0C0C0"/>
                  </a:outerShdw>
                </a:effectLst>
                <a:latin typeface="Georgia" pitchFamily="18" charset="0"/>
              </a:rPr>
              <a:t>Порушення</a:t>
            </a:r>
            <a:r>
              <a:rPr lang="ru-RU" sz="3200" b="1" i="1" dirty="0">
                <a:effectLst>
                  <a:outerShdw blurRad="38100" dist="38100" dir="2700000" algn="tl">
                    <a:srgbClr val="C0C0C0"/>
                  </a:outerShdw>
                </a:effectLst>
                <a:latin typeface="Georgia" pitchFamily="18" charset="0"/>
              </a:rPr>
              <a:t> </a:t>
            </a:r>
            <a:r>
              <a:rPr lang="ru-RU" sz="3200" b="1" i="1" dirty="0" err="1">
                <a:effectLst>
                  <a:outerShdw blurRad="38100" dist="38100" dir="2700000" algn="tl">
                    <a:srgbClr val="C0C0C0"/>
                  </a:outerShdw>
                </a:effectLst>
                <a:latin typeface="Georgia" pitchFamily="18" charset="0"/>
              </a:rPr>
              <a:t>створення</a:t>
            </a:r>
            <a:r>
              <a:rPr lang="ru-RU" sz="3200" b="1" i="1" dirty="0">
                <a:effectLst>
                  <a:outerShdw blurRad="38100" dist="38100" dir="2700000" algn="tl">
                    <a:srgbClr val="C0C0C0"/>
                  </a:outerShdw>
                </a:effectLst>
                <a:latin typeface="Georgia" pitchFamily="18" charset="0"/>
              </a:rPr>
              <a:t> </a:t>
            </a:r>
            <a:r>
              <a:rPr lang="ru-RU" sz="3200" b="1" i="1" dirty="0" err="1">
                <a:effectLst>
                  <a:outerShdw blurRad="38100" dist="38100" dir="2700000" algn="tl">
                    <a:srgbClr val="C0C0C0"/>
                  </a:outerShdw>
                </a:effectLst>
                <a:latin typeface="Georgia" pitchFamily="18" charset="0"/>
              </a:rPr>
              <a:t>імпульсу</a:t>
            </a:r>
            <a:endParaRPr lang="ru-RU" sz="3200" b="1" i="1" dirty="0">
              <a:effectLst>
                <a:outerShdw blurRad="38100" dist="38100" dir="2700000" algn="tl">
                  <a:srgbClr val="C0C0C0"/>
                </a:outerShdw>
              </a:effectLst>
              <a:latin typeface="Georgia" pitchFamily="18" charset="0"/>
            </a:endParaRPr>
          </a:p>
        </p:txBody>
      </p:sp>
      <p:sp>
        <p:nvSpPr>
          <p:cNvPr id="84995" name="Rectangle 3"/>
          <p:cNvSpPr>
            <a:spLocks noGrp="1" noChangeArrowheads="1"/>
          </p:cNvSpPr>
          <p:nvPr>
            <p:ph type="body" idx="4294967295"/>
          </p:nvPr>
        </p:nvSpPr>
        <p:spPr>
          <a:xfrm>
            <a:off x="611560" y="1480493"/>
            <a:ext cx="8305800" cy="2952750"/>
          </a:xfrm>
        </p:spPr>
        <p:txBody>
          <a:bodyPr>
            <a:normAutofit lnSpcReduction="10000"/>
          </a:bodyPr>
          <a:lstStyle/>
          <a:p>
            <a:pPr eaLnBrk="1" hangingPunct="1">
              <a:buFont typeface="Wingdings 2" pitchFamily="18" charset="2"/>
              <a:buNone/>
              <a:defRPr/>
            </a:pPr>
            <a:r>
              <a:rPr lang="ru-RU" sz="2400" b="1" i="1" dirty="0">
                <a:effectLst>
                  <a:outerShdw blurRad="38100" dist="38100" dir="2700000" algn="tl">
                    <a:srgbClr val="C0C0C0"/>
                  </a:outerShdw>
                </a:effectLst>
                <a:latin typeface="Georgia" pitchFamily="18" charset="0"/>
              </a:rPr>
              <a:t>А. </a:t>
            </a:r>
            <a:r>
              <a:rPr lang="ru-RU" sz="2400" b="1" i="1" dirty="0" err="1">
                <a:effectLst>
                  <a:outerShdw blurRad="38100" dist="38100" dir="2700000" algn="tl">
                    <a:srgbClr val="C0C0C0"/>
                  </a:outerShdw>
                </a:effectLst>
                <a:latin typeface="Georgia" pitchFamily="18" charset="0"/>
              </a:rPr>
              <a:t>Порушення</a:t>
            </a:r>
            <a:r>
              <a:rPr lang="ru-RU" sz="2400" b="1" i="1" dirty="0">
                <a:effectLst>
                  <a:outerShdw blurRad="38100" dist="38100" dir="2700000" algn="tl">
                    <a:srgbClr val="C0C0C0"/>
                  </a:outerShdw>
                </a:effectLst>
                <a:latin typeface="Georgia" pitchFamily="18" charset="0"/>
              </a:rPr>
              <a:t> автоматизму СА-</a:t>
            </a:r>
            <a:r>
              <a:rPr lang="ru-RU" sz="2400" b="1" i="1" dirty="0" err="1">
                <a:effectLst>
                  <a:outerShdw blurRad="38100" dist="38100" dir="2700000" algn="tl">
                    <a:srgbClr val="C0C0C0"/>
                  </a:outerShdw>
                </a:effectLst>
                <a:latin typeface="Georgia" pitchFamily="18" charset="0"/>
              </a:rPr>
              <a:t>вузла</a:t>
            </a:r>
            <a:r>
              <a:rPr lang="ru-RU" sz="2400" b="1" i="1" dirty="0">
                <a:effectLst>
                  <a:outerShdw blurRad="38100" dist="38100" dir="2700000" algn="tl">
                    <a:srgbClr val="C0C0C0"/>
                  </a:outerShdw>
                </a:effectLst>
                <a:latin typeface="Georgia" pitchFamily="18" charset="0"/>
              </a:rPr>
              <a:t> (</a:t>
            </a:r>
            <a:r>
              <a:rPr lang="ru-RU" sz="2400" b="1" i="1" dirty="0" err="1">
                <a:effectLst>
                  <a:outerShdw blurRad="38100" dist="38100" dir="2700000" algn="tl">
                    <a:srgbClr val="C0C0C0"/>
                  </a:outerShdw>
                </a:effectLst>
                <a:latin typeface="Georgia" pitchFamily="18" charset="0"/>
              </a:rPr>
              <a:t>номотопні</a:t>
            </a:r>
            <a:r>
              <a:rPr lang="ru-RU" sz="2400" b="1" i="1" dirty="0">
                <a:effectLst>
                  <a:outerShdw blurRad="38100" dist="38100" dir="2700000" algn="tl">
                    <a:srgbClr val="C0C0C0"/>
                  </a:outerShdw>
                </a:effectLst>
                <a:latin typeface="Georgia" pitchFamily="18" charset="0"/>
              </a:rPr>
              <a:t> </a:t>
            </a:r>
            <a:r>
              <a:rPr lang="ru-RU" sz="2400" b="1" i="1" dirty="0" err="1">
                <a:effectLst>
                  <a:outerShdw blurRad="38100" dist="38100" dir="2700000" algn="tl">
                    <a:srgbClr val="C0C0C0"/>
                  </a:outerShdw>
                </a:effectLst>
                <a:latin typeface="Georgia" pitchFamily="18" charset="0"/>
              </a:rPr>
              <a:t>аритмії</a:t>
            </a:r>
            <a:r>
              <a:rPr lang="ru-RU" sz="2400" b="1" i="1" dirty="0">
                <a:effectLst>
                  <a:outerShdw blurRad="38100" dist="38100" dir="2700000" algn="tl">
                    <a:srgbClr val="C0C0C0"/>
                  </a:outerShdw>
                </a:effectLst>
                <a:latin typeface="Georgia" pitchFamily="18" charset="0"/>
              </a:rPr>
              <a:t>)</a:t>
            </a:r>
          </a:p>
          <a:p>
            <a:pPr lvl="3" eaLnBrk="1" hangingPunct="1">
              <a:buFont typeface="Wingdings 2" pitchFamily="18" charset="2"/>
              <a:buNone/>
              <a:defRPr/>
            </a:pPr>
            <a:endParaRPr lang="ru-RU" sz="2400" b="1" i="1" dirty="0">
              <a:solidFill>
                <a:srgbClr val="0000FF"/>
              </a:solidFill>
              <a:effectLst>
                <a:outerShdw blurRad="38100" dist="38100" dir="2700000" algn="tl">
                  <a:srgbClr val="C0C0C0"/>
                </a:outerShdw>
              </a:effectLst>
              <a:latin typeface="Georgia" pitchFamily="18" charset="0"/>
            </a:endParaRPr>
          </a:p>
          <a:p>
            <a:pPr lvl="3" eaLnBrk="1" hangingPunct="1">
              <a:buFont typeface="Wingdings 2" pitchFamily="18" charset="2"/>
              <a:buNone/>
              <a:defRPr/>
            </a:pPr>
            <a:r>
              <a:rPr lang="ru-RU" sz="2400" b="1" i="1" dirty="0">
                <a:effectLst>
                  <a:outerShdw blurRad="38100" dist="38100" dir="2700000" algn="tl">
                    <a:srgbClr val="C0C0C0"/>
                  </a:outerShdw>
                </a:effectLst>
                <a:latin typeface="Georgia" pitchFamily="18" charset="0"/>
              </a:rPr>
              <a:t>1. Синусова </a:t>
            </a:r>
            <a:r>
              <a:rPr lang="ru-RU" sz="2400" b="1" i="1" dirty="0" err="1">
                <a:effectLst>
                  <a:outerShdw blurRad="38100" dist="38100" dir="2700000" algn="tl">
                    <a:srgbClr val="C0C0C0"/>
                  </a:outerShdw>
                </a:effectLst>
                <a:latin typeface="Georgia" pitchFamily="18" charset="0"/>
              </a:rPr>
              <a:t>тахікардія</a:t>
            </a:r>
            <a:r>
              <a:rPr lang="ru-RU" sz="2400" b="1" i="1" dirty="0">
                <a:effectLst>
                  <a:outerShdw blurRad="38100" dist="38100" dir="2700000" algn="tl">
                    <a:srgbClr val="C0C0C0"/>
                  </a:outerShdw>
                </a:effectLst>
                <a:latin typeface="Georgia" pitchFamily="18" charset="0"/>
              </a:rPr>
              <a:t>.</a:t>
            </a:r>
          </a:p>
          <a:p>
            <a:pPr lvl="3" eaLnBrk="1" hangingPunct="1">
              <a:buFont typeface="Wingdings 2" pitchFamily="18" charset="2"/>
              <a:buNone/>
              <a:defRPr/>
            </a:pPr>
            <a:r>
              <a:rPr lang="ru-RU" sz="2400" b="1" i="1" dirty="0">
                <a:effectLst>
                  <a:outerShdw blurRad="38100" dist="38100" dir="2700000" algn="tl">
                    <a:srgbClr val="C0C0C0"/>
                  </a:outerShdw>
                </a:effectLst>
                <a:latin typeface="Georgia" pitchFamily="18" charset="0"/>
              </a:rPr>
              <a:t>2. Синусова </a:t>
            </a:r>
            <a:r>
              <a:rPr lang="ru-RU" sz="2400" b="1" i="1" dirty="0" err="1">
                <a:effectLst>
                  <a:outerShdw blurRad="38100" dist="38100" dir="2700000" algn="tl">
                    <a:srgbClr val="C0C0C0"/>
                  </a:outerShdw>
                </a:effectLst>
                <a:latin typeface="Georgia" pitchFamily="18" charset="0"/>
              </a:rPr>
              <a:t>брадікардія</a:t>
            </a:r>
            <a:r>
              <a:rPr lang="ru-RU" sz="2400" b="1" i="1" dirty="0">
                <a:effectLst>
                  <a:outerShdw blurRad="38100" dist="38100" dir="2700000" algn="tl">
                    <a:srgbClr val="C0C0C0"/>
                  </a:outerShdw>
                </a:effectLst>
                <a:latin typeface="Georgia" pitchFamily="18" charset="0"/>
              </a:rPr>
              <a:t>.</a:t>
            </a:r>
          </a:p>
          <a:p>
            <a:pPr lvl="3" eaLnBrk="1" hangingPunct="1">
              <a:buFont typeface="Wingdings 2" pitchFamily="18" charset="2"/>
              <a:buNone/>
              <a:defRPr/>
            </a:pPr>
            <a:r>
              <a:rPr lang="ru-RU" sz="2400" b="1" i="1" dirty="0">
                <a:effectLst>
                  <a:outerShdw blurRad="38100" dist="38100" dir="2700000" algn="tl">
                    <a:srgbClr val="C0C0C0"/>
                  </a:outerShdw>
                </a:effectLst>
                <a:latin typeface="Georgia" pitchFamily="18" charset="0"/>
              </a:rPr>
              <a:t>3. Синусова </a:t>
            </a:r>
            <a:r>
              <a:rPr lang="ru-RU" sz="2400" b="1" i="1" dirty="0" err="1">
                <a:effectLst>
                  <a:outerShdw blurRad="38100" dist="38100" dir="2700000" algn="tl">
                    <a:srgbClr val="C0C0C0"/>
                  </a:outerShdw>
                </a:effectLst>
                <a:latin typeface="Georgia" pitchFamily="18" charset="0"/>
              </a:rPr>
              <a:t>аритмія</a:t>
            </a:r>
            <a:r>
              <a:rPr lang="ru-RU" sz="2400" b="1" i="1" dirty="0">
                <a:effectLst>
                  <a:outerShdw blurRad="38100" dist="38100" dir="2700000" algn="tl">
                    <a:srgbClr val="C0C0C0"/>
                  </a:outerShdw>
                </a:effectLst>
                <a:latin typeface="Georgia" pitchFamily="18" charset="0"/>
              </a:rPr>
              <a:t>.</a:t>
            </a:r>
          </a:p>
          <a:p>
            <a:pPr lvl="3" eaLnBrk="1" hangingPunct="1">
              <a:buFont typeface="Wingdings 2" pitchFamily="18" charset="2"/>
              <a:buNone/>
              <a:defRPr/>
            </a:pPr>
            <a:r>
              <a:rPr lang="ru-RU" sz="2400" b="1" i="1" dirty="0">
                <a:effectLst>
                  <a:outerShdw blurRad="38100" dist="38100" dir="2700000" algn="tl">
                    <a:srgbClr val="C0C0C0"/>
                  </a:outerShdw>
                </a:effectLst>
                <a:latin typeface="Georgia" pitchFamily="18" charset="0"/>
              </a:rPr>
              <a:t>4. Синдром </a:t>
            </a:r>
            <a:r>
              <a:rPr lang="ru-RU" sz="2400" b="1" i="1" dirty="0" err="1">
                <a:effectLst>
                  <a:outerShdw blurRad="38100" dist="38100" dir="2700000" algn="tl">
                    <a:srgbClr val="C0C0C0"/>
                  </a:outerShdw>
                </a:effectLst>
                <a:latin typeface="Georgia" pitchFamily="18" charset="0"/>
              </a:rPr>
              <a:t>слабкості</a:t>
            </a:r>
            <a:r>
              <a:rPr lang="ru-RU" sz="2400" b="1" i="1" dirty="0">
                <a:effectLst>
                  <a:outerShdw blurRad="38100" dist="38100" dir="2700000" algn="tl">
                    <a:srgbClr val="C0C0C0"/>
                  </a:outerShdw>
                </a:effectLst>
                <a:latin typeface="Georgia" pitchFamily="18" charset="0"/>
              </a:rPr>
              <a:t> синусового </a:t>
            </a:r>
            <a:r>
              <a:rPr lang="ru-RU" sz="2400" b="1" i="1" dirty="0" err="1">
                <a:effectLst>
                  <a:outerShdw blurRad="38100" dist="38100" dir="2700000" algn="tl">
                    <a:srgbClr val="C0C0C0"/>
                  </a:outerShdw>
                </a:effectLst>
                <a:latin typeface="Georgia" pitchFamily="18" charset="0"/>
              </a:rPr>
              <a:t>вузла</a:t>
            </a:r>
            <a:endParaRPr lang="ru-RU" sz="2400" b="1" i="1" dirty="0">
              <a:effectLst>
                <a:outerShdw blurRad="38100" dist="38100" dir="2700000" algn="tl">
                  <a:srgbClr val="C0C0C0"/>
                </a:outerShdw>
              </a:effectLst>
              <a:latin typeface="Georgia" pitchFamily="18" charset="0"/>
            </a:endParaRPr>
          </a:p>
          <a:p>
            <a:pPr lvl="3" eaLnBrk="1" hangingPunct="1">
              <a:buFont typeface="Wingdings 2" pitchFamily="18" charset="2"/>
              <a:buNone/>
              <a:defRPr/>
            </a:pPr>
            <a:endParaRPr lang="ru-RU" sz="2400" b="1" i="1" dirty="0">
              <a:solidFill>
                <a:srgbClr val="0000FF"/>
              </a:solidFill>
              <a:effectLst>
                <a:outerShdw blurRad="38100" dist="38100" dir="2700000" algn="tl">
                  <a:srgbClr val="C0C0C0"/>
                </a:outerShdw>
              </a:effectLst>
              <a:latin typeface="Georgia" pitchFamily="18" charset="0"/>
            </a:endParaRPr>
          </a:p>
          <a:p>
            <a:pPr lvl="3" eaLnBrk="1" hangingPunct="1">
              <a:buFont typeface="Wingdings 2" pitchFamily="18" charset="2"/>
              <a:buNone/>
              <a:defRPr/>
            </a:pPr>
            <a:endParaRPr lang="ru-RU" sz="2400" b="1" i="1" dirty="0">
              <a:effectLst>
                <a:outerShdw blurRad="38100" dist="38100" dir="2700000" algn="tl">
                  <a:srgbClr val="C0C0C0"/>
                </a:outerShdw>
              </a:effectLst>
            </a:endParaRPr>
          </a:p>
        </p:txBody>
      </p:sp>
      <p:sp>
        <p:nvSpPr>
          <p:cNvPr id="78852" name="Rectangle 4"/>
          <p:cNvSpPr>
            <a:spLocks noChangeArrowheads="1"/>
          </p:cNvSpPr>
          <p:nvPr/>
        </p:nvSpPr>
        <p:spPr bwMode="auto">
          <a:xfrm>
            <a:off x="1116013" y="4437063"/>
            <a:ext cx="8027987" cy="1631216"/>
          </a:xfrm>
          <a:prstGeom prst="rect">
            <a:avLst/>
          </a:prstGeom>
          <a:noFill/>
          <a:ln w="9525" algn="ctr">
            <a:noFill/>
            <a:miter lim="800000"/>
            <a:headEnd/>
            <a:tailEnd/>
          </a:ln>
          <a:effectLst/>
        </p:spPr>
        <p:txBody>
          <a:bodyPr>
            <a:spAutoFit/>
          </a:bodyPr>
          <a:lstStyle/>
          <a:p>
            <a:pPr algn="r">
              <a:buFont typeface="Wingdings" pitchFamily="2" charset="2"/>
              <a:buNone/>
              <a:defRPr/>
            </a:pPr>
            <a:r>
              <a:rPr lang="ru-RU" sz="2800" b="1" i="1" dirty="0">
                <a:effectLst>
                  <a:outerShdw blurRad="38100" dist="38100" dir="2700000" algn="tl">
                    <a:srgbClr val="C0C0C0"/>
                  </a:outerShdw>
                </a:effectLst>
                <a:latin typeface="Georgia" pitchFamily="18" charset="0"/>
              </a:rPr>
              <a:t>В</a:t>
            </a:r>
            <a:r>
              <a:rPr lang="ru-RU" sz="2400" b="1" i="1" dirty="0">
                <a:effectLst>
                  <a:outerShdw blurRad="38100" dist="38100" dir="2700000" algn="tl">
                    <a:srgbClr val="C0C0C0"/>
                  </a:outerShdw>
                </a:effectLst>
              </a:rPr>
              <a:t>. </a:t>
            </a:r>
            <a:r>
              <a:rPr lang="ru-RU" sz="2400" b="1" i="1" dirty="0" err="1">
                <a:effectLst>
                  <a:outerShdw blurRad="38100" dist="38100" dir="2700000" algn="tl">
                    <a:srgbClr val="C0C0C0"/>
                  </a:outerShdw>
                </a:effectLst>
                <a:latin typeface="Georgia" pitchFamily="18" charset="0"/>
              </a:rPr>
              <a:t>Ектопічні</a:t>
            </a:r>
            <a:r>
              <a:rPr lang="ru-RU" sz="2400" b="1" i="1" dirty="0">
                <a:effectLst>
                  <a:outerShdw blurRad="38100" dist="38100" dir="2700000" algn="tl">
                    <a:srgbClr val="C0C0C0"/>
                  </a:outerShdw>
                </a:effectLst>
                <a:latin typeface="Georgia" pitchFamily="18" charset="0"/>
              </a:rPr>
              <a:t> (</a:t>
            </a:r>
            <a:r>
              <a:rPr lang="ru-RU" sz="2400" b="1" i="1" dirty="0" err="1">
                <a:effectLst>
                  <a:outerShdw blurRad="38100" dist="38100" dir="2700000" algn="tl">
                    <a:srgbClr val="C0C0C0"/>
                  </a:outerShdw>
                </a:effectLst>
                <a:latin typeface="Georgia" pitchFamily="18" charset="0"/>
              </a:rPr>
              <a:t>гетеротопні</a:t>
            </a:r>
            <a:r>
              <a:rPr lang="ru-RU" sz="2400" b="1" i="1" dirty="0">
                <a:effectLst>
                  <a:outerShdw blurRad="38100" dist="38100" dir="2700000" algn="tl">
                    <a:srgbClr val="C0C0C0"/>
                  </a:outerShdw>
                </a:effectLst>
                <a:latin typeface="Georgia" pitchFamily="18" charset="0"/>
              </a:rPr>
              <a:t>) </a:t>
            </a:r>
            <a:r>
              <a:rPr lang="ru-RU" sz="2400" b="1" i="1" dirty="0" err="1">
                <a:effectLst>
                  <a:outerShdw blurRad="38100" dist="38100" dir="2700000" algn="tl">
                    <a:srgbClr val="C0C0C0"/>
                  </a:outerShdw>
                </a:effectLst>
                <a:latin typeface="Georgia" pitchFamily="18" charset="0"/>
              </a:rPr>
              <a:t>ритми</a:t>
            </a:r>
            <a:r>
              <a:rPr lang="ru-RU" sz="2400" b="1" i="1" dirty="0">
                <a:effectLst>
                  <a:outerShdw blurRad="38100" dist="38100" dir="2700000" algn="tl">
                    <a:srgbClr val="C0C0C0"/>
                  </a:outerShdw>
                </a:effectLst>
                <a:latin typeface="Georgia" pitchFamily="18" charset="0"/>
              </a:rPr>
              <a:t>, </a:t>
            </a:r>
            <a:r>
              <a:rPr lang="ru-RU" sz="2400" b="1" i="1" dirty="0" err="1">
                <a:effectLst>
                  <a:outerShdw blurRad="38100" dist="38100" dir="2700000" algn="tl">
                    <a:srgbClr val="C0C0C0"/>
                  </a:outerShdw>
                </a:effectLst>
                <a:latin typeface="Georgia" pitchFamily="18" charset="0"/>
              </a:rPr>
              <a:t>переважно</a:t>
            </a:r>
            <a:r>
              <a:rPr lang="ru-RU" sz="2400" b="1" i="1" dirty="0">
                <a:effectLst>
                  <a:outerShdw blurRad="38100" dist="38100" dir="2700000" algn="tl">
                    <a:srgbClr val="C0C0C0"/>
                  </a:outerShdw>
                </a:effectLst>
                <a:latin typeface="Georgia" pitchFamily="18" charset="0"/>
              </a:rPr>
              <a:t> не </a:t>
            </a:r>
            <a:r>
              <a:rPr lang="ru-RU" sz="2400" b="1" i="1" dirty="0" err="1">
                <a:effectLst>
                  <a:outerShdw blurRad="38100" dist="38100" dir="2700000" algn="tl">
                    <a:srgbClr val="C0C0C0"/>
                  </a:outerShdw>
                </a:effectLst>
                <a:latin typeface="Georgia" pitchFamily="18" charset="0"/>
              </a:rPr>
              <a:t>пов’язані</a:t>
            </a:r>
            <a:r>
              <a:rPr lang="ru-RU" sz="2400" b="1" i="1" dirty="0">
                <a:effectLst>
                  <a:outerShdw blurRad="38100" dist="38100" dir="2700000" algn="tl">
                    <a:srgbClr val="C0C0C0"/>
                  </a:outerShdw>
                </a:effectLst>
                <a:latin typeface="Georgia" pitchFamily="18" charset="0"/>
              </a:rPr>
              <a:t> з </a:t>
            </a:r>
            <a:r>
              <a:rPr lang="ru-RU" sz="2400" b="1" i="1" dirty="0" err="1">
                <a:effectLst>
                  <a:outerShdw blurRad="38100" dist="38100" dir="2700000" algn="tl">
                    <a:srgbClr val="C0C0C0"/>
                  </a:outerShdw>
                </a:effectLst>
                <a:latin typeface="Georgia" pitchFamily="18" charset="0"/>
              </a:rPr>
              <a:t>порушенням</a:t>
            </a:r>
            <a:r>
              <a:rPr lang="ru-RU" sz="2400" b="1" i="1" dirty="0">
                <a:effectLst>
                  <a:outerShdw blurRad="38100" dist="38100" dir="2700000" algn="tl">
                    <a:srgbClr val="C0C0C0"/>
                  </a:outerShdw>
                </a:effectLst>
                <a:latin typeface="Georgia" pitchFamily="18" charset="0"/>
              </a:rPr>
              <a:t> автоматизму (</a:t>
            </a:r>
            <a:r>
              <a:rPr lang="ru-RU" sz="2400" b="1" i="1" dirty="0" err="1">
                <a:effectLst>
                  <a:outerShdw blurRad="38100" dist="38100" dir="2700000" algn="tl">
                    <a:srgbClr val="C0C0C0"/>
                  </a:outerShdw>
                </a:effectLst>
                <a:latin typeface="Georgia" pitchFamily="18" charset="0"/>
              </a:rPr>
              <a:t>механізм</a:t>
            </a:r>
            <a:r>
              <a:rPr lang="ru-RU" sz="2400" b="1" i="1" dirty="0">
                <a:effectLst>
                  <a:outerShdw blurRad="38100" dist="38100" dir="2700000" algn="tl">
                    <a:srgbClr val="C0C0C0"/>
                  </a:outerShdw>
                </a:effectLst>
                <a:latin typeface="Georgia" pitchFamily="18" charset="0"/>
              </a:rPr>
              <a:t> повторного входу </a:t>
            </a:r>
            <a:r>
              <a:rPr lang="ru-RU" sz="2400" b="1" i="1" dirty="0" err="1">
                <a:effectLst>
                  <a:outerShdw blurRad="38100" dist="38100" dir="2700000" algn="tl">
                    <a:srgbClr val="C0C0C0"/>
                  </a:outerShdw>
                </a:effectLst>
                <a:latin typeface="Georgia" pitchFamily="18" charset="0"/>
              </a:rPr>
              <a:t>хвилі</a:t>
            </a:r>
            <a:r>
              <a:rPr lang="ru-RU" sz="2400" b="1" i="1" dirty="0">
                <a:effectLst>
                  <a:outerShdw blurRad="38100" dist="38100" dir="2700000" algn="tl">
                    <a:srgbClr val="C0C0C0"/>
                  </a:outerShdw>
                </a:effectLst>
                <a:latin typeface="Georgia" pitchFamily="18" charset="0"/>
              </a:rPr>
              <a:t> </a:t>
            </a:r>
            <a:r>
              <a:rPr lang="ru-RU" sz="2400" b="1" i="1" dirty="0" err="1">
                <a:effectLst>
                  <a:outerShdw blurRad="38100" dist="38100" dir="2700000" algn="tl">
                    <a:srgbClr val="C0C0C0"/>
                  </a:outerShdw>
                </a:effectLst>
                <a:latin typeface="Georgia" pitchFamily="18" charset="0"/>
              </a:rPr>
              <a:t>збудження</a:t>
            </a:r>
            <a:r>
              <a:rPr lang="ru-RU" sz="2400" b="1" i="1" dirty="0">
                <a:effectLst>
                  <a:outerShdw blurRad="38100" dist="38100" dir="2700000" algn="tl">
                    <a:srgbClr val="C0C0C0"/>
                  </a:outerShdw>
                </a:effectLst>
                <a:latin typeface="Georgia" pitchFamily="18" charset="0"/>
              </a:rPr>
              <a:t> та </a:t>
            </a:r>
            <a:r>
              <a:rPr lang="ru-RU" sz="2400" b="1" i="1" dirty="0" err="1">
                <a:effectLst>
                  <a:outerShdw blurRad="38100" dist="38100" dir="2700000" algn="tl">
                    <a:srgbClr val="C0C0C0"/>
                  </a:outerShdw>
                </a:effectLst>
                <a:latin typeface="Georgia" pitchFamily="18" charset="0"/>
              </a:rPr>
              <a:t>ін</a:t>
            </a:r>
            <a:r>
              <a:rPr lang="ru-RU" sz="2400" b="1" i="1" dirty="0">
                <a:effectLst>
                  <a:outerShdw blurRad="38100" dist="38100" dir="2700000" algn="tl">
                    <a:srgbClr val="C0C0C0"/>
                  </a:outerShdw>
                </a:effectLst>
                <a:latin typeface="Georgia" pitchFamily="18" charset="0"/>
              </a:rPr>
              <a:t>.)</a:t>
            </a:r>
          </a:p>
        </p:txBody>
      </p:sp>
    </p:spTree>
    <p:extLst>
      <p:ext uri="{BB962C8B-B14F-4D97-AF65-F5344CB8AC3E}">
        <p14:creationId xmlns:p14="http://schemas.microsoft.com/office/powerpoint/2010/main" val="2471161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Grp="1"/>
          </p:cNvSpPr>
          <p:nvPr>
            <p:ph type="title"/>
          </p:nvPr>
        </p:nvSpPr>
        <p:spPr>
          <a:xfrm>
            <a:off x="900113" y="0"/>
            <a:ext cx="8243887" cy="1751013"/>
          </a:xfrm>
          <a:solidFill>
            <a:schemeClr val="bg1"/>
          </a:solidFill>
        </p:spPr>
        <p:txBody>
          <a:bodyPr>
            <a:normAutofit fontScale="90000"/>
          </a:bodyPr>
          <a:lstStyle/>
          <a:p>
            <a:pPr>
              <a:defRPr/>
            </a:pPr>
            <a:r>
              <a:rPr lang="ru-RU" sz="2400" i="1" dirty="0">
                <a:solidFill>
                  <a:srgbClr val="FF0000"/>
                </a:solidFill>
                <a:effectLst>
                  <a:outerShdw blurRad="38100" dist="38100" dir="2700000" algn="tl">
                    <a:srgbClr val="C0C0C0"/>
                  </a:outerShdw>
                </a:effectLst>
                <a:latin typeface="Georgia" pitchFamily="18" charset="0"/>
              </a:rPr>
              <a:t>       </a:t>
            </a:r>
            <a:r>
              <a:rPr lang="ru-RU" sz="2700" b="1" i="1" dirty="0" err="1">
                <a:effectLst>
                  <a:outerShdw blurRad="38100" dist="38100" dir="2700000" algn="tl">
                    <a:srgbClr val="C0C0C0"/>
                  </a:outerShdw>
                </a:effectLst>
                <a:latin typeface="Georgia" pitchFamily="18" charset="0"/>
              </a:rPr>
              <a:t>Ектопічні</a:t>
            </a:r>
            <a:r>
              <a:rPr lang="ru-RU" sz="2700" b="1" i="1" dirty="0">
                <a:effectLst>
                  <a:outerShdw blurRad="38100" dist="38100" dir="2700000" algn="tl">
                    <a:srgbClr val="C0C0C0"/>
                  </a:outerShdw>
                </a:effectLst>
                <a:latin typeface="Georgia" pitchFamily="18" charset="0"/>
              </a:rPr>
              <a:t> (</a:t>
            </a:r>
            <a:r>
              <a:rPr lang="ru-RU" sz="2700" b="1" i="1" dirty="0" err="1">
                <a:effectLst>
                  <a:outerShdw blurRad="38100" dist="38100" dir="2700000" algn="tl">
                    <a:srgbClr val="C0C0C0"/>
                  </a:outerShdw>
                </a:effectLst>
                <a:latin typeface="Georgia" pitchFamily="18" charset="0"/>
              </a:rPr>
              <a:t>гетеротопні</a:t>
            </a:r>
            <a:r>
              <a:rPr lang="ru-RU" sz="2700" b="1" i="1" dirty="0">
                <a:effectLst>
                  <a:outerShdw blurRad="38100" dist="38100" dir="2700000" algn="tl">
                    <a:srgbClr val="C0C0C0"/>
                  </a:outerShdw>
                </a:effectLst>
                <a:latin typeface="Georgia" pitchFamily="18" charset="0"/>
              </a:rPr>
              <a:t>) </a:t>
            </a:r>
            <a:r>
              <a:rPr lang="ru-RU" sz="2700" b="1" i="1" dirty="0" err="1">
                <a:effectLst>
                  <a:outerShdw blurRad="38100" dist="38100" dir="2700000" algn="tl">
                    <a:srgbClr val="C0C0C0"/>
                  </a:outerShdw>
                </a:effectLst>
                <a:latin typeface="Georgia" pitchFamily="18" charset="0"/>
              </a:rPr>
              <a:t>ритми</a:t>
            </a:r>
            <a:r>
              <a:rPr lang="ru-RU" sz="2700" b="1" i="1" dirty="0">
                <a:effectLst>
                  <a:outerShdw blurRad="38100" dist="38100" dir="2700000" algn="tl">
                    <a:srgbClr val="C0C0C0"/>
                  </a:outerShdw>
                </a:effectLst>
                <a:latin typeface="Georgia" pitchFamily="18" charset="0"/>
              </a:rPr>
              <a:t>, </a:t>
            </a:r>
            <a:r>
              <a:rPr lang="ru-RU" sz="2700" b="1" i="1" dirty="0" err="1">
                <a:effectLst>
                  <a:outerShdw blurRad="38100" dist="38100" dir="2700000" algn="tl">
                    <a:srgbClr val="C0C0C0"/>
                  </a:outerShdw>
                </a:effectLst>
                <a:latin typeface="Georgia" pitchFamily="18" charset="0"/>
              </a:rPr>
              <a:t>переважно</a:t>
            </a:r>
            <a:r>
              <a:rPr lang="ru-RU" sz="2700" b="1" i="1" dirty="0">
                <a:effectLst>
                  <a:outerShdw blurRad="38100" dist="38100" dir="2700000" algn="tl">
                    <a:srgbClr val="C0C0C0"/>
                  </a:outerShdw>
                </a:effectLst>
                <a:latin typeface="Georgia" pitchFamily="18" charset="0"/>
              </a:rPr>
              <a:t> не </a:t>
            </a:r>
            <a:r>
              <a:rPr lang="ru-RU" sz="2700" b="1" i="1" dirty="0" err="1">
                <a:effectLst>
                  <a:outerShdw blurRad="38100" dist="38100" dir="2700000" algn="tl">
                    <a:srgbClr val="C0C0C0"/>
                  </a:outerShdw>
                </a:effectLst>
                <a:latin typeface="Georgia" pitchFamily="18" charset="0"/>
              </a:rPr>
              <a:t>пов’язані</a:t>
            </a:r>
            <a:r>
              <a:rPr lang="ru-RU" sz="2700" b="1" i="1" dirty="0">
                <a:effectLst>
                  <a:outerShdw blurRad="38100" dist="38100" dir="2700000" algn="tl">
                    <a:srgbClr val="C0C0C0"/>
                  </a:outerShdw>
                </a:effectLst>
                <a:latin typeface="Georgia" pitchFamily="18" charset="0"/>
              </a:rPr>
              <a:t> з </a:t>
            </a:r>
            <a:r>
              <a:rPr lang="ru-RU" sz="2700" b="1" i="1" dirty="0" err="1">
                <a:effectLst>
                  <a:outerShdw blurRad="38100" dist="38100" dir="2700000" algn="tl">
                    <a:srgbClr val="C0C0C0"/>
                  </a:outerShdw>
                </a:effectLst>
                <a:latin typeface="Georgia" pitchFamily="18" charset="0"/>
              </a:rPr>
              <a:t>порушенням</a:t>
            </a:r>
            <a:r>
              <a:rPr lang="ru-RU" sz="2700" b="1" i="1" dirty="0">
                <a:effectLst>
                  <a:outerShdw blurRad="38100" dist="38100" dir="2700000" algn="tl">
                    <a:srgbClr val="C0C0C0"/>
                  </a:outerShdw>
                </a:effectLst>
                <a:latin typeface="Georgia" pitchFamily="18" charset="0"/>
              </a:rPr>
              <a:t> автоматизму (</a:t>
            </a:r>
            <a:r>
              <a:rPr lang="ru-RU" sz="2700" b="1" i="1" dirty="0" err="1">
                <a:effectLst>
                  <a:outerShdw blurRad="38100" dist="38100" dir="2700000" algn="tl">
                    <a:srgbClr val="C0C0C0"/>
                  </a:outerShdw>
                </a:effectLst>
                <a:latin typeface="Georgia" pitchFamily="18" charset="0"/>
              </a:rPr>
              <a:t>механізм</a:t>
            </a:r>
            <a:r>
              <a:rPr lang="ru-RU" sz="2700" b="1" i="1" dirty="0">
                <a:effectLst>
                  <a:outerShdw blurRad="38100" dist="38100" dir="2700000" algn="tl">
                    <a:srgbClr val="C0C0C0"/>
                  </a:outerShdw>
                </a:effectLst>
                <a:latin typeface="Georgia" pitchFamily="18" charset="0"/>
              </a:rPr>
              <a:t> повторного входу </a:t>
            </a:r>
            <a:r>
              <a:rPr lang="ru-RU" sz="2700" b="1" i="1" dirty="0" err="1">
                <a:effectLst>
                  <a:outerShdw blurRad="38100" dist="38100" dir="2700000" algn="tl">
                    <a:srgbClr val="C0C0C0"/>
                  </a:outerShdw>
                </a:effectLst>
                <a:latin typeface="Georgia" pitchFamily="18" charset="0"/>
              </a:rPr>
              <a:t>хвилі</a:t>
            </a:r>
            <a:r>
              <a:rPr lang="ru-RU" sz="2700" b="1" i="1" dirty="0">
                <a:effectLst>
                  <a:outerShdw blurRad="38100" dist="38100" dir="2700000" algn="tl">
                    <a:srgbClr val="C0C0C0"/>
                  </a:outerShdw>
                </a:effectLst>
                <a:latin typeface="Georgia" pitchFamily="18" charset="0"/>
              </a:rPr>
              <a:t> </a:t>
            </a:r>
            <a:r>
              <a:rPr lang="ru-RU" sz="2700" b="1" i="1" dirty="0" err="1">
                <a:effectLst>
                  <a:outerShdw blurRad="38100" dist="38100" dir="2700000" algn="tl">
                    <a:srgbClr val="C0C0C0"/>
                  </a:outerShdw>
                </a:effectLst>
                <a:latin typeface="Georgia" pitchFamily="18" charset="0"/>
              </a:rPr>
              <a:t>збудження</a:t>
            </a:r>
            <a:r>
              <a:rPr lang="ru-RU" sz="2700" b="1" i="1" dirty="0">
                <a:effectLst>
                  <a:outerShdw blurRad="38100" dist="38100" dir="2700000" algn="tl">
                    <a:srgbClr val="C0C0C0"/>
                  </a:outerShdw>
                </a:effectLst>
                <a:latin typeface="Georgia" pitchFamily="18" charset="0"/>
              </a:rPr>
              <a:t> та </a:t>
            </a:r>
            <a:r>
              <a:rPr lang="ru-RU" sz="2700" b="1" i="1" dirty="0" err="1">
                <a:effectLst>
                  <a:outerShdw blurRad="38100" dist="38100" dir="2700000" algn="tl">
                    <a:srgbClr val="C0C0C0"/>
                  </a:outerShdw>
                </a:effectLst>
                <a:latin typeface="Georgia" pitchFamily="18" charset="0"/>
              </a:rPr>
              <a:t>ін</a:t>
            </a:r>
            <a:r>
              <a:rPr lang="ru-RU" sz="2700" b="1" i="1" dirty="0">
                <a:effectLst>
                  <a:outerShdw blurRad="38100" dist="38100" dir="2700000" algn="tl">
                    <a:srgbClr val="C0C0C0"/>
                  </a:outerShdw>
                </a:effectLst>
                <a:latin typeface="Georgia" pitchFamily="18" charset="0"/>
              </a:rPr>
              <a:t>.)</a:t>
            </a:r>
            <a:br>
              <a:rPr lang="ru-RU" sz="2700" b="1" i="1" dirty="0">
                <a:effectLst>
                  <a:outerShdw blurRad="38100" dist="38100" dir="2700000" algn="tl">
                    <a:srgbClr val="C0C0C0"/>
                  </a:outerShdw>
                </a:effectLst>
                <a:latin typeface="Georgia" pitchFamily="18" charset="0"/>
              </a:rPr>
            </a:br>
            <a:endParaRPr lang="ru-RU" sz="2700" i="1" dirty="0">
              <a:solidFill>
                <a:srgbClr val="FF0000"/>
              </a:solidFill>
              <a:effectLst>
                <a:outerShdw blurRad="38100" dist="38100" dir="2700000" algn="tl">
                  <a:srgbClr val="C0C0C0"/>
                </a:outerShdw>
              </a:effectLst>
              <a:latin typeface="Georgia" pitchFamily="18" charset="0"/>
            </a:endParaRPr>
          </a:p>
        </p:txBody>
      </p:sp>
      <p:sp>
        <p:nvSpPr>
          <p:cNvPr id="89093" name="Rectangle 5"/>
          <p:cNvSpPr>
            <a:spLocks noGrp="1"/>
          </p:cNvSpPr>
          <p:nvPr>
            <p:ph type="body" sz="half" idx="1"/>
          </p:nvPr>
        </p:nvSpPr>
        <p:spPr>
          <a:xfrm>
            <a:off x="755576" y="1628800"/>
            <a:ext cx="4352925" cy="5157788"/>
          </a:xfrm>
          <a:solidFill>
            <a:schemeClr val="bg1"/>
          </a:solidFill>
        </p:spPr>
        <p:txBody>
          <a:bodyPr/>
          <a:lstStyle/>
          <a:p>
            <a:pPr marL="615950" indent="-533400" algn="ctr" eaLnBrk="1" hangingPunct="1">
              <a:lnSpc>
                <a:spcPct val="80000"/>
              </a:lnSpc>
              <a:buFont typeface="Wingdings 2" pitchFamily="18" charset="2"/>
              <a:buNone/>
              <a:defRPr/>
            </a:pPr>
            <a:r>
              <a:rPr lang="ru-RU" sz="2000" b="1" i="1" dirty="0" err="1">
                <a:solidFill>
                  <a:srgbClr val="FF0000"/>
                </a:solidFill>
                <a:effectLst>
                  <a:outerShdw blurRad="38100" dist="38100" dir="2700000" algn="tl">
                    <a:srgbClr val="C0C0C0"/>
                  </a:outerShdw>
                </a:effectLst>
                <a:latin typeface="Georgia" pitchFamily="18" charset="0"/>
              </a:rPr>
              <a:t>Пасивні</a:t>
            </a:r>
            <a:endParaRPr lang="ru-RU" sz="2000" b="1" i="1" dirty="0">
              <a:solidFill>
                <a:srgbClr val="FF0000"/>
              </a:solidFill>
              <a:effectLst>
                <a:outerShdw blurRad="38100" dist="38100" dir="2700000" algn="tl">
                  <a:srgbClr val="C0C0C0"/>
                </a:outerShdw>
              </a:effectLst>
              <a:latin typeface="Georgia" pitchFamily="18" charset="0"/>
            </a:endParaRPr>
          </a:p>
          <a:p>
            <a:pPr marL="615950" indent="-533400">
              <a:lnSpc>
                <a:spcPct val="80000"/>
              </a:lnSpc>
              <a:buNone/>
              <a:defRPr/>
            </a:pPr>
            <a:r>
              <a:rPr lang="ru-RU" sz="2000" b="1" i="1" u="sng" dirty="0">
                <a:solidFill>
                  <a:srgbClr val="FF0000"/>
                </a:solidFill>
                <a:effectLst>
                  <a:outerShdw blurRad="38100" dist="38100" dir="2700000" algn="tl">
                    <a:srgbClr val="C0C0C0"/>
                  </a:outerShdw>
                </a:effectLst>
                <a:latin typeface="Georgia" pitchFamily="18" charset="0"/>
              </a:rPr>
              <a:t> </a:t>
            </a:r>
            <a:r>
              <a:rPr lang="ru-RU" sz="2000" b="1" i="1" dirty="0">
                <a:effectLst>
                  <a:outerShdw blurRad="38100" dist="38100" dir="2700000" algn="tl">
                    <a:srgbClr val="C0C0C0"/>
                  </a:outerShdw>
                </a:effectLst>
                <a:latin typeface="Georgia" pitchFamily="18" charset="0"/>
              </a:rPr>
              <a:t>1. </a:t>
            </a:r>
            <a:r>
              <a:rPr lang="uk-UA" sz="2000" b="1" i="1" dirty="0">
                <a:effectLst>
                  <a:outerShdw blurRad="38100" dist="38100" dir="2700000" algn="tl">
                    <a:srgbClr val="000000">
                      <a:alpha val="43137"/>
                    </a:srgbClr>
                  </a:outerShdw>
                </a:effectLst>
                <a:latin typeface="Georgia" pitchFamily="18" charset="0"/>
              </a:rPr>
              <a:t>Повільні (</a:t>
            </a:r>
            <a:r>
              <a:rPr lang="uk-UA" sz="2000" b="1" i="1" dirty="0" err="1">
                <a:effectLst>
                  <a:outerShdw blurRad="38100" dist="38100" dir="2700000" algn="tl">
                    <a:srgbClr val="000000">
                      <a:alpha val="43137"/>
                    </a:srgbClr>
                  </a:outerShdw>
                </a:effectLst>
                <a:latin typeface="Georgia" pitchFamily="18" charset="0"/>
              </a:rPr>
              <a:t>заміщаючі</a:t>
            </a:r>
            <a:r>
              <a:rPr lang="uk-UA" sz="2000" b="1" i="1" dirty="0">
                <a:effectLst>
                  <a:outerShdw blurRad="38100" dist="38100" dir="2700000" algn="tl">
                    <a:srgbClr val="000000">
                      <a:alpha val="43137"/>
                    </a:srgbClr>
                  </a:outerShdw>
                </a:effectLst>
                <a:latin typeface="Georgia" pitchFamily="18" charset="0"/>
              </a:rPr>
              <a:t>) </a:t>
            </a:r>
            <a:r>
              <a:rPr lang="uk-UA" sz="2000" b="1" i="1" dirty="0" err="1">
                <a:effectLst>
                  <a:outerShdw blurRad="38100" dist="38100" dir="2700000" algn="tl">
                    <a:srgbClr val="000000">
                      <a:alpha val="43137"/>
                    </a:srgbClr>
                  </a:outerShdw>
                </a:effectLst>
                <a:latin typeface="Georgia" pitchFamily="18" charset="0"/>
              </a:rPr>
              <a:t>вислизні</a:t>
            </a:r>
            <a:r>
              <a:rPr lang="uk-UA" sz="2000" b="1" i="1" dirty="0">
                <a:effectLst>
                  <a:outerShdw blurRad="38100" dist="38100" dir="2700000" algn="tl">
                    <a:srgbClr val="000000">
                      <a:alpha val="43137"/>
                    </a:srgbClr>
                  </a:outerShdw>
                </a:effectLst>
                <a:latin typeface="Georgia" pitchFamily="18" charset="0"/>
              </a:rPr>
              <a:t> комплекси та ритми</a:t>
            </a:r>
            <a:r>
              <a:rPr lang="uk-UA" sz="2000" dirty="0"/>
              <a:t>:</a:t>
            </a:r>
            <a:r>
              <a:rPr lang="ru-RU" sz="2000" b="1" i="1" dirty="0">
                <a:effectLst>
                  <a:outerShdw blurRad="38100" dist="38100" dir="2700000" algn="tl">
                    <a:srgbClr val="C0C0C0"/>
                  </a:outerShdw>
                </a:effectLst>
                <a:latin typeface="Georgia" pitchFamily="18" charset="0"/>
              </a:rPr>
              <a:t>      </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а) </a:t>
            </a:r>
            <a:r>
              <a:rPr lang="ru-RU" sz="2000" b="1" i="1" dirty="0" err="1">
                <a:effectLst>
                  <a:outerShdw blurRad="38100" dist="38100" dir="2700000" algn="tl">
                    <a:srgbClr val="C0C0C0"/>
                  </a:outerShdw>
                </a:effectLst>
                <a:latin typeface="Georgia" pitchFamily="18" charset="0"/>
              </a:rPr>
              <a:t>передсердні</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б) </a:t>
            </a:r>
            <a:r>
              <a:rPr lang="ru-RU" sz="2000" b="1" i="1" dirty="0" err="1">
                <a:effectLst>
                  <a:outerShdw blurRad="38100" dist="38100" dir="2700000" algn="tl">
                    <a:srgbClr val="C0C0C0"/>
                  </a:outerShdw>
                </a:effectLst>
                <a:latin typeface="Georgia" pitchFamily="18" charset="0"/>
              </a:rPr>
              <a:t>із</a:t>
            </a:r>
            <a:r>
              <a:rPr lang="ru-RU" sz="2000" b="1" i="1" dirty="0">
                <a:effectLst>
                  <a:outerShdw blurRad="38100" dist="38100" dir="2700000" algn="tl">
                    <a:srgbClr val="C0C0C0"/>
                  </a:outerShdw>
                </a:effectLst>
                <a:latin typeface="Georgia" pitchFamily="18" charset="0"/>
              </a:rPr>
              <a:t> АВ-</a:t>
            </a:r>
            <a:r>
              <a:rPr lang="uk-UA" sz="2000" b="1" i="1" dirty="0">
                <a:effectLst>
                  <a:outerShdw blurRad="38100" dist="38100" dir="2700000" algn="tl">
                    <a:srgbClr val="000000">
                      <a:alpha val="43137"/>
                    </a:srgbClr>
                  </a:outerShdw>
                </a:effectLst>
                <a:latin typeface="Georgia" pitchFamily="18" charset="0"/>
              </a:rPr>
              <a:t>з'єднання</a:t>
            </a:r>
            <a:r>
              <a:rPr lang="ru-RU" sz="2000" b="1" i="1" dirty="0">
                <a:effectLst>
                  <a:outerShdw blurRad="38100" dist="38100" dir="2700000" algn="tl">
                    <a:srgbClr val="C0C0C0"/>
                  </a:outerShdw>
                </a:effectLst>
                <a:latin typeface="Georgia" pitchFamily="18" charset="0"/>
              </a:rPr>
              <a:t>,</a:t>
            </a:r>
          </a:p>
          <a:p>
            <a:pPr marL="615950" indent="-533400" eaLnBrk="1" hangingPunct="1">
              <a:lnSpc>
                <a:spcPct val="80000"/>
              </a:lnSpc>
              <a:buFont typeface="Wingdings 2" pitchFamily="18" charset="2"/>
              <a:buNone/>
              <a:defRPr/>
            </a:pPr>
            <a:r>
              <a:rPr lang="ru-RU" sz="2000" b="1" i="1" dirty="0">
                <a:effectLst>
                  <a:outerShdw blurRad="38100" dist="38100" dir="2700000" algn="tl">
                    <a:srgbClr val="C0C0C0"/>
                  </a:outerShdw>
                </a:effectLst>
                <a:latin typeface="Georgia" pitchFamily="18" charset="0"/>
              </a:rPr>
              <a:t>        в) </a:t>
            </a:r>
            <a:r>
              <a:rPr lang="ru-RU" sz="2000" b="1" i="1" dirty="0" err="1">
                <a:effectLst>
                  <a:outerShdw blurRad="38100" dist="38100" dir="2700000" algn="tl">
                    <a:srgbClr val="C0C0C0"/>
                  </a:outerShdw>
                </a:effectLst>
                <a:latin typeface="Georgia" pitchFamily="18" charset="0"/>
              </a:rPr>
              <a:t>шлуночкові</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2. </a:t>
            </a:r>
            <a:r>
              <a:rPr lang="uk-UA" sz="2000" b="1" i="1" dirty="0">
                <a:effectLst>
                  <a:outerShdw blurRad="38100" dist="38100" dir="2700000" algn="tl">
                    <a:srgbClr val="000000">
                      <a:alpha val="43137"/>
                    </a:srgbClr>
                  </a:outerShdw>
                </a:effectLst>
                <a:latin typeface="Georgia" pitchFamily="18" charset="0"/>
              </a:rPr>
              <a:t>Прискорені ектопічні ритми (</a:t>
            </a:r>
            <a:r>
              <a:rPr lang="uk-UA" sz="2000" b="1" i="1" dirty="0" err="1">
                <a:effectLst>
                  <a:outerShdw blurRad="38100" dist="38100" dir="2700000" algn="tl">
                    <a:srgbClr val="000000">
                      <a:alpha val="43137"/>
                    </a:srgbClr>
                  </a:outerShdw>
                </a:effectLst>
                <a:latin typeface="Georgia" pitchFamily="18" charset="0"/>
              </a:rPr>
              <a:t>непароксизмальні</a:t>
            </a:r>
            <a:r>
              <a:rPr lang="uk-UA" sz="2000" b="1" i="1" dirty="0">
                <a:effectLst>
                  <a:outerShdw blurRad="38100" dist="38100" dir="2700000" algn="tl">
                    <a:srgbClr val="000000">
                      <a:alpha val="43137"/>
                    </a:srgbClr>
                  </a:outerShdw>
                </a:effectLst>
                <a:latin typeface="Georgia" pitchFamily="18" charset="0"/>
              </a:rPr>
              <a:t> тахікардії):</a:t>
            </a:r>
            <a:r>
              <a:rPr lang="ru-RU" sz="2000" b="1" i="1" dirty="0">
                <a:effectLst>
                  <a:outerShdw blurRad="38100" dist="38100" dir="2700000" algn="tl">
                    <a:srgbClr val="000000">
                      <a:alpha val="43137"/>
                    </a:srgbClr>
                  </a:outerShdw>
                </a:effectLst>
                <a:latin typeface="Georgia" pitchFamily="18" charset="0"/>
              </a:rPr>
              <a:t>        </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а) </a:t>
            </a:r>
            <a:r>
              <a:rPr lang="ru-RU" sz="2000" b="1" i="1" dirty="0" err="1">
                <a:effectLst>
                  <a:outerShdw blurRad="38100" dist="38100" dir="2700000" algn="tl">
                    <a:srgbClr val="C0C0C0"/>
                  </a:outerShdw>
                </a:effectLst>
                <a:latin typeface="Georgia" pitchFamily="18" charset="0"/>
              </a:rPr>
              <a:t>передсердні</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б) </a:t>
            </a:r>
            <a:r>
              <a:rPr lang="ru-RU" sz="2000" b="1" i="1" dirty="0" err="1">
                <a:effectLst>
                  <a:outerShdw blurRad="38100" dist="38100" dir="2700000" algn="tl">
                    <a:srgbClr val="C0C0C0"/>
                  </a:outerShdw>
                </a:effectLst>
                <a:latin typeface="Georgia" pitchFamily="18" charset="0"/>
              </a:rPr>
              <a:t>із</a:t>
            </a:r>
            <a:r>
              <a:rPr lang="ru-RU" sz="2000" b="1" i="1" dirty="0">
                <a:effectLst>
                  <a:outerShdw blurRad="38100" dist="38100" dir="2700000" algn="tl">
                    <a:srgbClr val="C0C0C0"/>
                  </a:outerShdw>
                </a:effectLst>
                <a:latin typeface="Georgia" pitchFamily="18" charset="0"/>
              </a:rPr>
              <a:t> АВ-</a:t>
            </a:r>
            <a:r>
              <a:rPr lang="uk-UA" sz="2000" b="1" i="1" dirty="0">
                <a:effectLst>
                  <a:outerShdw blurRad="38100" dist="38100" dir="2700000" algn="tl">
                    <a:srgbClr val="000000">
                      <a:alpha val="43137"/>
                    </a:srgbClr>
                  </a:outerShdw>
                </a:effectLst>
                <a:latin typeface="Georgia" pitchFamily="18" charset="0"/>
              </a:rPr>
              <a:t>з'єднання</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в) </a:t>
            </a:r>
            <a:r>
              <a:rPr lang="ru-RU" sz="2000" b="1" i="1" dirty="0" err="1">
                <a:effectLst>
                  <a:outerShdw blurRad="38100" dist="38100" dir="2700000" algn="tl">
                    <a:srgbClr val="C0C0C0"/>
                  </a:outerShdw>
                </a:effectLst>
                <a:latin typeface="Georgia" pitchFamily="18" charset="0"/>
              </a:rPr>
              <a:t>шлуночкові</a:t>
            </a:r>
            <a:r>
              <a:rPr lang="ru-RU" sz="2000" b="1" i="1" dirty="0">
                <a:effectLst>
                  <a:outerShdw blurRad="38100" dist="38100" dir="2700000" algn="tl">
                    <a:srgbClr val="C0C0C0"/>
                  </a:outerShdw>
                </a:effectLst>
                <a:latin typeface="Georgia" pitchFamily="18" charset="0"/>
              </a:rPr>
              <a:t>.</a:t>
            </a:r>
          </a:p>
          <a:p>
            <a:pPr marL="615950" indent="-533400" eaLnBrk="1" hangingPunct="1">
              <a:lnSpc>
                <a:spcPct val="80000"/>
              </a:lnSpc>
              <a:buFont typeface="Wingdings 2" pitchFamily="18" charset="2"/>
              <a:buNone/>
              <a:defRPr/>
            </a:pPr>
            <a:r>
              <a:rPr lang="ru-RU" sz="2000" b="1" i="1" dirty="0">
                <a:effectLst>
                  <a:outerShdw blurRad="38100" dist="38100" dir="2700000" algn="tl">
                    <a:srgbClr val="C0C0C0"/>
                  </a:outerShdw>
                </a:effectLst>
                <a:latin typeface="Georgia" pitchFamily="18" charset="0"/>
              </a:rPr>
              <a:t>3.    </a:t>
            </a:r>
            <a:r>
              <a:rPr lang="ru-RU" sz="2000" b="1" i="1" dirty="0" err="1">
                <a:effectLst>
                  <a:outerShdw blurRad="38100" dist="38100" dir="2700000" algn="tl">
                    <a:srgbClr val="C0C0C0"/>
                  </a:outerShdw>
                </a:effectLst>
                <a:latin typeface="Georgia" pitchFamily="18" charset="0"/>
              </a:rPr>
              <a:t>Міграція</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суправентрикулярного</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водія</a:t>
            </a:r>
            <a:r>
              <a:rPr lang="ru-RU" sz="2000" b="1" i="1" dirty="0">
                <a:effectLst>
                  <a:outerShdw blurRad="38100" dist="38100" dir="2700000" algn="tl">
                    <a:srgbClr val="C0C0C0"/>
                  </a:outerShdw>
                </a:effectLst>
                <a:latin typeface="Georgia" pitchFamily="18" charset="0"/>
              </a:rPr>
              <a:t> ритму</a:t>
            </a:r>
          </a:p>
        </p:txBody>
      </p:sp>
      <p:sp>
        <p:nvSpPr>
          <p:cNvPr id="89094" name="Rectangle 6"/>
          <p:cNvSpPr>
            <a:spLocks noGrp="1"/>
          </p:cNvSpPr>
          <p:nvPr>
            <p:ph type="body" sz="half" idx="2"/>
          </p:nvPr>
        </p:nvSpPr>
        <p:spPr>
          <a:xfrm>
            <a:off x="4895850" y="1700808"/>
            <a:ext cx="4248150" cy="4737124"/>
          </a:xfrm>
          <a:solidFill>
            <a:schemeClr val="bg1"/>
          </a:solidFill>
        </p:spPr>
        <p:txBody>
          <a:bodyPr/>
          <a:lstStyle/>
          <a:p>
            <a:pPr marL="425450" algn="ctr" eaLnBrk="1" hangingPunct="1">
              <a:lnSpc>
                <a:spcPct val="80000"/>
              </a:lnSpc>
              <a:buFont typeface="Wingdings 2" pitchFamily="18" charset="2"/>
              <a:buNone/>
              <a:defRPr/>
            </a:pPr>
            <a:r>
              <a:rPr lang="ru-RU" sz="2000" b="1" i="1" dirty="0" err="1">
                <a:solidFill>
                  <a:srgbClr val="FF0000"/>
                </a:solidFill>
                <a:effectLst>
                  <a:outerShdw blurRad="38100" dist="38100" dir="2700000" algn="tl">
                    <a:srgbClr val="C0C0C0"/>
                  </a:outerShdw>
                </a:effectLst>
                <a:latin typeface="Georgia" pitchFamily="18" charset="0"/>
              </a:rPr>
              <a:t>Активні</a:t>
            </a:r>
            <a:endParaRPr lang="ru-RU" sz="2000" b="1" i="1" dirty="0">
              <a:solidFill>
                <a:srgbClr val="FF0000"/>
              </a:solidFill>
              <a:effectLst>
                <a:outerShdw blurRad="38100" dist="38100" dir="2700000" algn="tl">
                  <a:srgbClr val="C0C0C0"/>
                </a:outerShdw>
              </a:effectLst>
              <a:latin typeface="Georgia" pitchFamily="18" charset="0"/>
            </a:endParaRPr>
          </a:p>
          <a:p>
            <a:pPr marL="425450" eaLnBrk="1" hangingPunct="1">
              <a:lnSpc>
                <a:spcPct val="80000"/>
              </a:lnSpc>
              <a:buFont typeface="Wingdings 2" pitchFamily="18" charset="2"/>
              <a:buNone/>
              <a:defRPr/>
            </a:pPr>
            <a:r>
              <a:rPr lang="ru-RU" sz="2000" b="1" i="1" dirty="0">
                <a:effectLst>
                  <a:outerShdw blurRad="38100" dist="38100" dir="2700000" algn="tl">
                    <a:srgbClr val="C0C0C0"/>
                  </a:outerShdw>
                </a:effectLst>
                <a:latin typeface="Georgia" pitchFamily="18" charset="0"/>
              </a:rPr>
              <a:t>1. </a:t>
            </a:r>
            <a:r>
              <a:rPr lang="ru-RU" sz="2000" b="1" i="1" dirty="0" err="1">
                <a:effectLst>
                  <a:outerShdw blurRad="38100" dist="38100" dir="2700000" algn="tl">
                    <a:srgbClr val="C0C0C0"/>
                  </a:outerShdw>
                </a:effectLst>
                <a:latin typeface="Georgia" pitchFamily="18" charset="0"/>
              </a:rPr>
              <a:t>Екстрасистолія</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а) </a:t>
            </a:r>
            <a:r>
              <a:rPr lang="ru-RU" sz="2000" b="1" i="1" dirty="0" err="1">
                <a:effectLst>
                  <a:outerShdw blurRad="38100" dist="38100" dir="2700000" algn="tl">
                    <a:srgbClr val="C0C0C0"/>
                  </a:outerShdw>
                </a:effectLst>
                <a:latin typeface="Georgia" pitchFamily="18" charset="0"/>
              </a:rPr>
              <a:t>передсердні</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б) </a:t>
            </a:r>
            <a:r>
              <a:rPr lang="ru-RU" sz="2000" b="1" i="1" dirty="0" err="1">
                <a:effectLst>
                  <a:outerShdw blurRad="38100" dist="38100" dir="2700000" algn="tl">
                    <a:srgbClr val="C0C0C0"/>
                  </a:outerShdw>
                </a:effectLst>
                <a:latin typeface="Georgia" pitchFamily="18" charset="0"/>
              </a:rPr>
              <a:t>із</a:t>
            </a:r>
            <a:r>
              <a:rPr lang="ru-RU" sz="2000" b="1" i="1" dirty="0">
                <a:effectLst>
                  <a:outerShdw blurRad="38100" dist="38100" dir="2700000" algn="tl">
                    <a:srgbClr val="C0C0C0"/>
                  </a:outerShdw>
                </a:effectLst>
                <a:latin typeface="Georgia" pitchFamily="18" charset="0"/>
              </a:rPr>
              <a:t> АВ-</a:t>
            </a:r>
            <a:r>
              <a:rPr lang="uk-UA" sz="2000" b="1" i="1" dirty="0">
                <a:effectLst>
                  <a:outerShdw blurRad="38100" dist="38100" dir="2700000" algn="tl">
                    <a:srgbClr val="000000">
                      <a:alpha val="43137"/>
                    </a:srgbClr>
                  </a:outerShdw>
                </a:effectLst>
                <a:latin typeface="Georgia" pitchFamily="18" charset="0"/>
              </a:rPr>
              <a:t>з'єднання</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в) </a:t>
            </a:r>
            <a:r>
              <a:rPr lang="ru-RU" sz="2000" b="1" i="1" dirty="0" err="1">
                <a:effectLst>
                  <a:outerShdw blurRad="38100" dist="38100" dir="2700000" algn="tl">
                    <a:srgbClr val="C0C0C0"/>
                  </a:outerShdw>
                </a:effectLst>
                <a:latin typeface="Georgia" pitchFamily="18" charset="0"/>
              </a:rPr>
              <a:t>шлуночкові</a:t>
            </a:r>
            <a:r>
              <a:rPr lang="ru-RU" sz="2000" b="1" i="1" dirty="0">
                <a:effectLst>
                  <a:outerShdw blurRad="38100" dist="38100" dir="2700000" algn="tl">
                    <a:srgbClr val="C0C0C0"/>
                  </a:outerShdw>
                </a:effectLst>
                <a:latin typeface="Georgia" pitchFamily="18" charset="0"/>
              </a:rPr>
              <a:t>.</a:t>
            </a:r>
          </a:p>
          <a:p>
            <a:pPr marL="425450" eaLnBrk="1" hangingPunct="1">
              <a:lnSpc>
                <a:spcPct val="80000"/>
              </a:lnSpc>
              <a:buFont typeface="Wingdings 2" pitchFamily="18" charset="2"/>
              <a:buNone/>
              <a:defRPr/>
            </a:pPr>
            <a:r>
              <a:rPr lang="ru-RU" sz="2000" b="1" i="1" dirty="0">
                <a:effectLst>
                  <a:outerShdw blurRad="38100" dist="38100" dir="2700000" algn="tl">
                    <a:srgbClr val="C0C0C0"/>
                  </a:outerShdw>
                </a:effectLst>
                <a:latin typeface="Georgia" pitchFamily="18" charset="0"/>
              </a:rPr>
              <a:t>2. </a:t>
            </a:r>
            <a:r>
              <a:rPr lang="ru-RU" sz="2000" b="1" i="1" dirty="0" err="1">
                <a:effectLst>
                  <a:outerShdw blurRad="38100" dist="38100" dir="2700000" algn="tl">
                    <a:srgbClr val="C0C0C0"/>
                  </a:outerShdw>
                </a:effectLst>
                <a:latin typeface="Georgia" pitchFamily="18" charset="0"/>
              </a:rPr>
              <a:t>Пароксизмальна</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тахікардія</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а) </a:t>
            </a:r>
            <a:r>
              <a:rPr lang="ru-RU" sz="2000" b="1" i="1" dirty="0" err="1">
                <a:effectLst>
                  <a:outerShdw blurRad="38100" dist="38100" dir="2700000" algn="tl">
                    <a:srgbClr val="C0C0C0"/>
                  </a:outerShdw>
                </a:effectLst>
                <a:latin typeface="Georgia" pitchFamily="18" charset="0"/>
              </a:rPr>
              <a:t>передсердні</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б) </a:t>
            </a:r>
            <a:r>
              <a:rPr lang="ru-RU" sz="2000" b="1" i="1" dirty="0" err="1">
                <a:effectLst>
                  <a:outerShdw blurRad="38100" dist="38100" dir="2700000" algn="tl">
                    <a:srgbClr val="C0C0C0"/>
                  </a:outerShdw>
                </a:effectLst>
                <a:latin typeface="Georgia" pitchFamily="18" charset="0"/>
              </a:rPr>
              <a:t>із</a:t>
            </a:r>
            <a:r>
              <a:rPr lang="ru-RU" sz="2000" b="1" i="1" dirty="0">
                <a:effectLst>
                  <a:outerShdw blurRad="38100" dist="38100" dir="2700000" algn="tl">
                    <a:srgbClr val="C0C0C0"/>
                  </a:outerShdw>
                </a:effectLst>
                <a:latin typeface="Georgia" pitchFamily="18" charset="0"/>
              </a:rPr>
              <a:t> АВ-</a:t>
            </a:r>
            <a:r>
              <a:rPr lang="uk-UA" sz="2000" b="1" i="1" dirty="0">
                <a:effectLst>
                  <a:outerShdw blurRad="38100" dist="38100" dir="2700000" algn="tl">
                    <a:srgbClr val="000000">
                      <a:alpha val="43137"/>
                    </a:srgbClr>
                  </a:outerShdw>
                </a:effectLst>
                <a:latin typeface="Georgia" pitchFamily="18" charset="0"/>
              </a:rPr>
              <a:t>з'єднання</a:t>
            </a:r>
            <a:r>
              <a:rPr lang="ru-RU" sz="2000" b="1" i="1" dirty="0">
                <a:effectLst>
                  <a:outerShdw blurRad="38100" dist="38100" dir="2700000" algn="tl">
                    <a:srgbClr val="C0C0C0"/>
                  </a:outerShdw>
                </a:effectLst>
                <a:latin typeface="Georgia" pitchFamily="18" charset="0"/>
              </a:rPr>
              <a:t>,</a:t>
            </a:r>
          </a:p>
          <a:p>
            <a:pPr marL="615950" indent="-533400">
              <a:lnSpc>
                <a:spcPct val="80000"/>
              </a:lnSpc>
              <a:buNone/>
              <a:defRPr/>
            </a:pPr>
            <a:r>
              <a:rPr lang="ru-RU" sz="2000" b="1" i="1" dirty="0">
                <a:effectLst>
                  <a:outerShdw blurRad="38100" dist="38100" dir="2700000" algn="tl">
                    <a:srgbClr val="C0C0C0"/>
                  </a:outerShdw>
                </a:effectLst>
                <a:latin typeface="Georgia" pitchFamily="18" charset="0"/>
              </a:rPr>
              <a:t>        в) </a:t>
            </a:r>
            <a:r>
              <a:rPr lang="ru-RU" sz="2000" b="1" i="1" dirty="0" err="1">
                <a:effectLst>
                  <a:outerShdw blurRad="38100" dist="38100" dir="2700000" algn="tl">
                    <a:srgbClr val="C0C0C0"/>
                  </a:outerShdw>
                </a:effectLst>
                <a:latin typeface="Georgia" pitchFamily="18" charset="0"/>
              </a:rPr>
              <a:t>шлуночкові</a:t>
            </a:r>
            <a:r>
              <a:rPr lang="ru-RU" sz="2000" b="1" i="1" dirty="0">
                <a:effectLst>
                  <a:outerShdw blurRad="38100" dist="38100" dir="2700000" algn="tl">
                    <a:srgbClr val="C0C0C0"/>
                  </a:outerShdw>
                </a:effectLst>
                <a:latin typeface="Georgia" pitchFamily="18" charset="0"/>
              </a:rPr>
              <a:t>.</a:t>
            </a:r>
          </a:p>
          <a:p>
            <a:pPr marL="425450" eaLnBrk="1" hangingPunct="1">
              <a:lnSpc>
                <a:spcPct val="80000"/>
              </a:lnSpc>
              <a:buFont typeface="Wingdings 2" pitchFamily="18" charset="2"/>
              <a:buNone/>
              <a:defRPr/>
            </a:pPr>
            <a:r>
              <a:rPr lang="ru-RU" sz="2000" b="1" i="1" dirty="0">
                <a:effectLst>
                  <a:outerShdw blurRad="38100" dist="38100" dir="2700000" algn="tl">
                    <a:srgbClr val="C0C0C0"/>
                  </a:outerShdw>
                </a:effectLst>
                <a:latin typeface="Georgia" pitchFamily="18" charset="0"/>
              </a:rPr>
              <a:t>3. </a:t>
            </a:r>
            <a:r>
              <a:rPr lang="ru-RU" sz="2000" b="1" i="1" dirty="0" err="1">
                <a:effectLst>
                  <a:outerShdw blurRad="38100" dist="38100" dir="2700000" algn="tl">
                    <a:srgbClr val="C0C0C0"/>
                  </a:outerShdw>
                </a:effectLst>
                <a:latin typeface="Georgia" pitchFamily="18" charset="0"/>
              </a:rPr>
              <a:t>Тремтіння</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передсердь</a:t>
            </a:r>
            <a:r>
              <a:rPr lang="ru-RU" sz="2000" b="1" i="1" dirty="0">
                <a:effectLst>
                  <a:outerShdw blurRad="38100" dist="38100" dir="2700000" algn="tl">
                    <a:srgbClr val="C0C0C0"/>
                  </a:outerShdw>
                </a:effectLst>
                <a:latin typeface="Georgia" pitchFamily="18" charset="0"/>
              </a:rPr>
              <a:t>.</a:t>
            </a:r>
          </a:p>
          <a:p>
            <a:pPr marL="425450" eaLnBrk="1" hangingPunct="1">
              <a:lnSpc>
                <a:spcPct val="80000"/>
              </a:lnSpc>
              <a:buFont typeface="Wingdings 2" pitchFamily="18" charset="2"/>
              <a:buNone/>
              <a:defRPr/>
            </a:pPr>
            <a:r>
              <a:rPr lang="ru-RU" sz="2000" b="1" i="1" dirty="0">
                <a:effectLst>
                  <a:outerShdw blurRad="38100" dist="38100" dir="2700000" algn="tl">
                    <a:srgbClr val="C0C0C0"/>
                  </a:outerShdw>
                </a:effectLst>
                <a:latin typeface="Georgia" pitchFamily="18" charset="0"/>
              </a:rPr>
              <a:t>4. </a:t>
            </a:r>
            <a:r>
              <a:rPr lang="ru-RU" sz="2000" b="1" i="1" dirty="0" err="1">
                <a:effectLst>
                  <a:outerShdw blurRad="38100" dist="38100" dir="2700000" algn="tl">
                    <a:srgbClr val="C0C0C0"/>
                  </a:outerShdw>
                </a:effectLst>
                <a:latin typeface="Georgia" pitchFamily="18" charset="0"/>
              </a:rPr>
              <a:t>Мерехтіння</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фібриляція</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передсердь</a:t>
            </a:r>
            <a:endParaRPr lang="ru-RU" sz="2000" b="1" i="1" dirty="0">
              <a:effectLst>
                <a:outerShdw blurRad="38100" dist="38100" dir="2700000" algn="tl">
                  <a:srgbClr val="C0C0C0"/>
                </a:outerShdw>
              </a:effectLst>
              <a:latin typeface="Georgia" pitchFamily="18" charset="0"/>
            </a:endParaRPr>
          </a:p>
          <a:p>
            <a:pPr marL="425450">
              <a:lnSpc>
                <a:spcPct val="80000"/>
              </a:lnSpc>
              <a:buNone/>
              <a:defRPr/>
            </a:pPr>
            <a:r>
              <a:rPr lang="ru-RU" sz="2000" b="1" i="1" dirty="0">
                <a:effectLst>
                  <a:outerShdw blurRad="38100" dist="38100" dir="2700000" algn="tl">
                    <a:srgbClr val="C0C0C0"/>
                  </a:outerShdw>
                </a:effectLst>
                <a:latin typeface="Georgia" pitchFamily="18" charset="0"/>
              </a:rPr>
              <a:t>5. </a:t>
            </a:r>
            <a:r>
              <a:rPr lang="ru-RU" sz="2000" b="1" i="1" dirty="0" err="1">
                <a:effectLst>
                  <a:outerShdw blurRad="38100" dist="38100" dir="2700000" algn="tl">
                    <a:srgbClr val="C0C0C0"/>
                  </a:outerShdw>
                </a:effectLst>
                <a:latin typeface="Georgia" pitchFamily="18" charset="0"/>
              </a:rPr>
              <a:t>Тремтіння</a:t>
            </a:r>
            <a:r>
              <a:rPr lang="ru-RU" sz="2000" b="1" i="1" dirty="0">
                <a:effectLst>
                  <a:outerShdw blurRad="38100" dist="38100" dir="2700000" algn="tl">
                    <a:srgbClr val="C0C0C0"/>
                  </a:outerShdw>
                </a:effectLst>
                <a:latin typeface="Georgia" pitchFamily="18" charset="0"/>
              </a:rPr>
              <a:t> і </a:t>
            </a:r>
            <a:r>
              <a:rPr lang="ru-RU" sz="2000" b="1" i="1" dirty="0" err="1">
                <a:effectLst>
                  <a:outerShdw blurRad="38100" dist="38100" dir="2700000" algn="tl">
                    <a:srgbClr val="C0C0C0"/>
                  </a:outerShdw>
                </a:effectLst>
                <a:latin typeface="Georgia" pitchFamily="18" charset="0"/>
              </a:rPr>
              <a:t>мерехтіння</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фібриляція</a:t>
            </a:r>
            <a:r>
              <a:rPr lang="ru-RU" sz="2000" b="1" i="1" dirty="0">
                <a:effectLst>
                  <a:outerShdw blurRad="38100" dist="38100" dir="2700000" algn="tl">
                    <a:srgbClr val="C0C0C0"/>
                  </a:outerShdw>
                </a:effectLst>
                <a:latin typeface="Georgia" pitchFamily="18" charset="0"/>
              </a:rPr>
              <a:t>) </a:t>
            </a:r>
            <a:r>
              <a:rPr lang="ru-RU" sz="2000" b="1" i="1" dirty="0" err="1">
                <a:effectLst>
                  <a:outerShdw blurRad="38100" dist="38100" dir="2700000" algn="tl">
                    <a:srgbClr val="C0C0C0"/>
                  </a:outerShdw>
                </a:effectLst>
                <a:latin typeface="Georgia" pitchFamily="18" charset="0"/>
              </a:rPr>
              <a:t>шлуночків</a:t>
            </a:r>
            <a:endParaRPr lang="ru-RU" sz="2000" dirty="0">
              <a:latin typeface="Georgia" pitchFamily="18" charset="0"/>
            </a:endParaRPr>
          </a:p>
        </p:txBody>
      </p:sp>
    </p:spTree>
    <p:extLst>
      <p:ext uri="{BB962C8B-B14F-4D97-AF65-F5344CB8AC3E}">
        <p14:creationId xmlns:p14="http://schemas.microsoft.com/office/powerpoint/2010/main" val="425624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AutoShape 2"/>
          <p:cNvSpPr>
            <a:spLocks noGrp="1" noChangeArrowheads="1"/>
          </p:cNvSpPr>
          <p:nvPr>
            <p:ph type="title"/>
          </p:nvPr>
        </p:nvSpPr>
        <p:spPr>
          <a:xfrm>
            <a:off x="755576" y="620688"/>
            <a:ext cx="7924800" cy="523875"/>
          </a:xfrm>
        </p:spPr>
        <p:txBody>
          <a:bodyPr>
            <a:normAutofit fontScale="90000"/>
          </a:bodyPr>
          <a:lstStyle/>
          <a:p>
            <a:pPr algn="r">
              <a:defRPr/>
            </a:pPr>
            <a:br>
              <a:rPr lang="ru-RU" i="1" dirty="0">
                <a:solidFill>
                  <a:srgbClr val="009900"/>
                </a:solidFill>
                <a:effectLst>
                  <a:outerShdw blurRad="38100" dist="38100" dir="2700000" algn="tl">
                    <a:srgbClr val="C0C0C0"/>
                  </a:outerShdw>
                </a:effectLst>
                <a:latin typeface="Georgia" pitchFamily="18" charset="0"/>
              </a:rPr>
            </a:br>
            <a:r>
              <a:rPr lang="ru-RU" sz="4000" b="1" i="1" dirty="0" err="1">
                <a:effectLst>
                  <a:outerShdw blurRad="38100" dist="38100" dir="2700000" algn="tl">
                    <a:srgbClr val="C0C0C0"/>
                  </a:outerShdw>
                </a:effectLst>
                <a:latin typeface="Georgia" pitchFamily="18" charset="0"/>
              </a:rPr>
              <a:t>Порушення</a:t>
            </a:r>
            <a:r>
              <a:rPr lang="ru-RU" sz="4000" b="1" i="1" dirty="0">
                <a:effectLst>
                  <a:outerShdw blurRad="38100" dist="38100" dir="2700000" algn="tl">
                    <a:srgbClr val="C0C0C0"/>
                  </a:outerShdw>
                </a:effectLst>
                <a:latin typeface="Georgia" pitchFamily="18" charset="0"/>
              </a:rPr>
              <a:t> </a:t>
            </a:r>
            <a:r>
              <a:rPr lang="ru-RU" sz="4000" b="1" i="1" dirty="0" err="1">
                <a:effectLst>
                  <a:outerShdw blurRad="38100" dist="38100" dir="2700000" algn="tl">
                    <a:srgbClr val="C0C0C0"/>
                  </a:outerShdw>
                </a:effectLst>
                <a:latin typeface="Georgia" pitchFamily="18" charset="0"/>
              </a:rPr>
              <a:t>провідності</a:t>
            </a:r>
            <a:br>
              <a:rPr lang="ru-RU" sz="4000" i="1" dirty="0">
                <a:solidFill>
                  <a:srgbClr val="009900"/>
                </a:solidFill>
                <a:effectLst>
                  <a:outerShdw blurRad="38100" dist="38100" dir="2700000" algn="tl">
                    <a:srgbClr val="C0C0C0"/>
                  </a:outerShdw>
                </a:effectLst>
                <a:latin typeface="Georgia" pitchFamily="18" charset="0"/>
              </a:rPr>
            </a:br>
            <a:endParaRPr lang="ru-RU" sz="4000" b="1" i="1" dirty="0">
              <a:effectLst>
                <a:outerShdw blurRad="38100" dist="38100" dir="2700000" algn="tl">
                  <a:srgbClr val="C0C0C0"/>
                </a:outerShdw>
              </a:effectLst>
            </a:endParaRPr>
          </a:p>
        </p:txBody>
      </p:sp>
      <p:sp>
        <p:nvSpPr>
          <p:cNvPr id="81923" name="Rectangle 3"/>
          <p:cNvSpPr>
            <a:spLocks noGrp="1" noChangeArrowheads="1"/>
          </p:cNvSpPr>
          <p:nvPr>
            <p:ph type="body" idx="1"/>
          </p:nvPr>
        </p:nvSpPr>
        <p:spPr>
          <a:xfrm>
            <a:off x="2627783" y="1556792"/>
            <a:ext cx="6547073" cy="4999856"/>
          </a:xfrm>
        </p:spPr>
        <p:txBody>
          <a:bodyPr>
            <a:normAutofit lnSpcReduction="10000"/>
          </a:bodyPr>
          <a:lstStyle/>
          <a:p>
            <a:pPr marL="533400" indent="-533400" eaLnBrk="1" hangingPunct="1">
              <a:lnSpc>
                <a:spcPct val="80000"/>
              </a:lnSpc>
              <a:buFont typeface="Wingdings" pitchFamily="2" charset="2"/>
              <a:buAutoNum type="arabicPeriod"/>
              <a:defRPr/>
            </a:pPr>
            <a:r>
              <a:rPr lang="ru-RU" sz="2200" b="1" i="1" dirty="0" err="1">
                <a:effectLst>
                  <a:outerShdw blurRad="38100" dist="38100" dir="2700000" algn="tl">
                    <a:srgbClr val="C0C0C0"/>
                  </a:outerShdw>
                </a:effectLst>
                <a:latin typeface="Georgia" pitchFamily="18" charset="0"/>
              </a:rPr>
              <a:t>Синоатріальна</a:t>
            </a:r>
            <a:r>
              <a:rPr lang="ru-RU" sz="2200" b="1" i="1" dirty="0">
                <a:effectLst>
                  <a:outerShdw blurRad="38100" dist="38100" dir="2700000" algn="tl">
                    <a:srgbClr val="C0C0C0"/>
                  </a:outerShdw>
                </a:effectLst>
                <a:latin typeface="Georgia" pitchFamily="18" charset="0"/>
              </a:rPr>
              <a:t> блокада.</a:t>
            </a:r>
          </a:p>
          <a:p>
            <a:pPr marL="533400" indent="-533400" eaLnBrk="1" hangingPunct="1">
              <a:lnSpc>
                <a:spcPct val="80000"/>
              </a:lnSpc>
              <a:buFont typeface="Wingdings" pitchFamily="2" charset="2"/>
              <a:buAutoNum type="arabicPeriod"/>
              <a:defRPr/>
            </a:pPr>
            <a:r>
              <a:rPr lang="ru-RU" sz="2200" b="1" i="1" dirty="0" err="1">
                <a:effectLst>
                  <a:outerShdw blurRad="38100" dist="38100" dir="2700000" algn="tl">
                    <a:srgbClr val="C0C0C0"/>
                  </a:outerShdw>
                </a:effectLst>
                <a:latin typeface="Georgia" pitchFamily="18" charset="0"/>
              </a:rPr>
              <a:t>Внутрішньопередсердна</a:t>
            </a:r>
            <a:r>
              <a:rPr lang="ru-RU" sz="2200" b="1" i="1" dirty="0">
                <a:effectLst>
                  <a:outerShdw blurRad="38100" dist="38100" dir="2700000" algn="tl">
                    <a:srgbClr val="C0C0C0"/>
                  </a:outerShdw>
                </a:effectLst>
                <a:latin typeface="Georgia" pitchFamily="18" charset="0"/>
              </a:rPr>
              <a:t> блокада</a:t>
            </a:r>
          </a:p>
          <a:p>
            <a:pPr marL="533400" indent="-533400" eaLnBrk="1" hangingPunct="1">
              <a:lnSpc>
                <a:spcPct val="80000"/>
              </a:lnSpc>
              <a:buFont typeface="Wingdings" pitchFamily="2" charset="2"/>
              <a:buAutoNum type="arabicPeriod"/>
              <a:defRPr/>
            </a:pPr>
            <a:r>
              <a:rPr lang="ru-RU" sz="2200" b="1" i="1" dirty="0" err="1">
                <a:effectLst>
                  <a:outerShdw blurRad="38100" dist="38100" dir="2700000" algn="tl">
                    <a:srgbClr val="C0C0C0"/>
                  </a:outerShdw>
                </a:effectLst>
                <a:latin typeface="Georgia" pitchFamily="18" charset="0"/>
              </a:rPr>
              <a:t>Атріовентрикулярна</a:t>
            </a:r>
            <a:r>
              <a:rPr lang="ru-RU" sz="2200" b="1" i="1" dirty="0">
                <a:effectLst>
                  <a:outerShdw blurRad="38100" dist="38100" dir="2700000" algn="tl">
                    <a:srgbClr val="C0C0C0"/>
                  </a:outerShdw>
                </a:effectLst>
                <a:latin typeface="Georgia" pitchFamily="18" charset="0"/>
              </a:rPr>
              <a:t> блокада:</a:t>
            </a:r>
            <a:r>
              <a:rPr lang="en-US" sz="2200" b="1" i="1" dirty="0">
                <a:effectLst>
                  <a:outerShdw blurRad="38100" dist="38100" dir="2700000" algn="tl">
                    <a:srgbClr val="C0C0C0"/>
                  </a:outerShdw>
                </a:effectLst>
                <a:latin typeface="Georgia" pitchFamily="18" charset="0"/>
              </a:rPr>
              <a:t> </a:t>
            </a:r>
            <a:endParaRPr lang="ru-RU" sz="2200" b="1" i="1" dirty="0">
              <a:effectLst>
                <a:outerShdw blurRad="38100" dist="38100" dir="2700000" algn="tl">
                  <a:srgbClr val="C0C0C0"/>
                </a:outerShdw>
              </a:effectLst>
              <a:latin typeface="Georgia" pitchFamily="18" charset="0"/>
            </a:endParaRPr>
          </a:p>
          <a:p>
            <a:pPr marL="533400" indent="-533400" eaLnBrk="1" hangingPunct="1">
              <a:lnSpc>
                <a:spcPct val="80000"/>
              </a:lnSpc>
              <a:buFont typeface="Wingdings" pitchFamily="2" charset="2"/>
              <a:buNone/>
              <a:defRPr/>
            </a:pPr>
            <a:r>
              <a:rPr lang="ru-RU" sz="2200" b="1" i="1" dirty="0">
                <a:effectLst>
                  <a:outerShdw blurRad="38100" dist="38100" dir="2700000" algn="tl">
                    <a:srgbClr val="C0C0C0"/>
                  </a:outerShdw>
                </a:effectLst>
                <a:latin typeface="Georgia" pitchFamily="18" charset="0"/>
              </a:rPr>
              <a:t>       а)  </a:t>
            </a:r>
            <a:r>
              <a:rPr lang="en-US" sz="2200" b="1" i="1" dirty="0">
                <a:effectLst>
                  <a:outerShdw blurRad="38100" dist="38100" dir="2700000" algn="tl">
                    <a:srgbClr val="C0C0C0"/>
                  </a:outerShdw>
                </a:effectLst>
                <a:latin typeface="Georgia" pitchFamily="18" charset="0"/>
              </a:rPr>
              <a:t>I </a:t>
            </a:r>
            <a:r>
              <a:rPr lang="ru-RU" sz="2200" b="1" i="1" dirty="0" err="1">
                <a:effectLst>
                  <a:outerShdw blurRad="38100" dist="38100" dir="2700000" algn="tl">
                    <a:srgbClr val="C0C0C0"/>
                  </a:outerShdw>
                </a:effectLst>
                <a:latin typeface="Georgia" pitchFamily="18" charset="0"/>
              </a:rPr>
              <a:t>ступеню</a:t>
            </a:r>
            <a:r>
              <a:rPr lang="ru-RU" sz="2200" b="1" i="1" dirty="0">
                <a:effectLst>
                  <a:outerShdw blurRad="38100" dist="38100" dir="2700000" algn="tl">
                    <a:srgbClr val="C0C0C0"/>
                  </a:outerShdw>
                </a:effectLst>
                <a:latin typeface="Georgia" pitchFamily="18" charset="0"/>
              </a:rPr>
              <a:t>,</a:t>
            </a:r>
          </a:p>
          <a:p>
            <a:pPr marL="533400" indent="-533400" eaLnBrk="1" hangingPunct="1">
              <a:lnSpc>
                <a:spcPct val="80000"/>
              </a:lnSpc>
              <a:buFont typeface="Wingdings" pitchFamily="2" charset="2"/>
              <a:buNone/>
              <a:defRPr/>
            </a:pPr>
            <a:r>
              <a:rPr lang="ru-RU" sz="2200" b="1" i="1" dirty="0">
                <a:effectLst>
                  <a:outerShdw blurRad="38100" dist="38100" dir="2700000" algn="tl">
                    <a:srgbClr val="C0C0C0"/>
                  </a:outerShdw>
                </a:effectLst>
                <a:latin typeface="Georgia" pitchFamily="18" charset="0"/>
              </a:rPr>
              <a:t>       б)  </a:t>
            </a:r>
            <a:r>
              <a:rPr lang="en-US" sz="2200" b="1" i="1" dirty="0">
                <a:effectLst>
                  <a:outerShdw blurRad="38100" dist="38100" dir="2700000" algn="tl">
                    <a:srgbClr val="C0C0C0"/>
                  </a:outerShdw>
                </a:effectLst>
                <a:latin typeface="Georgia" pitchFamily="18" charset="0"/>
              </a:rPr>
              <a:t>II </a:t>
            </a:r>
            <a:r>
              <a:rPr lang="ru-RU" sz="2200" b="1" i="1" dirty="0" err="1">
                <a:effectLst>
                  <a:outerShdw blurRad="38100" dist="38100" dir="2700000" algn="tl">
                    <a:srgbClr val="C0C0C0"/>
                  </a:outerShdw>
                </a:effectLst>
                <a:latin typeface="Georgia" pitchFamily="18" charset="0"/>
              </a:rPr>
              <a:t>ступеню</a:t>
            </a:r>
            <a:r>
              <a:rPr lang="ru-RU" sz="2200" b="1" i="1" dirty="0">
                <a:effectLst>
                  <a:outerShdw blurRad="38100" dist="38100" dir="2700000" algn="tl">
                    <a:srgbClr val="C0C0C0"/>
                  </a:outerShdw>
                </a:effectLst>
                <a:latin typeface="Georgia" pitchFamily="18" charset="0"/>
              </a:rPr>
              <a:t>,</a:t>
            </a:r>
          </a:p>
          <a:p>
            <a:pPr marL="533400" indent="-533400" eaLnBrk="1" hangingPunct="1">
              <a:lnSpc>
                <a:spcPct val="80000"/>
              </a:lnSpc>
              <a:buFont typeface="Wingdings" pitchFamily="2" charset="2"/>
              <a:buNone/>
              <a:defRPr/>
            </a:pPr>
            <a:r>
              <a:rPr lang="ru-RU" sz="2200" b="1" i="1" dirty="0">
                <a:effectLst>
                  <a:outerShdw blurRad="38100" dist="38100" dir="2700000" algn="tl">
                    <a:srgbClr val="C0C0C0"/>
                  </a:outerShdw>
                </a:effectLst>
                <a:latin typeface="Georgia" pitchFamily="18" charset="0"/>
              </a:rPr>
              <a:t>        в) </a:t>
            </a:r>
            <a:r>
              <a:rPr lang="en-US" sz="2200" b="1" i="1" dirty="0">
                <a:effectLst>
                  <a:outerShdw blurRad="38100" dist="38100" dir="2700000" algn="tl">
                    <a:srgbClr val="C0C0C0"/>
                  </a:outerShdw>
                </a:effectLst>
                <a:latin typeface="Georgia" pitchFamily="18" charset="0"/>
              </a:rPr>
              <a:t>III </a:t>
            </a:r>
            <a:r>
              <a:rPr lang="ru-RU" sz="2200" b="1" i="1" dirty="0" err="1">
                <a:effectLst>
                  <a:outerShdw blurRad="38100" dist="38100" dir="2700000" algn="tl">
                    <a:srgbClr val="C0C0C0"/>
                  </a:outerShdw>
                </a:effectLst>
                <a:latin typeface="Georgia" pitchFamily="18" charset="0"/>
              </a:rPr>
              <a:t>ступеню</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повна</a:t>
            </a:r>
            <a:r>
              <a:rPr lang="ru-RU" sz="2200" b="1" i="1" dirty="0">
                <a:effectLst>
                  <a:outerShdw blurRad="38100" dist="38100" dir="2700000" algn="tl">
                    <a:srgbClr val="C0C0C0"/>
                  </a:outerShdw>
                </a:effectLst>
                <a:latin typeface="Georgia" pitchFamily="18" charset="0"/>
              </a:rPr>
              <a:t>).</a:t>
            </a:r>
          </a:p>
          <a:p>
            <a:pPr marL="533400" indent="-533400">
              <a:lnSpc>
                <a:spcPct val="80000"/>
              </a:lnSpc>
              <a:buFont typeface="Wingdings" pitchFamily="2" charset="2"/>
              <a:buAutoNum type="arabicPeriod" startAt="4"/>
              <a:defRPr/>
            </a:pPr>
            <a:r>
              <a:rPr lang="ru-RU" sz="2200" b="1" i="1" dirty="0" err="1">
                <a:effectLst>
                  <a:outerShdw blurRad="38100" dist="38100" dir="2700000" algn="tl">
                    <a:srgbClr val="C0C0C0"/>
                  </a:outerShdw>
                </a:effectLst>
                <a:latin typeface="Georgia" pitchFamily="18" charset="0"/>
              </a:rPr>
              <a:t>Внутрішньошлуночкові</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блокади</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блокади</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гілок</a:t>
            </a:r>
            <a:r>
              <a:rPr lang="ru-RU" sz="2200" b="1" i="1" dirty="0">
                <a:effectLst>
                  <a:outerShdw blurRad="38100" dist="38100" dir="2700000" algn="tl">
                    <a:srgbClr val="C0C0C0"/>
                  </a:outerShdw>
                </a:effectLst>
                <a:latin typeface="Georgia" pitchFamily="18" charset="0"/>
              </a:rPr>
              <a:t> пучка </a:t>
            </a:r>
            <a:r>
              <a:rPr lang="ru-RU" sz="2200" b="1" i="1" dirty="0" err="1">
                <a:effectLst>
                  <a:outerShdw blurRad="38100" dist="38100" dir="2700000" algn="tl">
                    <a:srgbClr val="C0C0C0"/>
                  </a:outerShdw>
                </a:effectLst>
                <a:latin typeface="Georgia" pitchFamily="18" charset="0"/>
              </a:rPr>
              <a:t>Гіса</a:t>
            </a:r>
            <a:r>
              <a:rPr lang="ru-RU" sz="2200" b="1" i="1" dirty="0">
                <a:effectLst>
                  <a:outerShdw blurRad="38100" dist="38100" dir="2700000" algn="tl">
                    <a:srgbClr val="C0C0C0"/>
                  </a:outerShdw>
                </a:effectLst>
                <a:latin typeface="Georgia" pitchFamily="18" charset="0"/>
              </a:rPr>
              <a:t>)</a:t>
            </a:r>
            <a:r>
              <a:rPr lang="ru-RU" sz="2200" dirty="0">
                <a:latin typeface="Georgia" pitchFamily="18" charset="0"/>
              </a:rPr>
              <a:t>:</a:t>
            </a:r>
            <a:r>
              <a:rPr lang="en-US" sz="2200" dirty="0">
                <a:latin typeface="Georgia" pitchFamily="18" charset="0"/>
              </a:rPr>
              <a:t> </a:t>
            </a:r>
            <a:r>
              <a:rPr lang="ru-RU" sz="2200" b="1" i="1" dirty="0">
                <a:effectLst>
                  <a:outerShdw blurRad="38100" dist="38100" dir="2700000" algn="tl">
                    <a:srgbClr val="C0C0C0"/>
                  </a:outerShdw>
                </a:effectLst>
                <a:latin typeface="Georgia" pitchFamily="18" charset="0"/>
              </a:rPr>
              <a:t>а) </a:t>
            </a:r>
            <a:r>
              <a:rPr lang="ru-RU" sz="2200" b="1" i="1" dirty="0" err="1">
                <a:effectLst>
                  <a:outerShdw blurRad="38100" dist="38100" dir="2700000" algn="tl">
                    <a:srgbClr val="C0C0C0"/>
                  </a:outerShdw>
                </a:effectLst>
                <a:latin typeface="Georgia" pitchFamily="18" charset="0"/>
              </a:rPr>
              <a:t>однієї</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ветви,гілкиб</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двох</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гілок</a:t>
            </a:r>
            <a:r>
              <a:rPr lang="ru-RU" sz="2200" b="1" i="1" dirty="0">
                <a:effectLst>
                  <a:outerShdw blurRad="38100" dist="38100" dir="2700000" algn="tl">
                    <a:srgbClr val="C0C0C0"/>
                  </a:outerShdw>
                </a:effectLst>
                <a:latin typeface="Georgia" pitchFamily="18" charset="0"/>
              </a:rPr>
              <a:t>, в) </a:t>
            </a:r>
            <a:r>
              <a:rPr lang="ru-RU" sz="2200" b="1" i="1" dirty="0" err="1">
                <a:effectLst>
                  <a:outerShdw blurRad="38100" dist="38100" dir="2700000" algn="tl">
                    <a:srgbClr val="C0C0C0"/>
                  </a:outerShdw>
                </a:effectLst>
                <a:latin typeface="Georgia" pitchFamily="18" charset="0"/>
              </a:rPr>
              <a:t>трьох</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гілок</a:t>
            </a:r>
            <a:endParaRPr lang="ru-RU" sz="2200" b="1" i="1" dirty="0">
              <a:effectLst>
                <a:outerShdw blurRad="38100" dist="38100" dir="2700000" algn="tl">
                  <a:srgbClr val="C0C0C0"/>
                </a:outerShdw>
              </a:effectLst>
              <a:latin typeface="Georgia" pitchFamily="18" charset="0"/>
            </a:endParaRPr>
          </a:p>
          <a:p>
            <a:pPr marL="533400" indent="-533400" eaLnBrk="1" hangingPunct="1">
              <a:lnSpc>
                <a:spcPct val="80000"/>
              </a:lnSpc>
              <a:buFont typeface="Wingdings" pitchFamily="2" charset="2"/>
              <a:buNone/>
              <a:defRPr/>
            </a:pPr>
            <a:r>
              <a:rPr lang="ru-RU" sz="2200" b="1" i="1" dirty="0">
                <a:effectLst>
                  <a:outerShdw blurRad="38100" dist="38100" dir="2700000" algn="tl">
                    <a:srgbClr val="000000">
                      <a:alpha val="43137"/>
                    </a:srgbClr>
                  </a:outerShdw>
                </a:effectLst>
                <a:latin typeface="Georgia" pitchFamily="18" charset="0"/>
              </a:rPr>
              <a:t>5.   </a:t>
            </a:r>
            <a:r>
              <a:rPr lang="ru-RU" sz="2200" b="1" i="1" dirty="0" err="1">
                <a:effectLst>
                  <a:outerShdw blurRad="38100" dist="38100" dir="2700000" algn="tl">
                    <a:srgbClr val="000000">
                      <a:alpha val="43137"/>
                    </a:srgbClr>
                  </a:outerShdw>
                </a:effectLst>
                <a:latin typeface="Georgia" pitchFamily="18" charset="0"/>
              </a:rPr>
              <a:t>Асистолія</a:t>
            </a:r>
            <a:r>
              <a:rPr lang="ru-RU" sz="2200" b="1" i="1" dirty="0">
                <a:effectLst>
                  <a:outerShdw blurRad="38100" dist="38100" dir="2700000" algn="tl">
                    <a:srgbClr val="000000">
                      <a:alpha val="43137"/>
                    </a:srgbClr>
                  </a:outerShdw>
                </a:effectLst>
                <a:latin typeface="Georgia" pitchFamily="18" charset="0"/>
              </a:rPr>
              <a:t> </a:t>
            </a:r>
            <a:r>
              <a:rPr lang="ru-RU" sz="2200" b="1" i="1" dirty="0" err="1">
                <a:effectLst>
                  <a:outerShdw blurRad="38100" dist="38100" dir="2700000" algn="tl">
                    <a:srgbClr val="000000">
                      <a:alpha val="43137"/>
                    </a:srgbClr>
                  </a:outerShdw>
                </a:effectLst>
                <a:latin typeface="Georgia" pitchFamily="18" charset="0"/>
              </a:rPr>
              <a:t>шлуночків</a:t>
            </a:r>
            <a:r>
              <a:rPr lang="ru-RU" sz="2200" i="1" dirty="0">
                <a:effectLst>
                  <a:outerShdw blurRad="38100" dist="38100" dir="2700000" algn="tl">
                    <a:srgbClr val="000000">
                      <a:alpha val="43137"/>
                    </a:srgbClr>
                  </a:outerShdw>
                </a:effectLst>
                <a:latin typeface="Georgia" pitchFamily="18" charset="0"/>
              </a:rPr>
              <a:t>.</a:t>
            </a:r>
          </a:p>
          <a:p>
            <a:pPr marL="533400" indent="-533400" eaLnBrk="1" hangingPunct="1">
              <a:lnSpc>
                <a:spcPct val="80000"/>
              </a:lnSpc>
              <a:buFont typeface="Wingdings" pitchFamily="2" charset="2"/>
              <a:buNone/>
              <a:defRPr/>
            </a:pPr>
            <a:r>
              <a:rPr lang="ru-RU" sz="2200" b="1" i="1" dirty="0">
                <a:effectLst>
                  <a:outerShdw blurRad="38100" dist="38100" dir="2700000" algn="tl">
                    <a:srgbClr val="000000">
                      <a:alpha val="43137"/>
                    </a:srgbClr>
                  </a:outerShdw>
                </a:effectLst>
                <a:latin typeface="Georgia" pitchFamily="18" charset="0"/>
              </a:rPr>
              <a:t>6.   </a:t>
            </a:r>
            <a:r>
              <a:rPr lang="ru-RU" sz="2200" b="1" i="1" dirty="0" err="1">
                <a:effectLst>
                  <a:outerShdw blurRad="38100" dist="38100" dir="2700000" algn="tl">
                    <a:srgbClr val="000000">
                      <a:alpha val="43137"/>
                    </a:srgbClr>
                  </a:outerShdw>
                </a:effectLst>
                <a:latin typeface="Georgia" pitchFamily="18" charset="0"/>
              </a:rPr>
              <a:t>Синдроми</a:t>
            </a:r>
            <a:r>
              <a:rPr lang="ru-RU" sz="2200" b="1" i="1" dirty="0">
                <a:effectLst>
                  <a:outerShdw blurRad="38100" dist="38100" dir="2700000" algn="tl">
                    <a:srgbClr val="000000">
                      <a:alpha val="43137"/>
                    </a:srgbClr>
                  </a:outerShdw>
                </a:effectLst>
                <a:latin typeface="Georgia" pitchFamily="18" charset="0"/>
              </a:rPr>
              <a:t> </a:t>
            </a:r>
            <a:r>
              <a:rPr lang="ru-RU" sz="2200" b="1" i="1" dirty="0" err="1">
                <a:effectLst>
                  <a:outerShdw blurRad="38100" dist="38100" dir="2700000" algn="tl">
                    <a:srgbClr val="000000">
                      <a:alpha val="43137"/>
                    </a:srgbClr>
                  </a:outerShdw>
                </a:effectLst>
                <a:latin typeface="Georgia" pitchFamily="18" charset="0"/>
              </a:rPr>
              <a:t>передечасного</a:t>
            </a:r>
            <a:r>
              <a:rPr lang="ru-RU" sz="2200" b="1" i="1" dirty="0">
                <a:effectLst>
                  <a:outerShdw blurRad="38100" dist="38100" dir="2700000" algn="tl">
                    <a:srgbClr val="000000">
                      <a:alpha val="43137"/>
                    </a:srgbClr>
                  </a:outerShdw>
                </a:effectLst>
                <a:latin typeface="Georgia" pitchFamily="18" charset="0"/>
              </a:rPr>
              <a:t> </a:t>
            </a:r>
            <a:r>
              <a:rPr lang="ru-RU" sz="2200" b="1" i="1" dirty="0" err="1">
                <a:effectLst>
                  <a:outerShdw blurRad="38100" dist="38100" dir="2700000" algn="tl">
                    <a:srgbClr val="000000">
                      <a:alpha val="43137"/>
                    </a:srgbClr>
                  </a:outerShdw>
                </a:effectLst>
                <a:latin typeface="Georgia" pitchFamily="18" charset="0"/>
              </a:rPr>
              <a:t>збудження</a:t>
            </a:r>
            <a:r>
              <a:rPr lang="ru-RU" sz="2200" b="1" i="1" dirty="0">
                <a:effectLst>
                  <a:outerShdw blurRad="38100" dist="38100" dir="2700000" algn="tl">
                    <a:srgbClr val="000000">
                      <a:alpha val="43137"/>
                    </a:srgbClr>
                  </a:outerShdw>
                </a:effectLst>
                <a:latin typeface="Georgia" pitchFamily="18" charset="0"/>
              </a:rPr>
              <a:t> </a:t>
            </a:r>
            <a:r>
              <a:rPr lang="ru-RU" sz="2200" b="1" i="1" dirty="0" err="1">
                <a:effectLst>
                  <a:outerShdw blurRad="38100" dist="38100" dir="2700000" algn="tl">
                    <a:srgbClr val="000000">
                      <a:alpha val="43137"/>
                    </a:srgbClr>
                  </a:outerShdw>
                </a:effectLst>
                <a:latin typeface="Georgia" pitchFamily="18" charset="0"/>
              </a:rPr>
              <a:t>шлуночків</a:t>
            </a:r>
            <a:r>
              <a:rPr lang="ru-RU" sz="2200" i="1" dirty="0">
                <a:latin typeface="Georgia" pitchFamily="18" charset="0"/>
              </a:rPr>
              <a:t>:</a:t>
            </a:r>
            <a:r>
              <a:rPr lang="en-US" sz="2200" i="1" dirty="0">
                <a:latin typeface="Georgia" pitchFamily="18" charset="0"/>
              </a:rPr>
              <a:t> </a:t>
            </a:r>
            <a:r>
              <a:rPr lang="ru-RU" sz="2200" b="1" i="1" dirty="0">
                <a:latin typeface="Georgia" pitchFamily="18" charset="0"/>
              </a:rPr>
              <a:t>а</a:t>
            </a:r>
            <a:r>
              <a:rPr lang="ru-RU" sz="2200" b="1" i="1" dirty="0">
                <a:effectLst>
                  <a:outerShdw blurRad="38100" dist="38100" dir="2700000" algn="tl">
                    <a:srgbClr val="C0C0C0"/>
                  </a:outerShdw>
                </a:effectLst>
                <a:latin typeface="Georgia" pitchFamily="18" charset="0"/>
              </a:rPr>
              <a:t>) синдром Вольфа-</a:t>
            </a:r>
            <a:r>
              <a:rPr lang="ru-RU" sz="2200" b="1" i="1" dirty="0" err="1">
                <a:effectLst>
                  <a:outerShdw blurRad="38100" dist="38100" dir="2700000" algn="tl">
                    <a:srgbClr val="C0C0C0"/>
                  </a:outerShdw>
                </a:effectLst>
                <a:latin typeface="Georgia" pitchFamily="18" charset="0"/>
              </a:rPr>
              <a:t>Паркінсона</a:t>
            </a:r>
            <a:r>
              <a:rPr lang="ru-RU" sz="2200" b="1" i="1" dirty="0">
                <a:effectLst>
                  <a:outerShdw blurRad="38100" dist="38100" dir="2700000" algn="tl">
                    <a:srgbClr val="C0C0C0"/>
                  </a:outerShdw>
                </a:effectLst>
                <a:latin typeface="Georgia" pitchFamily="18" charset="0"/>
              </a:rPr>
              <a:t>-Уайта </a:t>
            </a:r>
            <a:r>
              <a:rPr lang="en-US" sz="2200" b="1" i="1" dirty="0">
                <a:effectLst>
                  <a:outerShdw blurRad="38100" dist="38100" dir="2700000" algn="tl">
                    <a:srgbClr val="C0C0C0"/>
                  </a:outerShdw>
                </a:effectLst>
                <a:latin typeface="Georgia" pitchFamily="18" charset="0"/>
              </a:rPr>
              <a:t>(WPW),</a:t>
            </a:r>
            <a:r>
              <a:rPr lang="ru-RU" sz="2200" b="1" i="1" dirty="0">
                <a:effectLst>
                  <a:outerShdw blurRad="38100" dist="38100" dir="2700000" algn="tl">
                    <a:srgbClr val="C0C0C0"/>
                  </a:outerShdw>
                </a:effectLst>
                <a:latin typeface="Georgia" pitchFamily="18" charset="0"/>
              </a:rPr>
              <a:t>б) синдром </a:t>
            </a:r>
            <a:r>
              <a:rPr lang="ru-RU" sz="2200" b="1" i="1" dirty="0" err="1">
                <a:effectLst>
                  <a:outerShdw blurRad="38100" dist="38100" dir="2700000" algn="tl">
                    <a:srgbClr val="C0C0C0"/>
                  </a:outerShdw>
                </a:effectLst>
                <a:latin typeface="Georgia" pitchFamily="18" charset="0"/>
              </a:rPr>
              <a:t>укороченого</a:t>
            </a:r>
            <a:r>
              <a:rPr lang="ru-RU" sz="2200" b="1" i="1" dirty="0">
                <a:effectLst>
                  <a:outerShdw blurRad="38100" dist="38100" dir="2700000" algn="tl">
                    <a:srgbClr val="C0C0C0"/>
                  </a:outerShdw>
                </a:effectLst>
                <a:latin typeface="Georgia" pitchFamily="18" charset="0"/>
              </a:rPr>
              <a:t> </a:t>
            </a:r>
            <a:r>
              <a:rPr lang="ru-RU" sz="2200" b="1" i="1" dirty="0" err="1">
                <a:effectLst>
                  <a:outerShdw blurRad="38100" dist="38100" dir="2700000" algn="tl">
                    <a:srgbClr val="C0C0C0"/>
                  </a:outerShdw>
                </a:effectLst>
                <a:latin typeface="Georgia" pitchFamily="18" charset="0"/>
              </a:rPr>
              <a:t>інтервалу</a:t>
            </a:r>
            <a:r>
              <a:rPr lang="ru-RU" sz="2200" b="1" i="1" dirty="0">
                <a:effectLst>
                  <a:outerShdw blurRad="38100" dist="38100" dir="2700000" algn="tl">
                    <a:srgbClr val="C0C0C0"/>
                  </a:outerShdw>
                </a:effectLst>
                <a:latin typeface="Georgia" pitchFamily="18" charset="0"/>
              </a:rPr>
              <a:t> </a:t>
            </a:r>
            <a:r>
              <a:rPr lang="en-US" sz="2200" b="1" i="1" dirty="0">
                <a:effectLst>
                  <a:outerShdw blurRad="38100" dist="38100" dir="2700000" algn="tl">
                    <a:srgbClr val="C0C0C0"/>
                  </a:outerShdw>
                </a:effectLst>
                <a:latin typeface="Georgia" pitchFamily="18" charset="0"/>
              </a:rPr>
              <a:t>P</a:t>
            </a:r>
            <a:r>
              <a:rPr lang="ru-RU" sz="2200" b="1" i="1" dirty="0">
                <a:effectLst>
                  <a:outerShdw blurRad="38100" dist="38100" dir="2700000" algn="tl">
                    <a:srgbClr val="C0C0C0"/>
                  </a:outerShdw>
                </a:effectLst>
                <a:latin typeface="Georgia" pitchFamily="18" charset="0"/>
              </a:rPr>
              <a:t>-</a:t>
            </a:r>
            <a:r>
              <a:rPr lang="en-US" sz="2200" b="1" i="1" dirty="0">
                <a:effectLst>
                  <a:outerShdw blurRad="38100" dist="38100" dir="2700000" algn="tl">
                    <a:srgbClr val="C0C0C0"/>
                  </a:outerShdw>
                </a:effectLst>
                <a:latin typeface="Georgia" pitchFamily="18" charset="0"/>
              </a:rPr>
              <a:t>Q (CLC</a:t>
            </a:r>
            <a:r>
              <a:rPr lang="ru-RU" sz="2200" b="1" i="1" dirty="0">
                <a:effectLst>
                  <a:outerShdw blurRad="38100" dist="38100" dir="2700000" algn="tl">
                    <a:srgbClr val="C0C0C0"/>
                  </a:outerShdw>
                </a:effectLst>
                <a:latin typeface="Georgia" pitchFamily="18" charset="0"/>
              </a:rPr>
              <a:t>, </a:t>
            </a:r>
            <a:r>
              <a:rPr lang="en-US" sz="2200" b="1" i="1" dirty="0">
                <a:effectLst>
                  <a:outerShdw blurRad="38100" dist="38100" dir="2700000" algn="tl">
                    <a:srgbClr val="C0C0C0"/>
                  </a:outerShdw>
                </a:effectLst>
                <a:latin typeface="Georgia" pitchFamily="18" charset="0"/>
              </a:rPr>
              <a:t>LGL</a:t>
            </a:r>
            <a:r>
              <a:rPr lang="en-US" sz="2200" dirty="0">
                <a:latin typeface="Georgia" pitchFamily="18" charset="0"/>
              </a:rPr>
              <a:t>).</a:t>
            </a:r>
            <a:endParaRPr lang="ru-RU" sz="2200" dirty="0">
              <a:latin typeface="Georgia" pitchFamily="18" charset="0"/>
            </a:endParaRPr>
          </a:p>
          <a:p>
            <a:pPr marL="533400" indent="-533400" eaLnBrk="1" hangingPunct="1">
              <a:lnSpc>
                <a:spcPct val="80000"/>
              </a:lnSpc>
              <a:buFont typeface="Wingdings" pitchFamily="2" charset="2"/>
              <a:buNone/>
              <a:defRPr/>
            </a:pPr>
            <a:br>
              <a:rPr lang="ru-RU" sz="1800" b="1" i="1" dirty="0">
                <a:effectLst>
                  <a:outerShdw blurRad="38100" dist="38100" dir="2700000" algn="tl">
                    <a:srgbClr val="C0C0C0"/>
                  </a:outerShdw>
                </a:effectLst>
              </a:rPr>
            </a:br>
            <a:endParaRPr lang="ru-RU" sz="1800" b="1" i="1" dirty="0">
              <a:effectLst>
                <a:outerShdw blurRad="38100" dist="38100" dir="2700000" algn="tl">
                  <a:srgbClr val="C0C0C0"/>
                </a:outerShdw>
              </a:effectLst>
            </a:endParaRPr>
          </a:p>
          <a:p>
            <a:pPr marL="914400" lvl="1" indent="-457200" eaLnBrk="1" hangingPunct="1">
              <a:lnSpc>
                <a:spcPct val="80000"/>
              </a:lnSpc>
              <a:buFontTx/>
              <a:buNone/>
              <a:defRPr/>
            </a:pPr>
            <a:endParaRPr lang="ru-RU" sz="1400" b="1" i="1" dirty="0">
              <a:effectLst>
                <a:outerShdw blurRad="38100" dist="38100" dir="2700000" algn="tl">
                  <a:srgbClr val="C0C0C0"/>
                </a:outerShdw>
              </a:effectLst>
            </a:endParaRPr>
          </a:p>
        </p:txBody>
      </p:sp>
      <p:pic>
        <p:nvPicPr>
          <p:cNvPr id="5" name="Picture 30" descr="Heart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79512" y="2348880"/>
            <a:ext cx="2448272" cy="3168352"/>
          </a:xfrm>
          <a:prstGeom prst="rect">
            <a:avLst/>
          </a:prstGeom>
          <a:noFill/>
        </p:spPr>
      </p:pic>
    </p:spTree>
    <p:extLst>
      <p:ext uri="{BB962C8B-B14F-4D97-AF65-F5344CB8AC3E}">
        <p14:creationId xmlns:p14="http://schemas.microsoft.com/office/powerpoint/2010/main" val="2234947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КАРНАВАН\Desktop\Синусовые аритмии.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48680"/>
            <a:ext cx="8064896"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861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7016" y="116632"/>
            <a:ext cx="8856984" cy="1800200"/>
          </a:xfrm>
        </p:spPr>
        <p:txBody>
          <a:bodyPr>
            <a:noAutofit/>
          </a:bodyPr>
          <a:lstStyle/>
          <a:p>
            <a:pPr algn="l"/>
            <a:r>
              <a:rPr lang="uk-UA" sz="2600" b="1" i="1" dirty="0">
                <a:solidFill>
                  <a:srgbClr val="FF0000"/>
                </a:solidFill>
                <a:effectLst>
                  <a:outerShdw blurRad="38100" dist="38100" dir="2700000" algn="tl">
                    <a:srgbClr val="000000">
                      <a:alpha val="43137"/>
                    </a:srgbClr>
                  </a:outerShdw>
                </a:effectLst>
                <a:latin typeface="Georgia" pitchFamily="18" charset="0"/>
              </a:rPr>
              <a:t>      </a:t>
            </a:r>
            <a:r>
              <a:rPr lang="uk-UA" sz="2600" b="1" i="1" dirty="0" err="1">
                <a:solidFill>
                  <a:srgbClr val="FF0000"/>
                </a:solidFill>
                <a:effectLst>
                  <a:outerShdw blurRad="38100" dist="38100" dir="2700000" algn="tl">
                    <a:srgbClr val="000000">
                      <a:alpha val="43137"/>
                    </a:srgbClr>
                  </a:outerShdw>
                </a:effectLst>
                <a:latin typeface="Georgia" pitchFamily="18" charset="0"/>
              </a:rPr>
              <a:t>Синусова</a:t>
            </a:r>
            <a:r>
              <a:rPr lang="uk-UA" sz="2600" b="1" i="1" dirty="0">
                <a:solidFill>
                  <a:srgbClr val="FF0000"/>
                </a:solidFill>
                <a:effectLst>
                  <a:outerShdw blurRad="38100" dist="38100" dir="2700000" algn="tl">
                    <a:srgbClr val="000000">
                      <a:alpha val="43137"/>
                    </a:srgbClr>
                  </a:outerShdw>
                </a:effectLst>
                <a:latin typeface="Georgia" pitchFamily="18" charset="0"/>
              </a:rPr>
              <a:t> тахікардія </a:t>
            </a:r>
            <a:r>
              <a:rPr lang="uk-UA" sz="2600" b="1" i="1" dirty="0">
                <a:effectLst>
                  <a:outerShdw blurRad="38100" dist="38100" dir="2700000" algn="tl">
                    <a:srgbClr val="000000">
                      <a:alpha val="43137"/>
                    </a:srgbClr>
                  </a:outerShdw>
                </a:effectLst>
                <a:latin typeface="Georgia" pitchFamily="18" charset="0"/>
              </a:rPr>
              <a:t>- це почастішання серцевої діяльності у стані спокою до </a:t>
            </a:r>
            <a:r>
              <a:rPr lang="uk-UA" sz="2600" b="1" i="1" dirty="0">
                <a:solidFill>
                  <a:srgbClr val="FF0000"/>
                </a:solidFill>
                <a:effectLst>
                  <a:outerShdw blurRad="38100" dist="38100" dir="2700000" algn="tl">
                    <a:srgbClr val="000000">
                      <a:alpha val="43137"/>
                    </a:srgbClr>
                  </a:outerShdw>
                </a:effectLst>
                <a:latin typeface="Georgia" pitchFamily="18" charset="0"/>
              </a:rPr>
              <a:t>90 - 150-160</a:t>
            </a:r>
            <a:r>
              <a:rPr lang="uk-UA" sz="2600" b="1" i="1" dirty="0">
                <a:effectLst>
                  <a:outerShdw blurRad="38100" dist="38100" dir="2700000" algn="tl">
                    <a:srgbClr val="000000">
                      <a:alpha val="43137"/>
                    </a:srgbClr>
                  </a:outerShdw>
                </a:effectLst>
                <a:latin typeface="Georgia" pitchFamily="18" charset="0"/>
              </a:rPr>
              <a:t> за 1 хвилину з правильним ритмом, коли водієм ритму є </a:t>
            </a:r>
            <a:r>
              <a:rPr lang="uk-UA" sz="2600" b="1" i="1" dirty="0" err="1">
                <a:effectLst>
                  <a:outerShdw blurRad="38100" dist="38100" dir="2700000" algn="tl">
                    <a:srgbClr val="000000">
                      <a:alpha val="43137"/>
                    </a:srgbClr>
                  </a:outerShdw>
                </a:effectLst>
                <a:latin typeface="Georgia" pitchFamily="18" charset="0"/>
              </a:rPr>
              <a:t>синусовий</a:t>
            </a:r>
            <a:r>
              <a:rPr lang="uk-UA" sz="2600" b="1" i="1" dirty="0">
                <a:effectLst>
                  <a:outerShdw blurRad="38100" dist="38100" dir="2700000" algn="tl">
                    <a:srgbClr val="000000">
                      <a:alpha val="43137"/>
                    </a:srgbClr>
                  </a:outerShdw>
                </a:effectLst>
                <a:latin typeface="Georgia" pitchFamily="18" charset="0"/>
              </a:rPr>
              <a:t> вузол</a:t>
            </a:r>
            <a:r>
              <a:rPr lang="uk-UA" sz="2600" dirty="0"/>
              <a:t>. </a:t>
            </a:r>
            <a:br>
              <a:rPr lang="ru-RU" sz="2600" dirty="0"/>
            </a:br>
            <a:endParaRPr lang="ru-RU" sz="2600" dirty="0"/>
          </a:p>
        </p:txBody>
      </p:sp>
      <p:sp>
        <p:nvSpPr>
          <p:cNvPr id="3" name="Объект 2"/>
          <p:cNvSpPr>
            <a:spLocks noGrp="1"/>
          </p:cNvSpPr>
          <p:nvPr>
            <p:ph idx="1"/>
          </p:nvPr>
        </p:nvSpPr>
        <p:spPr>
          <a:xfrm>
            <a:off x="179512" y="1600201"/>
            <a:ext cx="8964488" cy="3412976"/>
          </a:xfrm>
        </p:spPr>
        <p:txBody>
          <a:bodyPr>
            <a:normAutofit/>
          </a:bodyPr>
          <a:lstStyle/>
          <a:p>
            <a:r>
              <a:rPr lang="uk-UA" sz="2600" b="1" i="1" dirty="0">
                <a:solidFill>
                  <a:srgbClr val="FF0000"/>
                </a:solidFill>
                <a:effectLst>
                  <a:outerShdw blurRad="38100" dist="38100" dir="2700000" algn="tl">
                    <a:srgbClr val="000000">
                      <a:alpha val="43137"/>
                    </a:srgbClr>
                  </a:outerShdw>
                </a:effectLst>
                <a:latin typeface="Georgia" pitchFamily="18" charset="0"/>
              </a:rPr>
              <a:t>Механізм виникнення </a:t>
            </a:r>
            <a:r>
              <a:rPr lang="uk-UA" sz="2600" b="1" i="1" dirty="0" err="1">
                <a:solidFill>
                  <a:srgbClr val="FF0000"/>
                </a:solidFill>
                <a:effectLst>
                  <a:outerShdw blurRad="38100" dist="38100" dir="2700000" algn="tl">
                    <a:srgbClr val="000000">
                      <a:alpha val="43137"/>
                    </a:srgbClr>
                  </a:outerShdw>
                </a:effectLst>
                <a:latin typeface="Georgia" pitchFamily="18" charset="0"/>
              </a:rPr>
              <a:t>синусової</a:t>
            </a:r>
            <a:r>
              <a:rPr lang="uk-UA" sz="2600" b="1" i="1" dirty="0">
                <a:solidFill>
                  <a:srgbClr val="FF0000"/>
                </a:solidFill>
                <a:effectLst>
                  <a:outerShdw blurRad="38100" dist="38100" dir="2700000" algn="tl">
                    <a:srgbClr val="000000">
                      <a:alpha val="43137"/>
                    </a:srgbClr>
                  </a:outerShdw>
                </a:effectLst>
                <a:latin typeface="Georgia" pitchFamily="18" charset="0"/>
              </a:rPr>
              <a:t> тахікардії</a:t>
            </a:r>
            <a:r>
              <a:rPr lang="uk-UA" sz="2600" b="1" i="1" dirty="0">
                <a:effectLst>
                  <a:outerShdw blurRad="38100" dist="38100" dir="2700000" algn="tl">
                    <a:srgbClr val="000000">
                      <a:alpha val="43137"/>
                    </a:srgbClr>
                  </a:outerShdw>
                </a:effectLst>
                <a:latin typeface="Georgia" pitchFamily="18" charset="0"/>
              </a:rPr>
              <a:t>: </a:t>
            </a:r>
            <a:endParaRPr lang="ru-RU" sz="2600" b="1" i="1" dirty="0">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Підвищення симпатичного тонусу (збільшена продукція </a:t>
            </a:r>
            <a:r>
              <a:rPr lang="uk-UA" sz="2400" b="1" i="1" dirty="0" err="1">
                <a:effectLst>
                  <a:outerShdw blurRad="38100" dist="38100" dir="2700000" algn="tl">
                    <a:srgbClr val="000000">
                      <a:alpha val="43137"/>
                    </a:srgbClr>
                  </a:outerShdw>
                </a:effectLst>
                <a:latin typeface="Georgia" pitchFamily="18" charset="0"/>
              </a:rPr>
              <a:t>катехоламінів</a:t>
            </a:r>
            <a:r>
              <a:rPr lang="uk-UA" sz="2400" b="1" i="1" dirty="0">
                <a:effectLst>
                  <a:outerShdw blurRad="38100" dist="38100" dir="2700000" algn="tl">
                    <a:srgbClr val="000000">
                      <a:alpha val="43137"/>
                    </a:srgbClr>
                  </a:outerShdw>
                </a:effectLst>
                <a:latin typeface="Georgia" pitchFamily="18" charset="0"/>
              </a:rPr>
              <a:t>). </a:t>
            </a:r>
            <a:endParaRPr lang="ru-RU" sz="2400" b="1" i="1" dirty="0">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Зниження тонусу блукаючого нерва (пригнічення </a:t>
            </a:r>
            <a:r>
              <a:rPr lang="uk-UA" sz="2400" b="1" i="1" dirty="0" err="1">
                <a:effectLst>
                  <a:outerShdw blurRad="38100" dist="38100" dir="2700000" algn="tl">
                    <a:srgbClr val="000000">
                      <a:alpha val="43137"/>
                    </a:srgbClr>
                  </a:outerShdw>
                </a:effectLst>
                <a:latin typeface="Georgia" pitchFamily="18" charset="0"/>
              </a:rPr>
              <a:t>ацетилхолінергічного</a:t>
            </a:r>
            <a:r>
              <a:rPr lang="uk-UA" sz="2400" b="1" i="1" dirty="0">
                <a:effectLst>
                  <a:outerShdw blurRad="38100" dist="38100" dir="2700000" algn="tl">
                    <a:srgbClr val="000000">
                      <a:alpha val="43137"/>
                    </a:srgbClr>
                  </a:outerShdw>
                </a:effectLst>
                <a:latin typeface="Georgia" pitchFamily="18" charset="0"/>
              </a:rPr>
              <a:t> ефекту). </a:t>
            </a:r>
            <a:endParaRPr lang="ru-RU" sz="2400" b="1" i="1" dirty="0">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Вплив на клітини </a:t>
            </a:r>
            <a:r>
              <a:rPr lang="uk-UA" sz="2400" b="1" i="1" dirty="0" err="1">
                <a:effectLst>
                  <a:outerShdw blurRad="38100" dist="38100" dir="2700000" algn="tl">
                    <a:srgbClr val="000000">
                      <a:alpha val="43137"/>
                    </a:srgbClr>
                  </a:outerShdw>
                </a:effectLst>
                <a:latin typeface="Georgia" pitchFamily="18" charset="0"/>
              </a:rPr>
              <a:t>синусового</a:t>
            </a:r>
            <a:r>
              <a:rPr lang="uk-UA" sz="2400" b="1" i="1" dirty="0">
                <a:effectLst>
                  <a:outerShdw blurRad="38100" dist="38100" dir="2700000" algn="tl">
                    <a:srgbClr val="000000">
                      <a:alpha val="43137"/>
                    </a:srgbClr>
                  </a:outerShdw>
                </a:effectLst>
                <a:latin typeface="Georgia" pitchFamily="18" charset="0"/>
              </a:rPr>
              <a:t> вузла (гіпоксія, ацидоз, підвищена температура тіла, інфекції). </a:t>
            </a:r>
            <a:endParaRPr lang="ru-RU" sz="2400" b="1" i="1" dirty="0">
              <a:effectLst>
                <a:outerShdw blurRad="38100" dist="38100" dir="2700000" algn="tl">
                  <a:srgbClr val="000000">
                    <a:alpha val="43137"/>
                  </a:srgbClr>
                </a:outerShdw>
              </a:effectLst>
              <a:latin typeface="Georgia" pitchFamily="18" charset="0"/>
            </a:endParaRPr>
          </a:p>
          <a:p>
            <a:endParaRPr lang="ru-RU" b="1" dirty="0"/>
          </a:p>
        </p:txBody>
      </p:sp>
      <p:sp>
        <p:nvSpPr>
          <p:cNvPr id="4" name="Прямоугольник 3"/>
          <p:cNvSpPr/>
          <p:nvPr/>
        </p:nvSpPr>
        <p:spPr>
          <a:xfrm>
            <a:off x="179512" y="4653136"/>
            <a:ext cx="8964488" cy="2031325"/>
          </a:xfrm>
          <a:prstGeom prst="rect">
            <a:avLst/>
          </a:prstGeom>
        </p:spPr>
        <p:txBody>
          <a:bodyPr wrap="square">
            <a:spAutoFit/>
          </a:bodyPr>
          <a:lstStyle/>
          <a:p>
            <a:r>
              <a:rPr lang="uk-UA" dirty="0"/>
              <a:t>         </a:t>
            </a:r>
            <a:r>
              <a:rPr lang="uk-UA" b="1" i="1" dirty="0">
                <a:effectLst>
                  <a:outerShdw blurRad="38100" dist="38100" dir="2700000" algn="tl">
                    <a:srgbClr val="000000">
                      <a:alpha val="43137"/>
                    </a:srgbClr>
                  </a:outerShdw>
                </a:effectLst>
                <a:latin typeface="Georgia" pitchFamily="18" charset="0"/>
              </a:rPr>
              <a:t>Найважливіші захворювання, які викликають </a:t>
            </a:r>
            <a:r>
              <a:rPr lang="uk-UA" b="1" i="1" dirty="0" err="1">
                <a:effectLst>
                  <a:outerShdw blurRad="38100" dist="38100" dir="2700000" algn="tl">
                    <a:srgbClr val="000000">
                      <a:alpha val="43137"/>
                    </a:srgbClr>
                  </a:outerShdw>
                </a:effectLst>
                <a:latin typeface="Georgia" pitchFamily="18" charset="0"/>
              </a:rPr>
              <a:t>синусову</a:t>
            </a:r>
            <a:r>
              <a:rPr lang="uk-UA" b="1" i="1" dirty="0">
                <a:effectLst>
                  <a:outerShdw blurRad="38100" dist="38100" dir="2700000" algn="tl">
                    <a:srgbClr val="000000">
                      <a:alpha val="43137"/>
                    </a:srgbClr>
                  </a:outerShdw>
                </a:effectLst>
                <a:latin typeface="Georgia" pitchFamily="18" charset="0"/>
              </a:rPr>
              <a:t> тахікардію: </a:t>
            </a:r>
            <a:r>
              <a:rPr lang="uk-UA" b="1" i="1" dirty="0">
                <a:solidFill>
                  <a:schemeClr val="accent1"/>
                </a:solidFill>
                <a:effectLst>
                  <a:outerShdw blurRad="38100" dist="38100" dir="2700000" algn="tl">
                    <a:srgbClr val="000000">
                      <a:alpha val="43137"/>
                    </a:srgbClr>
                  </a:outerShdw>
                </a:effectLst>
                <a:latin typeface="Georgia" pitchFamily="18" charset="0"/>
              </a:rPr>
              <a:t>ревмокардит, інфаркт міокарда, тиреотоксикоз</a:t>
            </a:r>
            <a:r>
              <a:rPr lang="uk-UA" b="1" i="1" dirty="0">
                <a:effectLst>
                  <a:outerShdw blurRad="38100" dist="38100" dir="2700000" algn="tl">
                    <a:srgbClr val="000000">
                      <a:alpha val="43137"/>
                    </a:srgbClr>
                  </a:outerShdw>
                </a:effectLst>
                <a:latin typeface="Georgia" pitchFamily="18" charset="0"/>
              </a:rPr>
              <a:t>. </a:t>
            </a:r>
            <a:endParaRPr lang="ru-RU" b="1" i="1" dirty="0">
              <a:effectLst>
                <a:outerShdw blurRad="38100" dist="38100" dir="2700000" algn="tl">
                  <a:srgbClr val="000000">
                    <a:alpha val="43137"/>
                  </a:srgbClr>
                </a:outerShdw>
              </a:effectLst>
              <a:latin typeface="Georgia" pitchFamily="18" charset="0"/>
            </a:endParaRPr>
          </a:p>
          <a:p>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Синусова</a:t>
            </a:r>
            <a:r>
              <a:rPr lang="uk-UA" b="1" i="1" dirty="0">
                <a:effectLst>
                  <a:outerShdw blurRad="38100" dist="38100" dir="2700000" algn="tl">
                    <a:srgbClr val="000000">
                      <a:alpha val="43137"/>
                    </a:srgbClr>
                  </a:outerShdw>
                </a:effectLst>
                <a:latin typeface="Georgia" pitchFamily="18" charset="0"/>
              </a:rPr>
              <a:t> тахікардія частіше зустрічається у людей зі здоровим серцем, вона відноситься до </a:t>
            </a:r>
            <a:r>
              <a:rPr lang="uk-UA" b="1" i="1" dirty="0" err="1">
                <a:effectLst>
                  <a:outerShdw blurRad="38100" dist="38100" dir="2700000" algn="tl">
                    <a:srgbClr val="000000">
                      <a:alpha val="43137"/>
                    </a:srgbClr>
                  </a:outerShdw>
                </a:effectLst>
                <a:latin typeface="Georgia" pitchFamily="18" charset="0"/>
              </a:rPr>
              <a:t>неврогенних</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тахікардій</a:t>
            </a:r>
            <a:r>
              <a:rPr lang="uk-UA" b="1" i="1" dirty="0">
                <a:effectLst>
                  <a:outerShdw blurRad="38100" dist="38100" dir="2700000" algn="tl">
                    <a:srgbClr val="000000">
                      <a:alpha val="43137"/>
                    </a:srgbClr>
                  </a:outerShdw>
                </a:effectLst>
                <a:latin typeface="Georgia" pitchFamily="18" charset="0"/>
              </a:rPr>
              <a:t> з порушенням рівноваги тонусу вегетативної нервової системи з перевагою симпатичної і послабленням тонусу парасимпатичної </a:t>
            </a:r>
            <a:r>
              <a:rPr lang="uk-UA" b="1" i="1" dirty="0" err="1">
                <a:effectLst>
                  <a:outerShdw blurRad="38100" dist="38100" dir="2700000" algn="tl">
                    <a:srgbClr val="000000">
                      <a:alpha val="43137"/>
                    </a:srgbClr>
                  </a:outerShdw>
                </a:effectLst>
                <a:latin typeface="Georgia" pitchFamily="18" charset="0"/>
              </a:rPr>
              <a:t>інервації</a:t>
            </a:r>
            <a:r>
              <a:rPr lang="uk-UA" b="1" i="1" dirty="0">
                <a:effectLst>
                  <a:outerShdw blurRad="38100" dist="38100" dir="2700000" algn="tl">
                    <a:srgbClr val="000000">
                      <a:alpha val="43137"/>
                    </a:srgbClr>
                  </a:outerShdw>
                </a:effectLst>
                <a:latin typeface="Georgia" pitchFamily="18" charset="0"/>
              </a:rPr>
              <a:t>. </a:t>
            </a:r>
            <a:endParaRPr lang="ru-RU"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3467025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3200" b="1" i="1" dirty="0">
                <a:effectLst>
                  <a:outerShdw blurRad="38100" dist="38100" dir="2700000" algn="tl">
                    <a:srgbClr val="000000">
                      <a:alpha val="43137"/>
                    </a:srgbClr>
                  </a:outerShdw>
                </a:effectLst>
                <a:latin typeface="Georgia" pitchFamily="18" charset="0"/>
              </a:rPr>
              <a:t>ЕКГ - критерії </a:t>
            </a:r>
            <a:r>
              <a:rPr lang="uk-UA" sz="3200" b="1" i="1" dirty="0" err="1">
                <a:effectLst>
                  <a:outerShdw blurRad="38100" dist="38100" dir="2700000" algn="tl">
                    <a:srgbClr val="000000">
                      <a:alpha val="43137"/>
                    </a:srgbClr>
                  </a:outerShdw>
                </a:effectLst>
                <a:latin typeface="Georgia" pitchFamily="18" charset="0"/>
              </a:rPr>
              <a:t>синусової</a:t>
            </a:r>
            <a:r>
              <a:rPr lang="uk-UA" sz="3200" b="1" i="1" dirty="0">
                <a:effectLst>
                  <a:outerShdw blurRad="38100" dist="38100" dir="2700000" algn="tl">
                    <a:srgbClr val="000000">
                      <a:alpha val="43137"/>
                    </a:srgbClr>
                  </a:outerShdw>
                </a:effectLst>
                <a:latin typeface="Georgia" pitchFamily="18" charset="0"/>
              </a:rPr>
              <a:t> тахікардії: </a:t>
            </a:r>
            <a:br>
              <a:rPr lang="ru-RU" sz="3200" b="1" i="1" dirty="0">
                <a:effectLst>
                  <a:outerShdw blurRad="38100" dist="38100" dir="2700000" algn="tl">
                    <a:srgbClr val="000000">
                      <a:alpha val="43137"/>
                    </a:srgbClr>
                  </a:outerShdw>
                </a:effectLst>
                <a:latin typeface="Georgia" pitchFamily="18" charset="0"/>
              </a:rPr>
            </a:br>
            <a:endParaRPr lang="ru-RU" sz="3200" b="1"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467544" y="1071136"/>
            <a:ext cx="8229600" cy="4525963"/>
          </a:xfrm>
        </p:spPr>
        <p:txBody>
          <a:bodyPr>
            <a:normAutofit/>
          </a:bodyPr>
          <a:lstStyle/>
          <a:p>
            <a:pPr lvl="0"/>
            <a:r>
              <a:rPr lang="uk-UA" sz="2000" b="1" i="1" dirty="0">
                <a:effectLst>
                  <a:outerShdw blurRad="38100" dist="38100" dir="2700000" algn="tl">
                    <a:srgbClr val="000000">
                      <a:alpha val="43137"/>
                    </a:srgbClr>
                  </a:outerShdw>
                </a:effectLst>
                <a:latin typeface="Georgia" pitchFamily="18" charset="0"/>
              </a:rPr>
              <a:t>Хвиля Р. </a:t>
            </a:r>
            <a:r>
              <a:rPr lang="uk-UA" sz="2000" b="1" i="1" dirty="0" err="1">
                <a:effectLst>
                  <a:outerShdw blurRad="38100" dist="38100" dir="2700000" algn="tl">
                    <a:srgbClr val="000000">
                      <a:alpha val="43137"/>
                    </a:srgbClr>
                  </a:outerShdw>
                </a:effectLst>
                <a:latin typeface="Georgia" pitchFamily="18" charset="0"/>
              </a:rPr>
              <a:t>синусового</a:t>
            </a:r>
            <a:r>
              <a:rPr lang="uk-UA" sz="2000" b="1" i="1" dirty="0">
                <a:effectLst>
                  <a:outerShdw blurRad="38100" dist="38100" dir="2700000" algn="tl">
                    <a:srgbClr val="000000">
                      <a:alpha val="43137"/>
                    </a:srgbClr>
                  </a:outerShdw>
                </a:effectLst>
                <a:latin typeface="Georgia" pitchFamily="18" charset="0"/>
              </a:rPr>
              <a:t> походження.</a:t>
            </a:r>
            <a:endParaRPr lang="ru-RU" sz="2000" b="1" i="1" dirty="0">
              <a:effectLst>
                <a:outerShdw blurRad="38100" dist="38100" dir="2700000" algn="tl">
                  <a:srgbClr val="000000">
                    <a:alpha val="43137"/>
                  </a:srgbClr>
                </a:outerShdw>
              </a:effectLst>
              <a:latin typeface="Georgia" pitchFamily="18" charset="0"/>
            </a:endParaRPr>
          </a:p>
          <a:p>
            <a:pPr lvl="0"/>
            <a:r>
              <a:rPr lang="uk-UA" sz="2000" b="1" i="1" dirty="0">
                <a:effectLst>
                  <a:outerShdw blurRad="38100" dist="38100" dir="2700000" algn="tl">
                    <a:srgbClr val="000000">
                      <a:alpha val="43137"/>
                    </a:srgbClr>
                  </a:outerShdw>
                </a:effectLst>
                <a:latin typeface="Georgia" pitchFamily="18" charset="0"/>
              </a:rPr>
              <a:t>Постійний нормальний інтервал Р-Р з тривалістю 0,12-0,2 с. </a:t>
            </a:r>
            <a:endParaRPr lang="ru-RU" sz="2000" b="1" i="1" dirty="0">
              <a:effectLst>
                <a:outerShdw blurRad="38100" dist="38100" dir="2700000" algn="tl">
                  <a:srgbClr val="000000">
                    <a:alpha val="43137"/>
                  </a:srgbClr>
                </a:outerShdw>
              </a:effectLst>
              <a:latin typeface="Georgia" pitchFamily="18" charset="0"/>
            </a:endParaRPr>
          </a:p>
          <a:p>
            <a:pPr lvl="0"/>
            <a:r>
              <a:rPr lang="uk-UA" sz="2000" b="1" i="1" dirty="0">
                <a:effectLst>
                  <a:outerShdw blurRad="38100" dist="38100" dir="2700000" algn="tl">
                    <a:srgbClr val="000000">
                      <a:alpha val="43137"/>
                    </a:srgbClr>
                  </a:outerShdw>
                </a:effectLst>
                <a:latin typeface="Georgia" pitchFamily="18" charset="0"/>
              </a:rPr>
              <a:t>Скорочені інтервали R-R (менше 0,60 с) за рахунок скорочених </a:t>
            </a:r>
            <a:r>
              <a:rPr lang="uk-UA" sz="2000" b="1" i="1" dirty="0" err="1">
                <a:effectLst>
                  <a:outerShdw blurRad="38100" dist="38100" dir="2700000" algn="tl">
                    <a:srgbClr val="000000">
                      <a:alpha val="43137"/>
                    </a:srgbClr>
                  </a:outerShdw>
                </a:effectLst>
                <a:latin typeface="Georgia" pitchFamily="18" charset="0"/>
              </a:rPr>
              <a:t>діастолічних</a:t>
            </a:r>
            <a:r>
              <a:rPr lang="uk-UA" sz="2000" b="1" i="1" dirty="0">
                <a:effectLst>
                  <a:outerShdw blurRad="38100" dist="38100" dir="2700000" algn="tl">
                    <a:srgbClr val="000000">
                      <a:alpha val="43137"/>
                    </a:srgbClr>
                  </a:outerShdw>
                </a:effectLst>
                <a:latin typeface="Georgia" pitchFamily="18" charset="0"/>
              </a:rPr>
              <a:t> інтервалів T-P.</a:t>
            </a:r>
            <a:endParaRPr lang="ru-RU" sz="2000" b="1" i="1" dirty="0">
              <a:effectLst>
                <a:outerShdw blurRad="38100" dist="38100" dir="2700000" algn="tl">
                  <a:srgbClr val="000000">
                    <a:alpha val="43137"/>
                  </a:srgbClr>
                </a:outerShdw>
              </a:effectLst>
              <a:latin typeface="Georgia" pitchFamily="18" charset="0"/>
            </a:endParaRPr>
          </a:p>
          <a:p>
            <a:pPr lvl="0"/>
            <a:r>
              <a:rPr lang="uk-UA" sz="2000" b="1" i="1" dirty="0">
                <a:effectLst>
                  <a:outerShdw blurRad="38100" dist="38100" dir="2700000" algn="tl">
                    <a:srgbClr val="000000">
                      <a:alpha val="43137"/>
                    </a:srgbClr>
                  </a:outerShdw>
                </a:effectLst>
                <a:latin typeface="Georgia" pitchFamily="18" charset="0"/>
              </a:rPr>
              <a:t>Скарги відсутні або: серцебиття, відчуття важкості чи болі у ділянці серця. </a:t>
            </a:r>
            <a:endParaRPr lang="ru-RU" sz="2000" b="1" i="1" dirty="0">
              <a:effectLst>
                <a:outerShdw blurRad="38100" dist="38100" dir="2700000" algn="tl">
                  <a:srgbClr val="000000">
                    <a:alpha val="43137"/>
                  </a:srgbClr>
                </a:outerShdw>
              </a:effectLst>
              <a:latin typeface="Georgia" pitchFamily="18" charset="0"/>
            </a:endParaRPr>
          </a:p>
          <a:p>
            <a:pPr lvl="0"/>
            <a:r>
              <a:rPr lang="uk-UA" sz="2000" b="1" i="1" dirty="0">
                <a:effectLst>
                  <a:outerShdw blurRad="38100" dist="38100" dir="2700000" algn="tl">
                    <a:srgbClr val="000000">
                      <a:alpha val="43137"/>
                    </a:srgbClr>
                  </a:outerShdw>
                </a:effectLst>
                <a:latin typeface="Georgia" pitchFamily="18" charset="0"/>
              </a:rPr>
              <a:t>Сповільнення ритму при подразненні блукаючого нерва - натискування на </a:t>
            </a:r>
            <a:r>
              <a:rPr lang="uk-UA" sz="2000" b="1" i="1" dirty="0" err="1">
                <a:effectLst>
                  <a:outerShdw blurRad="38100" dist="38100" dir="2700000" algn="tl">
                    <a:srgbClr val="000000">
                      <a:alpha val="43137"/>
                    </a:srgbClr>
                  </a:outerShdw>
                </a:effectLst>
                <a:latin typeface="Georgia" pitchFamily="18" charset="0"/>
              </a:rPr>
              <a:t>синокаротидний</a:t>
            </a:r>
            <a:r>
              <a:rPr lang="uk-UA" sz="2000" b="1" i="1" dirty="0">
                <a:effectLst>
                  <a:outerShdw blurRad="38100" dist="38100" dir="2700000" algn="tl">
                    <a:srgbClr val="000000">
                      <a:alpha val="43137"/>
                    </a:srgbClr>
                  </a:outerShdw>
                </a:effectLst>
                <a:latin typeface="Georgia" pitchFamily="18" charset="0"/>
              </a:rPr>
              <a:t> синус, проба </a:t>
            </a:r>
            <a:r>
              <a:rPr lang="uk-UA" sz="2000" b="1" i="1" dirty="0" err="1">
                <a:effectLst>
                  <a:outerShdw blurRad="38100" dist="38100" dir="2700000" algn="tl">
                    <a:srgbClr val="000000">
                      <a:alpha val="43137"/>
                    </a:srgbClr>
                  </a:outerShdw>
                </a:effectLst>
                <a:latin typeface="Georgia" pitchFamily="18" charset="0"/>
              </a:rPr>
              <a:t>Вальсальви</a:t>
            </a:r>
            <a:r>
              <a:rPr lang="uk-UA" sz="2000" b="1" i="1" dirty="0">
                <a:effectLst>
                  <a:outerShdw blurRad="38100" dist="38100" dir="2700000" algn="tl">
                    <a:srgbClr val="000000">
                      <a:alpha val="43137"/>
                    </a:srgbClr>
                  </a:outerShdw>
                </a:effectLst>
                <a:latin typeface="Georgia" pitchFamily="18" charset="0"/>
              </a:rPr>
              <a:t>. </a:t>
            </a:r>
            <a:endParaRPr lang="ru-RU" sz="2000" b="1" i="1" dirty="0">
              <a:effectLst>
                <a:outerShdw blurRad="38100" dist="38100" dir="2700000" algn="tl">
                  <a:srgbClr val="000000">
                    <a:alpha val="43137"/>
                  </a:srgbClr>
                </a:outerShdw>
              </a:effectLst>
              <a:latin typeface="Georgia" pitchFamily="18" charset="0"/>
            </a:endParaRPr>
          </a:p>
          <a:p>
            <a:pPr marL="0" indent="0">
              <a:buNone/>
            </a:pPr>
            <a:r>
              <a:rPr lang="uk-UA" sz="2000" dirty="0"/>
              <a:t> </a:t>
            </a:r>
            <a:endParaRPr lang="ru-RU" sz="2000" dirty="0"/>
          </a:p>
          <a:p>
            <a:pPr marL="0" indent="0">
              <a:buNone/>
            </a:pPr>
            <a:r>
              <a:rPr lang="uk-UA" sz="2000" dirty="0"/>
              <a:t> </a:t>
            </a:r>
            <a:endParaRPr lang="ru-RU" sz="2000" dirty="0"/>
          </a:p>
          <a:p>
            <a:endParaRPr lang="ru-RU" sz="2000" dirty="0"/>
          </a:p>
        </p:txBody>
      </p:sp>
      <p:pic>
        <p:nvPicPr>
          <p:cNvPr id="4" name="Рисунок 3" descr="ecg_sinus_brady"/>
          <p:cNvPicPr/>
          <p:nvPr/>
        </p:nvPicPr>
        <p:blipFill>
          <a:blip r:embed="rId2">
            <a:extLst>
              <a:ext uri="{28A0092B-C50C-407E-A947-70E740481C1C}">
                <a14:useLocalDpi xmlns:a14="http://schemas.microsoft.com/office/drawing/2010/main" val="0"/>
              </a:ext>
            </a:extLst>
          </a:blip>
          <a:srcRect l="2800" t="14983" r="2040" b="31639"/>
          <a:stretch>
            <a:fillRect/>
          </a:stretch>
        </p:blipFill>
        <p:spPr bwMode="auto">
          <a:xfrm>
            <a:off x="2123728" y="4581128"/>
            <a:ext cx="5544616" cy="1429122"/>
          </a:xfrm>
          <a:prstGeom prst="rect">
            <a:avLst/>
          </a:prstGeom>
          <a:noFill/>
          <a:ln>
            <a:noFill/>
          </a:ln>
        </p:spPr>
      </p:pic>
    </p:spTree>
    <p:extLst>
      <p:ext uri="{BB962C8B-B14F-4D97-AF65-F5344CB8AC3E}">
        <p14:creationId xmlns:p14="http://schemas.microsoft.com/office/powerpoint/2010/main" val="3590604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i="1" dirty="0" err="1">
                <a:effectLst>
                  <a:outerShdw blurRad="38100" dist="38100" dir="2700000" algn="tl">
                    <a:srgbClr val="000000">
                      <a:alpha val="43137"/>
                    </a:srgbClr>
                  </a:outerShdw>
                </a:effectLst>
                <a:latin typeface="Georgia" pitchFamily="18" charset="0"/>
              </a:rPr>
              <a:t>Синусова</a:t>
            </a:r>
            <a:r>
              <a:rPr lang="uk-UA" sz="3200" b="1" i="1" dirty="0">
                <a:effectLst>
                  <a:outerShdw blurRad="38100" dist="38100" dir="2700000" algn="tl">
                    <a:srgbClr val="000000">
                      <a:alpha val="43137"/>
                    </a:srgbClr>
                  </a:outerShdw>
                </a:effectLst>
                <a:latin typeface="Georgia" pitchFamily="18" charset="0"/>
              </a:rPr>
              <a:t> брадикардія</a:t>
            </a:r>
            <a:endParaRPr lang="ru-RU" sz="3200"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467544" y="1196752"/>
            <a:ext cx="8229600" cy="5257800"/>
          </a:xfrm>
        </p:spPr>
        <p:txBody>
          <a:bodyPr>
            <a:normAutofit fontScale="92500" lnSpcReduction="10000"/>
          </a:bodyPr>
          <a:lstStyle/>
          <a:p>
            <a:pPr algn="just"/>
            <a:r>
              <a:rPr lang="uk-UA" sz="2000" b="1" i="1" dirty="0">
                <a:effectLst>
                  <a:outerShdw blurRad="38100" dist="38100" dir="2700000" algn="tl">
                    <a:srgbClr val="000000">
                      <a:alpha val="43137"/>
                    </a:srgbClr>
                  </a:outerShdw>
                </a:effectLst>
                <a:latin typeface="Georgia" pitchFamily="18" charset="0"/>
              </a:rPr>
              <a:t>       </a:t>
            </a:r>
            <a:r>
              <a:rPr lang="uk-UA" sz="2000" b="1" i="1" dirty="0" err="1">
                <a:solidFill>
                  <a:srgbClr val="FF0000"/>
                </a:solidFill>
                <a:effectLst>
                  <a:outerShdw blurRad="38100" dist="38100" dir="2700000" algn="tl">
                    <a:srgbClr val="000000">
                      <a:alpha val="43137"/>
                    </a:srgbClr>
                  </a:outerShdw>
                </a:effectLst>
                <a:latin typeface="Georgia" pitchFamily="18" charset="0"/>
              </a:rPr>
              <a:t>Синусова</a:t>
            </a:r>
            <a:r>
              <a:rPr lang="uk-UA" sz="2000" b="1" i="1" dirty="0">
                <a:solidFill>
                  <a:srgbClr val="FF0000"/>
                </a:solidFill>
                <a:effectLst>
                  <a:outerShdw blurRad="38100" dist="38100" dir="2700000" algn="tl">
                    <a:srgbClr val="000000">
                      <a:alpha val="43137"/>
                    </a:srgbClr>
                  </a:outerShdw>
                </a:effectLst>
                <a:latin typeface="Georgia" pitchFamily="18" charset="0"/>
              </a:rPr>
              <a:t> брадикардія </a:t>
            </a:r>
            <a:r>
              <a:rPr lang="uk-UA" sz="2000" b="1" i="1" dirty="0">
                <a:effectLst>
                  <a:outerShdw blurRad="38100" dist="38100" dir="2700000" algn="tl">
                    <a:srgbClr val="000000">
                      <a:alpha val="43137"/>
                    </a:srgbClr>
                  </a:outerShdw>
                </a:effectLst>
                <a:latin typeface="Georgia" pitchFamily="18" charset="0"/>
              </a:rPr>
              <a:t>- це сповільнення ритму серцевої діяльності (менше 60 ударів за 1 хвилину). Водієм ритму залишається </a:t>
            </a:r>
            <a:r>
              <a:rPr lang="uk-UA" sz="2000" b="1" i="1" dirty="0" err="1">
                <a:effectLst>
                  <a:outerShdw blurRad="38100" dist="38100" dir="2700000" algn="tl">
                    <a:srgbClr val="000000">
                      <a:alpha val="43137"/>
                    </a:srgbClr>
                  </a:outerShdw>
                </a:effectLst>
                <a:latin typeface="Georgia" pitchFamily="18" charset="0"/>
              </a:rPr>
              <a:t>синусовий</a:t>
            </a:r>
            <a:r>
              <a:rPr lang="uk-UA" sz="2000" b="1" i="1" dirty="0">
                <a:effectLst>
                  <a:outerShdw blurRad="38100" dist="38100" dir="2700000" algn="tl">
                    <a:srgbClr val="000000">
                      <a:alpha val="43137"/>
                    </a:srgbClr>
                  </a:outerShdw>
                </a:effectLst>
                <a:latin typeface="Georgia" pitchFamily="18" charset="0"/>
              </a:rPr>
              <a:t> вузол. </a:t>
            </a:r>
            <a:r>
              <a:rPr lang="uk-UA" sz="2000" b="1" i="1" dirty="0" err="1">
                <a:effectLst>
                  <a:outerShdw blurRad="38100" dist="38100" dir="2700000" algn="tl">
                    <a:srgbClr val="000000">
                      <a:alpha val="43137"/>
                    </a:srgbClr>
                  </a:outerShdw>
                </a:effectLst>
                <a:latin typeface="Georgia" pitchFamily="18" charset="0"/>
              </a:rPr>
              <a:t>Синусова</a:t>
            </a:r>
            <a:r>
              <a:rPr lang="uk-UA" sz="2000" b="1" i="1" dirty="0">
                <a:effectLst>
                  <a:outerShdw blurRad="38100" dist="38100" dir="2700000" algn="tl">
                    <a:srgbClr val="000000">
                      <a:alpha val="43137"/>
                    </a:srgbClr>
                  </a:outerShdw>
                </a:effectLst>
                <a:latin typeface="Georgia" pitchFamily="18" charset="0"/>
              </a:rPr>
              <a:t> брадикардія рідко буває меншою 40 ударів за хвилину. </a:t>
            </a:r>
            <a:endParaRPr lang="ru-RU" sz="2000" b="1" i="1" dirty="0">
              <a:effectLst>
                <a:outerShdw blurRad="38100" dist="38100" dir="2700000" algn="tl">
                  <a:srgbClr val="000000">
                    <a:alpha val="43137"/>
                  </a:srgbClr>
                </a:outerShdw>
              </a:effectLst>
              <a:latin typeface="Georgia" pitchFamily="18" charset="0"/>
            </a:endParaRPr>
          </a:p>
          <a:p>
            <a:pPr algn="just"/>
            <a:r>
              <a:rPr lang="uk-UA" sz="2000" b="1" i="1" dirty="0">
                <a:effectLst>
                  <a:outerShdw blurRad="38100" dist="38100" dir="2700000" algn="tl">
                    <a:srgbClr val="000000">
                      <a:alpha val="43137"/>
                    </a:srgbClr>
                  </a:outerShdw>
                </a:effectLst>
                <a:latin typeface="Georgia" pitchFamily="18" charset="0"/>
              </a:rPr>
              <a:t>Механізм </a:t>
            </a:r>
            <a:r>
              <a:rPr lang="uk-UA" sz="2000" b="1" i="1" dirty="0" err="1">
                <a:effectLst>
                  <a:outerShdw blurRad="38100" dist="38100" dir="2700000" algn="tl">
                    <a:srgbClr val="000000">
                      <a:alpha val="43137"/>
                    </a:srgbClr>
                  </a:outerShdw>
                </a:effectLst>
                <a:latin typeface="Georgia" pitchFamily="18" charset="0"/>
              </a:rPr>
              <a:t>синусової</a:t>
            </a:r>
            <a:r>
              <a:rPr lang="uk-UA" sz="2000" b="1" i="1" dirty="0">
                <a:effectLst>
                  <a:outerShdw blurRad="38100" dist="38100" dir="2700000" algn="tl">
                    <a:srgbClr val="000000">
                      <a:alpha val="43137"/>
                    </a:srgbClr>
                  </a:outerShdw>
                </a:effectLst>
                <a:latin typeface="Georgia" pitchFamily="18" charset="0"/>
              </a:rPr>
              <a:t> брадикардії: підвищення тонусу блукаючого нерва, зниження тонусу симпатичного нерва та пряма дія на клітини </a:t>
            </a:r>
            <a:r>
              <a:rPr lang="uk-UA" sz="2000" b="1" i="1" dirty="0" err="1">
                <a:effectLst>
                  <a:outerShdw blurRad="38100" dist="38100" dir="2700000" algn="tl">
                    <a:srgbClr val="000000">
                      <a:alpha val="43137"/>
                    </a:srgbClr>
                  </a:outerShdw>
                </a:effectLst>
                <a:latin typeface="Georgia" pitchFamily="18" charset="0"/>
              </a:rPr>
              <a:t>синусового</a:t>
            </a:r>
            <a:r>
              <a:rPr lang="uk-UA" sz="2000" b="1" i="1" dirty="0">
                <a:effectLst>
                  <a:outerShdw blurRad="38100" dist="38100" dir="2700000" algn="tl">
                    <a:srgbClr val="000000">
                      <a:alpha val="43137"/>
                    </a:srgbClr>
                  </a:outerShdw>
                </a:effectLst>
                <a:latin typeface="Georgia" pitchFamily="18" charset="0"/>
              </a:rPr>
              <a:t> вузла. Причиною </a:t>
            </a:r>
            <a:r>
              <a:rPr lang="uk-UA" sz="2000" b="1" i="1" dirty="0" err="1">
                <a:effectLst>
                  <a:outerShdw blurRad="38100" dist="38100" dir="2700000" algn="tl">
                    <a:srgbClr val="000000">
                      <a:alpha val="43137"/>
                    </a:srgbClr>
                  </a:outerShdw>
                </a:effectLst>
                <a:latin typeface="Georgia" pitchFamily="18" charset="0"/>
              </a:rPr>
              <a:t>синусової</a:t>
            </a:r>
            <a:r>
              <a:rPr lang="uk-UA" sz="2000" b="1" i="1" dirty="0">
                <a:effectLst>
                  <a:outerShdw blurRad="38100" dist="38100" dir="2700000" algn="tl">
                    <a:srgbClr val="000000">
                      <a:alpha val="43137"/>
                    </a:srgbClr>
                  </a:outerShdw>
                </a:effectLst>
                <a:latin typeface="Georgia" pitchFamily="18" charset="0"/>
              </a:rPr>
              <a:t> брадикардії можуть бути фізіологічні, </a:t>
            </a:r>
            <a:r>
              <a:rPr lang="uk-UA" sz="2000" b="1" i="1" dirty="0" err="1">
                <a:effectLst>
                  <a:outerShdw blurRad="38100" dist="38100" dir="2700000" algn="tl">
                    <a:srgbClr val="000000">
                      <a:alpha val="43137"/>
                    </a:srgbClr>
                  </a:outerShdw>
                </a:effectLst>
                <a:latin typeface="Georgia" pitchFamily="18" charset="0"/>
              </a:rPr>
              <a:t>вагусні</a:t>
            </a:r>
            <a:r>
              <a:rPr lang="uk-UA" sz="2000" b="1" i="1" dirty="0">
                <a:effectLst>
                  <a:outerShdw blurRad="38100" dist="38100" dir="2700000" algn="tl">
                    <a:srgbClr val="000000">
                      <a:alpha val="43137"/>
                    </a:srgbClr>
                  </a:outerShdw>
                </a:effectLst>
                <a:latin typeface="Georgia" pitchFamily="18" charset="0"/>
              </a:rPr>
              <a:t> брадикардії, токсичні та медикаментозні брадикардії та брадикардії при патології міокарда. Часто це такі захворювання, як: інфаркт міокарда, коронарний атеросклероз, ревмокардит. </a:t>
            </a:r>
            <a:endParaRPr lang="ru-RU" sz="2000" b="1" i="1" dirty="0">
              <a:effectLst>
                <a:outerShdw blurRad="38100" dist="38100" dir="2700000" algn="tl">
                  <a:srgbClr val="000000">
                    <a:alpha val="43137"/>
                  </a:srgbClr>
                </a:outerShdw>
              </a:effectLst>
              <a:latin typeface="Georgia" pitchFamily="18" charset="0"/>
            </a:endParaRPr>
          </a:p>
          <a:p>
            <a:pPr algn="just"/>
            <a:r>
              <a:rPr lang="uk-UA" sz="2000" b="1" i="1" dirty="0">
                <a:effectLst>
                  <a:outerShdw blurRad="38100" dist="38100" dir="2700000" algn="tl">
                    <a:srgbClr val="000000">
                      <a:alpha val="43137"/>
                    </a:srgbClr>
                  </a:outerShdw>
                </a:effectLst>
                <a:latin typeface="Georgia" pitchFamily="18" charset="0"/>
              </a:rPr>
              <a:t>      Скарги при </a:t>
            </a:r>
            <a:r>
              <a:rPr lang="uk-UA" sz="2000" b="1" i="1" dirty="0" err="1">
                <a:effectLst>
                  <a:outerShdw blurRad="38100" dist="38100" dir="2700000" algn="tl">
                    <a:srgbClr val="000000">
                      <a:alpha val="43137"/>
                    </a:srgbClr>
                  </a:outerShdw>
                </a:effectLst>
                <a:latin typeface="Georgia" pitchFamily="18" charset="0"/>
              </a:rPr>
              <a:t>синусовій</a:t>
            </a:r>
            <a:r>
              <a:rPr lang="uk-UA" sz="2000" b="1" i="1" dirty="0">
                <a:effectLst>
                  <a:outerShdw blurRad="38100" dist="38100" dir="2700000" algn="tl">
                    <a:srgbClr val="000000">
                      <a:alpha val="43137"/>
                    </a:srgbClr>
                  </a:outerShdw>
                </a:effectLst>
                <a:latin typeface="Georgia" pitchFamily="18" charset="0"/>
              </a:rPr>
              <a:t> брадикардії відсутні, інколи це серцебиття, </a:t>
            </a:r>
            <a:r>
              <a:rPr lang="uk-UA" sz="2000" b="1" i="1" dirty="0" err="1">
                <a:effectLst>
                  <a:outerShdw blurRad="38100" dist="38100" dir="2700000" algn="tl">
                    <a:srgbClr val="000000">
                      <a:alpha val="43137"/>
                    </a:srgbClr>
                  </a:outerShdw>
                </a:effectLst>
                <a:latin typeface="Georgia" pitchFamily="18" charset="0"/>
              </a:rPr>
              <a:t>головокружіння</a:t>
            </a:r>
            <a:r>
              <a:rPr lang="uk-UA" sz="2000" b="1" i="1" dirty="0">
                <a:effectLst>
                  <a:outerShdw blurRad="38100" dist="38100" dir="2700000" algn="tl">
                    <a:srgbClr val="000000">
                      <a:alpha val="43137"/>
                    </a:srgbClr>
                  </a:outerShdw>
                </a:effectLst>
                <a:latin typeface="Georgia" pitchFamily="18" charset="0"/>
              </a:rPr>
              <a:t>, </a:t>
            </a:r>
            <a:r>
              <a:rPr lang="uk-UA" sz="2000" b="1" i="1" dirty="0" err="1">
                <a:effectLst>
                  <a:outerShdw blurRad="38100" dist="38100" dir="2700000" algn="tl">
                    <a:srgbClr val="000000">
                      <a:alpha val="43137"/>
                    </a:srgbClr>
                  </a:outerShdw>
                </a:effectLst>
                <a:latin typeface="Georgia" pitchFamily="18" charset="0"/>
              </a:rPr>
              <a:t>синкопальні</a:t>
            </a:r>
            <a:r>
              <a:rPr lang="uk-UA" sz="2000" b="1" i="1" dirty="0">
                <a:effectLst>
                  <a:outerShdw blurRad="38100" dist="38100" dir="2700000" algn="tl">
                    <a:srgbClr val="000000">
                      <a:alpha val="43137"/>
                    </a:srgbClr>
                  </a:outerShdw>
                </a:effectLst>
                <a:latin typeface="Georgia" pitchFamily="18" charset="0"/>
              </a:rPr>
              <a:t> стани. Об’єктивно визначається правильний ритм (менше 60 ударів за хвилину), сила серцевих тонів не змінена. </a:t>
            </a:r>
            <a:endParaRPr lang="ru-RU" sz="2000" b="1" i="1" dirty="0">
              <a:effectLst>
                <a:outerShdw blurRad="38100" dist="38100" dir="2700000" algn="tl">
                  <a:srgbClr val="000000">
                    <a:alpha val="43137"/>
                  </a:srgbClr>
                </a:outerShdw>
              </a:effectLst>
              <a:latin typeface="Georgia" pitchFamily="18" charset="0"/>
            </a:endParaRPr>
          </a:p>
          <a:p>
            <a:pPr algn="just"/>
            <a:r>
              <a:rPr lang="uk-UA" sz="2000" b="1" i="1" dirty="0">
                <a:effectLst>
                  <a:outerShdw blurRad="38100" dist="38100" dir="2700000" algn="tl">
                    <a:srgbClr val="000000">
                      <a:alpha val="43137"/>
                    </a:srgbClr>
                  </a:outerShdw>
                </a:effectLst>
                <a:latin typeface="Georgia" pitchFamily="18" charset="0"/>
              </a:rPr>
              <a:t>      Дуже виражена аритмія може викликати ішемію мозку з </a:t>
            </a:r>
            <a:r>
              <a:rPr lang="uk-UA" sz="2000" b="1" i="1" dirty="0" err="1">
                <a:effectLst>
                  <a:outerShdw blurRad="38100" dist="38100" dir="2700000" algn="tl">
                    <a:srgbClr val="000000">
                      <a:alpha val="43137"/>
                    </a:srgbClr>
                  </a:outerShdw>
                </a:effectLst>
                <a:latin typeface="Georgia" pitchFamily="18" charset="0"/>
              </a:rPr>
              <a:t>синкопальними</a:t>
            </a:r>
            <a:r>
              <a:rPr lang="uk-UA" sz="2000" b="1" i="1" dirty="0">
                <a:effectLst>
                  <a:outerShdw blurRad="38100" dist="38100" dir="2700000" algn="tl">
                    <a:srgbClr val="000000">
                      <a:alpha val="43137"/>
                    </a:srgbClr>
                  </a:outerShdw>
                </a:effectLst>
                <a:latin typeface="Georgia" pitchFamily="18" charset="0"/>
              </a:rPr>
              <a:t> явищами. </a:t>
            </a:r>
            <a:endParaRPr lang="ru-RU" sz="2000" b="1" i="1" dirty="0">
              <a:effectLst>
                <a:outerShdw blurRad="38100" dist="38100" dir="2700000" algn="tl">
                  <a:srgbClr val="000000">
                    <a:alpha val="43137"/>
                  </a:srgbClr>
                </a:outerShdw>
              </a:effectLst>
              <a:latin typeface="Georgia" pitchFamily="18" charset="0"/>
            </a:endParaRPr>
          </a:p>
          <a:p>
            <a:endParaRPr lang="ru-RU" sz="2000" dirty="0"/>
          </a:p>
        </p:txBody>
      </p:sp>
    </p:spTree>
    <p:extLst>
      <p:ext uri="{BB962C8B-B14F-4D97-AF65-F5344CB8AC3E}">
        <p14:creationId xmlns:p14="http://schemas.microsoft.com/office/powerpoint/2010/main" val="148527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i="1" dirty="0">
                <a:effectLst>
                  <a:outerShdw blurRad="38100" dist="38100" dir="2700000" algn="tl">
                    <a:srgbClr val="000000">
                      <a:alpha val="43137"/>
                    </a:srgbClr>
                  </a:outerShdw>
                </a:effectLst>
                <a:latin typeface="Georgia" pitchFamily="18" charset="0"/>
              </a:rPr>
              <a:t>ЕКГ- ознаки </a:t>
            </a:r>
            <a:r>
              <a:rPr lang="uk-UA" sz="3200" b="1" i="1" dirty="0" err="1">
                <a:effectLst>
                  <a:outerShdw blurRad="38100" dist="38100" dir="2700000" algn="tl">
                    <a:srgbClr val="000000">
                      <a:alpha val="43137"/>
                    </a:srgbClr>
                  </a:outerShdw>
                </a:effectLst>
                <a:latin typeface="Georgia" pitchFamily="18" charset="0"/>
              </a:rPr>
              <a:t>синусової</a:t>
            </a:r>
            <a:r>
              <a:rPr lang="uk-UA" sz="3200" b="1" i="1" dirty="0">
                <a:effectLst>
                  <a:outerShdw blurRad="38100" dist="38100" dir="2700000" algn="tl">
                    <a:srgbClr val="000000">
                      <a:alpha val="43137"/>
                    </a:srgbClr>
                  </a:outerShdw>
                </a:effectLst>
                <a:latin typeface="Georgia" pitchFamily="18" charset="0"/>
              </a:rPr>
              <a:t> брадикардії</a:t>
            </a:r>
            <a:endParaRPr lang="ru-RU" sz="3200"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p:txBody>
          <a:bodyPr/>
          <a:lstStyle/>
          <a:p>
            <a:pPr marL="0" indent="0">
              <a:buNone/>
            </a:pPr>
            <a:r>
              <a:rPr lang="uk-UA" b="1" dirty="0"/>
              <a:t>    </a:t>
            </a:r>
            <a:r>
              <a:rPr lang="uk-UA" sz="2400" b="1" i="1" dirty="0">
                <a:effectLst>
                  <a:outerShdw blurRad="38100" dist="38100" dir="2700000" algn="tl">
                    <a:srgbClr val="000000">
                      <a:alpha val="43137"/>
                    </a:srgbClr>
                  </a:outerShdw>
                </a:effectLst>
                <a:latin typeface="Georgia" pitchFamily="18" charset="0"/>
              </a:rPr>
              <a:t>Хвиля Р </a:t>
            </a:r>
            <a:r>
              <a:rPr lang="uk-UA" sz="2400" b="1" i="1" dirty="0" err="1">
                <a:effectLst>
                  <a:outerShdw blurRad="38100" dist="38100" dir="2700000" algn="tl">
                    <a:srgbClr val="000000">
                      <a:alpha val="43137"/>
                    </a:srgbClr>
                  </a:outerShdw>
                </a:effectLst>
                <a:latin typeface="Georgia" pitchFamily="18" charset="0"/>
              </a:rPr>
              <a:t>синусового</a:t>
            </a:r>
            <a:r>
              <a:rPr lang="uk-UA" sz="2400" b="1" i="1" dirty="0">
                <a:effectLst>
                  <a:outerShdw blurRad="38100" dist="38100" dir="2700000" algn="tl">
                    <a:srgbClr val="000000">
                      <a:alpha val="43137"/>
                    </a:srgbClr>
                  </a:outerShdw>
                </a:effectLst>
                <a:latin typeface="Georgia" pitchFamily="18" charset="0"/>
              </a:rPr>
              <a:t> походження. </a:t>
            </a:r>
            <a:endParaRPr lang="ru-RU" sz="2400" b="1" i="1" dirty="0">
              <a:effectLst>
                <a:outerShdw blurRad="38100" dist="38100" dir="2700000" algn="tl">
                  <a:srgbClr val="000000">
                    <a:alpha val="43137"/>
                  </a:srgbClr>
                </a:outerShdw>
              </a:effectLst>
              <a:latin typeface="Georgia" pitchFamily="18" charset="0"/>
            </a:endParaRPr>
          </a:p>
          <a:p>
            <a:pPr lvl="0"/>
            <a:r>
              <a:rPr lang="uk-UA" sz="2400" b="1" i="1" dirty="0">
                <a:effectLst>
                  <a:outerShdw blurRad="38100" dist="38100" dir="2700000" algn="tl">
                    <a:srgbClr val="000000">
                      <a:alpha val="43137"/>
                    </a:srgbClr>
                  </a:outerShdw>
                </a:effectLst>
                <a:latin typeface="Georgia" pitchFamily="18" charset="0"/>
              </a:rPr>
              <a:t>Інтервали Р-R до 0,20 с і більше. </a:t>
            </a:r>
            <a:endParaRPr lang="ru-RU" sz="2400" b="1" i="1" dirty="0">
              <a:effectLst>
                <a:outerShdw blurRad="38100" dist="38100" dir="2700000" algn="tl">
                  <a:srgbClr val="000000">
                    <a:alpha val="43137"/>
                  </a:srgbClr>
                </a:outerShdw>
              </a:effectLst>
              <a:latin typeface="Georgia" pitchFamily="18" charset="0"/>
            </a:endParaRPr>
          </a:p>
          <a:p>
            <a:r>
              <a:rPr lang="uk-UA" sz="2400" b="1" i="1" dirty="0">
                <a:effectLst>
                  <a:outerShdw blurRad="38100" dist="38100" dir="2700000" algn="tl">
                    <a:srgbClr val="000000">
                      <a:alpha val="43137"/>
                    </a:srgbClr>
                  </a:outerShdw>
                </a:effectLst>
                <a:latin typeface="Georgia" pitchFamily="18" charset="0"/>
              </a:rPr>
              <a:t>Частота серцевого ритму - менше 60 ударів за хвилину</a:t>
            </a:r>
            <a:endParaRPr lang="ru-RU" sz="2400" b="1" i="1" dirty="0">
              <a:effectLst>
                <a:outerShdw blurRad="38100" dist="38100" dir="2700000" algn="tl">
                  <a:srgbClr val="000000">
                    <a:alpha val="43137"/>
                  </a:srgbClr>
                </a:outerShdw>
              </a:effectLst>
              <a:latin typeface="Georgia" pitchFamily="18" charset="0"/>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453755"/>
            <a:ext cx="6120680" cy="1127373"/>
          </a:xfrm>
          <a:prstGeom prst="rect">
            <a:avLst/>
          </a:prstGeom>
          <a:noFill/>
          <a:ln>
            <a:noFill/>
          </a:ln>
        </p:spPr>
      </p:pic>
      <p:pic>
        <p:nvPicPr>
          <p:cNvPr id="5" name="Picture 3" descr="C:\Users\КАРНАВАН\Desktop\ГИФ\син бради.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581128"/>
            <a:ext cx="7128792" cy="227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564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i="1" dirty="0" err="1">
                <a:effectLst>
                  <a:outerShdw blurRad="38100" dist="38100" dir="2700000" algn="tl">
                    <a:srgbClr val="000000">
                      <a:alpha val="43137"/>
                    </a:srgbClr>
                  </a:outerShdw>
                </a:effectLst>
                <a:latin typeface="Georgia" pitchFamily="18" charset="0"/>
              </a:rPr>
              <a:t>Синусова</a:t>
            </a:r>
            <a:r>
              <a:rPr lang="uk-UA" sz="3200" b="1" i="1" dirty="0">
                <a:effectLst>
                  <a:outerShdw blurRad="38100" dist="38100" dir="2700000" algn="tl">
                    <a:srgbClr val="000000">
                      <a:alpha val="43137"/>
                    </a:srgbClr>
                  </a:outerShdw>
                </a:effectLst>
                <a:latin typeface="Georgia" pitchFamily="18" charset="0"/>
              </a:rPr>
              <a:t> аритмія</a:t>
            </a:r>
            <a:endParaRPr lang="ru-RU" sz="3200"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179512" y="1268760"/>
            <a:ext cx="8784976" cy="5400600"/>
          </a:xfrm>
        </p:spPr>
        <p:txBody>
          <a:bodyPr>
            <a:normAutofit fontScale="55000" lnSpcReduction="20000"/>
          </a:bodyPr>
          <a:lstStyle/>
          <a:p>
            <a:r>
              <a:rPr lang="uk-UA" sz="3600" b="1" i="1" dirty="0">
                <a:solidFill>
                  <a:srgbClr val="FF0000"/>
                </a:solidFill>
                <a:effectLst>
                  <a:outerShdw blurRad="38100" dist="38100" dir="2700000" algn="tl">
                    <a:srgbClr val="000000">
                      <a:alpha val="43137"/>
                    </a:srgbClr>
                  </a:outerShdw>
                </a:effectLst>
                <a:latin typeface="Georgia" pitchFamily="18" charset="0"/>
              </a:rPr>
              <a:t>        </a:t>
            </a:r>
            <a:r>
              <a:rPr lang="uk-UA" sz="3600" b="1" i="1" dirty="0" err="1">
                <a:solidFill>
                  <a:srgbClr val="FF0000"/>
                </a:solidFill>
                <a:effectLst>
                  <a:outerShdw blurRad="38100" dist="38100" dir="2700000" algn="tl">
                    <a:srgbClr val="000000">
                      <a:alpha val="43137"/>
                    </a:srgbClr>
                  </a:outerShdw>
                </a:effectLst>
                <a:latin typeface="Georgia" pitchFamily="18" charset="0"/>
              </a:rPr>
              <a:t>Синусова</a:t>
            </a:r>
            <a:r>
              <a:rPr lang="uk-UA" sz="3600" b="1" i="1" dirty="0">
                <a:solidFill>
                  <a:srgbClr val="FF0000"/>
                </a:solidFill>
                <a:effectLst>
                  <a:outerShdw blurRad="38100" dist="38100" dir="2700000" algn="tl">
                    <a:srgbClr val="000000">
                      <a:alpha val="43137"/>
                    </a:srgbClr>
                  </a:outerShdw>
                </a:effectLst>
                <a:latin typeface="Georgia" pitchFamily="18" charset="0"/>
              </a:rPr>
              <a:t> аритмія </a:t>
            </a:r>
            <a:r>
              <a:rPr lang="uk-UA" sz="3600" b="1" i="1" dirty="0">
                <a:effectLst>
                  <a:outerShdw blurRad="38100" dist="38100" dir="2700000" algn="tl">
                    <a:srgbClr val="000000">
                      <a:alpha val="43137"/>
                    </a:srgbClr>
                  </a:outerShdw>
                </a:effectLst>
                <a:latin typeface="Georgia" pitchFamily="18" charset="0"/>
              </a:rPr>
              <a:t>характеризується </a:t>
            </a:r>
            <a:r>
              <a:rPr lang="uk-UA" sz="3600" b="1" i="1" dirty="0" err="1">
                <a:effectLst>
                  <a:outerShdw blurRad="38100" dist="38100" dir="2700000" algn="tl">
                    <a:srgbClr val="000000">
                      <a:alpha val="43137"/>
                    </a:srgbClr>
                  </a:outerShdw>
                </a:effectLst>
                <a:latin typeface="Georgia" pitchFamily="18" charset="0"/>
              </a:rPr>
              <a:t>чередуванням</a:t>
            </a:r>
            <a:r>
              <a:rPr lang="uk-UA" sz="3600" b="1" i="1" dirty="0">
                <a:effectLst>
                  <a:outerShdw blurRad="38100" dist="38100" dir="2700000" algn="tl">
                    <a:srgbClr val="000000">
                      <a:alpha val="43137"/>
                    </a:srgbClr>
                  </a:outerShdw>
                </a:effectLst>
                <a:latin typeface="Georgia" pitchFamily="18" charset="0"/>
              </a:rPr>
              <a:t> почастішання та </a:t>
            </a:r>
            <a:r>
              <a:rPr lang="uk-UA" sz="3600" b="1" i="1" dirty="0" err="1">
                <a:effectLst>
                  <a:outerShdw blurRad="38100" dist="38100" dir="2700000" algn="tl">
                    <a:srgbClr val="000000">
                      <a:alpha val="43137"/>
                    </a:srgbClr>
                  </a:outerShdw>
                </a:effectLst>
                <a:latin typeface="Georgia" pitchFamily="18" charset="0"/>
              </a:rPr>
              <a:t>порідшення</a:t>
            </a:r>
            <a:r>
              <a:rPr lang="uk-UA" sz="3600" b="1" i="1" dirty="0">
                <a:effectLst>
                  <a:outerShdw blurRad="38100" dist="38100" dir="2700000" algn="tl">
                    <a:srgbClr val="000000">
                      <a:alpha val="43137"/>
                    </a:srgbClr>
                  </a:outerShdw>
                </a:effectLst>
                <a:latin typeface="Georgia" pitchFamily="18" charset="0"/>
              </a:rPr>
              <a:t> скорочень внаслідок нерівномірного генерування імпульсів збудження у самому </a:t>
            </a:r>
            <a:r>
              <a:rPr lang="uk-UA" sz="3600" b="1" i="1" dirty="0" err="1">
                <a:effectLst>
                  <a:outerShdw blurRad="38100" dist="38100" dir="2700000" algn="tl">
                    <a:srgbClr val="000000">
                      <a:alpha val="43137"/>
                    </a:srgbClr>
                  </a:outerShdw>
                </a:effectLst>
                <a:latin typeface="Georgia" pitchFamily="18" charset="0"/>
              </a:rPr>
              <a:t>синусовому</a:t>
            </a:r>
            <a:r>
              <a:rPr lang="uk-UA" sz="3600" b="1" i="1" dirty="0">
                <a:effectLst>
                  <a:outerShdw blurRad="38100" dist="38100" dir="2700000" algn="tl">
                    <a:srgbClr val="000000">
                      <a:alpha val="43137"/>
                    </a:srgbClr>
                  </a:outerShdw>
                </a:effectLst>
                <a:latin typeface="Georgia" pitchFamily="18" charset="0"/>
              </a:rPr>
              <a:t> вузлі. Дихальна аритмія залежить від фаз дихання. Вона викликається рефлекторними змінами тонусу </a:t>
            </a:r>
            <a:r>
              <a:rPr lang="uk-UA" sz="3600" b="1" i="1" dirty="0" err="1">
                <a:effectLst>
                  <a:outerShdw blurRad="38100" dist="38100" dir="2700000" algn="tl">
                    <a:srgbClr val="000000">
                      <a:alpha val="43137"/>
                    </a:srgbClr>
                  </a:outerShdw>
                </a:effectLst>
                <a:latin typeface="Georgia" pitchFamily="18" charset="0"/>
              </a:rPr>
              <a:t>n.vagus</a:t>
            </a:r>
            <a:r>
              <a:rPr lang="uk-UA" sz="3600" b="1" i="1" dirty="0">
                <a:effectLst>
                  <a:outerShdw blurRad="38100" dist="38100" dir="2700000" algn="tl">
                    <a:srgbClr val="000000">
                      <a:alpha val="43137"/>
                    </a:srgbClr>
                  </a:outerShdw>
                </a:effectLst>
                <a:latin typeface="Georgia" pitchFamily="18" charset="0"/>
              </a:rPr>
              <a:t> та </a:t>
            </a:r>
            <a:r>
              <a:rPr lang="uk-UA" sz="3600" b="1" i="1" dirty="0" err="1">
                <a:effectLst>
                  <a:outerShdw blurRad="38100" dist="38100" dir="2700000" algn="tl">
                    <a:srgbClr val="000000">
                      <a:alpha val="43137"/>
                    </a:srgbClr>
                  </a:outerShdw>
                </a:effectLst>
                <a:latin typeface="Georgia" pitchFamily="18" charset="0"/>
              </a:rPr>
              <a:t>n.sympaticus</a:t>
            </a:r>
            <a:r>
              <a:rPr lang="uk-UA" sz="3600" b="1" i="1" dirty="0">
                <a:effectLst>
                  <a:outerShdw blurRad="38100" dist="38100" dir="2700000" algn="tl">
                    <a:srgbClr val="000000">
                      <a:alpha val="43137"/>
                    </a:srgbClr>
                  </a:outerShdw>
                </a:effectLst>
                <a:latin typeface="Georgia" pitchFamily="18" charset="0"/>
              </a:rPr>
              <a:t> в зв’язку з фазою дихання. Це виникає  шляхами декількох рефлексів, які впливають під час дихання на функцію </a:t>
            </a:r>
            <a:r>
              <a:rPr lang="uk-UA" sz="3600" b="1" i="1" dirty="0" err="1">
                <a:effectLst>
                  <a:outerShdw blurRad="38100" dist="38100" dir="2700000" algn="tl">
                    <a:srgbClr val="000000">
                      <a:alpha val="43137"/>
                    </a:srgbClr>
                  </a:outerShdw>
                </a:effectLst>
                <a:latin typeface="Georgia" pitchFamily="18" charset="0"/>
              </a:rPr>
              <a:t>синусового</a:t>
            </a:r>
            <a:r>
              <a:rPr lang="uk-UA" sz="3600" b="1" i="1" dirty="0">
                <a:effectLst>
                  <a:outerShdw blurRad="38100" dist="38100" dir="2700000" algn="tl">
                    <a:srgbClr val="000000">
                      <a:alpha val="43137"/>
                    </a:srgbClr>
                  </a:outerShdw>
                </a:effectLst>
                <a:latin typeface="Georgia" pitchFamily="18" charset="0"/>
              </a:rPr>
              <a:t> вузла. </a:t>
            </a:r>
            <a:endParaRPr lang="ru-RU" sz="3600" b="1" i="1" dirty="0">
              <a:effectLst>
                <a:outerShdw blurRad="38100" dist="38100" dir="2700000" algn="tl">
                  <a:srgbClr val="000000">
                    <a:alpha val="43137"/>
                  </a:srgbClr>
                </a:outerShdw>
              </a:effectLst>
              <a:latin typeface="Georgia" pitchFamily="18" charset="0"/>
            </a:endParaRPr>
          </a:p>
          <a:p>
            <a:r>
              <a:rPr lang="uk-UA" sz="3600" b="1" i="1" dirty="0">
                <a:effectLst>
                  <a:outerShdw blurRad="38100" dist="38100" dir="2700000" algn="tl">
                    <a:srgbClr val="000000">
                      <a:alpha val="43137"/>
                    </a:srgbClr>
                  </a:outerShdw>
                </a:effectLst>
                <a:latin typeface="Georgia" pitchFamily="18" charset="0"/>
              </a:rPr>
              <a:t>       Рефлекс </a:t>
            </a:r>
            <a:r>
              <a:rPr lang="uk-UA" sz="3600" b="1" i="1" dirty="0" err="1">
                <a:effectLst>
                  <a:outerShdw blurRad="38100" dist="38100" dir="2700000" algn="tl">
                    <a:srgbClr val="000000">
                      <a:alpha val="43137"/>
                    </a:srgbClr>
                  </a:outerShdw>
                </a:effectLst>
                <a:latin typeface="Georgia" pitchFamily="18" charset="0"/>
              </a:rPr>
              <a:t>Бейнбриджа</a:t>
            </a:r>
            <a:r>
              <a:rPr lang="uk-UA" sz="3600" b="1" i="1" dirty="0">
                <a:effectLst>
                  <a:outerShdw blurRad="38100" dist="38100" dir="2700000" algn="tl">
                    <a:srgbClr val="000000">
                      <a:alpha val="43137"/>
                    </a:srgbClr>
                  </a:outerShdw>
                </a:effectLst>
                <a:latin typeface="Georgia" pitchFamily="18" charset="0"/>
              </a:rPr>
              <a:t>. Під час вдиху великий приплив крові до серця підвищує тиск на барорецептори правого передсердя та порожнисті вени. Це призводить до стимуляції симпатичного нерва і прискорення частоти серцевих скорочень. Видих призводить до зворотного ефекту. </a:t>
            </a:r>
            <a:endParaRPr lang="ru-RU" sz="3600" b="1" i="1" dirty="0">
              <a:effectLst>
                <a:outerShdw blurRad="38100" dist="38100" dir="2700000" algn="tl">
                  <a:srgbClr val="000000">
                    <a:alpha val="43137"/>
                  </a:srgbClr>
                </a:outerShdw>
              </a:effectLst>
              <a:latin typeface="Georgia" pitchFamily="18" charset="0"/>
            </a:endParaRPr>
          </a:p>
          <a:p>
            <a:r>
              <a:rPr lang="uk-UA" sz="3600" b="1" i="1" dirty="0">
                <a:effectLst>
                  <a:outerShdw blurRad="38100" dist="38100" dir="2700000" algn="tl">
                    <a:srgbClr val="000000">
                      <a:alpha val="43137"/>
                    </a:srgbClr>
                  </a:outerShdw>
                </a:effectLst>
                <a:latin typeface="Georgia" pitchFamily="18" charset="0"/>
              </a:rPr>
              <a:t>         Рефлекс </a:t>
            </a:r>
            <a:r>
              <a:rPr lang="uk-UA" sz="3600" b="1" i="1" dirty="0" err="1">
                <a:effectLst>
                  <a:outerShdw blurRad="38100" dist="38100" dir="2700000" algn="tl">
                    <a:srgbClr val="000000">
                      <a:alpha val="43137"/>
                    </a:srgbClr>
                  </a:outerShdw>
                </a:effectLst>
                <a:latin typeface="Georgia" pitchFamily="18" charset="0"/>
              </a:rPr>
              <a:t>Герінга-Брейєра</a:t>
            </a:r>
            <a:r>
              <a:rPr lang="uk-UA" sz="3600" b="1" i="1" dirty="0">
                <a:effectLst>
                  <a:outerShdw blurRad="38100" dist="38100" dir="2700000" algn="tl">
                    <a:srgbClr val="000000">
                      <a:alpha val="43137"/>
                    </a:srgbClr>
                  </a:outerShdw>
                </a:effectLst>
                <a:latin typeface="Georgia" pitchFamily="18" charset="0"/>
              </a:rPr>
              <a:t>. Під час вдиху подразнюються закінчення аферентних нервових волокон і проходить пригнічення блукаючого нерва, що призводить до почастішання серцевих скорочень. Головними діагностичними критеріями дихальної аритмії є виявлення зв’язку з фазами дихання і зникнення після затримки дихання чи застосування атропіну.</a:t>
            </a:r>
            <a:endParaRPr lang="ru-RU" sz="3600" b="1" i="1" dirty="0">
              <a:effectLst>
                <a:outerShdw blurRad="38100" dist="38100" dir="2700000" algn="tl">
                  <a:srgbClr val="000000">
                    <a:alpha val="43137"/>
                  </a:srgbClr>
                </a:outerShdw>
              </a:effectLst>
              <a:latin typeface="Georgia" pitchFamily="18" charset="0"/>
            </a:endParaRPr>
          </a:p>
          <a:p>
            <a:endParaRPr lang="ru-RU" dirty="0"/>
          </a:p>
        </p:txBody>
      </p:sp>
    </p:spTree>
    <p:extLst>
      <p:ext uri="{BB962C8B-B14F-4D97-AF65-F5344CB8AC3E}">
        <p14:creationId xmlns:p14="http://schemas.microsoft.com/office/powerpoint/2010/main" val="2431435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7170" name="Picture 2" descr="Что значит синусовая аритмия: лечение, симптомы, причины 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424936" cy="640871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23691" y="260648"/>
            <a:ext cx="4424609" cy="584775"/>
          </a:xfrm>
          <a:prstGeom prst="rect">
            <a:avLst/>
          </a:prstGeom>
          <a:solidFill>
            <a:schemeClr val="bg1"/>
          </a:solidFill>
        </p:spPr>
        <p:txBody>
          <a:bodyPr wrap="none">
            <a:spAutoFit/>
          </a:bodyPr>
          <a:lstStyle/>
          <a:p>
            <a:r>
              <a:rPr lang="uk-UA" sz="3200" b="1" i="1" dirty="0" err="1">
                <a:effectLst>
                  <a:outerShdw blurRad="38100" dist="38100" dir="2700000" algn="tl">
                    <a:srgbClr val="000000">
                      <a:alpha val="43137"/>
                    </a:srgbClr>
                  </a:outerShdw>
                </a:effectLst>
                <a:latin typeface="Georgia" pitchFamily="18" charset="0"/>
              </a:rPr>
              <a:t>Синусова</a:t>
            </a:r>
            <a:r>
              <a:rPr lang="uk-UA" sz="3200" b="1" i="1" dirty="0">
                <a:effectLst>
                  <a:outerShdw blurRad="38100" dist="38100" dir="2700000" algn="tl">
                    <a:srgbClr val="000000">
                      <a:alpha val="43137"/>
                    </a:srgbClr>
                  </a:outerShdw>
                </a:effectLst>
                <a:latin typeface="Georgia" pitchFamily="18" charset="0"/>
              </a:rPr>
              <a:t> аритмія</a:t>
            </a:r>
            <a:endParaRPr lang="ru-RU" sz="3200" dirty="0"/>
          </a:p>
        </p:txBody>
      </p:sp>
      <p:sp>
        <p:nvSpPr>
          <p:cNvPr id="5" name="Прямоугольник 4"/>
          <p:cNvSpPr/>
          <p:nvPr/>
        </p:nvSpPr>
        <p:spPr>
          <a:xfrm>
            <a:off x="338361" y="5343246"/>
            <a:ext cx="8280920" cy="1200329"/>
          </a:xfrm>
          <a:prstGeom prst="rect">
            <a:avLst/>
          </a:prstGeom>
          <a:solidFill>
            <a:schemeClr val="bg1"/>
          </a:solidFill>
        </p:spPr>
        <p:txBody>
          <a:bodyPr wrap="square">
            <a:spAutoFit/>
          </a:bodyPr>
          <a:lstStyle/>
          <a:p>
            <a:pPr algn="ctr"/>
            <a:r>
              <a:rPr lang="uk-UA" b="1" i="1" dirty="0">
                <a:effectLst>
                  <a:outerShdw blurRad="38100" dist="38100" dir="2700000" algn="tl">
                    <a:srgbClr val="000000">
                      <a:alpha val="43137"/>
                    </a:srgbClr>
                  </a:outerShdw>
                </a:effectLst>
                <a:latin typeface="Georgia" pitchFamily="18" charset="0"/>
              </a:rPr>
              <a:t>Інтервали Р-Р різні</a:t>
            </a:r>
          </a:p>
          <a:p>
            <a:pPr algn="ctr"/>
            <a:endParaRPr lang="uk-UA" b="1" i="1" dirty="0">
              <a:effectLst>
                <a:outerShdw blurRad="38100" dist="38100" dir="2700000" algn="tl">
                  <a:srgbClr val="000000">
                    <a:alpha val="43137"/>
                  </a:srgbClr>
                </a:outerShdw>
              </a:effectLst>
              <a:latin typeface="Georgia" pitchFamily="18" charset="0"/>
            </a:endParaRPr>
          </a:p>
          <a:p>
            <a:pPr algn="ctr"/>
            <a:r>
              <a:rPr lang="uk-UA" b="1" i="1" dirty="0">
                <a:effectLst>
                  <a:outerShdw blurRad="38100" dist="38100" dir="2700000" algn="tl">
                    <a:srgbClr val="000000">
                      <a:alpha val="43137"/>
                    </a:srgbClr>
                  </a:outerShdw>
                </a:effectLst>
                <a:latin typeface="Georgia" pitchFamily="18" charset="0"/>
              </a:rPr>
              <a:t>Найбільший інтервал Р-Р відрізняється від найменшого більш, ніж на 0,12 с</a:t>
            </a:r>
            <a:endParaRPr lang="ru-RU" dirty="0"/>
          </a:p>
        </p:txBody>
      </p:sp>
    </p:spTree>
    <p:extLst>
      <p:ext uri="{BB962C8B-B14F-4D97-AF65-F5344CB8AC3E}">
        <p14:creationId xmlns:p14="http://schemas.microsoft.com/office/powerpoint/2010/main" val="1183563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i="1" dirty="0" err="1">
                <a:effectLst>
                  <a:outerShdw blurRad="38100" dist="38100" dir="2700000" algn="tl">
                    <a:srgbClr val="000000">
                      <a:alpha val="43137"/>
                    </a:srgbClr>
                  </a:outerShdw>
                </a:effectLst>
                <a:latin typeface="Georgia" pitchFamily="18" charset="0"/>
              </a:rPr>
              <a:t>Передсердна</a:t>
            </a:r>
            <a:r>
              <a:rPr lang="uk-UA" sz="3200" b="1" i="1" dirty="0">
                <a:effectLst>
                  <a:outerShdw blurRad="38100" dist="38100" dir="2700000" algn="tl">
                    <a:srgbClr val="000000">
                      <a:alpha val="43137"/>
                    </a:srgbClr>
                  </a:outerShdw>
                </a:effectLst>
                <a:latin typeface="Georgia" pitchFamily="18" charset="0"/>
              </a:rPr>
              <a:t> </a:t>
            </a:r>
            <a:r>
              <a:rPr lang="uk-UA" sz="3200" b="1" i="1" dirty="0" err="1">
                <a:effectLst>
                  <a:outerShdw blurRad="38100" dist="38100" dir="2700000" algn="tl">
                    <a:srgbClr val="000000">
                      <a:alpha val="43137"/>
                    </a:srgbClr>
                  </a:outerShdw>
                </a:effectLst>
                <a:latin typeface="Georgia" pitchFamily="18" charset="0"/>
              </a:rPr>
              <a:t>мультифокальна</a:t>
            </a:r>
            <a:r>
              <a:rPr lang="uk-UA" sz="3200" b="1" i="1" dirty="0">
                <a:effectLst>
                  <a:outerShdw blurRad="38100" dist="38100" dir="2700000" algn="tl">
                    <a:srgbClr val="000000">
                      <a:alpha val="43137"/>
                    </a:srgbClr>
                  </a:outerShdw>
                </a:effectLst>
                <a:latin typeface="Georgia" pitchFamily="18" charset="0"/>
              </a:rPr>
              <a:t> </a:t>
            </a:r>
            <a:r>
              <a:rPr lang="uk-UA" sz="3200" b="1" i="1" dirty="0" err="1">
                <a:effectLst>
                  <a:outerShdw blurRad="38100" dist="38100" dir="2700000" algn="tl">
                    <a:srgbClr val="000000">
                      <a:alpha val="43137"/>
                    </a:srgbClr>
                  </a:outerShdw>
                </a:effectLst>
                <a:latin typeface="Georgia" pitchFamily="18" charset="0"/>
              </a:rPr>
              <a:t>тахикардія</a:t>
            </a:r>
            <a:endParaRPr lang="ru-RU" sz="3200" b="1" i="1" dirty="0">
              <a:effectLst>
                <a:outerShdw blurRad="38100" dist="38100" dir="2700000" algn="tl">
                  <a:srgbClr val="000000">
                    <a:alpha val="43137"/>
                  </a:srgbClr>
                </a:outerShdw>
              </a:effectLst>
              <a:latin typeface="Georgia" pitchFamily="18" charset="0"/>
            </a:endParaRPr>
          </a:p>
        </p:txBody>
      </p:sp>
      <p:pic>
        <p:nvPicPr>
          <p:cNvPr id="21506" name="Picture 2" descr="C:\Users\КАРНАВАН\Desktop\ГИФ\мультифокальная предсердная тахикардия.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657276" y="1268760"/>
            <a:ext cx="3302056"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МУЛЬТИФОКАЛЬНАЯ ПРЕДСЕРДНАЯ ТАХИКАРД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МУЛЬТИФОКАЛЬНАЯ ПРЕДСЕРДНАЯ ТАХИКАРДИ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1511" name="Picture 7" descr="C:\Users\КАРНАВАН\Desktop\ГИФ\Без названия.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164" y="3212976"/>
            <a:ext cx="6862140" cy="3261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632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443"/>
            <a:ext cx="8229600" cy="1143000"/>
          </a:xfrm>
        </p:spPr>
        <p:txBody>
          <a:bodyPr>
            <a:normAutofit/>
          </a:bodyPr>
          <a:lstStyle/>
          <a:p>
            <a:r>
              <a:rPr lang="uk-UA" sz="3200" b="1" i="1" dirty="0" err="1">
                <a:effectLst>
                  <a:outerShdw blurRad="38100" dist="38100" dir="2700000" algn="tl">
                    <a:srgbClr val="000000">
                      <a:alpha val="43137"/>
                    </a:srgbClr>
                  </a:outerShdw>
                </a:effectLst>
                <a:latin typeface="Georgia" pitchFamily="18" charset="0"/>
              </a:rPr>
              <a:t>Екстрасистолічна</a:t>
            </a:r>
            <a:r>
              <a:rPr lang="uk-UA" sz="3200" b="1" i="1" dirty="0">
                <a:effectLst>
                  <a:outerShdw blurRad="38100" dist="38100" dir="2700000" algn="tl">
                    <a:srgbClr val="000000">
                      <a:alpha val="43137"/>
                    </a:srgbClr>
                  </a:outerShdw>
                </a:effectLst>
                <a:latin typeface="Georgia" pitchFamily="18" charset="0"/>
              </a:rPr>
              <a:t> аритмія</a:t>
            </a:r>
            <a:endParaRPr lang="ru-RU" sz="3200"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467544" y="1052736"/>
            <a:ext cx="8352928" cy="4525963"/>
          </a:xfrm>
        </p:spPr>
        <p:txBody>
          <a:bodyPr>
            <a:normAutofit fontScale="77500" lnSpcReduction="20000"/>
          </a:bodyPr>
          <a:lstStyle/>
          <a:p>
            <a:pPr algn="just"/>
            <a:r>
              <a:rPr lang="uk-UA" b="1" dirty="0">
                <a:solidFill>
                  <a:srgbClr val="FF0000"/>
                </a:solidFill>
              </a:rPr>
              <a:t>         </a:t>
            </a:r>
            <a:r>
              <a:rPr lang="uk-UA" sz="2900" b="1" i="1" dirty="0" err="1">
                <a:solidFill>
                  <a:srgbClr val="FF0000"/>
                </a:solidFill>
                <a:effectLst>
                  <a:outerShdw blurRad="38100" dist="38100" dir="2700000" algn="tl">
                    <a:srgbClr val="000000">
                      <a:alpha val="43137"/>
                    </a:srgbClr>
                  </a:outerShdw>
                </a:effectLst>
                <a:latin typeface="Georgia" pitchFamily="18" charset="0"/>
              </a:rPr>
              <a:t>Екстрасистолічна</a:t>
            </a:r>
            <a:r>
              <a:rPr lang="uk-UA" sz="2900" b="1" i="1" dirty="0">
                <a:solidFill>
                  <a:srgbClr val="FF0000"/>
                </a:solidFill>
                <a:effectLst>
                  <a:outerShdw blurRad="38100" dist="38100" dir="2700000" algn="tl">
                    <a:srgbClr val="000000">
                      <a:alpha val="43137"/>
                    </a:srgbClr>
                  </a:outerShdw>
                </a:effectLst>
                <a:latin typeface="Georgia" pitchFamily="18" charset="0"/>
              </a:rPr>
              <a:t> аритмія </a:t>
            </a:r>
            <a:r>
              <a:rPr lang="uk-UA" sz="2900" b="1" i="1" dirty="0">
                <a:effectLst>
                  <a:outerShdw blurRad="38100" dist="38100" dir="2700000" algn="tl">
                    <a:srgbClr val="000000">
                      <a:alpha val="43137"/>
                    </a:srgbClr>
                  </a:outerShdw>
                </a:effectLst>
                <a:latin typeface="Georgia" pitchFamily="18" charset="0"/>
              </a:rPr>
              <a:t>- одне із </a:t>
            </a:r>
            <a:r>
              <a:rPr lang="uk-UA" sz="2900" b="1" i="1" dirty="0" err="1">
                <a:effectLst>
                  <a:outerShdw blurRad="38100" dist="38100" dir="2700000" algn="tl">
                    <a:srgbClr val="000000">
                      <a:alpha val="43137"/>
                    </a:srgbClr>
                  </a:outerShdw>
                </a:effectLst>
                <a:latin typeface="Georgia" pitchFamily="18" charset="0"/>
              </a:rPr>
              <a:t>найчас-тіших</a:t>
            </a:r>
            <a:r>
              <a:rPr lang="uk-UA" sz="2900" b="1" i="1" dirty="0">
                <a:effectLst>
                  <a:outerShdw blurRad="38100" dist="38100" dir="2700000" algn="tl">
                    <a:srgbClr val="000000">
                      <a:alpha val="43137"/>
                    </a:srgbClr>
                  </a:outerShdw>
                </a:effectLst>
                <a:latin typeface="Georgia" pitchFamily="18" charset="0"/>
              </a:rPr>
              <a:t> порушень ритму серця. У здорових осіб екстрасистолія носить функціональний </a:t>
            </a:r>
            <a:r>
              <a:rPr lang="uk-UA" sz="2900" b="1" i="1" dirty="0" err="1">
                <a:effectLst>
                  <a:outerShdw blurRad="38100" dist="38100" dir="2700000" algn="tl">
                    <a:srgbClr val="000000">
                      <a:alpha val="43137"/>
                    </a:srgbClr>
                  </a:outerShdw>
                </a:effectLst>
                <a:latin typeface="Georgia" pitchFamily="18" charset="0"/>
              </a:rPr>
              <a:t>харак-тер</a:t>
            </a:r>
            <a:r>
              <a:rPr lang="uk-UA" sz="2900" b="1" i="1" dirty="0">
                <a:effectLst>
                  <a:outerShdw blurRad="38100" dist="38100" dir="2700000" algn="tl">
                    <a:srgbClr val="000000">
                      <a:alpha val="43137"/>
                    </a:srgbClr>
                  </a:outerShdw>
                </a:effectLst>
                <a:latin typeface="Georgia" pitchFamily="18" charset="0"/>
              </a:rPr>
              <a:t> і може провокуватися різноманітними </a:t>
            </a:r>
            <a:r>
              <a:rPr lang="uk-UA" sz="2900" b="1" i="1" dirty="0" err="1">
                <a:effectLst>
                  <a:outerShdw blurRad="38100" dist="38100" dir="2700000" algn="tl">
                    <a:srgbClr val="000000">
                      <a:alpha val="43137"/>
                    </a:srgbClr>
                  </a:outerShdw>
                </a:effectLst>
                <a:latin typeface="Georgia" pitchFamily="18" charset="0"/>
              </a:rPr>
              <a:t>веге-тативними</a:t>
            </a:r>
            <a:r>
              <a:rPr lang="uk-UA" sz="2900" b="1" i="1" dirty="0">
                <a:effectLst>
                  <a:outerShdw blurRad="38100" dist="38100" dir="2700000" algn="tl">
                    <a:srgbClr val="000000">
                      <a:alpha val="43137"/>
                    </a:srgbClr>
                  </a:outerShdw>
                </a:effectLst>
                <a:latin typeface="Georgia" pitchFamily="18" charset="0"/>
              </a:rPr>
              <a:t> реакціями, палінням, прийманням алкоголю, кави. Екстрасистоли органічного </a:t>
            </a:r>
            <a:r>
              <a:rPr lang="uk-UA" sz="2900" b="1" i="1" dirty="0" err="1">
                <a:effectLst>
                  <a:outerShdw blurRad="38100" dist="38100" dir="2700000" algn="tl">
                    <a:srgbClr val="000000">
                      <a:alpha val="43137"/>
                    </a:srgbClr>
                  </a:outerShdw>
                </a:effectLst>
                <a:latin typeface="Georgia" pitchFamily="18" charset="0"/>
              </a:rPr>
              <a:t>по-ходження</a:t>
            </a:r>
            <a:r>
              <a:rPr lang="uk-UA" sz="2900" b="1" i="1" dirty="0">
                <a:effectLst>
                  <a:outerShdw blurRad="38100" dist="38100" dir="2700000" algn="tl">
                    <a:srgbClr val="000000">
                      <a:alpha val="43137"/>
                    </a:srgbClr>
                  </a:outerShdw>
                </a:effectLst>
                <a:latin typeface="Georgia" pitchFamily="18" charset="0"/>
              </a:rPr>
              <a:t> більш серйозні у прогностичному </a:t>
            </a:r>
            <a:r>
              <a:rPr lang="uk-UA" sz="2900" b="1" i="1" dirty="0" err="1">
                <a:effectLst>
                  <a:outerShdw blurRad="38100" dist="38100" dir="2700000" algn="tl">
                    <a:srgbClr val="000000">
                      <a:alpha val="43137"/>
                    </a:srgbClr>
                  </a:outerShdw>
                </a:effectLst>
                <a:latin typeface="Georgia" pitchFamily="18" charset="0"/>
              </a:rPr>
              <a:t>пла-ні</a:t>
            </a:r>
            <a:r>
              <a:rPr lang="uk-UA" sz="2900" b="1" i="1" dirty="0">
                <a:effectLst>
                  <a:outerShdw blurRad="38100" dist="38100" dir="2700000" algn="tl">
                    <a:srgbClr val="000000">
                      <a:alpha val="43137"/>
                    </a:srgbClr>
                  </a:outerShdw>
                </a:effectLst>
                <a:latin typeface="Georgia" pitchFamily="18" charset="0"/>
              </a:rPr>
              <a:t>. Їх поява свідчить про глибокі зміни у </a:t>
            </a:r>
            <a:r>
              <a:rPr lang="uk-UA" sz="2900" b="1" i="1" dirty="0" err="1">
                <a:effectLst>
                  <a:outerShdw blurRad="38100" dist="38100" dir="2700000" algn="tl">
                    <a:srgbClr val="000000">
                      <a:alpha val="43137"/>
                    </a:srgbClr>
                  </a:outerShdw>
                </a:effectLst>
                <a:latin typeface="Georgia" pitchFamily="18" charset="0"/>
              </a:rPr>
              <a:t>серцево-му</a:t>
            </a:r>
            <a:r>
              <a:rPr lang="uk-UA" sz="2900" b="1" i="1" dirty="0">
                <a:effectLst>
                  <a:outerShdw blurRad="38100" dist="38100" dir="2700000" algn="tl">
                    <a:srgbClr val="000000">
                      <a:alpha val="43137"/>
                    </a:srgbClr>
                  </a:outerShdw>
                </a:effectLst>
                <a:latin typeface="Georgia" pitchFamily="18" charset="0"/>
              </a:rPr>
              <a:t> м’язі у вигляді вогнищ ішемії, дистрофії, </a:t>
            </a:r>
            <a:r>
              <a:rPr lang="uk-UA" sz="2900" b="1" i="1" dirty="0" err="1">
                <a:effectLst>
                  <a:outerShdw blurRad="38100" dist="38100" dir="2700000" algn="tl">
                    <a:srgbClr val="000000">
                      <a:alpha val="43137"/>
                    </a:srgbClr>
                  </a:outerShdw>
                </a:effectLst>
                <a:latin typeface="Georgia" pitchFamily="18" charset="0"/>
              </a:rPr>
              <a:t>нек-розу</a:t>
            </a:r>
            <a:r>
              <a:rPr lang="uk-UA" sz="2900" b="1" i="1" dirty="0">
                <a:effectLst>
                  <a:outerShdw blurRad="38100" dist="38100" dir="2700000" algn="tl">
                    <a:srgbClr val="000000">
                      <a:alpha val="43137"/>
                    </a:srgbClr>
                  </a:outerShdw>
                </a:effectLst>
                <a:latin typeface="Georgia" pitchFamily="18" charset="0"/>
              </a:rPr>
              <a:t> чи кардіосклерозу. Частіше всього </a:t>
            </a:r>
            <a:r>
              <a:rPr lang="uk-UA" sz="2900" b="1" i="1" dirty="0" err="1">
                <a:effectLst>
                  <a:outerShdw blurRad="38100" dist="38100" dir="2700000" algn="tl">
                    <a:srgbClr val="000000">
                      <a:alpha val="43137"/>
                    </a:srgbClr>
                  </a:outerShdw>
                </a:effectLst>
                <a:latin typeface="Georgia" pitchFamily="18" charset="0"/>
              </a:rPr>
              <a:t>екстра-систолія</a:t>
            </a:r>
            <a:r>
              <a:rPr lang="uk-UA" sz="2900" b="1" i="1" dirty="0">
                <a:effectLst>
                  <a:outerShdw blurRad="38100" dist="38100" dir="2700000" algn="tl">
                    <a:srgbClr val="000000">
                      <a:alpha val="43137"/>
                    </a:srgbClr>
                  </a:outerShdw>
                </a:effectLst>
                <a:latin typeface="Georgia" pitchFamily="18" charset="0"/>
              </a:rPr>
              <a:t> спостерігається при гострому </a:t>
            </a:r>
            <a:r>
              <a:rPr lang="uk-UA" sz="2900" b="1" i="1" dirty="0" err="1">
                <a:effectLst>
                  <a:outerShdw blurRad="38100" dist="38100" dir="2700000" algn="tl">
                    <a:srgbClr val="000000">
                      <a:alpha val="43137"/>
                    </a:srgbClr>
                  </a:outerShdw>
                </a:effectLst>
                <a:latin typeface="Georgia" pitchFamily="18" charset="0"/>
              </a:rPr>
              <a:t>інфарк-ті</a:t>
            </a:r>
            <a:r>
              <a:rPr lang="uk-UA" sz="2900" b="1" i="1" dirty="0">
                <a:effectLst>
                  <a:outerShdw blurRad="38100" dist="38100" dir="2700000" algn="tl">
                    <a:srgbClr val="000000">
                      <a:alpha val="43137"/>
                    </a:srgbClr>
                  </a:outerShdw>
                </a:effectLst>
                <a:latin typeface="Georgia" pitchFamily="18" charset="0"/>
              </a:rPr>
              <a:t> міокарда, ІХС, ревматичних вадах серця, </a:t>
            </a:r>
            <a:r>
              <a:rPr lang="uk-UA" sz="2900" b="1" i="1" dirty="0" err="1">
                <a:effectLst>
                  <a:outerShdw blurRad="38100" dist="38100" dir="2700000" algn="tl">
                    <a:srgbClr val="000000">
                      <a:alpha val="43137"/>
                    </a:srgbClr>
                  </a:outerShdw>
                </a:effectLst>
                <a:latin typeface="Georgia" pitchFamily="18" charset="0"/>
              </a:rPr>
              <a:t>міо-кардитах</a:t>
            </a:r>
            <a:r>
              <a:rPr lang="uk-UA" sz="2900" b="1" i="1" dirty="0">
                <a:effectLst>
                  <a:outerShdw blurRad="38100" dist="38100" dir="2700000" algn="tl">
                    <a:srgbClr val="000000">
                      <a:alpha val="43137"/>
                    </a:srgbClr>
                  </a:outerShdw>
                </a:effectLst>
                <a:latin typeface="Georgia" pitchFamily="18" charset="0"/>
              </a:rPr>
              <a:t>.  Екстрасистола - це позачергове </a:t>
            </a:r>
            <a:r>
              <a:rPr lang="uk-UA" sz="2900" b="1" i="1" dirty="0" err="1">
                <a:effectLst>
                  <a:outerShdw blurRad="38100" dist="38100" dir="2700000" algn="tl">
                    <a:srgbClr val="000000">
                      <a:alpha val="43137"/>
                    </a:srgbClr>
                  </a:outerShdw>
                </a:effectLst>
                <a:latin typeface="Georgia" pitchFamily="18" charset="0"/>
              </a:rPr>
              <a:t>збуд-ження</a:t>
            </a:r>
            <a:r>
              <a:rPr lang="uk-UA" sz="2900" b="1" i="1" dirty="0">
                <a:effectLst>
                  <a:outerShdw blurRad="38100" dist="38100" dir="2700000" algn="tl">
                    <a:srgbClr val="000000">
                      <a:alpha val="43137"/>
                    </a:srgbClr>
                  </a:outerShdw>
                </a:effectLst>
                <a:latin typeface="Georgia" pitchFamily="18" charset="0"/>
              </a:rPr>
              <a:t> серця, обумовлене наступними </a:t>
            </a:r>
            <a:r>
              <a:rPr lang="uk-UA" sz="2900" b="1" i="1" dirty="0" err="1">
                <a:effectLst>
                  <a:outerShdw blurRad="38100" dist="38100" dir="2700000" algn="tl">
                    <a:srgbClr val="000000">
                      <a:alpha val="43137"/>
                    </a:srgbClr>
                  </a:outerShdw>
                </a:effectLst>
                <a:latin typeface="Georgia" pitchFamily="18" charset="0"/>
              </a:rPr>
              <a:t>механізма-ми</a:t>
            </a:r>
            <a:r>
              <a:rPr lang="uk-UA" sz="2900" b="1" i="1" dirty="0">
                <a:effectLst>
                  <a:outerShdw blurRad="38100" dist="38100" dir="2700000" algn="tl">
                    <a:srgbClr val="000000">
                      <a:alpha val="43137"/>
                    </a:srgbClr>
                  </a:outerShdw>
                </a:effectLst>
                <a:latin typeface="Georgia" pitchFamily="18" charset="0"/>
              </a:rPr>
              <a:t>. </a:t>
            </a:r>
            <a:endParaRPr lang="ru-RU" sz="2900" b="1" i="1" dirty="0">
              <a:effectLst>
                <a:outerShdw blurRad="38100" dist="38100" dir="2700000" algn="tl">
                  <a:srgbClr val="000000">
                    <a:alpha val="43137"/>
                  </a:srgbClr>
                </a:outerShdw>
              </a:effectLst>
              <a:latin typeface="Georgia" pitchFamily="18" charset="0"/>
            </a:endParaRPr>
          </a:p>
          <a:p>
            <a:endParaRPr lang="ru-RU" dirty="0"/>
          </a:p>
        </p:txBody>
      </p:sp>
      <p:sp>
        <p:nvSpPr>
          <p:cNvPr id="4" name="Прямоугольник 3"/>
          <p:cNvSpPr/>
          <p:nvPr/>
        </p:nvSpPr>
        <p:spPr>
          <a:xfrm>
            <a:off x="467544" y="5621178"/>
            <a:ext cx="1696298" cy="400110"/>
          </a:xfrm>
          <a:prstGeom prst="rect">
            <a:avLst/>
          </a:prstGeom>
        </p:spPr>
        <p:txBody>
          <a:bodyPr wrap="none">
            <a:spAutoFit/>
          </a:bodyPr>
          <a:lstStyle/>
          <a:p>
            <a:r>
              <a:rPr lang="uk-UA" sz="2000" b="1" i="1" dirty="0">
                <a:effectLst>
                  <a:outerShdw blurRad="38100" dist="38100" dir="2700000" algn="tl">
                    <a:srgbClr val="000000">
                      <a:alpha val="43137"/>
                    </a:srgbClr>
                  </a:outerShdw>
                </a:effectLst>
                <a:latin typeface="Georgia" pitchFamily="18" charset="0"/>
              </a:rPr>
              <a:t>I. Re-</a:t>
            </a:r>
            <a:r>
              <a:rPr lang="uk-UA" sz="2000" b="1" i="1" dirty="0" err="1">
                <a:effectLst>
                  <a:outerShdw blurRad="38100" dist="38100" dir="2700000" algn="tl">
                    <a:srgbClr val="000000">
                      <a:alpha val="43137"/>
                    </a:srgbClr>
                  </a:outerShdw>
                </a:effectLst>
                <a:latin typeface="Georgia" pitchFamily="18" charset="0"/>
              </a:rPr>
              <a:t>entry</a:t>
            </a:r>
            <a:r>
              <a:rPr lang="uk-UA" sz="2000" b="1" i="1" dirty="0">
                <a:effectLst>
                  <a:outerShdw blurRad="38100" dist="38100" dir="2700000" algn="tl">
                    <a:srgbClr val="000000">
                      <a:alpha val="43137"/>
                    </a:srgbClr>
                  </a:outerShdw>
                </a:effectLst>
                <a:latin typeface="Georgia" pitchFamily="18" charset="0"/>
              </a:rPr>
              <a:t> </a:t>
            </a:r>
            <a:endParaRPr lang="ru-RU" sz="2000" i="1" dirty="0">
              <a:effectLst>
                <a:outerShdw blurRad="38100" dist="38100" dir="2700000" algn="tl">
                  <a:srgbClr val="000000">
                    <a:alpha val="43137"/>
                  </a:srgbClr>
                </a:outerShdw>
              </a:effectLst>
              <a:latin typeface="Georgia" pitchFamily="18" charset="0"/>
            </a:endParaRPr>
          </a:p>
        </p:txBody>
      </p:sp>
      <p:sp>
        <p:nvSpPr>
          <p:cNvPr id="5" name="Прямоугольник 4"/>
          <p:cNvSpPr/>
          <p:nvPr/>
        </p:nvSpPr>
        <p:spPr>
          <a:xfrm>
            <a:off x="1763688" y="6021288"/>
            <a:ext cx="4304383" cy="400110"/>
          </a:xfrm>
          <a:prstGeom prst="rect">
            <a:avLst/>
          </a:prstGeom>
        </p:spPr>
        <p:txBody>
          <a:bodyPr wrap="none">
            <a:spAutoFit/>
          </a:bodyPr>
          <a:lstStyle/>
          <a:p>
            <a:r>
              <a:rPr lang="uk-UA" sz="2000" b="1" i="1" dirty="0">
                <a:effectLst>
                  <a:outerShdw blurRad="38100" dist="38100" dir="2700000" algn="tl">
                    <a:srgbClr val="000000">
                      <a:alpha val="43137"/>
                    </a:srgbClr>
                  </a:outerShdw>
                </a:effectLst>
                <a:latin typeface="Georgia" pitchFamily="18" charset="0"/>
              </a:rPr>
              <a:t>II. Ектопічний автоматизм</a:t>
            </a:r>
            <a:endParaRPr lang="ru-RU" sz="2000" i="1" dirty="0">
              <a:effectLst>
                <a:outerShdw blurRad="38100" dist="38100" dir="2700000" algn="tl">
                  <a:srgbClr val="000000">
                    <a:alpha val="43137"/>
                  </a:srgbClr>
                </a:outerShdw>
              </a:effectLst>
              <a:latin typeface="Georgia" pitchFamily="18" charset="0"/>
            </a:endParaRPr>
          </a:p>
        </p:txBody>
      </p:sp>
      <p:sp>
        <p:nvSpPr>
          <p:cNvPr id="6" name="Прямоугольник 5"/>
          <p:cNvSpPr/>
          <p:nvPr/>
        </p:nvSpPr>
        <p:spPr>
          <a:xfrm>
            <a:off x="5148064" y="6421398"/>
            <a:ext cx="3805850" cy="400110"/>
          </a:xfrm>
          <a:prstGeom prst="rect">
            <a:avLst/>
          </a:prstGeom>
        </p:spPr>
        <p:txBody>
          <a:bodyPr wrap="none">
            <a:spAutoFit/>
          </a:bodyPr>
          <a:lstStyle/>
          <a:p>
            <a:r>
              <a:rPr lang="uk-UA" sz="2000" b="1" i="1" dirty="0">
                <a:effectLst>
                  <a:outerShdw blurRad="38100" dist="38100" dir="2700000" algn="tl">
                    <a:srgbClr val="000000">
                      <a:alpha val="43137"/>
                    </a:srgbClr>
                  </a:outerShdw>
                </a:effectLst>
                <a:latin typeface="Georgia" pitchFamily="18" charset="0"/>
              </a:rPr>
              <a:t>III. Тригерна активність</a:t>
            </a:r>
            <a:endParaRPr lang="ru-RU" sz="2000" i="1" dirty="0">
              <a:effectLst>
                <a:outerShdw blurRad="38100" dist="38100" dir="2700000" algn="tl">
                  <a:srgbClr val="000000">
                    <a:alpha val="43137"/>
                  </a:srgbClr>
                </a:outerShdw>
              </a:effectLst>
              <a:latin typeface="Georgia" pitchFamily="18" charset="0"/>
            </a:endParaRPr>
          </a:p>
        </p:txBody>
      </p:sp>
      <p:pic>
        <p:nvPicPr>
          <p:cNvPr id="27650" name="Picture 2" descr="https://studfile.net/html/2706/9/html_r7eyI69t10.peHG/img-B828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941168"/>
            <a:ext cx="1800200"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480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i="1" dirty="0">
                <a:effectLst>
                  <a:outerShdw blurRad="38100" dist="38100" dir="2700000" algn="tl">
                    <a:srgbClr val="000000">
                      <a:alpha val="43137"/>
                    </a:srgbClr>
                  </a:outerShdw>
                </a:effectLst>
                <a:latin typeface="Georgia" pitchFamily="18" charset="0"/>
              </a:rPr>
              <a:t>Re-</a:t>
            </a:r>
            <a:r>
              <a:rPr lang="uk-UA" sz="3600" b="1" i="1" dirty="0" err="1">
                <a:effectLst>
                  <a:outerShdw blurRad="38100" dist="38100" dir="2700000" algn="tl">
                    <a:srgbClr val="000000">
                      <a:alpha val="43137"/>
                    </a:srgbClr>
                  </a:outerShdw>
                </a:effectLst>
                <a:latin typeface="Georgia" pitchFamily="18" charset="0"/>
              </a:rPr>
              <a:t>entry</a:t>
            </a:r>
            <a:endParaRPr lang="ru-RU" sz="3600" dirty="0"/>
          </a:p>
        </p:txBody>
      </p:sp>
      <p:sp>
        <p:nvSpPr>
          <p:cNvPr id="3" name="Объект 2"/>
          <p:cNvSpPr>
            <a:spLocks noGrp="1"/>
          </p:cNvSpPr>
          <p:nvPr>
            <p:ph idx="1"/>
          </p:nvPr>
        </p:nvSpPr>
        <p:spPr/>
        <p:txBody>
          <a:bodyPr/>
          <a:lstStyle/>
          <a:p>
            <a:endParaRPr lang="ru-RU"/>
          </a:p>
        </p:txBody>
      </p:sp>
      <p:pic>
        <p:nvPicPr>
          <p:cNvPr id="26628" name="Picture 4" descr="http://vmede.org/sait/content/Farmakologija_alautdin_2008/21_files/mb4_006.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8424936" cy="504056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18196" y="5661248"/>
            <a:ext cx="3024336" cy="523220"/>
          </a:xfrm>
          <a:prstGeom prst="rect">
            <a:avLst/>
          </a:prstGeom>
          <a:solidFill>
            <a:schemeClr val="bg1"/>
          </a:solidFill>
        </p:spPr>
        <p:txBody>
          <a:bodyPr wrap="square">
            <a:spAutoFit/>
          </a:bodyPr>
          <a:lstStyle/>
          <a:p>
            <a:pPr algn="ctr"/>
            <a:r>
              <a:rPr lang="uk-UA" sz="1400" b="1" i="1" dirty="0">
                <a:effectLst>
                  <a:outerShdw blurRad="38100" dist="38100" dir="2700000" algn="tl">
                    <a:srgbClr val="000000">
                      <a:alpha val="43137"/>
                    </a:srgbClr>
                  </a:outerShdw>
                </a:effectLst>
                <a:latin typeface="Georgia" pitchFamily="18" charset="0"/>
              </a:rPr>
              <a:t>Імпульс проводиться в </a:t>
            </a:r>
            <a:r>
              <a:rPr lang="uk-UA" sz="1400" b="1" i="1" dirty="0" err="1">
                <a:effectLst>
                  <a:outerShdw blurRad="38100" dist="38100" dir="2700000" algn="tl">
                    <a:srgbClr val="000000">
                      <a:alpha val="43137"/>
                    </a:srgbClr>
                  </a:outerShdw>
                </a:effectLst>
                <a:latin typeface="Georgia" pitchFamily="18" charset="0"/>
              </a:rPr>
              <a:t>ортодромному</a:t>
            </a:r>
            <a:r>
              <a:rPr lang="uk-UA" sz="1400" b="1" i="1" dirty="0">
                <a:effectLst>
                  <a:outerShdw blurRad="38100" dist="38100" dir="2700000" algn="tl">
                    <a:srgbClr val="000000">
                      <a:alpha val="43137"/>
                    </a:srgbClr>
                  </a:outerShdw>
                </a:effectLst>
                <a:latin typeface="Georgia" pitchFamily="18" charset="0"/>
              </a:rPr>
              <a:t> направлені</a:t>
            </a:r>
            <a:endParaRPr lang="ru-RU" sz="1400" b="1" i="1" dirty="0">
              <a:effectLst>
                <a:outerShdw blurRad="38100" dist="38100" dir="2700000" algn="tl">
                  <a:srgbClr val="000000">
                    <a:alpha val="43137"/>
                  </a:srgbClr>
                </a:outerShdw>
              </a:effectLst>
              <a:latin typeface="Georgia" pitchFamily="18" charset="0"/>
            </a:endParaRPr>
          </a:p>
        </p:txBody>
      </p:sp>
      <p:sp>
        <p:nvSpPr>
          <p:cNvPr id="5" name="Прямоугольник 4"/>
          <p:cNvSpPr/>
          <p:nvPr/>
        </p:nvSpPr>
        <p:spPr>
          <a:xfrm>
            <a:off x="3142532" y="5599692"/>
            <a:ext cx="3201590" cy="1169551"/>
          </a:xfrm>
          <a:prstGeom prst="rect">
            <a:avLst/>
          </a:prstGeom>
          <a:solidFill>
            <a:schemeClr val="bg1"/>
          </a:solidFill>
        </p:spPr>
        <p:txBody>
          <a:bodyPr wrap="square">
            <a:spAutoFit/>
          </a:bodyPr>
          <a:lstStyle/>
          <a:p>
            <a:pPr algn="ctr"/>
            <a:r>
              <a:rPr lang="uk-UA" sz="1400" b="1" i="1" dirty="0" err="1">
                <a:effectLst>
                  <a:outerShdw blurRad="38100" dist="38100" dir="2700000" algn="tl">
                    <a:srgbClr val="000000">
                      <a:alpha val="43137"/>
                    </a:srgbClr>
                  </a:outerShdw>
                </a:effectLst>
                <a:latin typeface="Georgia" pitchFamily="18" charset="0"/>
              </a:rPr>
              <a:t>Ортодромний</a:t>
            </a:r>
            <a:r>
              <a:rPr lang="uk-UA" sz="1400" b="1" i="1" dirty="0">
                <a:effectLst>
                  <a:outerShdw blurRad="38100" dist="38100" dir="2700000" algn="tl">
                    <a:srgbClr val="000000">
                      <a:alpha val="43137"/>
                    </a:srgbClr>
                  </a:outerShdw>
                </a:effectLst>
                <a:latin typeface="Georgia" pitchFamily="18" charset="0"/>
              </a:rPr>
              <a:t> імпульс не проводиться. Ретроградний повільно проводиться та входить у здорове волокно повторно  (Re-</a:t>
            </a:r>
            <a:r>
              <a:rPr lang="uk-UA" sz="1400" b="1" i="1" dirty="0" err="1">
                <a:effectLst>
                  <a:outerShdw blurRad="38100" dist="38100" dir="2700000" algn="tl">
                    <a:srgbClr val="000000">
                      <a:alpha val="43137"/>
                    </a:srgbClr>
                  </a:outerShdw>
                </a:effectLst>
                <a:latin typeface="Georgia" pitchFamily="18" charset="0"/>
              </a:rPr>
              <a:t>entry</a:t>
            </a:r>
            <a:r>
              <a:rPr lang="uk-UA" sz="1400" b="1" i="1" dirty="0">
                <a:effectLst>
                  <a:outerShdw blurRad="38100" dist="38100" dir="2700000" algn="tl">
                    <a:srgbClr val="000000">
                      <a:alpha val="43137"/>
                    </a:srgbClr>
                  </a:outerShdw>
                </a:effectLst>
                <a:latin typeface="Georgia" pitchFamily="18" charset="0"/>
              </a:rPr>
              <a:t>)</a:t>
            </a:r>
            <a:endParaRPr lang="ru-RU" sz="1400" b="1" i="1" dirty="0">
              <a:effectLst>
                <a:outerShdw blurRad="38100" dist="38100" dir="2700000" algn="tl">
                  <a:srgbClr val="000000">
                    <a:alpha val="43137"/>
                  </a:srgbClr>
                </a:outerShdw>
              </a:effectLst>
              <a:latin typeface="Georgia" pitchFamily="18" charset="0"/>
            </a:endParaRPr>
          </a:p>
        </p:txBody>
      </p:sp>
      <p:sp>
        <p:nvSpPr>
          <p:cNvPr id="6" name="Прямоугольник 5"/>
          <p:cNvSpPr/>
          <p:nvPr/>
        </p:nvSpPr>
        <p:spPr>
          <a:xfrm>
            <a:off x="6344122" y="5673055"/>
            <a:ext cx="2711159" cy="738664"/>
          </a:xfrm>
          <a:prstGeom prst="rect">
            <a:avLst/>
          </a:prstGeom>
          <a:solidFill>
            <a:schemeClr val="bg1"/>
          </a:solidFill>
        </p:spPr>
        <p:txBody>
          <a:bodyPr wrap="square">
            <a:spAutoFit/>
          </a:bodyPr>
          <a:lstStyle/>
          <a:p>
            <a:pPr algn="ctr"/>
            <a:r>
              <a:rPr lang="uk-UA" sz="1400" b="1" i="1" dirty="0">
                <a:effectLst>
                  <a:outerShdw blurRad="38100" dist="38100" dir="2700000" algn="tl">
                    <a:srgbClr val="000000">
                      <a:alpha val="43137"/>
                    </a:srgbClr>
                  </a:outerShdw>
                </a:effectLst>
                <a:latin typeface="Georgia" pitchFamily="18" charset="0"/>
              </a:rPr>
              <a:t>Нема проведення ні </a:t>
            </a:r>
            <a:r>
              <a:rPr lang="uk-UA" sz="1400" b="1" i="1" dirty="0" err="1">
                <a:effectLst>
                  <a:outerShdw blurRad="38100" dist="38100" dir="2700000" algn="tl">
                    <a:srgbClr val="000000">
                      <a:alpha val="43137"/>
                    </a:srgbClr>
                  </a:outerShdw>
                </a:effectLst>
                <a:latin typeface="Georgia" pitchFamily="18" charset="0"/>
              </a:rPr>
              <a:t>ортодромні</a:t>
            </a:r>
            <a:r>
              <a:rPr lang="uk-UA" sz="1400" b="1" i="1" dirty="0">
                <a:effectLst>
                  <a:outerShdw blurRad="38100" dist="38100" dir="2700000" algn="tl">
                    <a:srgbClr val="000000">
                      <a:alpha val="43137"/>
                    </a:srgbClr>
                  </a:outerShdw>
                </a:effectLst>
                <a:latin typeface="Georgia" pitchFamily="18" charset="0"/>
              </a:rPr>
              <a:t>, ні </a:t>
            </a:r>
            <a:r>
              <a:rPr lang="uk-UA" sz="1400" b="1" i="1" dirty="0" err="1">
                <a:effectLst>
                  <a:outerShdw blurRad="38100" dist="38100" dir="2700000" algn="tl">
                    <a:srgbClr val="000000">
                      <a:alpha val="43137"/>
                    </a:srgbClr>
                  </a:outerShdw>
                </a:effectLst>
                <a:latin typeface="Georgia" pitchFamily="18" charset="0"/>
              </a:rPr>
              <a:t>ретродромні</a:t>
            </a:r>
            <a:r>
              <a:rPr lang="uk-UA" sz="1400" b="1" i="1" dirty="0">
                <a:effectLst>
                  <a:outerShdw blurRad="38100" dist="38100" dir="2700000" algn="tl">
                    <a:srgbClr val="000000">
                      <a:alpha val="43137"/>
                    </a:srgbClr>
                  </a:outerShdw>
                </a:effectLst>
                <a:latin typeface="Georgia" pitchFamily="18" charset="0"/>
              </a:rPr>
              <a:t> імпульси</a:t>
            </a:r>
            <a:endParaRPr lang="ru-RU" sz="1400" dirty="0"/>
          </a:p>
        </p:txBody>
      </p:sp>
      <p:sp>
        <p:nvSpPr>
          <p:cNvPr id="7" name="Прямоугольник 6"/>
          <p:cNvSpPr/>
          <p:nvPr/>
        </p:nvSpPr>
        <p:spPr>
          <a:xfrm>
            <a:off x="3486543" y="1572151"/>
            <a:ext cx="2242922" cy="307777"/>
          </a:xfrm>
          <a:prstGeom prst="rect">
            <a:avLst/>
          </a:prstGeom>
          <a:solidFill>
            <a:schemeClr val="bg1"/>
          </a:solidFill>
        </p:spPr>
        <p:txBody>
          <a:bodyPr wrap="none">
            <a:spAutoFit/>
          </a:bodyPr>
          <a:lstStyle/>
          <a:p>
            <a:r>
              <a:rPr lang="uk-UA" sz="1400" b="1" i="1" dirty="0">
                <a:effectLst>
                  <a:outerShdw blurRad="38100" dist="38100" dir="2700000" algn="tl">
                    <a:srgbClr val="000000">
                      <a:alpha val="43137"/>
                    </a:srgbClr>
                  </a:outerShdw>
                </a:effectLst>
                <a:latin typeface="Georgia" pitchFamily="18" charset="0"/>
              </a:rPr>
              <a:t>Односторонній блок</a:t>
            </a:r>
            <a:endParaRPr lang="ru-RU" sz="1400" dirty="0"/>
          </a:p>
        </p:txBody>
      </p:sp>
      <p:sp>
        <p:nvSpPr>
          <p:cNvPr id="8" name="Прямоугольник 7"/>
          <p:cNvSpPr/>
          <p:nvPr/>
        </p:nvSpPr>
        <p:spPr>
          <a:xfrm>
            <a:off x="6444208" y="1703298"/>
            <a:ext cx="2225289" cy="307777"/>
          </a:xfrm>
          <a:prstGeom prst="rect">
            <a:avLst/>
          </a:prstGeom>
          <a:solidFill>
            <a:schemeClr val="bg1"/>
          </a:solidFill>
        </p:spPr>
        <p:txBody>
          <a:bodyPr wrap="none">
            <a:spAutoFit/>
          </a:bodyPr>
          <a:lstStyle/>
          <a:p>
            <a:r>
              <a:rPr lang="uk-UA" sz="1400" b="1" i="1" dirty="0" err="1">
                <a:effectLst>
                  <a:outerShdw blurRad="38100" dist="38100" dir="2700000" algn="tl">
                    <a:srgbClr val="000000">
                      <a:alpha val="43137"/>
                    </a:srgbClr>
                  </a:outerShdw>
                </a:effectLst>
                <a:latin typeface="Georgia" pitchFamily="18" charset="0"/>
              </a:rPr>
              <a:t>Двоосторонній</a:t>
            </a:r>
            <a:r>
              <a:rPr lang="uk-UA" sz="1400" b="1" i="1" dirty="0">
                <a:effectLst>
                  <a:outerShdw blurRad="38100" dist="38100" dir="2700000" algn="tl">
                    <a:srgbClr val="000000">
                      <a:alpha val="43137"/>
                    </a:srgbClr>
                  </a:outerShdw>
                </a:effectLst>
                <a:latin typeface="Georgia" pitchFamily="18" charset="0"/>
              </a:rPr>
              <a:t> блок</a:t>
            </a:r>
            <a:endParaRPr lang="ru-RU" sz="1400" dirty="0"/>
          </a:p>
        </p:txBody>
      </p:sp>
    </p:spTree>
    <p:extLst>
      <p:ext uri="{BB962C8B-B14F-4D97-AF65-F5344CB8AC3E}">
        <p14:creationId xmlns:p14="http://schemas.microsoft.com/office/powerpoint/2010/main" val="2943280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i="1" dirty="0" err="1">
                <a:effectLst>
                  <a:outerShdw blurRad="38100" dist="38100" dir="2700000" algn="tl">
                    <a:srgbClr val="000000">
                      <a:alpha val="43137"/>
                    </a:srgbClr>
                  </a:outerShdw>
                </a:effectLst>
                <a:latin typeface="Georgia" pitchFamily="18" charset="0"/>
              </a:rPr>
              <a:t>Ектопічні</a:t>
            </a:r>
            <a:r>
              <a:rPr lang="ru-RU" sz="2800" b="1" i="1" dirty="0">
                <a:effectLst>
                  <a:outerShdw blurRad="38100" dist="38100" dir="2700000" algn="tl">
                    <a:srgbClr val="000000">
                      <a:alpha val="43137"/>
                    </a:srgbClr>
                  </a:outerShdw>
                </a:effectLst>
                <a:latin typeface="Georgia" pitchFamily="18" charset="0"/>
              </a:rPr>
              <a:t> (</a:t>
            </a:r>
            <a:r>
              <a:rPr lang="ru-RU" sz="2800" b="1" i="1" dirty="0" err="1">
                <a:effectLst>
                  <a:outerShdw blurRad="38100" dist="38100" dir="2700000" algn="tl">
                    <a:srgbClr val="000000">
                      <a:alpha val="43137"/>
                    </a:srgbClr>
                  </a:outerShdw>
                </a:effectLst>
                <a:latin typeface="Georgia" pitchFamily="18" charset="0"/>
              </a:rPr>
              <a:t>гетеротопні</a:t>
            </a:r>
            <a:r>
              <a:rPr lang="ru-RU" sz="2800" b="1" i="1" dirty="0">
                <a:effectLst>
                  <a:outerShdw blurRad="38100" dist="38100" dir="2700000" algn="tl">
                    <a:srgbClr val="000000">
                      <a:alpha val="43137"/>
                    </a:srgbClr>
                  </a:outerShdw>
                </a:effectLst>
                <a:latin typeface="Georgia" pitchFamily="18" charset="0"/>
              </a:rPr>
              <a:t>) </a:t>
            </a:r>
            <a:r>
              <a:rPr lang="ru-RU" sz="2800" b="1" i="1" dirty="0" err="1">
                <a:effectLst>
                  <a:outerShdw blurRad="38100" dist="38100" dir="2700000" algn="tl">
                    <a:srgbClr val="000000">
                      <a:alpha val="43137"/>
                    </a:srgbClr>
                  </a:outerShdw>
                </a:effectLst>
                <a:latin typeface="Georgia" pitchFamily="18" charset="0"/>
              </a:rPr>
              <a:t>ритми</a:t>
            </a:r>
            <a:r>
              <a:rPr lang="ru-RU" sz="2800" b="1" i="1" dirty="0">
                <a:effectLst>
                  <a:outerShdw blurRad="38100" dist="38100" dir="2700000" algn="tl">
                    <a:srgbClr val="000000">
                      <a:alpha val="43137"/>
                    </a:srgbClr>
                  </a:outerShdw>
                </a:effectLst>
                <a:latin typeface="Georgia" pitchFamily="18" charset="0"/>
              </a:rPr>
              <a:t>, </a:t>
            </a:r>
            <a:r>
              <a:rPr lang="ru-RU" sz="2800" b="1" i="1" dirty="0" err="1">
                <a:effectLst>
                  <a:outerShdw blurRad="38100" dist="38100" dir="2700000" algn="tl">
                    <a:srgbClr val="000000">
                      <a:alpha val="43137"/>
                    </a:srgbClr>
                  </a:outerShdw>
                </a:effectLst>
                <a:latin typeface="Georgia" pitchFamily="18" charset="0"/>
              </a:rPr>
              <a:t>обумовлені</a:t>
            </a:r>
            <a:r>
              <a:rPr lang="ru-RU" sz="2800" b="1" i="1" dirty="0">
                <a:effectLst>
                  <a:outerShdw blurRad="38100" dist="38100" dir="2700000" algn="tl">
                    <a:srgbClr val="000000">
                      <a:alpha val="43137"/>
                    </a:srgbClr>
                  </a:outerShdw>
                </a:effectLst>
                <a:latin typeface="Georgia" pitchFamily="18" charset="0"/>
              </a:rPr>
              <a:t> </a:t>
            </a:r>
            <a:r>
              <a:rPr lang="ru-RU" sz="2800" b="1" i="1" dirty="0" err="1">
                <a:effectLst>
                  <a:outerShdw blurRad="38100" dist="38100" dir="2700000" algn="tl">
                    <a:srgbClr val="000000">
                      <a:alpha val="43137"/>
                    </a:srgbClr>
                  </a:outerShdw>
                </a:effectLst>
                <a:latin typeface="Georgia" pitchFamily="18" charset="0"/>
              </a:rPr>
              <a:t>переважанням</a:t>
            </a:r>
            <a:r>
              <a:rPr lang="ru-RU" sz="2800" b="1" i="1" dirty="0">
                <a:effectLst>
                  <a:outerShdw blurRad="38100" dist="38100" dir="2700000" algn="tl">
                    <a:srgbClr val="000000">
                      <a:alpha val="43137"/>
                    </a:srgbClr>
                  </a:outerShdw>
                </a:effectLst>
                <a:latin typeface="Georgia" pitchFamily="18" charset="0"/>
              </a:rPr>
              <a:t> автоматизму </a:t>
            </a:r>
            <a:r>
              <a:rPr lang="ru-RU" sz="2800" b="1" i="1" dirty="0" err="1">
                <a:effectLst>
                  <a:outerShdw blurRad="38100" dist="38100" dir="2700000" algn="tl">
                    <a:srgbClr val="000000">
                      <a:alpha val="43137"/>
                    </a:srgbClr>
                  </a:outerShdw>
                </a:effectLst>
                <a:latin typeface="Georgia" pitchFamily="18" charset="0"/>
              </a:rPr>
              <a:t>ектопічних</a:t>
            </a:r>
            <a:r>
              <a:rPr lang="ru-RU" sz="2800" b="1" i="1" dirty="0">
                <a:effectLst>
                  <a:outerShdw blurRad="38100" dist="38100" dir="2700000" algn="tl">
                    <a:srgbClr val="000000">
                      <a:alpha val="43137"/>
                    </a:srgbClr>
                  </a:outerShdw>
                </a:effectLst>
                <a:latin typeface="Georgia" pitchFamily="18" charset="0"/>
              </a:rPr>
              <a:t> </a:t>
            </a:r>
            <a:r>
              <a:rPr lang="ru-RU" sz="2800" b="1" i="1" dirty="0" err="1">
                <a:effectLst>
                  <a:outerShdw blurRad="38100" dist="38100" dir="2700000" algn="tl">
                    <a:srgbClr val="000000">
                      <a:alpha val="43137"/>
                    </a:srgbClr>
                  </a:outerShdw>
                </a:effectLst>
                <a:latin typeface="Georgia" pitchFamily="18" charset="0"/>
              </a:rPr>
              <a:t>центрів</a:t>
            </a:r>
            <a:r>
              <a:rPr lang="ru-RU" sz="2800" b="1" i="1" dirty="0">
                <a:effectLst>
                  <a:outerShdw blurRad="38100" dist="38100" dir="2700000" algn="tl">
                    <a:srgbClr val="000000">
                      <a:alpha val="43137"/>
                    </a:srgbClr>
                  </a:outerShdw>
                </a:effectLst>
                <a:latin typeface="Georgia" pitchFamily="18" charset="0"/>
              </a:rPr>
              <a:t>:</a:t>
            </a:r>
          </a:p>
        </p:txBody>
      </p:sp>
      <p:sp>
        <p:nvSpPr>
          <p:cNvPr id="4" name="Скругленный прямоугольник 3"/>
          <p:cNvSpPr/>
          <p:nvPr/>
        </p:nvSpPr>
        <p:spPr>
          <a:xfrm>
            <a:off x="667991" y="1832248"/>
            <a:ext cx="3096344"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err="1">
                <a:effectLst>
                  <a:outerShdw blurRad="38100" dist="38100" dir="2700000" algn="tl">
                    <a:srgbClr val="000000">
                      <a:alpha val="43137"/>
                    </a:srgbClr>
                  </a:outerShdw>
                </a:effectLst>
                <a:latin typeface="Georgia" pitchFamily="18" charset="0"/>
              </a:rPr>
              <a:t>Повільні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що</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заміщають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вислизаючі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ритми</a:t>
            </a:r>
            <a:r>
              <a:rPr lang="ru-RU" dirty="0"/>
              <a:t>:</a:t>
            </a:r>
          </a:p>
        </p:txBody>
      </p:sp>
      <p:sp>
        <p:nvSpPr>
          <p:cNvPr id="5" name="Скругленный прямоугольник 4"/>
          <p:cNvSpPr/>
          <p:nvPr/>
        </p:nvSpPr>
        <p:spPr>
          <a:xfrm>
            <a:off x="3447851" y="2984376"/>
            <a:ext cx="304031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err="1">
                <a:effectLst>
                  <a:outerShdw blurRad="38100" dist="38100" dir="2700000" algn="tl">
                    <a:srgbClr val="000000">
                      <a:alpha val="43137"/>
                    </a:srgbClr>
                  </a:outerShdw>
                </a:effectLst>
                <a:latin typeface="Georgia" pitchFamily="18" charset="0"/>
              </a:rPr>
              <a:t>Міграція</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джерела</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водія</a:t>
            </a:r>
            <a:r>
              <a:rPr lang="ru-RU" b="1" i="1" dirty="0">
                <a:effectLst>
                  <a:outerShdw blurRad="38100" dist="38100" dir="2700000" algn="tl">
                    <a:srgbClr val="000000">
                      <a:alpha val="43137"/>
                    </a:srgbClr>
                  </a:outerShdw>
                </a:effectLst>
                <a:latin typeface="Georgia" pitchFamily="18" charset="0"/>
              </a:rPr>
              <a:t> ритму</a:t>
            </a:r>
          </a:p>
        </p:txBody>
      </p:sp>
      <p:sp>
        <p:nvSpPr>
          <p:cNvPr id="6" name="Скругленный прямоугольник 5"/>
          <p:cNvSpPr/>
          <p:nvPr/>
        </p:nvSpPr>
        <p:spPr>
          <a:xfrm>
            <a:off x="4644008" y="4155368"/>
            <a:ext cx="3896419"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err="1">
                <a:effectLst>
                  <a:outerShdw blurRad="38100" dist="38100" dir="2700000" algn="tl">
                    <a:srgbClr val="000000">
                      <a:alpha val="43137"/>
                    </a:srgbClr>
                  </a:outerShdw>
                </a:effectLst>
                <a:latin typeface="Georgia" pitchFamily="18" charset="0"/>
              </a:rPr>
              <a:t>Прискорені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ектопічні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ритми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пароксизмальні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тахікардії</a:t>
            </a:r>
            <a:r>
              <a:rPr lang="ru-RU" b="1" i="1" dirty="0">
                <a:effectLst>
                  <a:outerShdw blurRad="38100" dist="38100" dir="2700000" algn="tl">
                    <a:srgbClr val="000000">
                      <a:alpha val="43137"/>
                    </a:srgbClr>
                  </a:outerShdw>
                </a:effectLst>
                <a:latin typeface="Georgia" pitchFamily="18" charset="0"/>
              </a:rPr>
              <a:t>)</a:t>
            </a:r>
          </a:p>
        </p:txBody>
      </p:sp>
      <p:sp>
        <p:nvSpPr>
          <p:cNvPr id="7" name="Прямоугольник 6"/>
          <p:cNvSpPr/>
          <p:nvPr/>
        </p:nvSpPr>
        <p:spPr>
          <a:xfrm>
            <a:off x="802432" y="3212976"/>
            <a:ext cx="2185390" cy="457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err="1">
                <a:effectLst>
                  <a:outerShdw blurRad="38100" dist="38100" dir="2700000" algn="tl">
                    <a:srgbClr val="000000">
                      <a:alpha val="43137"/>
                    </a:srgbClr>
                  </a:outerShdw>
                </a:effectLst>
                <a:latin typeface="Georgia" pitchFamily="18" charset="0"/>
              </a:rPr>
              <a:t>передсердні</a:t>
            </a:r>
            <a:endParaRPr lang="ru-RU" b="1" i="1" dirty="0">
              <a:effectLst>
                <a:outerShdw blurRad="38100" dist="38100" dir="2700000" algn="tl">
                  <a:srgbClr val="000000">
                    <a:alpha val="43137"/>
                  </a:srgbClr>
                </a:outerShdw>
              </a:effectLst>
              <a:latin typeface="Georgia" pitchFamily="18" charset="0"/>
            </a:endParaRPr>
          </a:p>
        </p:txBody>
      </p:sp>
      <p:sp>
        <p:nvSpPr>
          <p:cNvPr id="8" name="Прямоугольник 7"/>
          <p:cNvSpPr/>
          <p:nvPr/>
        </p:nvSpPr>
        <p:spPr>
          <a:xfrm>
            <a:off x="802432" y="4005064"/>
            <a:ext cx="2185392" cy="457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a:effectLst>
                  <a:outerShdw blurRad="38100" dist="38100" dir="2700000" algn="tl">
                    <a:srgbClr val="000000">
                      <a:alpha val="43137"/>
                    </a:srgbClr>
                  </a:outerShdw>
                </a:effectLst>
                <a:latin typeface="Georgia" pitchFamily="18" charset="0"/>
              </a:rPr>
              <a:t>з АВ </a:t>
            </a:r>
            <a:r>
              <a:rPr lang="ru-RU" b="1" i="1" dirty="0" err="1">
                <a:effectLst>
                  <a:outerShdw blurRad="38100" dist="38100" dir="2700000" algn="tl">
                    <a:srgbClr val="000000">
                      <a:alpha val="43137"/>
                    </a:srgbClr>
                  </a:outerShdw>
                </a:effectLst>
                <a:latin typeface="Georgia" pitchFamily="18" charset="0"/>
              </a:rPr>
              <a:t>з'єднання</a:t>
            </a:r>
            <a:r>
              <a:rPr lang="ru-RU" dirty="0"/>
              <a:t> </a:t>
            </a:r>
          </a:p>
        </p:txBody>
      </p:sp>
      <p:sp>
        <p:nvSpPr>
          <p:cNvPr id="9" name="Прямоугольник 8"/>
          <p:cNvSpPr/>
          <p:nvPr/>
        </p:nvSpPr>
        <p:spPr>
          <a:xfrm>
            <a:off x="802431" y="4723109"/>
            <a:ext cx="2185391" cy="50790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err="1">
                <a:effectLst>
                  <a:outerShdw blurRad="38100" dist="38100" dir="2700000" algn="tl">
                    <a:srgbClr val="000000">
                      <a:alpha val="43137"/>
                    </a:srgbClr>
                  </a:outerShdw>
                </a:effectLst>
                <a:latin typeface="Georgia" pitchFamily="18" charset="0"/>
              </a:rPr>
              <a:t>шлуночкові</a:t>
            </a:r>
            <a:endParaRPr lang="ru-RU" b="1" i="1" dirty="0">
              <a:effectLst>
                <a:outerShdw blurRad="38100" dist="38100" dir="2700000" algn="tl">
                  <a:srgbClr val="000000">
                    <a:alpha val="43137"/>
                  </a:srgbClr>
                </a:outerShdw>
              </a:effectLst>
              <a:latin typeface="Georgia" pitchFamily="18" charset="0"/>
            </a:endParaRPr>
          </a:p>
        </p:txBody>
      </p:sp>
      <p:sp>
        <p:nvSpPr>
          <p:cNvPr id="10" name="Прямоугольник 9"/>
          <p:cNvSpPr/>
          <p:nvPr/>
        </p:nvSpPr>
        <p:spPr>
          <a:xfrm>
            <a:off x="816266" y="5792688"/>
            <a:ext cx="2171557" cy="457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b="1" i="1" dirty="0" err="1">
                <a:effectLst>
                  <a:outerShdw blurRad="38100" dist="38100" dir="2700000" algn="tl">
                    <a:srgbClr val="000000">
                      <a:alpha val="43137"/>
                    </a:srgbClr>
                  </a:outerShdw>
                </a:effectLst>
                <a:latin typeface="Georgia" pitchFamily="18" charset="0"/>
              </a:rPr>
              <a:t>змішані</a:t>
            </a:r>
            <a:endParaRPr lang="ru-RU" b="1" i="1" dirty="0">
              <a:effectLst>
                <a:outerShdw blurRad="38100" dist="38100" dir="2700000" algn="tl">
                  <a:srgbClr val="000000">
                    <a:alpha val="43137"/>
                  </a:srgbClr>
                </a:outerShdw>
              </a:effectLst>
              <a:latin typeface="Georgia" pitchFamily="18" charset="0"/>
            </a:endParaRPr>
          </a:p>
        </p:txBody>
      </p:sp>
      <p:cxnSp>
        <p:nvCxnSpPr>
          <p:cNvPr id="12" name="Прямая соединительная линия 11"/>
          <p:cNvCxnSpPr/>
          <p:nvPr/>
        </p:nvCxnSpPr>
        <p:spPr>
          <a:xfrm>
            <a:off x="395536" y="2289448"/>
            <a:ext cx="0" cy="3731840"/>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Прямая со стрелкой 14"/>
          <p:cNvCxnSpPr>
            <a:endCxn id="7" idx="1"/>
          </p:cNvCxnSpPr>
          <p:nvPr/>
        </p:nvCxnSpPr>
        <p:spPr>
          <a:xfrm>
            <a:off x="395536" y="3441576"/>
            <a:ext cx="406896"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6" name="Прямая со стрелкой 15"/>
          <p:cNvCxnSpPr/>
          <p:nvPr/>
        </p:nvCxnSpPr>
        <p:spPr>
          <a:xfrm>
            <a:off x="370881" y="4246240"/>
            <a:ext cx="406896"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Прямая со стрелкой 16"/>
          <p:cNvCxnSpPr/>
          <p:nvPr/>
        </p:nvCxnSpPr>
        <p:spPr>
          <a:xfrm>
            <a:off x="409371" y="4966069"/>
            <a:ext cx="406896"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8" name="Прямая со стрелкой 17"/>
          <p:cNvCxnSpPr/>
          <p:nvPr/>
        </p:nvCxnSpPr>
        <p:spPr>
          <a:xfrm>
            <a:off x="395536" y="6024339"/>
            <a:ext cx="406896"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0" name="Прямая соединительная линия 19"/>
          <p:cNvCxnSpPr>
            <a:endCxn id="4" idx="1"/>
          </p:cNvCxnSpPr>
          <p:nvPr/>
        </p:nvCxnSpPr>
        <p:spPr>
          <a:xfrm>
            <a:off x="409371" y="2289448"/>
            <a:ext cx="25862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5" name="Прямая со стрелкой 24"/>
          <p:cNvCxnSpPr/>
          <p:nvPr/>
        </p:nvCxnSpPr>
        <p:spPr>
          <a:xfrm flipH="1">
            <a:off x="3851920" y="1484784"/>
            <a:ext cx="1440160" cy="80466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7" name="Прямая со стрелкой 26"/>
          <p:cNvCxnSpPr/>
          <p:nvPr/>
        </p:nvCxnSpPr>
        <p:spPr>
          <a:xfrm flipH="1">
            <a:off x="4968006" y="1484784"/>
            <a:ext cx="324074" cy="144016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9" name="Прямая со стрелкой 28"/>
          <p:cNvCxnSpPr/>
          <p:nvPr/>
        </p:nvCxnSpPr>
        <p:spPr>
          <a:xfrm>
            <a:off x="5292080" y="1484784"/>
            <a:ext cx="2592288" cy="267058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5413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i="1" dirty="0">
                <a:effectLst>
                  <a:outerShdw blurRad="38100" dist="38100" dir="2700000" algn="tl">
                    <a:srgbClr val="000000">
                      <a:alpha val="43137"/>
                    </a:srgbClr>
                  </a:outerShdw>
                </a:effectLst>
                <a:latin typeface="Georgia" pitchFamily="18" charset="0"/>
              </a:rPr>
              <a:t>Повільні </a:t>
            </a:r>
            <a:r>
              <a:rPr lang="uk-UA" sz="3200" b="1" i="1" dirty="0" err="1">
                <a:effectLst>
                  <a:outerShdw blurRad="38100" dist="38100" dir="2700000" algn="tl">
                    <a:srgbClr val="000000">
                      <a:alpha val="43137"/>
                    </a:srgbClr>
                  </a:outerShdw>
                </a:effectLst>
                <a:latin typeface="Georgia" pitchFamily="18" charset="0"/>
              </a:rPr>
              <a:t>вислизні</a:t>
            </a:r>
            <a:r>
              <a:rPr lang="uk-UA" sz="3200" b="1" i="1" dirty="0">
                <a:effectLst>
                  <a:outerShdw blurRad="38100" dist="38100" dir="2700000" algn="tl">
                    <a:srgbClr val="000000">
                      <a:alpha val="43137"/>
                    </a:srgbClr>
                  </a:outerShdw>
                </a:effectLst>
                <a:latin typeface="Georgia" pitchFamily="18" charset="0"/>
              </a:rPr>
              <a:t> комплекси та ритми</a:t>
            </a:r>
            <a:endParaRPr lang="ru-RU" sz="3200" b="1"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511002" y="5727179"/>
            <a:ext cx="8229600" cy="824955"/>
          </a:xfrm>
        </p:spPr>
        <p:txBody>
          <a:bodyPr>
            <a:normAutofit/>
          </a:bodyPr>
          <a:lstStyle/>
          <a:p>
            <a:r>
              <a:rPr lang="ru-RU" sz="2000" b="1" i="1" dirty="0">
                <a:effectLst>
                  <a:outerShdw blurRad="38100" dist="38100" dir="2700000" algn="tl">
                    <a:srgbClr val="000000">
                      <a:alpha val="43137"/>
                    </a:srgbClr>
                  </a:outerShdw>
                </a:effectLst>
                <a:latin typeface="Georgia" pitchFamily="18" charset="0"/>
              </a:rPr>
              <a:t>А, Б </a:t>
            </a:r>
            <a:r>
              <a:rPr lang="ru-RU" sz="2000" dirty="0"/>
              <a:t>- </a:t>
            </a:r>
            <a:r>
              <a:rPr lang="uk-UA" sz="2000" b="1" i="1" dirty="0" err="1">
                <a:effectLst>
                  <a:outerShdw blurRad="38100" dist="38100" dir="2700000" algn="tl">
                    <a:srgbClr val="000000">
                      <a:alpha val="43137"/>
                    </a:srgbClr>
                  </a:outerShdw>
                </a:effectLst>
                <a:latin typeface="Georgia" pitchFamily="18" charset="0"/>
              </a:rPr>
              <a:t>вислизні</a:t>
            </a:r>
            <a:r>
              <a:rPr lang="uk-UA" sz="2000" b="1" i="1" dirty="0">
                <a:effectLst>
                  <a:outerShdw blurRad="38100" dist="38100" dir="2700000" algn="tl">
                    <a:srgbClr val="000000">
                      <a:alpha val="43137"/>
                    </a:srgbClr>
                  </a:outerShdw>
                </a:effectLst>
                <a:latin typeface="Georgia" pitchFamily="18" charset="0"/>
              </a:rPr>
              <a:t> комплекси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із</a:t>
            </a:r>
            <a:r>
              <a:rPr lang="ru-RU" sz="2000" b="1" i="1" dirty="0">
                <a:effectLst>
                  <a:outerShdw blurRad="38100" dist="38100" dir="2700000" algn="tl">
                    <a:srgbClr val="000000">
                      <a:alpha val="43137"/>
                    </a:srgbClr>
                  </a:outerShdw>
                </a:effectLst>
                <a:latin typeface="Georgia" pitchFamily="18" charset="0"/>
              </a:rPr>
              <a:t> АВ-</a:t>
            </a:r>
            <a:r>
              <a:rPr lang="ru-RU" sz="2000" b="1" i="1" dirty="0" err="1">
                <a:effectLst>
                  <a:outerShdw blurRad="38100" dist="38100" dir="2700000" algn="tl">
                    <a:srgbClr val="000000">
                      <a:alpha val="43137"/>
                    </a:srgbClr>
                  </a:outerShdw>
                </a:effectLst>
                <a:latin typeface="Georgia" pitchFamily="18" charset="0"/>
              </a:rPr>
              <a:t>сполучення</a:t>
            </a:r>
            <a:endParaRPr lang="ru-RU" sz="2000" b="1" i="1" dirty="0">
              <a:effectLst>
                <a:outerShdw blurRad="38100" dist="38100" dir="2700000" algn="tl">
                  <a:srgbClr val="000000">
                    <a:alpha val="43137"/>
                  </a:srgbClr>
                </a:outerShdw>
              </a:effectLst>
              <a:latin typeface="Georgia" pitchFamily="18" charset="0"/>
            </a:endParaRPr>
          </a:p>
          <a:p>
            <a:r>
              <a:rPr lang="ru-RU" sz="2000" b="1" i="1" dirty="0">
                <a:effectLst>
                  <a:outerShdw blurRad="38100" dist="38100" dir="2700000" algn="tl">
                    <a:srgbClr val="000000">
                      <a:alpha val="43137"/>
                    </a:srgbClr>
                  </a:outerShdw>
                </a:effectLst>
                <a:latin typeface="Georgia" pitchFamily="18" charset="0"/>
              </a:rPr>
              <a:t> В - </a:t>
            </a:r>
            <a:r>
              <a:rPr lang="uk-UA" sz="2000" b="1" i="1" dirty="0" err="1">
                <a:effectLst>
                  <a:outerShdw blurRad="38100" dist="38100" dir="2700000" algn="tl">
                    <a:srgbClr val="000000">
                      <a:alpha val="43137"/>
                    </a:srgbClr>
                  </a:outerShdw>
                </a:effectLst>
                <a:latin typeface="Georgia" pitchFamily="18" charset="0"/>
              </a:rPr>
              <a:t>вислизний</a:t>
            </a:r>
            <a:r>
              <a:rPr lang="uk-UA" sz="2000" b="1" i="1" dirty="0">
                <a:effectLst>
                  <a:outerShdw blurRad="38100" dist="38100" dir="2700000" algn="tl">
                    <a:srgbClr val="000000">
                      <a:alpha val="43137"/>
                    </a:srgbClr>
                  </a:outerShdw>
                </a:effectLst>
                <a:latin typeface="Georgia" pitchFamily="18" charset="0"/>
              </a:rPr>
              <a:t> комплекс </a:t>
            </a:r>
            <a:r>
              <a:rPr lang="ru-RU" sz="2000" b="1" i="1" dirty="0" err="1">
                <a:effectLst>
                  <a:outerShdw blurRad="38100" dist="38100" dir="2700000" algn="tl">
                    <a:srgbClr val="000000">
                      <a:alpha val="43137"/>
                    </a:srgbClr>
                  </a:outerShdw>
                </a:effectLst>
                <a:latin typeface="Georgia" pitchFamily="18" charset="0"/>
              </a:rPr>
              <a:t>зі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шлуночка</a:t>
            </a:r>
            <a:endParaRPr lang="ru-RU" sz="2000" b="1" i="1" dirty="0">
              <a:effectLst>
                <a:outerShdw blurRad="38100" dist="38100" dir="2700000" algn="tl">
                  <a:srgbClr val="000000">
                    <a:alpha val="43137"/>
                  </a:srgbClr>
                </a:outerShdw>
              </a:effectLst>
              <a:latin typeface="Georgia" pitchFamily="18" charset="0"/>
            </a:endParaRPr>
          </a:p>
        </p:txBody>
      </p:sp>
      <p:pic>
        <p:nvPicPr>
          <p:cNvPr id="4098" name="Picture 2" descr="05 Нарушение ритма и проводимости - Стр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40768"/>
            <a:ext cx="7924800" cy="421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325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normAutofit fontScale="90000"/>
          </a:bodyPr>
          <a:lstStyle/>
          <a:p>
            <a:r>
              <a:rPr lang="ru-RU" sz="2400" b="1" i="1" dirty="0" err="1">
                <a:effectLst>
                  <a:outerShdw blurRad="38100" dist="38100" dir="2700000" algn="tl">
                    <a:srgbClr val="000000">
                      <a:alpha val="43137"/>
                    </a:srgbClr>
                  </a:outerShdw>
                </a:effectLst>
                <a:latin typeface="Georgia" pitchFamily="18" charset="0"/>
              </a:rPr>
              <a:t>Моніторування</a:t>
            </a:r>
            <a:r>
              <a:rPr lang="ru-RU" sz="2400" b="1" i="1" dirty="0">
                <a:effectLst>
                  <a:outerShdw blurRad="38100" dist="38100" dir="2700000" algn="tl">
                    <a:srgbClr val="000000">
                      <a:alpha val="43137"/>
                    </a:srgbClr>
                  </a:outerShdw>
                </a:effectLst>
                <a:latin typeface="Georgia" pitchFamily="18" charset="0"/>
              </a:rPr>
              <a:t> ЕКГ за </a:t>
            </a:r>
            <a:r>
              <a:rPr lang="ru-RU" sz="2400" b="1" i="1" dirty="0" err="1">
                <a:effectLst>
                  <a:outerShdw blurRad="38100" dist="38100" dir="2700000" algn="tl">
                    <a:srgbClr val="000000">
                      <a:alpha val="43137"/>
                    </a:srgbClr>
                  </a:outerShdw>
                </a:effectLst>
                <a:latin typeface="Georgia" pitchFamily="18" charset="0"/>
              </a:rPr>
              <a:t>Холтером</a:t>
            </a:r>
            <a:r>
              <a:rPr lang="ru-RU" sz="2400" b="1" i="1" dirty="0">
                <a:effectLst>
                  <a:outerShdw blurRad="38100" dist="38100" dir="2700000" algn="tl">
                    <a:srgbClr val="000000">
                      <a:alpha val="43137"/>
                    </a:srgbClr>
                  </a:outerShdw>
                </a:effectLst>
                <a:latin typeface="Georgia" pitchFamily="18" charset="0"/>
              </a:rPr>
              <a:t> є </a:t>
            </a:r>
            <a:r>
              <a:rPr lang="ru-RU" sz="2400" b="1" i="1" dirty="0" err="1">
                <a:effectLst>
                  <a:outerShdw blurRad="38100" dist="38100" dir="2700000" algn="tl">
                    <a:srgbClr val="000000">
                      <a:alpha val="43137"/>
                    </a:srgbClr>
                  </a:outerShdw>
                </a:effectLst>
                <a:latin typeface="Georgia" pitchFamily="18" charset="0"/>
              </a:rPr>
              <a:t>частиною</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обов'язкової</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програми</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обстеження</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хворих</a:t>
            </a:r>
            <a:r>
              <a:rPr lang="ru-RU" sz="2400" b="1" i="1" dirty="0">
                <a:effectLst>
                  <a:outerShdw blurRad="38100" dist="38100" dir="2700000" algn="tl">
                    <a:srgbClr val="000000">
                      <a:alpha val="43137"/>
                    </a:srgbClr>
                  </a:outerShdw>
                </a:effectLst>
                <a:latin typeface="Georgia" pitchFamily="18" charset="0"/>
              </a:rPr>
              <a:t> з </a:t>
            </a:r>
            <a:r>
              <a:rPr lang="ru-RU" sz="2400" b="1" i="1" dirty="0" err="1">
                <a:effectLst>
                  <a:outerShdw blurRad="38100" dist="38100" dir="2700000" algn="tl">
                    <a:srgbClr val="000000">
                      <a:alpha val="43137"/>
                    </a:srgbClr>
                  </a:outerShdw>
                </a:effectLst>
                <a:latin typeface="Georgia" pitchFamily="18" charset="0"/>
              </a:rPr>
              <a:t>порушеннями</a:t>
            </a:r>
            <a:r>
              <a:rPr lang="ru-RU" sz="2400" b="1" i="1" dirty="0">
                <a:effectLst>
                  <a:outerShdw blurRad="38100" dist="38100" dir="2700000" algn="tl">
                    <a:srgbClr val="000000">
                      <a:alpha val="43137"/>
                    </a:srgbClr>
                  </a:outerShdw>
                </a:effectLst>
                <a:latin typeface="Georgia" pitchFamily="18" charset="0"/>
              </a:rPr>
              <a:t> ритму </a:t>
            </a:r>
            <a:r>
              <a:rPr lang="ru-RU" sz="2400" b="1" i="1" dirty="0" err="1">
                <a:effectLst>
                  <a:outerShdw blurRad="38100" dist="38100" dir="2700000" algn="tl">
                    <a:srgbClr val="000000">
                      <a:alpha val="43137"/>
                    </a:srgbClr>
                  </a:outerShdw>
                </a:effectLst>
                <a:latin typeface="Georgia" pitchFamily="18" charset="0"/>
              </a:rPr>
              <a:t>серця</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або</a:t>
            </a:r>
            <a:r>
              <a:rPr lang="ru-RU" sz="2400" b="1" i="1" dirty="0">
                <a:effectLst>
                  <a:outerShdw blurRad="38100" dist="38100" dir="2700000" algn="tl">
                    <a:srgbClr val="000000">
                      <a:alpha val="43137"/>
                    </a:srgbClr>
                  </a:outerShdw>
                </a:effectLst>
                <a:latin typeface="Georgia" pitchFamily="18" charset="0"/>
              </a:rPr>
              <a:t> з </a:t>
            </a:r>
            <a:r>
              <a:rPr lang="ru-RU" sz="2400" b="1" i="1" dirty="0" err="1">
                <a:effectLst>
                  <a:outerShdw blurRad="38100" dist="38100" dir="2700000" algn="tl">
                    <a:srgbClr val="000000">
                      <a:alpha val="43137"/>
                    </a:srgbClr>
                  </a:outerShdw>
                </a:effectLst>
                <a:latin typeface="Georgia" pitchFamily="18" charset="0"/>
              </a:rPr>
              <a:t>підозрою</a:t>
            </a:r>
            <a:r>
              <a:rPr lang="ru-RU" sz="2400" b="1" i="1" dirty="0">
                <a:effectLst>
                  <a:outerShdw blurRad="38100" dist="38100" dir="2700000" algn="tl">
                    <a:srgbClr val="000000">
                      <a:alpha val="43137"/>
                    </a:srgbClr>
                  </a:outerShdw>
                </a:effectLst>
                <a:latin typeface="Georgia" pitchFamily="18" charset="0"/>
              </a:rPr>
              <a:t> на </a:t>
            </a:r>
            <a:r>
              <a:rPr lang="ru-RU" sz="2400" b="1" i="1" dirty="0" err="1">
                <a:effectLst>
                  <a:outerShdw blurRad="38100" dist="38100" dir="2700000" algn="tl">
                    <a:srgbClr val="000000">
                      <a:alpha val="43137"/>
                    </a:srgbClr>
                  </a:outerShdw>
                </a:effectLst>
                <a:latin typeface="Georgia" pitchFamily="18" charset="0"/>
              </a:rPr>
              <a:t>наявність</a:t>
            </a:r>
            <a:r>
              <a:rPr lang="ru-RU" sz="2400" b="1" i="1" dirty="0">
                <a:effectLst>
                  <a:outerShdw blurRad="38100" dist="38100" dir="2700000" algn="tl">
                    <a:srgbClr val="000000">
                      <a:alpha val="43137"/>
                    </a:srgbClr>
                  </a:outerShdw>
                </a:effectLst>
                <a:latin typeface="Georgia" pitchFamily="18" charset="0"/>
              </a:rPr>
              <a:t> таких </a:t>
            </a:r>
            <a:r>
              <a:rPr lang="ru-RU" sz="2400" b="1" i="1" dirty="0" err="1">
                <a:effectLst>
                  <a:outerShdw blurRad="38100" dist="38100" dir="2700000" algn="tl">
                    <a:srgbClr val="000000">
                      <a:alpha val="43137"/>
                    </a:srgbClr>
                  </a:outerShdw>
                </a:effectLst>
                <a:latin typeface="Georgia" pitchFamily="18" charset="0"/>
              </a:rPr>
              <a:t>порушень</a:t>
            </a:r>
            <a:r>
              <a:rPr lang="ru-RU" sz="2400" b="1" i="1" dirty="0">
                <a:effectLst>
                  <a:outerShdw blurRad="38100" dist="38100" dir="2700000" algn="tl">
                    <a:srgbClr val="000000">
                      <a:alpha val="43137"/>
                    </a:srgbClr>
                  </a:outerShdw>
                </a:effectLst>
                <a:latin typeface="Georgia" pitchFamily="18" charset="0"/>
              </a:rPr>
              <a:t>. Метод </a:t>
            </a:r>
            <a:r>
              <a:rPr lang="ru-RU" sz="2400" b="1" i="1" dirty="0" err="1">
                <a:effectLst>
                  <a:outerShdw blurRad="38100" dist="38100" dir="2700000" algn="tl">
                    <a:srgbClr val="000000">
                      <a:alpha val="43137"/>
                    </a:srgbClr>
                  </a:outerShdw>
                </a:effectLst>
                <a:latin typeface="Georgia" pitchFamily="18" charset="0"/>
              </a:rPr>
              <a:t>дозволяє</a:t>
            </a:r>
            <a:r>
              <a:rPr lang="ru-RU" sz="2400" b="1" i="1" dirty="0">
                <a:effectLst>
                  <a:outerShdw blurRad="38100" dist="38100" dir="2700000" algn="tl">
                    <a:srgbClr val="000000">
                      <a:alpha val="43137"/>
                    </a:srgbClr>
                  </a:outerShdw>
                </a:effectLst>
                <a:latin typeface="Georgia" pitchFamily="18" charset="0"/>
              </a:rPr>
              <a:t>:</a:t>
            </a:r>
          </a:p>
        </p:txBody>
      </p:sp>
      <p:sp>
        <p:nvSpPr>
          <p:cNvPr id="3" name="Объект 2"/>
          <p:cNvSpPr>
            <a:spLocks noGrp="1"/>
          </p:cNvSpPr>
          <p:nvPr>
            <p:ph idx="1"/>
          </p:nvPr>
        </p:nvSpPr>
        <p:spPr>
          <a:xfrm>
            <a:off x="251520" y="1484784"/>
            <a:ext cx="8856984" cy="5373216"/>
          </a:xfrm>
        </p:spPr>
        <p:txBody>
          <a:bodyPr>
            <a:noAutofit/>
          </a:bodyPr>
          <a:lstStyle/>
          <a:p>
            <a:pPr>
              <a:spcBef>
                <a:spcPts val="0"/>
              </a:spcBef>
            </a:pPr>
            <a:r>
              <a:rPr lang="ru-RU" sz="2000" b="1" i="1" dirty="0">
                <a:effectLst>
                  <a:outerShdw blurRad="38100" dist="38100" dir="2700000" algn="tl">
                    <a:srgbClr val="000000">
                      <a:alpha val="43137"/>
                    </a:srgbClr>
                  </a:outerShdw>
                </a:effectLst>
                <a:latin typeface="Georgia" pitchFamily="18" charset="0"/>
              </a:rPr>
              <a:t>1. </a:t>
            </a:r>
            <a:r>
              <a:rPr lang="ru-RU" sz="2000" b="1" i="1" dirty="0" err="1">
                <a:effectLst>
                  <a:outerShdw blurRad="38100" dist="38100" dir="2700000" algn="tl">
                    <a:srgbClr val="000000">
                      <a:alpha val="43137"/>
                    </a:srgbClr>
                  </a:outerShdw>
                </a:effectLst>
                <a:latin typeface="Georgia" pitchFamily="18" charset="0"/>
              </a:rPr>
              <a:t>Встановити</a:t>
            </a:r>
            <a:r>
              <a:rPr lang="ru-RU" sz="2000" b="1" i="1" dirty="0">
                <a:effectLst>
                  <a:outerShdw blurRad="38100" dist="38100" dir="2700000" algn="tl">
                    <a:srgbClr val="000000">
                      <a:alpha val="43137"/>
                    </a:srgbClr>
                  </a:outerShdw>
                </a:effectLst>
                <a:latin typeface="Georgia" pitchFamily="18" charset="0"/>
              </a:rPr>
              <a:t> факт </a:t>
            </a:r>
            <a:r>
              <a:rPr lang="ru-RU" sz="2000" b="1" i="1" dirty="0" err="1">
                <a:effectLst>
                  <a:outerShdw blurRad="38100" dist="38100" dir="2700000" algn="tl">
                    <a:srgbClr val="000000">
                      <a:alpha val="43137"/>
                    </a:srgbClr>
                  </a:outerShdw>
                </a:effectLst>
                <a:latin typeface="Georgia" pitchFamily="18" charset="0"/>
              </a:rPr>
              <a:t>виникнення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пароксизмальних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порушень</a:t>
            </a:r>
            <a:r>
              <a:rPr lang="ru-RU" sz="2000" b="1" i="1" dirty="0">
                <a:effectLst>
                  <a:outerShdw blurRad="38100" dist="38100" dir="2700000" algn="tl">
                    <a:srgbClr val="000000">
                      <a:alpha val="43137"/>
                    </a:srgbClr>
                  </a:outerShdw>
                </a:effectLst>
                <a:latin typeface="Georgia" pitchFamily="18" charset="0"/>
              </a:rPr>
              <a:t> ритму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 та </a:t>
            </a:r>
            <a:r>
              <a:rPr lang="ru-RU" sz="2000" b="1" i="1" dirty="0" err="1">
                <a:effectLst>
                  <a:outerShdw blurRad="38100" dist="38100" dir="2700000" algn="tl">
                    <a:srgbClr val="000000">
                      <a:alpha val="43137"/>
                    </a:srgbClr>
                  </a:outerShdw>
                </a:effectLst>
                <a:latin typeface="Georgia" pitchFamily="18" charset="0"/>
              </a:rPr>
              <a:t>визначити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їх</a:t>
            </a:r>
            <a:r>
              <a:rPr lang="ru-RU" sz="2000" b="1" i="1" dirty="0">
                <a:effectLst>
                  <a:outerShdw blurRad="38100" dist="38100" dir="2700000" algn="tl">
                    <a:srgbClr val="000000">
                      <a:alpha val="43137"/>
                    </a:srgbClr>
                  </a:outerShdw>
                </a:effectLst>
                <a:latin typeface="Georgia" pitchFamily="18" charset="0"/>
              </a:rPr>
              <a:t> характер і </a:t>
            </a:r>
            <a:r>
              <a:rPr lang="ru-RU" sz="2000" b="1" i="1" dirty="0" err="1">
                <a:effectLst>
                  <a:outerShdw blurRad="38100" dist="38100" dir="2700000" algn="tl">
                    <a:srgbClr val="000000">
                      <a:alpha val="43137"/>
                    </a:srgbClr>
                  </a:outerShdw>
                </a:effectLst>
                <a:latin typeface="Georgia" pitchFamily="18" charset="0"/>
              </a:rPr>
              <a:t>тривалість</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оскільки</a:t>
            </a:r>
            <a:r>
              <a:rPr lang="ru-RU" sz="2000" b="1" i="1" dirty="0">
                <a:effectLst>
                  <a:outerShdw blurRad="38100" dist="38100" dir="2700000" algn="tl">
                    <a:srgbClr val="000000">
                      <a:alpha val="43137"/>
                    </a:srgbClr>
                  </a:outerShdw>
                </a:effectLst>
                <a:latin typeface="Georgia" pitchFamily="18" charset="0"/>
              </a:rPr>
              <a:t> у </a:t>
            </a:r>
            <a:r>
              <a:rPr lang="ru-RU" sz="2000" b="1" i="1" dirty="0" err="1">
                <a:effectLst>
                  <a:outerShdw blurRad="38100" dist="38100" dir="2700000" algn="tl">
                    <a:srgbClr val="000000">
                      <a:alpha val="43137"/>
                    </a:srgbClr>
                  </a:outerShdw>
                </a:effectLst>
                <a:latin typeface="Georgia" pitchFamily="18" charset="0"/>
              </a:rPr>
              <a:t>багатьох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хворих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зберігаються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відносно</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короткі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епізоди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пароксизмів</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аритмій</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які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протягом</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тривалого</a:t>
            </a:r>
            <a:r>
              <a:rPr lang="ru-RU" sz="2000" b="1" i="1" dirty="0">
                <a:effectLst>
                  <a:outerShdw blurRad="38100" dist="38100" dir="2700000" algn="tl">
                    <a:srgbClr val="000000">
                      <a:alpha val="43137"/>
                    </a:srgbClr>
                  </a:outerShdw>
                </a:effectLst>
                <a:latin typeface="Georgia" pitchFamily="18" charset="0"/>
              </a:rPr>
              <a:t> часу не </a:t>
            </a:r>
            <a:r>
              <a:rPr lang="ru-RU" sz="2000" b="1" i="1" dirty="0" err="1">
                <a:effectLst>
                  <a:outerShdw blurRad="38100" dist="38100" dir="2700000" algn="tl">
                    <a:srgbClr val="000000">
                      <a:alpha val="43137"/>
                    </a:srgbClr>
                  </a:outerShdw>
                </a:effectLst>
                <a:latin typeface="Georgia" pitchFamily="18" charset="0"/>
              </a:rPr>
              <a:t>вдається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зафіксувати</a:t>
            </a:r>
            <a:r>
              <a:rPr lang="ru-RU" sz="2000" b="1" i="1" dirty="0">
                <a:effectLst>
                  <a:outerShdw blurRad="38100" dist="38100" dir="2700000" algn="tl">
                    <a:srgbClr val="000000">
                      <a:alpha val="43137"/>
                    </a:srgbClr>
                  </a:outerShdw>
                </a:effectLst>
                <a:latin typeface="Georgia" pitchFamily="18" charset="0"/>
              </a:rPr>
              <a:t> за </a:t>
            </a:r>
            <a:r>
              <a:rPr lang="ru-RU" sz="2000" b="1" i="1" dirty="0" err="1">
                <a:effectLst>
                  <a:outerShdw blurRad="38100" dist="38100" dir="2700000" algn="tl">
                    <a:srgbClr val="000000">
                      <a:alpha val="43137"/>
                    </a:srgbClr>
                  </a:outerShdw>
                </a:effectLst>
                <a:latin typeface="Georgia" pitchFamily="18" charset="0"/>
              </a:rPr>
              <a:t>допомогою</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класичного</a:t>
            </a:r>
            <a:r>
              <a:rPr lang="ru-RU" sz="2000" b="1" i="1" dirty="0">
                <a:effectLst>
                  <a:outerShdw blurRad="38100" dist="38100" dir="2700000" algn="tl">
                    <a:srgbClr val="000000">
                      <a:alpha val="43137"/>
                    </a:srgbClr>
                  </a:outerShdw>
                </a:effectLst>
                <a:latin typeface="Georgia" pitchFamily="18" charset="0"/>
              </a:rPr>
              <a:t> ЕКГ- </a:t>
            </a:r>
            <a:r>
              <a:rPr lang="ru-RU" sz="2000" b="1" i="1" dirty="0" err="1">
                <a:effectLst>
                  <a:outerShdw blurRad="38100" dist="38100" dir="2700000" algn="tl">
                    <a:srgbClr val="000000">
                      <a:alpha val="43137"/>
                    </a:srgbClr>
                  </a:outerShdw>
                </a:effectLst>
                <a:latin typeface="Georgia" pitchFamily="18" charset="0"/>
              </a:rPr>
              <a:t>дослідження</a:t>
            </a:r>
            <a:r>
              <a:rPr lang="ru-RU" sz="2000" b="1" i="1" dirty="0">
                <a:effectLst>
                  <a:outerShdw blurRad="38100" dist="38100" dir="2700000" algn="tl">
                    <a:srgbClr val="000000">
                      <a:alpha val="43137"/>
                    </a:srgbClr>
                  </a:outerShdw>
                </a:effectLst>
                <a:latin typeface="Georgia" pitchFamily="18" charset="0"/>
              </a:rPr>
              <a:t>. </a:t>
            </a:r>
          </a:p>
          <a:p>
            <a:pPr>
              <a:spcBef>
                <a:spcPts val="0"/>
              </a:spcBef>
            </a:pPr>
            <a:r>
              <a:rPr lang="ru-RU" sz="2000" b="1" i="1" dirty="0">
                <a:effectLst>
                  <a:outerShdw blurRad="38100" dist="38100" dir="2700000" algn="tl">
                    <a:srgbClr val="000000">
                      <a:alpha val="43137"/>
                    </a:srgbClr>
                  </a:outerShdw>
                </a:effectLst>
                <a:latin typeface="Georgia" pitchFamily="18" charset="0"/>
              </a:rPr>
              <a:t>2. </a:t>
            </a:r>
            <a:r>
              <a:rPr lang="ru-RU" sz="2000" b="1" i="1" dirty="0" err="1">
                <a:effectLst>
                  <a:outerShdw blurRad="38100" dist="38100" dir="2700000" algn="tl">
                    <a:srgbClr val="000000">
                      <a:alpha val="43137"/>
                    </a:srgbClr>
                  </a:outerShdw>
                </a:effectLst>
                <a:latin typeface="Georgia" pitchFamily="18" charset="0"/>
              </a:rPr>
              <a:t>Вивчити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кореляцію</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між</a:t>
            </a:r>
            <a:r>
              <a:rPr lang="ru-RU" sz="2000" b="1" i="1" dirty="0">
                <a:effectLst>
                  <a:outerShdw blurRad="38100" dist="38100" dir="2700000" algn="tl">
                    <a:srgbClr val="000000">
                      <a:alpha val="43137"/>
                    </a:srgbClr>
                  </a:outerShdw>
                </a:effectLst>
                <a:latin typeface="Georgia" pitchFamily="18" charset="0"/>
              </a:rPr>
              <a:t> пароксизмами </a:t>
            </a:r>
            <a:r>
              <a:rPr lang="ru-RU" sz="2000" b="1" i="1" dirty="0" err="1">
                <a:effectLst>
                  <a:outerShdw blurRad="38100" dist="38100" dir="2700000" algn="tl">
                    <a:srgbClr val="000000">
                      <a:alpha val="43137"/>
                    </a:srgbClr>
                  </a:outerShdw>
                </a:effectLst>
                <a:latin typeface="Georgia" pitchFamily="18" charset="0"/>
              </a:rPr>
              <a:t>порушень</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рит-му</a:t>
            </a:r>
            <a:r>
              <a:rPr lang="ru-RU" sz="2000" b="1" i="1" dirty="0">
                <a:effectLst>
                  <a:outerShdw blurRad="38100" dist="38100" dir="2700000" algn="tl">
                    <a:srgbClr val="000000">
                      <a:alpha val="43137"/>
                    </a:srgbClr>
                  </a:outerShdw>
                </a:effectLst>
                <a:latin typeface="Georgia" pitchFamily="18" charset="0"/>
              </a:rPr>
              <a:t> і </a:t>
            </a:r>
            <a:r>
              <a:rPr lang="ru-RU" sz="2000" b="1" i="1" dirty="0" err="1">
                <a:effectLst>
                  <a:outerShdw blurRad="38100" dist="38100" dir="2700000" algn="tl">
                    <a:srgbClr val="000000">
                      <a:alpha val="43137"/>
                    </a:srgbClr>
                  </a:outerShdw>
                </a:effectLst>
                <a:latin typeface="Georgia" pitchFamily="18" charset="0"/>
              </a:rPr>
              <a:t>суб'єктивними</a:t>
            </a:r>
            <a:r>
              <a:rPr lang="ru-RU" sz="2000" b="1" i="1" dirty="0">
                <a:effectLst>
                  <a:outerShdw blurRad="38100" dist="38100" dir="2700000" algn="tl">
                    <a:srgbClr val="000000">
                      <a:alpha val="43137"/>
                    </a:srgbClr>
                  </a:outerShdw>
                </a:effectLst>
                <a:latin typeface="Georgia" pitchFamily="18" charset="0"/>
              </a:rPr>
              <a:t> і </a:t>
            </a:r>
            <a:r>
              <a:rPr lang="ru-RU" sz="2000" b="1" i="1" dirty="0" err="1">
                <a:effectLst>
                  <a:outerShdw blurRad="38100" dist="38100" dir="2700000" algn="tl">
                    <a:srgbClr val="000000">
                      <a:alpha val="43137"/>
                    </a:srgbClr>
                  </a:outerShdw>
                </a:effectLst>
                <a:latin typeface="Georgia" pitchFamily="18" charset="0"/>
              </a:rPr>
              <a:t>об'єктивними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клінічними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проявами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хвороби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перебої</a:t>
            </a:r>
            <a:r>
              <a:rPr lang="ru-RU" sz="2000" b="1" i="1" dirty="0">
                <a:effectLst>
                  <a:outerShdw blurRad="38100" dist="38100" dir="2700000" algn="tl">
                    <a:srgbClr val="000000">
                      <a:alpha val="43137"/>
                    </a:srgbClr>
                  </a:outerShdw>
                </a:effectLst>
                <a:latin typeface="Georgia" pitchFamily="18" charset="0"/>
              </a:rPr>
              <a:t> в </a:t>
            </a:r>
            <a:r>
              <a:rPr lang="ru-RU" sz="2000" b="1" i="1" dirty="0" err="1">
                <a:effectLst>
                  <a:outerShdw blurRad="38100" dist="38100" dir="2700000" algn="tl">
                    <a:srgbClr val="000000">
                      <a:alpha val="43137"/>
                    </a:srgbClr>
                  </a:outerShdw>
                </a:effectLst>
                <a:latin typeface="Georgia" pitchFamily="18" charset="0"/>
              </a:rPr>
              <a:t>роботі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серцебиття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епізоди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втрати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свідомості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невмотивованої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слабкості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запаморочень</a:t>
            </a:r>
            <a:r>
              <a:rPr lang="ru-RU" sz="2000" b="1" i="1" dirty="0">
                <a:effectLst>
                  <a:outerShdw blurRad="38100" dist="38100" dir="2700000" algn="tl">
                    <a:srgbClr val="000000">
                      <a:alpha val="43137"/>
                    </a:srgbClr>
                  </a:outerShdw>
                </a:effectLst>
                <a:latin typeface="Georgia" pitchFamily="18" charset="0"/>
              </a:rPr>
              <a:t> і т.п.). </a:t>
            </a:r>
          </a:p>
          <a:p>
            <a:pPr>
              <a:spcBef>
                <a:spcPts val="0"/>
              </a:spcBef>
            </a:pPr>
            <a:r>
              <a:rPr lang="ru-RU" sz="2000" b="1" i="1" dirty="0">
                <a:effectLst>
                  <a:outerShdw blurRad="38100" dist="38100" dir="2700000" algn="tl">
                    <a:srgbClr val="000000">
                      <a:alpha val="43137"/>
                    </a:srgbClr>
                  </a:outerShdw>
                </a:effectLst>
                <a:latin typeface="Georgia" pitchFamily="18" charset="0"/>
              </a:rPr>
              <a:t>3. </a:t>
            </a:r>
            <a:r>
              <a:rPr lang="ru-RU" sz="2000" b="1" i="1" dirty="0" err="1">
                <a:effectLst>
                  <a:outerShdw blurRad="38100" dist="38100" dir="2700000" algn="tl">
                    <a:srgbClr val="000000">
                      <a:alpha val="43137"/>
                    </a:srgbClr>
                  </a:outerShdw>
                </a:effectLst>
                <a:latin typeface="Georgia" pitchFamily="18" charset="0"/>
              </a:rPr>
              <a:t>Скласти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орієнтоване</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уявлення</a:t>
            </a:r>
            <a:r>
              <a:rPr lang="ru-RU" sz="2000" b="1" i="1" dirty="0">
                <a:effectLst>
                  <a:outerShdw blurRad="38100" dist="38100" dir="2700000" algn="tl">
                    <a:srgbClr val="000000">
                      <a:alpha val="43137"/>
                    </a:srgbClr>
                  </a:outerShdw>
                </a:effectLst>
                <a:latin typeface="Georgia" pitchFamily="18" charset="0"/>
              </a:rPr>
              <a:t> про </a:t>
            </a:r>
            <a:r>
              <a:rPr lang="ru-RU" sz="2000" b="1" i="1" dirty="0" err="1">
                <a:effectLst>
                  <a:outerShdw blurRad="38100" dist="38100" dir="2700000" algn="tl">
                    <a:srgbClr val="000000">
                      <a:alpha val="43137"/>
                    </a:srgbClr>
                  </a:outerShdw>
                </a:effectLst>
                <a:latin typeface="Georgia" pitchFamily="18" charset="0"/>
              </a:rPr>
              <a:t>основні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електрофі-зіологічних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механізмах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пароксизмальних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порушень</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рит-му</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 так як </a:t>
            </a:r>
            <a:r>
              <a:rPr lang="ru-RU" sz="2000" b="1" i="1" dirty="0" err="1">
                <a:effectLst>
                  <a:outerShdw blurRad="38100" dist="38100" dir="2700000" algn="tl">
                    <a:srgbClr val="000000">
                      <a:alpha val="43137"/>
                    </a:srgbClr>
                  </a:outerShdw>
                </a:effectLst>
                <a:latin typeface="Georgia" pitchFamily="18" charset="0"/>
              </a:rPr>
              <a:t>завжди</a:t>
            </a:r>
            <a:r>
              <a:rPr lang="ru-RU" sz="2000" b="1" i="1" dirty="0">
                <a:effectLst>
                  <a:outerShdw blurRad="38100" dist="38100" dir="2700000" algn="tl">
                    <a:srgbClr val="000000">
                      <a:alpha val="43137"/>
                    </a:srgbClr>
                  </a:outerShdw>
                </a:effectLst>
                <a:latin typeface="Georgia" pitchFamily="18" charset="0"/>
              </a:rPr>
              <a:t> є </a:t>
            </a:r>
            <a:r>
              <a:rPr lang="ru-RU" sz="2000" b="1" i="1" dirty="0" err="1">
                <a:effectLst>
                  <a:outerShdw blurRad="38100" dist="38100" dir="2700000" algn="tl">
                    <a:srgbClr val="000000">
                      <a:alpha val="43137"/>
                    </a:srgbClr>
                  </a:outerShdw>
                </a:effectLst>
                <a:latin typeface="Georgia" pitchFamily="18" charset="0"/>
              </a:rPr>
              <a:t>можливість</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зареєструвати</a:t>
            </a:r>
            <a:r>
              <a:rPr lang="ru-RU" sz="2000" b="1" i="1" dirty="0">
                <a:effectLst>
                  <a:outerShdw blurRad="38100" dist="38100" dir="2700000" algn="tl">
                    <a:srgbClr val="000000">
                      <a:alpha val="43137"/>
                    </a:srgbClr>
                  </a:outerShdw>
                </a:effectLst>
                <a:latin typeface="Georgia" pitchFamily="18" charset="0"/>
              </a:rPr>
              <a:t> початок і </a:t>
            </a:r>
            <a:r>
              <a:rPr lang="ru-RU" sz="2000" b="1" i="1" dirty="0" err="1">
                <a:effectLst>
                  <a:outerShdw blurRad="38100" dist="38100" dir="2700000" algn="tl">
                    <a:srgbClr val="000000">
                      <a:alpha val="43137"/>
                    </a:srgbClr>
                  </a:outerShdw>
                </a:effectLst>
                <a:latin typeface="Georgia" pitchFamily="18" charset="0"/>
              </a:rPr>
              <a:t>кінець</a:t>
            </a:r>
            <a:r>
              <a:rPr lang="ru-RU" sz="2000" b="1" i="1" dirty="0">
                <a:effectLst>
                  <a:outerShdw blurRad="38100" dist="38100" dir="2700000" algn="tl">
                    <a:srgbClr val="000000">
                      <a:alpha val="43137"/>
                    </a:srgbClr>
                  </a:outerShdw>
                </a:effectLst>
                <a:latin typeface="Georgia" pitchFamily="18" charset="0"/>
              </a:rPr>
              <a:t> нападу </a:t>
            </a:r>
            <a:r>
              <a:rPr lang="ru-RU" sz="2000" b="1" i="1" dirty="0" err="1">
                <a:effectLst>
                  <a:outerShdw blurRad="38100" dist="38100" dir="2700000" algn="tl">
                    <a:srgbClr val="000000">
                      <a:alpha val="43137"/>
                    </a:srgbClr>
                  </a:outerShdw>
                </a:effectLst>
                <a:latin typeface="Georgia" pitchFamily="18" charset="0"/>
              </a:rPr>
              <a:t>аритмій</a:t>
            </a:r>
            <a:r>
              <a:rPr lang="ru-RU" sz="2000" b="1" i="1" dirty="0">
                <a:effectLst>
                  <a:outerShdw blurRad="38100" dist="38100" dir="2700000" algn="tl">
                    <a:srgbClr val="000000">
                      <a:alpha val="43137"/>
                    </a:srgbClr>
                  </a:outerShdw>
                </a:effectLst>
                <a:latin typeface="Georgia" pitchFamily="18" charset="0"/>
              </a:rPr>
              <a:t>. </a:t>
            </a:r>
          </a:p>
          <a:p>
            <a:pPr>
              <a:spcBef>
                <a:spcPts val="0"/>
              </a:spcBef>
            </a:pPr>
            <a:r>
              <a:rPr lang="ru-RU" sz="2000" b="1" i="1" dirty="0">
                <a:effectLst>
                  <a:outerShdw blurRad="38100" dist="38100" dir="2700000" algn="tl">
                    <a:srgbClr val="000000">
                      <a:alpha val="43137"/>
                    </a:srgbClr>
                  </a:outerShdw>
                </a:effectLst>
                <a:latin typeface="Georgia" pitchFamily="18" charset="0"/>
              </a:rPr>
              <a:t>4. </a:t>
            </a:r>
            <a:r>
              <a:rPr lang="ru-RU" sz="2000" b="1" i="1" dirty="0" err="1">
                <a:effectLst>
                  <a:outerShdw blurRad="38100" dist="38100" dir="2700000" algn="tl">
                    <a:srgbClr val="000000">
                      <a:alpha val="43137"/>
                    </a:srgbClr>
                  </a:outerShdw>
                </a:effectLst>
                <a:latin typeface="Georgia" pitchFamily="18" charset="0"/>
              </a:rPr>
              <a:t>Об'єктивно</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оцінити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ефективність</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проведеної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протиаритмічний</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терапії</a:t>
            </a:r>
            <a:r>
              <a:rPr lang="ru-RU" sz="2000" b="1" i="1" dirty="0">
                <a:effectLst>
                  <a:outerShdw blurRad="38100" dist="38100" dir="2700000" algn="tl">
                    <a:srgbClr val="000000">
                      <a:alpha val="43137"/>
                    </a:srgbClr>
                  </a:outerShdw>
                </a:effectLst>
                <a:latin typeface="Georgia" pitchFamily="18" charset="0"/>
              </a:rPr>
              <a:t>.</a:t>
            </a:r>
          </a:p>
        </p:txBody>
      </p:sp>
    </p:spTree>
    <p:extLst>
      <p:ext uri="{BB962C8B-B14F-4D97-AF65-F5344CB8AC3E}">
        <p14:creationId xmlns:p14="http://schemas.microsoft.com/office/powerpoint/2010/main" val="3711098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i="1" dirty="0" err="1">
                <a:effectLst>
                  <a:outerShdw blurRad="38100" dist="38100" dir="2700000" algn="tl">
                    <a:srgbClr val="000000">
                      <a:alpha val="43137"/>
                    </a:srgbClr>
                  </a:outerShdw>
                </a:effectLst>
                <a:latin typeface="Georgia" pitchFamily="18" charset="0"/>
              </a:rPr>
              <a:t>Екстрасистолічна</a:t>
            </a:r>
            <a:r>
              <a:rPr lang="ru-RU" sz="3600" b="1" i="1" dirty="0">
                <a:effectLst>
                  <a:outerShdw blurRad="38100" dist="38100" dir="2700000" algn="tl">
                    <a:srgbClr val="000000">
                      <a:alpha val="43137"/>
                    </a:srgbClr>
                  </a:outerShdw>
                </a:effectLst>
                <a:latin typeface="Georgia" pitchFamily="18" charset="0"/>
              </a:rPr>
              <a:t> </a:t>
            </a:r>
            <a:r>
              <a:rPr lang="ru-RU" sz="3600" b="1" i="1" dirty="0" err="1">
                <a:effectLst>
                  <a:outerShdw blurRad="38100" dist="38100" dir="2700000" algn="tl">
                    <a:srgbClr val="000000">
                      <a:alpha val="43137"/>
                    </a:srgbClr>
                  </a:outerShdw>
                </a:effectLst>
                <a:latin typeface="Georgia" pitchFamily="18" charset="0"/>
              </a:rPr>
              <a:t>аритмія</a:t>
            </a:r>
            <a:endParaRPr lang="ru-RU" sz="3600" dirty="0"/>
          </a:p>
        </p:txBody>
      </p:sp>
      <p:sp>
        <p:nvSpPr>
          <p:cNvPr id="3" name="Объект 2"/>
          <p:cNvSpPr>
            <a:spLocks noGrp="1"/>
          </p:cNvSpPr>
          <p:nvPr>
            <p:ph idx="1"/>
          </p:nvPr>
        </p:nvSpPr>
        <p:spPr>
          <a:xfrm>
            <a:off x="251520" y="1412776"/>
            <a:ext cx="8712968" cy="4968552"/>
          </a:xfrm>
        </p:spPr>
        <p:txBody>
          <a:bodyPr>
            <a:normAutofit/>
          </a:bodyPr>
          <a:lstStyle/>
          <a:p>
            <a:pPr marL="0" indent="0" algn="just">
              <a:buNone/>
            </a:pP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Екстрасистолічна</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аритмія</a:t>
            </a:r>
            <a:r>
              <a:rPr lang="ru-RU" sz="2000" b="1" i="1" dirty="0">
                <a:effectLst>
                  <a:outerShdw blurRad="38100" dist="38100" dir="2700000" algn="tl">
                    <a:srgbClr val="000000">
                      <a:alpha val="43137"/>
                    </a:srgbClr>
                  </a:outerShdw>
                </a:effectLst>
                <a:latin typeface="Georgia" pitchFamily="18" charset="0"/>
              </a:rPr>
              <a:t> — одна з </a:t>
            </a:r>
            <a:r>
              <a:rPr lang="ru-RU" sz="2000" b="1" i="1" dirty="0" err="1">
                <a:effectLst>
                  <a:outerShdw blurRad="38100" dist="38100" dir="2700000" algn="tl">
                    <a:srgbClr val="000000">
                      <a:alpha val="43137"/>
                    </a:srgbClr>
                  </a:outerShdw>
                </a:effectLst>
                <a:latin typeface="Georgia" pitchFamily="18" charset="0"/>
              </a:rPr>
              <a:t>найпоширеніших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видів</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аритмій</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Екстрасистолія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відчувається</a:t>
            </a:r>
            <a:r>
              <a:rPr lang="ru-RU" sz="2000" b="1" i="1" dirty="0">
                <a:effectLst>
                  <a:outerShdw blurRad="38100" dist="38100" dir="2700000" algn="tl">
                    <a:srgbClr val="000000">
                      <a:alpha val="43137"/>
                    </a:srgbClr>
                  </a:outerShdw>
                </a:effectLst>
                <a:latin typeface="Georgia" pitchFamily="18" charset="0"/>
              </a:rPr>
              <a:t> як сер-</a:t>
            </a:r>
            <a:r>
              <a:rPr lang="ru-RU" sz="2000" b="1" i="1" dirty="0" err="1">
                <a:effectLst>
                  <a:outerShdw blurRad="38100" dist="38100" dir="2700000" algn="tl">
                    <a:srgbClr val="000000">
                      <a:alpha val="43137"/>
                    </a:srgbClr>
                  </a:outerShdw>
                </a:effectLst>
                <a:latin typeface="Georgia" pitchFamily="18" charset="0"/>
              </a:rPr>
              <a:t>цевий</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поштовх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або</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завмирання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може</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також</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виник-нути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відчуття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різкої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нестачі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повітря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Згідно</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статис-тикою</a:t>
            </a:r>
            <a:r>
              <a:rPr lang="ru-RU" sz="2000" b="1" i="1" dirty="0">
                <a:effectLst>
                  <a:outerShdw blurRad="38100" dist="38100" dir="2700000" algn="tl">
                    <a:srgbClr val="000000">
                      <a:alpha val="43137"/>
                    </a:srgbClr>
                  </a:outerShdw>
                </a:effectLst>
                <a:latin typeface="Georgia" pitchFamily="18" charset="0"/>
              </a:rPr>
              <a:t> у 60-70% людей старше 50 </a:t>
            </a:r>
            <a:r>
              <a:rPr lang="ru-RU" sz="2000" b="1" i="1" dirty="0" err="1">
                <a:effectLst>
                  <a:outerShdw blurRad="38100" dist="38100" dir="2700000" algn="tl">
                    <a:srgbClr val="000000">
                      <a:alpha val="43137"/>
                    </a:srgbClr>
                  </a:outerShdw>
                </a:effectLst>
                <a:latin typeface="Georgia" pitchFamily="18" charset="0"/>
              </a:rPr>
              <a:t>років</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буває</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екстрасисто-лічна</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аритмія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проте</a:t>
            </a:r>
            <a:r>
              <a:rPr lang="ru-RU" sz="2000" b="1" i="1" dirty="0">
                <a:effectLst>
                  <a:outerShdw blurRad="38100" dist="38100" dir="2700000" algn="tl">
                    <a:srgbClr val="000000">
                      <a:alpha val="43137"/>
                    </a:srgbClr>
                  </a:outerShdw>
                </a:effectLst>
                <a:latin typeface="Georgia" pitchFamily="18" charset="0"/>
              </a:rPr>
              <a:t> у </a:t>
            </a:r>
            <a:r>
              <a:rPr lang="ru-RU" sz="2000" b="1" i="1" dirty="0" err="1">
                <a:effectLst>
                  <a:outerShdw blurRad="38100" dist="38100" dir="2700000" algn="tl">
                    <a:srgbClr val="000000">
                      <a:alpha val="43137"/>
                    </a:srgbClr>
                  </a:outerShdw>
                </a:effectLst>
                <a:latin typeface="Georgia" pitchFamily="18" charset="0"/>
              </a:rPr>
              <a:t>молодих</a:t>
            </a:r>
            <a:r>
              <a:rPr lang="ru-RU" sz="2000" b="1" i="1" dirty="0">
                <a:effectLst>
                  <a:outerShdw blurRad="38100" dist="38100" dir="2700000" algn="tl">
                    <a:srgbClr val="000000">
                      <a:alpha val="43137"/>
                    </a:srgbClr>
                  </a:outerShdw>
                </a:effectLst>
                <a:latin typeface="Georgia" pitchFamily="18" charset="0"/>
              </a:rPr>
              <a:t> людей </a:t>
            </a:r>
            <a:r>
              <a:rPr lang="ru-RU" sz="2000" b="1" i="1" dirty="0" err="1">
                <a:effectLst>
                  <a:outerShdw blurRad="38100" dist="38100" dir="2700000" algn="tl">
                    <a:srgbClr val="000000">
                      <a:alpha val="43137"/>
                    </a:srgbClr>
                  </a:outerShdw>
                </a:effectLst>
                <a:latin typeface="Georgia" pitchFamily="18" charset="0"/>
              </a:rPr>
              <a:t>ознаки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екстрасис-толії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теж</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можливі</a:t>
            </a:r>
            <a:r>
              <a:rPr lang="ru-RU" sz="2000" b="1" i="1" dirty="0">
                <a:effectLst>
                  <a:outerShdw blurRad="38100" dist="38100" dir="2700000" algn="tl">
                    <a:srgbClr val="000000">
                      <a:alpha val="43137"/>
                    </a:srgbClr>
                  </a:outerShdw>
                </a:effectLst>
                <a:latin typeface="Georgia" pitchFamily="18" charset="0"/>
              </a:rPr>
              <a:t>.</a:t>
            </a:r>
          </a:p>
          <a:p>
            <a:pPr marL="0" indent="0" algn="just">
              <a:buNone/>
            </a:pP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Симптоми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цього</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явища</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можуть</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зрідка</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виникати</a:t>
            </a:r>
            <a:r>
              <a:rPr lang="ru-RU" sz="2000" b="1" i="1" dirty="0">
                <a:effectLst>
                  <a:outerShdw blurRad="38100" dist="38100" dir="2700000" algn="tl">
                    <a:srgbClr val="000000">
                      <a:alpha val="43137"/>
                    </a:srgbClr>
                  </a:outerShdw>
                </a:effectLst>
                <a:latin typeface="Georgia" pitchFamily="18" charset="0"/>
              </a:rPr>
              <a:t> і у </a:t>
            </a:r>
            <a:r>
              <a:rPr lang="ru-RU" sz="2000" b="1" i="1" dirty="0" err="1">
                <a:effectLst>
                  <a:outerShdw blurRad="38100" dist="38100" dir="2700000" algn="tl">
                    <a:srgbClr val="000000">
                      <a:alpha val="43137"/>
                    </a:srgbClr>
                  </a:outerShdw>
                </a:effectLst>
                <a:latin typeface="Georgia" pitchFamily="18" charset="0"/>
              </a:rPr>
              <a:t>здорових</a:t>
            </a:r>
            <a:r>
              <a:rPr lang="ru-RU" sz="2000" b="1" i="1" dirty="0">
                <a:effectLst>
                  <a:outerShdw blurRad="38100" dist="38100" dir="2700000" algn="tl">
                    <a:srgbClr val="000000">
                      <a:alpha val="43137"/>
                    </a:srgbClr>
                  </a:outerShdw>
                </a:effectLst>
                <a:latin typeface="Georgia" pitchFamily="18" charset="0"/>
              </a:rPr>
              <a:t> людей. </a:t>
            </a:r>
            <a:r>
              <a:rPr lang="ru-RU" sz="2000" b="1" i="1" dirty="0" err="1">
                <a:effectLst>
                  <a:outerShdw blurRad="38100" dist="38100" dir="2700000" algn="tl">
                    <a:srgbClr val="000000">
                      <a:alpha val="43137"/>
                    </a:srgbClr>
                  </a:outerShdw>
                </a:effectLst>
                <a:latin typeface="Georgia" pitchFamily="18" charset="0"/>
              </a:rPr>
              <a:t>Якщо</a:t>
            </a:r>
            <a:r>
              <a:rPr lang="ru-RU" sz="2000" b="1" i="1" dirty="0">
                <a:effectLst>
                  <a:outerShdw blurRad="38100" dist="38100" dir="2700000" algn="tl">
                    <a:srgbClr val="000000">
                      <a:alpha val="43137"/>
                    </a:srgbClr>
                  </a:outerShdw>
                </a:effectLst>
                <a:latin typeface="Georgia" pitchFamily="18" charset="0"/>
              </a:rPr>
              <a:t> ж </a:t>
            </a:r>
            <a:r>
              <a:rPr lang="ru-RU" sz="2000" b="1" i="1" dirty="0" err="1">
                <a:effectLst>
                  <a:outerShdw blurRad="38100" dist="38100" dir="2700000" algn="tl">
                    <a:srgbClr val="000000">
                      <a:alpha val="43137"/>
                    </a:srgbClr>
                  </a:outerShdw>
                </a:effectLst>
                <a:latin typeface="Georgia" pitchFamily="18" charset="0"/>
              </a:rPr>
              <a:t>екстрасистолії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з'являються</a:t>
            </a:r>
            <a:r>
              <a:rPr lang="ru-RU" sz="2000" b="1" i="1" dirty="0">
                <a:effectLst>
                  <a:outerShdw blurRad="38100" dist="38100" dir="2700000" algn="tl">
                    <a:srgbClr val="000000">
                      <a:alpha val="43137"/>
                    </a:srgbClr>
                  </a:outerShdw>
                </a:effectLst>
                <a:latin typeface="Georgia" pitchFamily="18" charset="0"/>
              </a:rPr>
              <a:t> регулярно, то </a:t>
            </a:r>
            <a:r>
              <a:rPr lang="ru-RU" sz="2000" b="1" i="1" dirty="0" err="1">
                <a:effectLst>
                  <a:outerShdw blurRad="38100" dist="38100" dir="2700000" algn="tl">
                    <a:srgbClr val="000000">
                      <a:alpha val="43137"/>
                    </a:srgbClr>
                  </a:outerShdw>
                </a:effectLst>
                <a:latin typeface="Georgia" pitchFamily="18" charset="0"/>
              </a:rPr>
              <a:t>необхідно</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виявити</a:t>
            </a:r>
            <a:r>
              <a:rPr lang="ru-RU" sz="2000" b="1" i="1" dirty="0">
                <a:effectLst>
                  <a:outerShdw blurRad="38100" dist="38100" dir="2700000" algn="tl">
                    <a:srgbClr val="000000">
                      <a:alpha val="43137"/>
                    </a:srgbClr>
                  </a:outerShdw>
                </a:effectLst>
                <a:latin typeface="Georgia" pitchFamily="18" charset="0"/>
              </a:rPr>
              <a:t> причину </a:t>
            </a:r>
            <a:r>
              <a:rPr lang="ru-RU" sz="2000" b="1" i="1" dirty="0" err="1">
                <a:effectLst>
                  <a:outerShdw blurRad="38100" dist="38100" dir="2700000" algn="tl">
                    <a:srgbClr val="000000">
                      <a:alpha val="43137"/>
                    </a:srgbClr>
                  </a:outerShdw>
                </a:effectLst>
                <a:latin typeface="Georgia" pitchFamily="18" charset="0"/>
              </a:rPr>
              <a:t>її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появи</a:t>
            </a:r>
            <a:r>
              <a:rPr lang="ru-RU" sz="2000" b="1" i="1" dirty="0">
                <a:effectLst>
                  <a:outerShdw blurRad="38100" dist="38100" dir="2700000" algn="tl">
                    <a:srgbClr val="000000">
                      <a:alpha val="43137"/>
                    </a:srgbClr>
                  </a:outerShdw>
                </a:effectLst>
                <a:latin typeface="Georgia" pitchFamily="18" charset="0"/>
              </a:rPr>
              <a:t> і </a:t>
            </a:r>
            <a:r>
              <a:rPr lang="ru-RU" sz="2000" b="1" i="1" dirty="0" err="1">
                <a:effectLst>
                  <a:outerShdw blurRad="38100" dist="38100" dir="2700000" algn="tl">
                    <a:srgbClr val="000000">
                      <a:alpha val="43137"/>
                    </a:srgbClr>
                  </a:outerShdw>
                </a:effectLst>
                <a:latin typeface="Georgia" pitchFamily="18" charset="0"/>
              </a:rPr>
              <a:t>підібра-ти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лікування</a:t>
            </a:r>
            <a:r>
              <a:rPr lang="ru-RU" sz="2000" b="1" i="1" dirty="0">
                <a:effectLst>
                  <a:outerShdw blurRad="38100" dist="38100" dir="2700000" algn="tl">
                    <a:srgbClr val="000000">
                      <a:alpha val="43137"/>
                    </a:srgbClr>
                  </a:outerShdw>
                </a:effectLst>
                <a:latin typeface="Georgia" pitchFamily="18" charset="0"/>
              </a:rPr>
              <a:t>, яке </a:t>
            </a:r>
            <a:r>
              <a:rPr lang="ru-RU" sz="2000" b="1" i="1" dirty="0" err="1">
                <a:effectLst>
                  <a:outerShdw blurRad="38100" dist="38100" dir="2700000" algn="tl">
                    <a:srgbClr val="000000">
                      <a:alpha val="43137"/>
                    </a:srgbClr>
                  </a:outerShdw>
                </a:effectLst>
                <a:latin typeface="Georgia" pitchFamily="18" charset="0"/>
              </a:rPr>
              <a:t>усуне</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це</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порушення</a:t>
            </a:r>
            <a:r>
              <a:rPr lang="ru-RU" sz="2000" b="1" i="1" dirty="0">
                <a:effectLst>
                  <a:outerShdw blurRad="38100" dist="38100" dir="2700000" algn="tl">
                    <a:srgbClr val="000000">
                      <a:alpha val="43137"/>
                    </a:srgbClr>
                  </a:outerShdw>
                </a:effectLst>
                <a:latin typeface="Georgia" pitchFamily="18" charset="0"/>
              </a:rPr>
              <a:t> в </a:t>
            </a:r>
            <a:r>
              <a:rPr lang="ru-RU" sz="2000" b="1" i="1" dirty="0" err="1">
                <a:effectLst>
                  <a:outerShdw blurRad="38100" dist="38100" dir="2700000" algn="tl">
                    <a:srgbClr val="000000">
                      <a:alpha val="43137"/>
                    </a:srgbClr>
                  </a:outerShdw>
                </a:effectLst>
                <a:latin typeface="Georgia" pitchFamily="18" charset="0"/>
              </a:rPr>
              <a:t>роботі</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серця</a:t>
            </a:r>
            <a:r>
              <a:rPr lang="ru-RU" sz="2000" b="1" i="1" dirty="0">
                <a:effectLst>
                  <a:outerShdw blurRad="38100" dist="38100" dir="2700000" algn="tl">
                    <a:srgbClr val="000000">
                      <a:alpha val="43137"/>
                    </a:srgbClr>
                  </a:outerShdw>
                </a:effectLst>
                <a:latin typeface="Georgia" pitchFamily="18" charset="0"/>
              </a:rPr>
              <a:t>.</a:t>
            </a:r>
          </a:p>
          <a:p>
            <a:pPr marL="0" indent="0" algn="just">
              <a:buNone/>
            </a:pPr>
            <a:r>
              <a:rPr lang="ru-RU" sz="2000" b="1" i="1" dirty="0">
                <a:effectLst>
                  <a:outerShdw blurRad="38100" dist="38100" dir="2700000" algn="tl">
                    <a:srgbClr val="000000">
                      <a:alpha val="43137"/>
                    </a:srgbClr>
                  </a:outerShdw>
                </a:effectLst>
                <a:latin typeface="Georgia" pitchFamily="18" charset="0"/>
              </a:rPr>
              <a:t>      Часта </a:t>
            </a:r>
            <a:r>
              <a:rPr lang="ru-RU" sz="2000" b="1" i="1" dirty="0" err="1">
                <a:effectLst>
                  <a:outerShdw blurRad="38100" dist="38100" dir="2700000" algn="tl">
                    <a:srgbClr val="000000">
                      <a:alpha val="43137"/>
                    </a:srgbClr>
                  </a:outerShdw>
                </a:effectLst>
                <a:latin typeface="Georgia" pitchFamily="18" charset="0"/>
              </a:rPr>
              <a:t>екстрасистолічна</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аритмія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призводить</a:t>
            </a:r>
            <a:r>
              <a:rPr lang="ru-RU" sz="2000" b="1" i="1" dirty="0">
                <a:effectLst>
                  <a:outerShdw blurRad="38100" dist="38100" dir="2700000" algn="tl">
                    <a:srgbClr val="000000">
                      <a:alpha val="43137"/>
                    </a:srgbClr>
                  </a:outerShdw>
                </a:effectLst>
                <a:latin typeface="Georgia" pitchFamily="18" charset="0"/>
              </a:rPr>
              <a:t> до </a:t>
            </a:r>
            <a:r>
              <a:rPr lang="ru-RU" sz="2000" b="1" i="1" dirty="0" err="1">
                <a:effectLst>
                  <a:outerShdw blurRad="38100" dist="38100" dir="2700000" algn="tl">
                    <a:srgbClr val="000000">
                      <a:alpha val="43137"/>
                    </a:srgbClr>
                  </a:outerShdw>
                </a:effectLst>
                <a:latin typeface="Georgia" pitchFamily="18" charset="0"/>
              </a:rPr>
              <a:t>погір-шення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кровопостачання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Крім</a:t>
            </a:r>
            <a:r>
              <a:rPr lang="ru-RU" sz="2000" b="1" i="1" dirty="0">
                <a:effectLst>
                  <a:outerShdw blurRad="38100" dist="38100" dir="2700000" algn="tl">
                    <a:srgbClr val="000000">
                      <a:alpha val="43137"/>
                    </a:srgbClr>
                  </a:outerShdw>
                </a:effectLst>
                <a:latin typeface="Georgia" pitchFamily="18" charset="0"/>
              </a:rPr>
              <a:t> того вона </a:t>
            </a:r>
            <a:r>
              <a:rPr lang="ru-RU" sz="2000" b="1" i="1" dirty="0" err="1">
                <a:effectLst>
                  <a:outerShdw blurRad="38100" dist="38100" dir="2700000" algn="tl">
                    <a:srgbClr val="000000">
                      <a:alpha val="43137"/>
                    </a:srgbClr>
                  </a:outerShdw>
                </a:effectLst>
                <a:latin typeface="Georgia" pitchFamily="18" charset="0"/>
              </a:rPr>
              <a:t>збільшує</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ризик</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появи</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миготливої</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аритмії</a:t>
            </a:r>
            <a:r>
              <a:rPr lang="ru-RU" sz="2000" b="1" i="1" dirty="0">
                <a:effectLst>
                  <a:outerShdw blurRad="38100" dist="38100" dir="2700000" algn="tl">
                    <a:srgbClr val="000000">
                      <a:alpha val="43137"/>
                    </a:srgbClr>
                  </a:outerShdw>
                </a:effectLst>
                <a:latin typeface="Georgia" pitchFamily="18" charset="0"/>
              </a:rPr>
              <a:t>, яка становить </a:t>
            </a:r>
            <a:r>
              <a:rPr lang="ru-RU" sz="2000" b="1" i="1" dirty="0" err="1">
                <a:effectLst>
                  <a:outerShdw blurRad="38100" dist="38100" dir="2700000" algn="tl">
                    <a:srgbClr val="000000">
                      <a:alpha val="43137"/>
                    </a:srgbClr>
                  </a:outerShdw>
                </a:effectLst>
                <a:latin typeface="Georgia" pitchFamily="18" charset="0"/>
              </a:rPr>
              <a:t>небезпеку</a:t>
            </a:r>
            <a:r>
              <a:rPr lang="ru-RU" sz="2000" b="1" i="1" dirty="0">
                <a:effectLst>
                  <a:outerShdw blurRad="38100" dist="38100" dir="2700000" algn="tl">
                    <a:srgbClr val="000000">
                      <a:alpha val="43137"/>
                    </a:srgbClr>
                  </a:outerShdw>
                </a:effectLst>
                <a:latin typeface="Georgia" pitchFamily="18" charset="0"/>
              </a:rPr>
              <a:t> для </a:t>
            </a:r>
            <a:r>
              <a:rPr lang="ru-RU" sz="2000" b="1" i="1" dirty="0" err="1">
                <a:effectLst>
                  <a:outerShdw blurRad="38100" dist="38100" dir="2700000" algn="tl">
                    <a:srgbClr val="000000">
                      <a:alpha val="43137"/>
                    </a:srgbClr>
                  </a:outerShdw>
                </a:effectLst>
                <a:latin typeface="Georgia" pitchFamily="18" charset="0"/>
              </a:rPr>
              <a:t>життя</a:t>
            </a:r>
            <a:r>
              <a:rPr lang="ru-RU" sz="2000" b="1" i="1" dirty="0">
                <a:effectLst>
                  <a:outerShdw blurRad="38100" dist="38100" dir="2700000" algn="tl">
                    <a:srgbClr val="000000">
                      <a:alpha val="43137"/>
                    </a:srgbClr>
                  </a:outerShdw>
                </a:effectLst>
                <a:latin typeface="Georgia" pitchFamily="18" charset="0"/>
              </a:rPr>
              <a:t>.</a:t>
            </a:r>
          </a:p>
          <a:p>
            <a:endParaRPr lang="ru-RU" sz="2000" dirty="0"/>
          </a:p>
        </p:txBody>
      </p:sp>
    </p:spTree>
    <p:extLst>
      <p:ext uri="{BB962C8B-B14F-4D97-AF65-F5344CB8AC3E}">
        <p14:creationId xmlns:p14="http://schemas.microsoft.com/office/powerpoint/2010/main" val="2028966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99392"/>
            <a:ext cx="8229600" cy="1143000"/>
          </a:xfrm>
        </p:spPr>
        <p:txBody>
          <a:bodyPr>
            <a:normAutofit/>
          </a:bodyPr>
          <a:lstStyle/>
          <a:p>
            <a:r>
              <a:rPr lang="ru-RU" sz="3600" b="1" i="1" dirty="0" err="1">
                <a:effectLst>
                  <a:outerShdw blurRad="38100" dist="38100" dir="2700000" algn="tl">
                    <a:srgbClr val="000000">
                      <a:alpha val="43137"/>
                    </a:srgbClr>
                  </a:outerShdw>
                </a:effectLst>
                <a:latin typeface="Georgia" pitchFamily="18" charset="0"/>
              </a:rPr>
              <a:t>Екстрасистолічна</a:t>
            </a:r>
            <a:r>
              <a:rPr lang="ru-RU" sz="3600" b="1" i="1" dirty="0">
                <a:effectLst>
                  <a:outerShdw blurRad="38100" dist="38100" dir="2700000" algn="tl">
                    <a:srgbClr val="000000">
                      <a:alpha val="43137"/>
                    </a:srgbClr>
                  </a:outerShdw>
                </a:effectLst>
                <a:latin typeface="Georgia" pitchFamily="18" charset="0"/>
              </a:rPr>
              <a:t> </a:t>
            </a:r>
            <a:r>
              <a:rPr lang="ru-RU" sz="3600" b="1" i="1" dirty="0" err="1">
                <a:effectLst>
                  <a:outerShdw blurRad="38100" dist="38100" dir="2700000" algn="tl">
                    <a:srgbClr val="000000">
                      <a:alpha val="43137"/>
                    </a:srgbClr>
                  </a:outerShdw>
                </a:effectLst>
                <a:latin typeface="Georgia" pitchFamily="18" charset="0"/>
              </a:rPr>
              <a:t>аритмія</a:t>
            </a:r>
            <a:endParaRPr lang="ru-RU" sz="3600" dirty="0"/>
          </a:p>
        </p:txBody>
      </p:sp>
      <p:sp>
        <p:nvSpPr>
          <p:cNvPr id="3" name="Объект 2"/>
          <p:cNvSpPr>
            <a:spLocks noGrp="1"/>
          </p:cNvSpPr>
          <p:nvPr>
            <p:ph idx="1"/>
          </p:nvPr>
        </p:nvSpPr>
        <p:spPr>
          <a:xfrm>
            <a:off x="0" y="836712"/>
            <a:ext cx="8974832" cy="4464496"/>
          </a:xfrm>
        </p:spPr>
        <p:txBody>
          <a:bodyPr>
            <a:normAutofit fontScale="92500"/>
          </a:bodyPr>
          <a:lstStyle/>
          <a:p>
            <a:pPr algn="just"/>
            <a:r>
              <a:rPr lang="ru-RU" sz="2000" dirty="0"/>
              <a:t>       </a:t>
            </a:r>
            <a:r>
              <a:rPr lang="ru-RU" sz="1900" b="1" i="1" dirty="0" err="1">
                <a:effectLst>
                  <a:outerShdw blurRad="38100" dist="38100" dir="2700000" algn="tl">
                    <a:srgbClr val="000000">
                      <a:alpha val="43137"/>
                    </a:srgbClr>
                  </a:outerShdw>
                </a:effectLst>
                <a:latin typeface="Georgia" pitchFamily="18" charset="0"/>
              </a:rPr>
              <a:t>Це</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порушення</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роботи</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серця</a:t>
            </a:r>
            <a:r>
              <a:rPr lang="ru-RU" sz="1900" b="1" i="1" dirty="0">
                <a:effectLst>
                  <a:outerShdw blurRad="38100" dist="38100" dir="2700000" algn="tl">
                    <a:srgbClr val="000000">
                      <a:alpha val="43137"/>
                    </a:srgbClr>
                  </a:outerShdw>
                </a:effectLst>
                <a:latin typeface="Georgia" pitchFamily="18" charset="0"/>
              </a:rPr>
              <a:t>, при </a:t>
            </a:r>
            <a:r>
              <a:rPr lang="ru-RU" sz="1900" b="1" i="1" dirty="0" err="1">
                <a:effectLst>
                  <a:outerShdw blurRad="38100" dist="38100" dir="2700000" algn="tl">
                    <a:srgbClr val="000000">
                      <a:alpha val="43137"/>
                    </a:srgbClr>
                  </a:outerShdw>
                </a:effectLst>
                <a:latin typeface="Georgia" pitchFamily="18" charset="0"/>
              </a:rPr>
              <a:t>якому</a:t>
            </a:r>
            <a:r>
              <a:rPr lang="ru-RU" sz="1900" b="1" i="1" dirty="0">
                <a:effectLst>
                  <a:outerShdw blurRad="38100" dist="38100" dir="2700000" algn="tl">
                    <a:srgbClr val="000000">
                      <a:alpha val="43137"/>
                    </a:srgbClr>
                  </a:outerShdw>
                </a:effectLst>
                <a:latin typeface="Georgia" pitchFamily="18" charset="0"/>
              </a:rPr>
              <a:t> в </a:t>
            </a:r>
            <a:r>
              <a:rPr lang="ru-RU" sz="1900" b="1" i="1" dirty="0" err="1">
                <a:effectLst>
                  <a:outerShdw blurRad="38100" dist="38100" dir="2700000" algn="tl">
                    <a:srgbClr val="000000">
                      <a:alpha val="43137"/>
                    </a:srgbClr>
                  </a:outerShdw>
                </a:effectLst>
                <a:latin typeface="Georgia" pitchFamily="18" charset="0"/>
              </a:rPr>
              <a:t>звичайний</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серцевий</a:t>
            </a:r>
            <a:r>
              <a:rPr lang="ru-RU" sz="1900" b="1" i="1" dirty="0">
                <a:effectLst>
                  <a:outerShdw blurRad="38100" dist="38100" dir="2700000" algn="tl">
                    <a:srgbClr val="000000">
                      <a:alpha val="43137"/>
                    </a:srgbClr>
                  </a:outerShdw>
                </a:effectLst>
                <a:latin typeface="Georgia" pitchFamily="18" charset="0"/>
              </a:rPr>
              <a:t> ритм </a:t>
            </a:r>
            <a:r>
              <a:rPr lang="ru-RU" sz="1900" b="1" i="1" dirty="0" err="1">
                <a:solidFill>
                  <a:srgbClr val="FF0000"/>
                </a:solidFill>
                <a:effectLst>
                  <a:outerShdw blurRad="38100" dist="38100" dir="2700000" algn="tl">
                    <a:srgbClr val="000000">
                      <a:alpha val="43137"/>
                    </a:srgbClr>
                  </a:outerShdw>
                </a:effectLst>
                <a:latin typeface="Georgia" pitchFamily="18" charset="0"/>
              </a:rPr>
              <a:t>вклинюється</a:t>
            </a:r>
            <a:r>
              <a:rPr lang="ru-RU" sz="1900" b="1" i="1" dirty="0">
                <a:solidFill>
                  <a:srgbClr val="FF0000"/>
                </a:solidFill>
                <a:effectLst>
                  <a:outerShdw blurRad="38100" dist="38100" dir="2700000" algn="tl">
                    <a:srgbClr val="000000">
                      <a:alpha val="43137"/>
                    </a:srgbClr>
                  </a:outerShdw>
                </a:effectLst>
                <a:latin typeface="Georgia" pitchFamily="18" charset="0"/>
              </a:rPr>
              <a:t> </a:t>
            </a:r>
            <a:r>
              <a:rPr lang="ru-RU" sz="1900" b="1" i="1" dirty="0" err="1">
                <a:solidFill>
                  <a:srgbClr val="FF0000"/>
                </a:solidFill>
                <a:effectLst>
                  <a:outerShdw blurRad="38100" dist="38100" dir="2700000" algn="tl">
                    <a:srgbClr val="000000">
                      <a:alpha val="43137"/>
                    </a:srgbClr>
                  </a:outerShdw>
                </a:effectLst>
                <a:latin typeface="Georgia" pitchFamily="18" charset="0"/>
              </a:rPr>
              <a:t>позачерговий</a:t>
            </a:r>
            <a:r>
              <a:rPr lang="ru-RU" sz="1900" b="1" i="1" dirty="0">
                <a:solidFill>
                  <a:srgbClr val="FF0000"/>
                </a:solidFill>
                <a:effectLst>
                  <a:outerShdw blurRad="38100" dist="38100" dir="2700000" algn="tl">
                    <a:srgbClr val="000000">
                      <a:alpha val="43137"/>
                    </a:srgbClr>
                  </a:outerShdw>
                </a:effectLst>
                <a:latin typeface="Georgia" pitchFamily="18" charset="0"/>
              </a:rPr>
              <a:t> удар</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Може</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позапланово</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скорочуватися</a:t>
            </a:r>
            <a:r>
              <a:rPr lang="ru-RU" sz="1900" b="1" i="1" dirty="0">
                <a:effectLst>
                  <a:outerShdw blurRad="38100" dist="38100" dir="2700000" algn="tl">
                    <a:srgbClr val="000000">
                      <a:alpha val="43137"/>
                    </a:srgbClr>
                  </a:outerShdw>
                </a:effectLst>
                <a:latin typeface="Georgia" pitchFamily="18" charset="0"/>
              </a:rPr>
              <a:t> весь </a:t>
            </a:r>
            <a:r>
              <a:rPr lang="ru-RU" sz="1900" b="1" i="1" dirty="0" err="1">
                <a:effectLst>
                  <a:outerShdw blurRad="38100" dist="38100" dir="2700000" algn="tl">
                    <a:srgbClr val="000000">
                      <a:alpha val="43137"/>
                    </a:srgbClr>
                  </a:outerShdw>
                </a:effectLst>
                <a:latin typeface="Georgia" pitchFamily="18" charset="0"/>
              </a:rPr>
              <a:t>серцевий</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м'яз</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або</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його</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відділи</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передсердя</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шлуночки</a:t>
            </a:r>
            <a:r>
              <a:rPr lang="ru-RU" sz="1900" b="1" i="1" dirty="0">
                <a:effectLst>
                  <a:outerShdw blurRad="38100" dist="38100" dir="2700000" algn="tl">
                    <a:srgbClr val="000000">
                      <a:alpha val="43137"/>
                    </a:srgbClr>
                  </a:outerShdw>
                </a:effectLst>
                <a:latin typeface="Georgia" pitchFamily="18" charset="0"/>
              </a:rPr>
              <a:t>, предсердно-</a:t>
            </a:r>
            <a:r>
              <a:rPr lang="ru-RU" sz="1900" b="1" i="1" dirty="0" err="1">
                <a:effectLst>
                  <a:outerShdw blurRad="38100" dist="38100" dir="2700000" algn="tl">
                    <a:srgbClr val="000000">
                      <a:alpha val="43137"/>
                    </a:srgbClr>
                  </a:outerShdw>
                </a:effectLst>
                <a:latin typeface="Georgia" pitchFamily="18" charset="0"/>
              </a:rPr>
              <a:t>шлуночкові</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з'єднання</a:t>
            </a:r>
            <a:r>
              <a:rPr lang="ru-RU" sz="1900" b="1" i="1" dirty="0">
                <a:effectLst>
                  <a:outerShdw blurRad="38100" dist="38100" dir="2700000" algn="tl">
                    <a:srgbClr val="000000">
                      <a:alpha val="43137"/>
                    </a:srgbClr>
                  </a:outerShdw>
                </a:effectLst>
                <a:latin typeface="Georgia" pitchFamily="18" charset="0"/>
              </a:rPr>
              <a:t>).</a:t>
            </a:r>
          </a:p>
          <a:p>
            <a:pPr algn="just"/>
            <a:r>
              <a:rPr lang="ru-RU" sz="1900" b="1" i="1" dirty="0">
                <a:effectLst>
                  <a:outerShdw blurRad="38100" dist="38100" dir="2700000" algn="tl">
                    <a:srgbClr val="000000">
                      <a:alpha val="43137"/>
                    </a:srgbClr>
                  </a:outerShdw>
                </a:effectLst>
                <a:latin typeface="Georgia" pitchFamily="18" charset="0"/>
              </a:rPr>
              <a:t>       По </a:t>
            </a:r>
            <a:r>
              <a:rPr lang="ru-RU" sz="1900" b="1" i="1" dirty="0" err="1">
                <a:effectLst>
                  <a:outerShdw blurRad="38100" dist="38100" dir="2700000" algn="tl">
                    <a:srgbClr val="000000">
                      <a:alpha val="43137"/>
                    </a:srgbClr>
                  </a:outerShdw>
                </a:effectLst>
                <a:latin typeface="Georgia" pitchFamily="18" charset="0"/>
              </a:rPr>
              <a:t>суті</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екстрасистолія</a:t>
            </a:r>
            <a:r>
              <a:rPr lang="ru-RU" sz="1900" b="1" i="1" dirty="0">
                <a:effectLst>
                  <a:outerShdw blurRad="38100" dist="38100" dir="2700000" algn="tl">
                    <a:srgbClr val="000000">
                      <a:alpha val="43137"/>
                    </a:srgbClr>
                  </a:outerShdw>
                </a:effectLst>
                <a:latin typeface="Georgia" pitchFamily="18" charset="0"/>
              </a:rPr>
              <a:t> — </a:t>
            </a:r>
            <a:r>
              <a:rPr lang="ru-RU" sz="1900" b="1" i="1" dirty="0" err="1">
                <a:effectLst>
                  <a:outerShdw blurRad="38100" dist="38100" dir="2700000" algn="tl">
                    <a:srgbClr val="000000">
                      <a:alpha val="43137"/>
                    </a:srgbClr>
                  </a:outerShdw>
                </a:effectLst>
                <a:latin typeface="Georgia" pitchFamily="18" charset="0"/>
              </a:rPr>
              <a:t>це</a:t>
            </a:r>
            <a:r>
              <a:rPr lang="ru-RU" sz="1900" b="1" i="1" dirty="0">
                <a:effectLst>
                  <a:outerShdw blurRad="38100" dist="38100" dir="2700000" algn="tl">
                    <a:srgbClr val="000000">
                      <a:alpha val="43137"/>
                    </a:srgbClr>
                  </a:outerShdw>
                </a:effectLst>
                <a:latin typeface="Georgia" pitchFamily="18" charset="0"/>
              </a:rPr>
              <a:t> </a:t>
            </a:r>
            <a:r>
              <a:rPr lang="ru-RU" sz="1900" b="1" i="1" dirty="0" err="1">
                <a:solidFill>
                  <a:srgbClr val="FF0000"/>
                </a:solidFill>
                <a:effectLst>
                  <a:outerShdw blurRad="38100" dist="38100" dir="2700000" algn="tl">
                    <a:srgbClr val="000000">
                      <a:alpha val="43137"/>
                    </a:srgbClr>
                  </a:outerShdw>
                </a:effectLst>
                <a:latin typeface="Georgia" pitchFamily="18" charset="0"/>
              </a:rPr>
              <a:t>збій</a:t>
            </a:r>
            <a:r>
              <a:rPr lang="ru-RU" sz="1900" b="1" i="1" dirty="0">
                <a:solidFill>
                  <a:srgbClr val="FF0000"/>
                </a:solidFill>
                <a:effectLst>
                  <a:outerShdw blurRad="38100" dist="38100" dir="2700000" algn="tl">
                    <a:srgbClr val="000000">
                      <a:alpha val="43137"/>
                    </a:srgbClr>
                  </a:outerShdw>
                </a:effectLst>
                <a:latin typeface="Georgia" pitchFamily="18" charset="0"/>
              </a:rPr>
              <a:t> в </a:t>
            </a:r>
            <a:r>
              <a:rPr lang="ru-RU" sz="1900" b="1" i="1" dirty="0" err="1">
                <a:solidFill>
                  <a:srgbClr val="FF0000"/>
                </a:solidFill>
                <a:effectLst>
                  <a:outerShdw blurRad="38100" dist="38100" dir="2700000" algn="tl">
                    <a:srgbClr val="000000">
                      <a:alpha val="43137"/>
                    </a:srgbClr>
                  </a:outerShdw>
                </a:effectLst>
                <a:latin typeface="Georgia" pitchFamily="18" charset="0"/>
              </a:rPr>
              <a:t>системі</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що</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відповідає</a:t>
            </a:r>
            <a:r>
              <a:rPr lang="ru-RU" sz="1900" b="1" i="1" dirty="0">
                <a:effectLst>
                  <a:outerShdw blurRad="38100" dist="38100" dir="2700000" algn="tl">
                    <a:srgbClr val="000000">
                      <a:alpha val="43137"/>
                    </a:srgbClr>
                  </a:outerShdw>
                </a:effectLst>
                <a:latin typeface="Georgia" pitchFamily="18" charset="0"/>
              </a:rPr>
              <a:t> за </a:t>
            </a:r>
            <a:r>
              <a:rPr lang="ru-RU" sz="1900" b="1" i="1" dirty="0" err="1">
                <a:effectLst>
                  <a:outerShdw blurRad="38100" dist="38100" dir="2700000" algn="tl">
                    <a:srgbClr val="000000">
                      <a:alpha val="43137"/>
                    </a:srgbClr>
                  </a:outerShdw>
                </a:effectLst>
                <a:latin typeface="Georgia" pitchFamily="18" charset="0"/>
              </a:rPr>
              <a:t>рівномірне</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надходження</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електричних</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імпульсів</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які</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запускають</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серцебиття</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Існує</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спеціальна</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провідна</a:t>
            </a:r>
            <a:r>
              <a:rPr lang="ru-RU" sz="1900" b="1" i="1" dirty="0">
                <a:effectLst>
                  <a:outerShdw blurRad="38100" dist="38100" dir="2700000" algn="tl">
                    <a:srgbClr val="000000">
                      <a:alpha val="43137"/>
                    </a:srgbClr>
                  </a:outerShdw>
                </a:effectLst>
                <a:latin typeface="Georgia" pitchFamily="18" charset="0"/>
              </a:rPr>
              <a:t> система, яка </a:t>
            </a:r>
            <a:r>
              <a:rPr lang="ru-RU" sz="1900" b="1" i="1" dirty="0" err="1">
                <a:effectLst>
                  <a:outerShdw blurRad="38100" dist="38100" dir="2700000" algn="tl">
                    <a:srgbClr val="000000">
                      <a:alpha val="43137"/>
                    </a:srgbClr>
                  </a:outerShdw>
                </a:effectLst>
                <a:latin typeface="Georgia" pitchFamily="18" charset="0"/>
              </a:rPr>
              <a:t>забезпечує</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послідовну</a:t>
            </a:r>
            <a:r>
              <a:rPr lang="ru-RU" sz="1900" b="1" i="1" dirty="0">
                <a:effectLst>
                  <a:outerShdw blurRad="38100" dist="38100" dir="2700000" algn="tl">
                    <a:srgbClr val="000000">
                      <a:alpha val="43137"/>
                    </a:srgbClr>
                  </a:outerShdw>
                </a:effectLst>
                <a:latin typeface="Georgia" pitchFamily="18" charset="0"/>
              </a:rPr>
              <a:t> передачу </a:t>
            </a:r>
            <a:r>
              <a:rPr lang="ru-RU" sz="1900" b="1" i="1" dirty="0" err="1">
                <a:effectLst>
                  <a:outerShdw blurRad="38100" dist="38100" dir="2700000" algn="tl">
                    <a:srgbClr val="000000">
                      <a:alpha val="43137"/>
                    </a:srgbClr>
                  </a:outerShdw>
                </a:effectLst>
                <a:latin typeface="Georgia" pitchFamily="18" charset="0"/>
              </a:rPr>
              <a:t>електричного</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імпульсу</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спочатку</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передсер-дям</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потім</a:t>
            </a:r>
            <a:r>
              <a:rPr lang="ru-RU" sz="1900" b="1" i="1" dirty="0">
                <a:effectLst>
                  <a:outerShdw blurRad="38100" dist="38100" dir="2700000" algn="tl">
                    <a:srgbClr val="000000">
                      <a:alpha val="43137"/>
                    </a:srgbClr>
                  </a:outerShdw>
                </a:effectLst>
                <a:latin typeface="Georgia" pitchFamily="18" charset="0"/>
              </a:rPr>
              <a:t> - </a:t>
            </a:r>
            <a:r>
              <a:rPr lang="ru-RU" sz="1900" b="1" i="1" dirty="0" err="1">
                <a:effectLst>
                  <a:outerShdw blurRad="38100" dist="38100" dir="2700000" algn="tl">
                    <a:srgbClr val="000000">
                      <a:alpha val="43137"/>
                    </a:srgbClr>
                  </a:outerShdw>
                </a:effectLst>
                <a:latin typeface="Georgia" pitchFamily="18" charset="0"/>
              </a:rPr>
              <a:t>шлуночкам</a:t>
            </a:r>
            <a:r>
              <a:rPr lang="ru-RU" sz="1900" b="1" i="1" dirty="0">
                <a:effectLst>
                  <a:outerShdw blurRad="38100" dist="38100" dir="2700000" algn="tl">
                    <a:srgbClr val="000000">
                      <a:alpha val="43137"/>
                    </a:srgbClr>
                  </a:outerShdw>
                </a:effectLst>
                <a:latin typeface="Georgia" pitchFamily="18" charset="0"/>
              </a:rPr>
              <a:t>. За </a:t>
            </a:r>
            <a:r>
              <a:rPr lang="ru-RU" sz="1900" b="1" i="1" dirty="0" err="1">
                <a:effectLst>
                  <a:outerShdw blurRad="38100" dist="38100" dir="2700000" algn="tl">
                    <a:srgbClr val="000000">
                      <a:alpha val="43137"/>
                    </a:srgbClr>
                  </a:outerShdw>
                </a:effectLst>
                <a:latin typeface="Georgia" pitchFamily="18" charset="0"/>
              </a:rPr>
              <a:t>рахунок</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цього</a:t>
            </a:r>
            <a:r>
              <a:rPr lang="ru-RU" sz="1900" b="1" i="1" dirty="0">
                <a:effectLst>
                  <a:outerShdw blurRad="38100" dist="38100" dir="2700000" algn="tl">
                    <a:srgbClr val="000000">
                      <a:alpha val="43137"/>
                    </a:srgbClr>
                  </a:outerShdw>
                </a:effectLst>
                <a:latin typeface="Georgia" pitchFamily="18" charset="0"/>
              </a:rPr>
              <a:t> вони </a:t>
            </a:r>
            <a:r>
              <a:rPr lang="ru-RU" sz="1900" b="1" i="1" dirty="0" err="1">
                <a:effectLst>
                  <a:outerShdw blurRad="38100" dist="38100" dir="2700000" algn="tl">
                    <a:srgbClr val="000000">
                      <a:alpha val="43137"/>
                    </a:srgbClr>
                  </a:outerShdw>
                </a:effectLst>
                <a:latin typeface="Georgia" pitchFamily="18" charset="0"/>
              </a:rPr>
              <a:t>скорочуються</a:t>
            </a:r>
            <a:r>
              <a:rPr lang="ru-RU" sz="1900" b="1" i="1" dirty="0">
                <a:effectLst>
                  <a:outerShdw blurRad="38100" dist="38100" dir="2700000" algn="tl">
                    <a:srgbClr val="000000">
                      <a:alpha val="43137"/>
                    </a:srgbClr>
                  </a:outerShdw>
                </a:effectLst>
                <a:latin typeface="Georgia" pitchFamily="18" charset="0"/>
              </a:rPr>
              <a:t> в </a:t>
            </a:r>
            <a:r>
              <a:rPr lang="ru-RU" sz="1900" b="1" i="1" dirty="0" err="1">
                <a:effectLst>
                  <a:outerShdw blurRad="38100" dist="38100" dir="2700000" algn="tl">
                    <a:srgbClr val="000000">
                      <a:alpha val="43137"/>
                    </a:srgbClr>
                  </a:outerShdw>
                </a:effectLst>
                <a:latin typeface="Georgia" pitchFamily="18" charset="0"/>
              </a:rPr>
              <a:t>потрібній</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послідовності</a:t>
            </a:r>
            <a:r>
              <a:rPr lang="ru-RU" sz="1900" b="1" i="1" dirty="0">
                <a:effectLst>
                  <a:outerShdw blurRad="38100" dist="38100" dir="2700000" algn="tl">
                    <a:srgbClr val="000000">
                      <a:alpha val="43137"/>
                    </a:srgbClr>
                  </a:outerShdw>
                </a:effectLst>
                <a:latin typeface="Georgia" pitchFamily="18" charset="0"/>
              </a:rPr>
              <a:t> і </a:t>
            </a:r>
            <a:r>
              <a:rPr lang="ru-RU" sz="1900" b="1" i="1" dirty="0" err="1">
                <a:effectLst>
                  <a:outerShdw blurRad="38100" dist="38100" dir="2700000" algn="tl">
                    <a:srgbClr val="000000">
                      <a:alpha val="43137"/>
                    </a:srgbClr>
                  </a:outerShdw>
                </a:effectLst>
                <a:latin typeface="Georgia" pitchFamily="18" charset="0"/>
              </a:rPr>
              <a:t>під</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тиском</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проштовхують</a:t>
            </a:r>
            <a:r>
              <a:rPr lang="ru-RU" sz="1900" b="1" i="1" dirty="0">
                <a:effectLst>
                  <a:outerShdw blurRad="38100" dist="38100" dir="2700000" algn="tl">
                    <a:srgbClr val="000000">
                      <a:alpha val="43137"/>
                    </a:srgbClr>
                  </a:outerShdw>
                </a:effectLst>
                <a:latin typeface="Georgia" pitchFamily="18" charset="0"/>
              </a:rPr>
              <a:t> кров по </a:t>
            </a:r>
            <a:r>
              <a:rPr lang="ru-RU" sz="1900" b="1" i="1" dirty="0" err="1">
                <a:effectLst>
                  <a:outerShdw blurRad="38100" dist="38100" dir="2700000" algn="tl">
                    <a:srgbClr val="000000">
                      <a:alpha val="43137"/>
                    </a:srgbClr>
                  </a:outerShdw>
                </a:effectLst>
                <a:latin typeface="Georgia" pitchFamily="18" charset="0"/>
              </a:rPr>
              <a:t>судинах</a:t>
            </a:r>
            <a:r>
              <a:rPr lang="ru-RU" sz="1900" b="1" i="1" dirty="0">
                <a:effectLst>
                  <a:outerShdw blurRad="38100" dist="38100" dir="2700000" algn="tl">
                    <a:srgbClr val="000000">
                      <a:alpha val="43137"/>
                    </a:srgbClr>
                  </a:outerShdw>
                </a:effectLst>
                <a:latin typeface="Georgia" pitchFamily="18" charset="0"/>
              </a:rPr>
              <a:t>.</a:t>
            </a:r>
          </a:p>
          <a:p>
            <a:pPr algn="just"/>
            <a:r>
              <a:rPr lang="ru-RU" sz="1900" b="1" i="1" dirty="0">
                <a:effectLst>
                  <a:outerShdw blurRad="38100" dist="38100" dir="2700000" algn="tl">
                    <a:srgbClr val="000000">
                      <a:alpha val="43137"/>
                    </a:srgbClr>
                  </a:outerShdw>
                </a:effectLst>
                <a:latin typeface="Georgia" pitchFamily="18" charset="0"/>
              </a:rPr>
              <a:t>       При </a:t>
            </a:r>
            <a:r>
              <a:rPr lang="ru-RU" sz="1900" b="1" i="1" dirty="0" err="1">
                <a:effectLst>
                  <a:outerShdw blurRad="38100" dist="38100" dir="2700000" algn="tl">
                    <a:srgbClr val="000000">
                      <a:alpha val="43137"/>
                    </a:srgbClr>
                  </a:outerShdw>
                </a:effectLst>
                <a:latin typeface="Georgia" pitchFamily="18" charset="0"/>
              </a:rPr>
              <a:t>екстрасистолії</a:t>
            </a:r>
            <a:r>
              <a:rPr lang="ru-RU" sz="1900" b="1" i="1" dirty="0">
                <a:effectLst>
                  <a:outerShdw blurRad="38100" dist="38100" dir="2700000" algn="tl">
                    <a:srgbClr val="000000">
                      <a:alpha val="43137"/>
                    </a:srgbClr>
                  </a:outerShdw>
                </a:effectLst>
                <a:latin typeface="Georgia" pitchFamily="18" charset="0"/>
              </a:rPr>
              <a:t> </a:t>
            </a:r>
            <a:r>
              <a:rPr lang="ru-RU" sz="1900" b="1" i="1" dirty="0">
                <a:solidFill>
                  <a:srgbClr val="FF0000"/>
                </a:solidFill>
                <a:effectLst>
                  <a:outerShdw blurRad="38100" dist="38100" dir="2700000" algn="tl">
                    <a:srgbClr val="000000">
                      <a:alpha val="43137"/>
                    </a:srgbClr>
                  </a:outerShdw>
                </a:effectLst>
                <a:latin typeface="Georgia" pitchFamily="18" charset="0"/>
              </a:rPr>
              <a:t>порядок </a:t>
            </a:r>
            <a:r>
              <a:rPr lang="ru-RU" sz="1900" b="1" i="1" dirty="0" err="1">
                <a:solidFill>
                  <a:srgbClr val="FF0000"/>
                </a:solidFill>
                <a:effectLst>
                  <a:outerShdw blurRad="38100" dist="38100" dir="2700000" algn="tl">
                    <a:srgbClr val="000000">
                      <a:alpha val="43137"/>
                    </a:srgbClr>
                  </a:outerShdw>
                </a:effectLst>
                <a:latin typeface="Georgia" pitchFamily="18" charset="0"/>
              </a:rPr>
              <a:t>порушується</a:t>
            </a:r>
            <a:r>
              <a:rPr lang="ru-RU" sz="1900" b="1" i="1" dirty="0">
                <a:solidFill>
                  <a:srgbClr val="FF0000"/>
                </a:solidFill>
                <a:effectLst>
                  <a:outerShdw blurRad="38100" dist="38100" dir="2700000" algn="tl">
                    <a:srgbClr val="000000">
                      <a:alpha val="43137"/>
                    </a:srgbClr>
                  </a:outerShdw>
                </a:effectLst>
                <a:latin typeface="Georgia" pitchFamily="18" charset="0"/>
              </a:rPr>
              <a:t> </a:t>
            </a:r>
            <a:r>
              <a:rPr lang="ru-RU" sz="1900" b="1" i="1" dirty="0">
                <a:effectLst>
                  <a:outerShdw blurRad="38100" dist="38100" dir="2700000" algn="tl">
                    <a:srgbClr val="000000">
                      <a:alpha val="43137"/>
                    </a:srgbClr>
                  </a:outerShdw>
                </a:effectLst>
                <a:latin typeface="Georgia" pitchFamily="18" charset="0"/>
              </a:rPr>
              <a:t>і </a:t>
            </a:r>
            <a:r>
              <a:rPr lang="ru-RU" sz="1900" b="1" i="1" dirty="0" err="1">
                <a:effectLst>
                  <a:outerShdw blurRad="38100" dist="38100" dir="2700000" algn="tl">
                    <a:srgbClr val="000000">
                      <a:alpha val="43137"/>
                    </a:srgbClr>
                  </a:outerShdw>
                </a:effectLst>
                <a:latin typeface="Georgia" pitchFamily="18" charset="0"/>
              </a:rPr>
              <a:t>виникає</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додатко-вий</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імпульс</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Він</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стає</a:t>
            </a:r>
            <a:r>
              <a:rPr lang="ru-RU" sz="1900" b="1" i="1" dirty="0">
                <a:effectLst>
                  <a:outerShdw blurRad="38100" dist="38100" dir="2700000" algn="tl">
                    <a:srgbClr val="000000">
                      <a:alpha val="43137"/>
                    </a:srgbClr>
                  </a:outerShdw>
                </a:effectLst>
                <a:latin typeface="Georgia" pitchFamily="18" charset="0"/>
              </a:rPr>
              <a:t> причиною </a:t>
            </a:r>
            <a:r>
              <a:rPr lang="ru-RU" sz="1900" b="1" i="1" dirty="0" err="1">
                <a:effectLst>
                  <a:outerShdw blurRad="38100" dist="38100" dir="2700000" algn="tl">
                    <a:srgbClr val="000000">
                      <a:alpha val="43137"/>
                    </a:srgbClr>
                  </a:outerShdw>
                </a:effectLst>
                <a:latin typeface="Georgia" pitchFamily="18" charset="0"/>
              </a:rPr>
              <a:t>додаткового</a:t>
            </a:r>
            <a:r>
              <a:rPr lang="ru-RU" sz="1900" b="1" i="1" dirty="0">
                <a:effectLst>
                  <a:outerShdw blurRad="38100" dist="38100" dir="2700000" algn="tl">
                    <a:srgbClr val="000000">
                      <a:alpha val="43137"/>
                    </a:srgbClr>
                  </a:outerShdw>
                </a:effectLst>
                <a:latin typeface="Georgia" pitchFamily="18" charset="0"/>
              </a:rPr>
              <a:t> удару </a:t>
            </a:r>
            <a:r>
              <a:rPr lang="ru-RU" sz="1900" b="1" i="1" dirty="0" err="1">
                <a:effectLst>
                  <a:outerShdw blurRad="38100" dist="38100" dir="2700000" algn="tl">
                    <a:srgbClr val="000000">
                      <a:alpha val="43137"/>
                    </a:srgbClr>
                  </a:outerShdw>
                </a:effectLst>
                <a:latin typeface="Georgia" pitchFamily="18" charset="0"/>
              </a:rPr>
              <a:t>серця</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Після</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чого</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серцевий</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м'яз</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знову</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продовжує</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битися</a:t>
            </a:r>
            <a:r>
              <a:rPr lang="ru-RU" sz="1900" b="1" i="1" dirty="0">
                <a:effectLst>
                  <a:outerShdw blurRad="38100" dist="38100" dir="2700000" algn="tl">
                    <a:srgbClr val="000000">
                      <a:alpha val="43137"/>
                    </a:srgbClr>
                  </a:outerShdw>
                </a:effectLst>
                <a:latin typeface="Georgia" pitchFamily="18" charset="0"/>
              </a:rPr>
              <a:t> в </a:t>
            </a:r>
            <a:r>
              <a:rPr lang="ru-RU" sz="1900" b="1" i="1" dirty="0" err="1">
                <a:effectLst>
                  <a:outerShdw blurRad="38100" dist="38100" dir="2700000" algn="tl">
                    <a:srgbClr val="000000">
                      <a:alpha val="43137"/>
                    </a:srgbClr>
                  </a:outerShdw>
                </a:effectLst>
                <a:latin typeface="Georgia" pitchFamily="18" charset="0"/>
              </a:rPr>
              <a:t>звичайному</a:t>
            </a:r>
            <a:r>
              <a:rPr lang="ru-RU" sz="1900" b="1" i="1" dirty="0">
                <a:effectLst>
                  <a:outerShdw blurRad="38100" dist="38100" dir="2700000" algn="tl">
                    <a:srgbClr val="000000">
                      <a:alpha val="43137"/>
                    </a:srgbClr>
                  </a:outerShdw>
                </a:effectLst>
                <a:latin typeface="Georgia" pitchFamily="18" charset="0"/>
              </a:rPr>
              <a:t> </a:t>
            </a:r>
            <a:r>
              <a:rPr lang="ru-RU" sz="1900" b="1" i="1" dirty="0" err="1">
                <a:effectLst>
                  <a:outerShdw blurRad="38100" dist="38100" dir="2700000" algn="tl">
                    <a:srgbClr val="000000">
                      <a:alpha val="43137"/>
                    </a:srgbClr>
                  </a:outerShdw>
                </a:effectLst>
                <a:latin typeface="Georgia" pitchFamily="18" charset="0"/>
              </a:rPr>
              <a:t>ритмі</a:t>
            </a:r>
            <a:r>
              <a:rPr lang="ru-RU" sz="1900" b="1" i="1" dirty="0">
                <a:effectLst>
                  <a:outerShdw blurRad="38100" dist="38100" dir="2700000" algn="tl">
                    <a:srgbClr val="000000">
                      <a:alpha val="43137"/>
                    </a:srgbClr>
                  </a:outerShdw>
                </a:effectLst>
                <a:latin typeface="Georgia" pitchFamily="18" charset="0"/>
              </a:rPr>
              <a:t>.</a:t>
            </a:r>
          </a:p>
          <a:p>
            <a:pPr marL="0" indent="0" algn="just">
              <a:buNone/>
            </a:pPr>
            <a:r>
              <a:rPr lang="ru-RU" sz="2400" b="1" i="1" dirty="0">
                <a:effectLst>
                  <a:outerShdw blurRad="38100" dist="38100" dir="2700000" algn="tl">
                    <a:srgbClr val="000000">
                      <a:alpha val="43137"/>
                    </a:srgbClr>
                  </a:outerShdw>
                </a:effectLst>
                <a:latin typeface="Georgia" pitchFamily="18" charset="0"/>
              </a:rPr>
              <a:t> </a:t>
            </a:r>
          </a:p>
          <a:p>
            <a:pPr algn="just"/>
            <a:endParaRPr lang="ru-RU" sz="2000" dirty="0"/>
          </a:p>
        </p:txBody>
      </p:sp>
      <p:sp>
        <p:nvSpPr>
          <p:cNvPr id="4" name="Прямоугольник 3"/>
          <p:cNvSpPr/>
          <p:nvPr/>
        </p:nvSpPr>
        <p:spPr>
          <a:xfrm>
            <a:off x="179512" y="4830842"/>
            <a:ext cx="8964488" cy="1754326"/>
          </a:xfrm>
          <a:prstGeom prst="rect">
            <a:avLst/>
          </a:prstGeom>
        </p:spPr>
        <p:txBody>
          <a:bodyPr wrap="square">
            <a:spAutoFit/>
          </a:bodyPr>
          <a:lstStyle/>
          <a:p>
            <a:pPr algn="just"/>
            <a:r>
              <a:rPr lang="ru-RU" dirty="0"/>
              <a:t>       </a:t>
            </a:r>
            <a:r>
              <a:rPr lang="ru-RU" b="1" i="1" dirty="0">
                <a:effectLst>
                  <a:outerShdw blurRad="38100" dist="38100" dir="2700000" algn="tl">
                    <a:srgbClr val="000000">
                      <a:alpha val="43137"/>
                    </a:srgbClr>
                  </a:outerShdw>
                </a:effectLst>
                <a:latin typeface="Georgia" pitchFamily="18" charset="0"/>
              </a:rPr>
              <a:t>Причина </a:t>
            </a:r>
            <a:r>
              <a:rPr lang="ru-RU" b="1" i="1" dirty="0" err="1">
                <a:effectLst>
                  <a:outerShdw blurRad="38100" dist="38100" dir="2700000" algn="tl">
                    <a:srgbClr val="000000">
                      <a:alpha val="43137"/>
                    </a:srgbClr>
                  </a:outerShdw>
                </a:effectLst>
                <a:latin typeface="Georgia" pitchFamily="18" charset="0"/>
              </a:rPr>
              <a:t>виникнення</a:t>
            </a:r>
            <a:r>
              <a:rPr lang="ru-RU" b="1" i="1" dirty="0">
                <a:effectLst>
                  <a:outerShdw blurRad="38100" dist="38100" dir="2700000" algn="tl">
                    <a:srgbClr val="000000">
                      <a:alpha val="43137"/>
                    </a:srgbClr>
                  </a:outerShdw>
                </a:effectLst>
                <a:latin typeface="Georgia" pitchFamily="18" charset="0"/>
              </a:rPr>
              <a:t>— </a:t>
            </a:r>
            <a:r>
              <a:rPr lang="ru-RU" b="1" i="1" dirty="0" err="1">
                <a:solidFill>
                  <a:schemeClr val="tx2">
                    <a:lumMod val="75000"/>
                  </a:schemeClr>
                </a:solidFill>
                <a:effectLst>
                  <a:outerShdw blurRad="38100" dist="38100" dir="2700000" algn="tl">
                    <a:srgbClr val="000000">
                      <a:alpha val="43137"/>
                    </a:srgbClr>
                  </a:outerShdw>
                </a:effectLst>
                <a:latin typeface="Georgia" pitchFamily="18" charset="0"/>
              </a:rPr>
              <a:t>поява</a:t>
            </a:r>
            <a:r>
              <a:rPr lang="ru-RU" b="1" i="1" dirty="0">
                <a:solidFill>
                  <a:schemeClr val="tx2">
                    <a:lumMod val="75000"/>
                  </a:schemeClr>
                </a:solidFill>
                <a:effectLst>
                  <a:outerShdw blurRad="38100" dist="38100" dir="2700000" algn="tl">
                    <a:srgbClr val="000000">
                      <a:alpha val="43137"/>
                    </a:srgbClr>
                  </a:outerShdw>
                </a:effectLst>
                <a:latin typeface="Georgia" pitchFamily="18" charset="0"/>
              </a:rPr>
              <a:t> </a:t>
            </a:r>
            <a:r>
              <a:rPr lang="ru-RU" b="1" i="1" dirty="0" err="1">
                <a:solidFill>
                  <a:schemeClr val="tx2">
                    <a:lumMod val="75000"/>
                  </a:schemeClr>
                </a:solidFill>
                <a:effectLst>
                  <a:outerShdw blurRad="38100" dist="38100" dir="2700000" algn="tl">
                    <a:srgbClr val="000000">
                      <a:alpha val="43137"/>
                    </a:srgbClr>
                  </a:outerShdw>
                </a:effectLst>
                <a:latin typeface="Georgia" pitchFamily="18" charset="0"/>
              </a:rPr>
              <a:t>ектопічного</a:t>
            </a:r>
            <a:r>
              <a:rPr lang="ru-RU" b="1" i="1" dirty="0">
                <a:solidFill>
                  <a:schemeClr val="tx2">
                    <a:lumMod val="75000"/>
                  </a:schemeClr>
                </a:solidFill>
                <a:effectLst>
                  <a:outerShdw blurRad="38100" dist="38100" dir="2700000" algn="tl">
                    <a:srgbClr val="000000">
                      <a:alpha val="43137"/>
                    </a:srgbClr>
                  </a:outerShdw>
                </a:effectLst>
                <a:latin typeface="Georgia" pitchFamily="18" charset="0"/>
              </a:rPr>
              <a:t> </a:t>
            </a:r>
            <a:r>
              <a:rPr lang="ru-RU" b="1" i="1" dirty="0" err="1">
                <a:solidFill>
                  <a:schemeClr val="tx2">
                    <a:lumMod val="75000"/>
                  </a:schemeClr>
                </a:solidFill>
                <a:effectLst>
                  <a:outerShdw blurRad="38100" dist="38100" dir="2700000" algn="tl">
                    <a:srgbClr val="000000">
                      <a:alpha val="43137"/>
                    </a:srgbClr>
                  </a:outerShdw>
                </a:effectLst>
                <a:latin typeface="Georgia" pitchFamily="18" charset="0"/>
              </a:rPr>
              <a:t>вогнища</a:t>
            </a:r>
            <a:r>
              <a:rPr lang="ru-RU" b="1" i="1" dirty="0">
                <a:solidFill>
                  <a:schemeClr val="tx2">
                    <a:lumMod val="75000"/>
                  </a:schemeClr>
                </a:solidFill>
                <a:effectLst>
                  <a:outerShdw blurRad="38100" dist="38100" dir="2700000" algn="tl">
                    <a:srgbClr val="000000">
                      <a:alpha val="43137"/>
                    </a:srgbClr>
                  </a:outerShdw>
                </a:effectLst>
                <a:latin typeface="Georgia" pitchFamily="18" charset="0"/>
              </a:rPr>
              <a:t> </a:t>
            </a:r>
            <a:r>
              <a:rPr lang="ru-RU" b="1" i="1" dirty="0" err="1">
                <a:solidFill>
                  <a:schemeClr val="tx2">
                    <a:lumMod val="75000"/>
                  </a:schemeClr>
                </a:solidFill>
                <a:effectLst>
                  <a:outerShdw blurRad="38100" dist="38100" dir="2700000" algn="tl">
                    <a:srgbClr val="000000">
                      <a:alpha val="43137"/>
                    </a:srgbClr>
                  </a:outerShdw>
                </a:effectLst>
                <a:latin typeface="Georgia" pitchFamily="18" charset="0"/>
              </a:rPr>
              <a:t>активності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Головним</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водієм</a:t>
            </a:r>
            <a:r>
              <a:rPr lang="ru-RU" b="1" i="1" dirty="0">
                <a:effectLst>
                  <a:outerShdw blurRad="38100" dist="38100" dir="2700000" algn="tl">
                    <a:srgbClr val="000000">
                      <a:alpha val="43137"/>
                    </a:srgbClr>
                  </a:outerShdw>
                </a:effectLst>
                <a:latin typeface="Georgia" pitchFamily="18" charset="0"/>
              </a:rPr>
              <a:t> ритму є </a:t>
            </a:r>
            <a:r>
              <a:rPr lang="ru-RU" b="1" i="1" dirty="0" err="1">
                <a:effectLst>
                  <a:outerShdw blurRad="38100" dist="38100" dir="2700000" algn="tl">
                    <a:srgbClr val="000000">
                      <a:alpha val="43137"/>
                    </a:srgbClr>
                  </a:outerShdw>
                </a:effectLst>
                <a:latin typeface="Georgia" pitchFamily="18" charset="0"/>
              </a:rPr>
              <a:t>синусовий</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вузол</a:t>
            </a:r>
            <a:r>
              <a:rPr lang="ru-RU" b="1" i="1" dirty="0">
                <a:effectLst>
                  <a:outerShdw blurRad="38100" dist="38100" dir="2700000" algn="tl">
                    <a:srgbClr val="000000">
                      <a:alpha val="43137"/>
                    </a:srgbClr>
                  </a:outerShdw>
                </a:effectLst>
                <a:latin typeface="Georgia" pitchFamily="18" charset="0"/>
              </a:rPr>
              <a:t>. Але при </a:t>
            </a:r>
            <a:r>
              <a:rPr lang="ru-RU" b="1" i="1" dirty="0" err="1">
                <a:effectLst>
                  <a:outerShdw blurRad="38100" dist="38100" dir="2700000" algn="tl">
                    <a:srgbClr val="000000">
                      <a:alpha val="43137"/>
                    </a:srgbClr>
                  </a:outerShdw>
                </a:effectLst>
                <a:latin typeface="Georgia" pitchFamily="18" charset="0"/>
              </a:rPr>
              <a:t>екстрасистолії</a:t>
            </a:r>
            <a:r>
              <a:rPr lang="ru-RU" b="1" i="1" dirty="0">
                <a:effectLst>
                  <a:outerShdw blurRad="38100" dist="38100" dir="2700000" algn="tl">
                    <a:srgbClr val="000000">
                      <a:alpha val="43137"/>
                    </a:srgbClr>
                  </a:outerShdw>
                </a:effectLst>
                <a:latin typeface="Georgia" pitchFamily="18" charset="0"/>
              </a:rPr>
              <a:t> в </a:t>
            </a:r>
            <a:r>
              <a:rPr lang="ru-RU" b="1" i="1" dirty="0" err="1">
                <a:effectLst>
                  <a:outerShdw blurRad="38100" dist="38100" dir="2700000" algn="tl">
                    <a:srgbClr val="000000">
                      <a:alpha val="43137"/>
                    </a:srgbClr>
                  </a:outerShdw>
                </a:effectLst>
                <a:latin typeface="Georgia" pitchFamily="18" charset="0"/>
              </a:rPr>
              <a:t>інших</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ділянках</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провідної</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системи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формується</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свій</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імпульс</a:t>
            </a:r>
            <a:r>
              <a:rPr lang="ru-RU" b="1" i="1" dirty="0">
                <a:effectLst>
                  <a:outerShdw blurRad="38100" dist="38100" dir="2700000" algn="tl">
                    <a:srgbClr val="000000">
                      <a:alpha val="43137"/>
                    </a:srgbClr>
                  </a:outerShdw>
                </a:effectLst>
                <a:latin typeface="Georgia" pitchFamily="18" charset="0"/>
              </a:rPr>
              <a:t>. В </a:t>
            </a:r>
            <a:r>
              <a:rPr lang="ru-RU" b="1" i="1" dirty="0" err="1">
                <a:effectLst>
                  <a:outerShdw blurRad="38100" dist="38100" dir="2700000" algn="tl">
                    <a:srgbClr val="000000">
                      <a:alpha val="43137"/>
                    </a:srgbClr>
                  </a:outerShdw>
                </a:effectLst>
                <a:latin typeface="Georgia" pitchFamily="18" charset="0"/>
              </a:rPr>
              <a:t>якос-ті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водія</a:t>
            </a:r>
            <a:r>
              <a:rPr lang="ru-RU" b="1" i="1" dirty="0">
                <a:effectLst>
                  <a:outerShdw blurRad="38100" dist="38100" dir="2700000" algn="tl">
                    <a:srgbClr val="000000">
                      <a:alpha val="43137"/>
                    </a:srgbClr>
                  </a:outerShdw>
                </a:effectLst>
                <a:latin typeface="Georgia" pitchFamily="18" charset="0"/>
              </a:rPr>
              <a:t> ритму в </a:t>
            </a:r>
            <a:r>
              <a:rPr lang="ru-RU" b="1" i="1" dirty="0" err="1">
                <a:effectLst>
                  <a:outerShdw blurRad="38100" dist="38100" dir="2700000" algn="tl">
                    <a:srgbClr val="000000">
                      <a:alpha val="43137"/>
                    </a:srgbClr>
                  </a:outerShdw>
                </a:effectLst>
                <a:latin typeface="Georgia" pitchFamily="18" charset="0"/>
              </a:rPr>
              <a:t>цьому</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випадку</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можуть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виступати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передсердя</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атріовентрикулярний</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вузол</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або</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шлуночки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Ці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позачергові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імпульси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змушують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серце</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або</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окремі</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його</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частини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скорочуватись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завчасно</a:t>
            </a:r>
            <a:r>
              <a:rPr lang="ru-RU" b="1" i="1" dirty="0">
                <a:effectLst>
                  <a:outerShdw blurRad="38100" dist="38100" dir="2700000" algn="tl">
                    <a:srgbClr val="000000">
                      <a:alpha val="43137"/>
                    </a:srgbClr>
                  </a:outerShdw>
                </a:effectLst>
                <a:latin typeface="Georgia" pitchFamily="18" charset="0"/>
              </a:rPr>
              <a:t>.</a:t>
            </a:r>
          </a:p>
        </p:txBody>
      </p:sp>
    </p:spTree>
    <p:extLst>
      <p:ext uri="{BB962C8B-B14F-4D97-AF65-F5344CB8AC3E}">
        <p14:creationId xmlns:p14="http://schemas.microsoft.com/office/powerpoint/2010/main" val="2279739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i="1" dirty="0">
                <a:effectLst>
                  <a:outerShdw blurRad="38100" dist="38100" dir="2700000" algn="tl">
                    <a:srgbClr val="000000">
                      <a:alpha val="43137"/>
                    </a:srgbClr>
                  </a:outerShdw>
                </a:effectLst>
                <a:latin typeface="Georgia" pitchFamily="18" charset="0"/>
              </a:rPr>
              <a:t>Класифікація екстрасистолії</a:t>
            </a:r>
            <a:endParaRPr lang="ru-RU" sz="3600" b="1"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p:txBody>
          <a:bodyPr>
            <a:normAutofit/>
          </a:bodyPr>
          <a:lstStyle/>
          <a:p>
            <a:r>
              <a:rPr lang="ru-RU" sz="2000" b="1" i="1" dirty="0" err="1">
                <a:effectLst>
                  <a:outerShdw blurRad="38100" dist="38100" dir="2700000" algn="tl">
                    <a:srgbClr val="000000">
                      <a:alpha val="43137"/>
                    </a:srgbClr>
                  </a:outerShdw>
                </a:effectLst>
                <a:latin typeface="Georgia" pitchFamily="18" charset="0"/>
              </a:rPr>
              <a:t>Екстрасистолія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згідно</a:t>
            </a:r>
            <a:r>
              <a:rPr lang="ru-RU" sz="2000" b="1" i="1" dirty="0">
                <a:effectLst>
                  <a:outerShdw blurRad="38100" dist="38100" dir="2700000" algn="tl">
                    <a:srgbClr val="000000">
                      <a:alpha val="43137"/>
                    </a:srgbClr>
                  </a:outerShdw>
                </a:effectLst>
                <a:latin typeface="Georgia" pitchFamily="18" charset="0"/>
              </a:rPr>
              <a:t> з МКХ-10 — </a:t>
            </a:r>
            <a:r>
              <a:rPr lang="ru-RU" sz="2000" b="1" i="1" dirty="0" err="1">
                <a:effectLst>
                  <a:outerShdw blurRad="38100" dist="38100" dir="2700000" algn="tl">
                    <a:srgbClr val="000000">
                      <a:alpha val="43137"/>
                    </a:srgbClr>
                  </a:outerShdw>
                </a:effectLst>
                <a:latin typeface="Georgia" pitchFamily="18" charset="0"/>
              </a:rPr>
              <a:t>передчасна</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деполяризація</a:t>
            </a:r>
            <a:r>
              <a:rPr lang="ru-RU" sz="2000" b="1" i="1" dirty="0">
                <a:effectLst>
                  <a:outerShdw blurRad="38100" dist="38100" dir="2700000" algn="tl">
                    <a:srgbClr val="000000">
                      <a:alpha val="43137"/>
                    </a:srgbClr>
                  </a:outerShdw>
                </a:effectLst>
                <a:latin typeface="Georgia" pitchFamily="18" charset="0"/>
              </a:rPr>
              <a:t>):</a:t>
            </a:r>
          </a:p>
          <a:p>
            <a:r>
              <a:rPr lang="en-US"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передсердна</a:t>
            </a:r>
            <a:r>
              <a:rPr lang="ru-RU" sz="2000" b="1" i="1" dirty="0">
                <a:effectLst>
                  <a:outerShdw blurRad="38100" dist="38100" dir="2700000" algn="tl">
                    <a:srgbClr val="000000">
                      <a:alpha val="43137"/>
                    </a:srgbClr>
                  </a:outerShdw>
                </a:effectLst>
                <a:latin typeface="Georgia" pitchFamily="18" charset="0"/>
              </a:rPr>
              <a:t>; </a:t>
            </a:r>
            <a:endParaRPr lang="uk-UA" sz="2000" b="1" i="1" dirty="0">
              <a:effectLst>
                <a:outerShdw blurRad="38100" dist="38100" dir="2700000" algn="tl">
                  <a:srgbClr val="000000">
                    <a:alpha val="43137"/>
                  </a:srgbClr>
                </a:outerShdw>
              </a:effectLst>
              <a:latin typeface="Georgia" pitchFamily="18" charset="0"/>
            </a:endParaRPr>
          </a:p>
          <a:p>
            <a:r>
              <a:rPr lang="en-US"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передсердно-шлуночкова</a:t>
            </a:r>
            <a:r>
              <a:rPr lang="ru-RU" sz="2000" b="1" i="1" dirty="0">
                <a:effectLst>
                  <a:outerShdw blurRad="38100" dist="38100" dir="2700000" algn="tl">
                    <a:srgbClr val="000000">
                      <a:alpha val="43137"/>
                    </a:srgbClr>
                  </a:outerShdw>
                </a:effectLst>
                <a:latin typeface="Georgia" pitchFamily="18" charset="0"/>
              </a:rPr>
              <a:t> (</a:t>
            </a:r>
            <a:r>
              <a:rPr lang="en-US" sz="2000" b="1" i="1" dirty="0">
                <a:effectLst>
                  <a:outerShdw blurRad="38100" dist="38100" dir="2700000" algn="tl">
                    <a:srgbClr val="000000">
                      <a:alpha val="43137"/>
                    </a:srgbClr>
                  </a:outerShdw>
                </a:effectLst>
                <a:latin typeface="Georgia" pitchFamily="18" charset="0"/>
              </a:rPr>
              <a:t>AV); </a:t>
            </a:r>
            <a:endParaRPr lang="uk-UA" sz="2000" b="1" i="1" dirty="0">
              <a:effectLst>
                <a:outerShdw blurRad="38100" dist="38100" dir="2700000" algn="tl">
                  <a:srgbClr val="000000">
                    <a:alpha val="43137"/>
                  </a:srgbClr>
                </a:outerShdw>
              </a:effectLst>
              <a:latin typeface="Georgia" pitchFamily="18" charset="0"/>
            </a:endParaRPr>
          </a:p>
          <a:p>
            <a:r>
              <a:rPr lang="en-US"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шлуночкова</a:t>
            </a:r>
            <a:r>
              <a:rPr lang="ru-RU" sz="2000" b="1" i="1" dirty="0">
                <a:effectLst>
                  <a:outerShdw blurRad="38100" dist="38100" dir="2700000" algn="tl">
                    <a:srgbClr val="000000">
                      <a:alpha val="43137"/>
                    </a:srgbClr>
                  </a:outerShdw>
                </a:effectLst>
                <a:latin typeface="Georgia" pitchFamily="18" charset="0"/>
              </a:rPr>
              <a:t>; </a:t>
            </a:r>
          </a:p>
          <a:p>
            <a:r>
              <a:rPr lang="ru-RU" sz="2000" b="1" i="1" dirty="0">
                <a:effectLst>
                  <a:outerShdw blurRad="38100" dist="38100" dir="2700000" algn="tl">
                    <a:srgbClr val="000000">
                      <a:alpha val="43137"/>
                    </a:srgbClr>
                  </a:outerShdw>
                </a:effectLst>
                <a:latin typeface="Georgia" pitchFamily="18" charset="0"/>
              </a:rPr>
              <a:t>одиночна (до 30 </a:t>
            </a:r>
            <a:r>
              <a:rPr lang="ru-RU" sz="2000" b="1" i="1" dirty="0" err="1">
                <a:effectLst>
                  <a:outerShdw blurRad="38100" dist="38100" dir="2700000" algn="tl">
                    <a:srgbClr val="000000">
                      <a:alpha val="43137"/>
                    </a:srgbClr>
                  </a:outerShdw>
                </a:effectLst>
                <a:latin typeface="Georgia" pitchFamily="18" charset="0"/>
              </a:rPr>
              <a:t>ектопічних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комплексів</a:t>
            </a:r>
            <a:r>
              <a:rPr lang="ru-RU" sz="2000" b="1" i="1" dirty="0">
                <a:effectLst>
                  <a:outerShdw blurRad="38100" dist="38100" dir="2700000" algn="tl">
                    <a:srgbClr val="000000">
                      <a:alpha val="43137"/>
                    </a:srgbClr>
                  </a:outerShdw>
                </a:effectLst>
                <a:latin typeface="Georgia" pitchFamily="18" charset="0"/>
              </a:rPr>
              <a:t> на годину); </a:t>
            </a:r>
          </a:p>
          <a:p>
            <a:r>
              <a:rPr lang="ru-RU" sz="2000" b="1" i="1" dirty="0">
                <a:effectLst>
                  <a:outerShdw blurRad="38100" dist="38100" dir="2700000" algn="tl">
                    <a:srgbClr val="000000">
                      <a:alpha val="43137"/>
                    </a:srgbClr>
                  </a:outerShdw>
                </a:effectLst>
                <a:latin typeface="Georgia" pitchFamily="18" charset="0"/>
              </a:rPr>
              <a:t>часта (30 і </a:t>
            </a:r>
            <a:r>
              <a:rPr lang="ru-RU" sz="2000" b="1" i="1" dirty="0" err="1">
                <a:effectLst>
                  <a:outerShdw blurRad="38100" dist="38100" dir="2700000" algn="tl">
                    <a:srgbClr val="000000">
                      <a:alpha val="43137"/>
                    </a:srgbClr>
                  </a:outerShdw>
                </a:effectLst>
                <a:latin typeface="Georgia" pitchFamily="18" charset="0"/>
              </a:rPr>
              <a:t>більше</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ектопічних</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комплексів</a:t>
            </a:r>
            <a:r>
              <a:rPr lang="ru-RU" sz="2000" b="1" i="1" dirty="0">
                <a:effectLst>
                  <a:outerShdw blurRad="38100" dist="38100" dir="2700000" algn="tl">
                    <a:srgbClr val="000000">
                      <a:alpha val="43137"/>
                    </a:srgbClr>
                  </a:outerShdw>
                </a:effectLst>
                <a:latin typeface="Georgia" pitchFamily="18" charset="0"/>
              </a:rPr>
              <a:t> на годину); </a:t>
            </a:r>
          </a:p>
          <a:p>
            <a:r>
              <a:rPr lang="ru-RU" sz="2000" b="1" i="1" dirty="0" err="1">
                <a:effectLst>
                  <a:outerShdw blurRad="38100" dist="38100" dir="2700000" algn="tl">
                    <a:srgbClr val="000000">
                      <a:alpha val="43137"/>
                    </a:srgbClr>
                  </a:outerShdw>
                </a:effectLst>
                <a:latin typeface="Georgia" pitchFamily="18" charset="0"/>
              </a:rPr>
              <a:t>алоритмія</a:t>
            </a:r>
            <a:r>
              <a:rPr lang="ru-RU" sz="2000" b="1" i="1" dirty="0">
                <a:effectLst>
                  <a:outerShdw blurRad="38100" dist="38100" dir="2700000" algn="tl">
                    <a:srgbClr val="000000">
                      <a:alpha val="43137"/>
                    </a:srgbClr>
                  </a:outerShdw>
                </a:effectLst>
                <a:latin typeface="Georgia" pitchFamily="18" charset="0"/>
              </a:rPr>
              <a:t> (</a:t>
            </a:r>
            <a:r>
              <a:rPr lang="ru-RU" sz="2000" b="1" i="1" dirty="0" err="1">
                <a:effectLst>
                  <a:outerShdw blurRad="38100" dist="38100" dir="2700000" algn="tl">
                    <a:srgbClr val="000000">
                      <a:alpha val="43137"/>
                    </a:srgbClr>
                  </a:outerShdw>
                </a:effectLst>
                <a:latin typeface="Georgia" pitchFamily="18" charset="0"/>
              </a:rPr>
              <a:t>бі</a:t>
            </a:r>
            <a:r>
              <a:rPr lang="ru-RU" sz="2000" b="1" i="1" dirty="0">
                <a:effectLst>
                  <a:outerShdw blurRad="38100" dist="38100" dir="2700000" algn="tl">
                    <a:srgbClr val="000000">
                      <a:alpha val="43137"/>
                    </a:srgbClr>
                  </a:outerShdw>
                </a:effectLst>
                <a:latin typeface="Georgia" pitchFamily="18" charset="0"/>
              </a:rPr>
              <a:t>-, три-, </a:t>
            </a:r>
            <a:r>
              <a:rPr lang="ru-RU" sz="2000" b="1" i="1" dirty="0" err="1">
                <a:effectLst>
                  <a:outerShdw blurRad="38100" dist="38100" dir="2700000" algn="tl">
                    <a:srgbClr val="000000">
                      <a:alpha val="43137"/>
                    </a:srgbClr>
                  </a:outerShdw>
                </a:effectLst>
                <a:latin typeface="Georgia" pitchFamily="18" charset="0"/>
              </a:rPr>
              <a:t>квадригемінія</a:t>
            </a:r>
            <a:r>
              <a:rPr lang="ru-RU" sz="2000" b="1" i="1" dirty="0">
                <a:effectLst>
                  <a:outerShdw blurRad="38100" dist="38100" dir="2700000" algn="tl">
                    <a:srgbClr val="000000">
                      <a:alpha val="43137"/>
                    </a:srgbClr>
                  </a:outerShdw>
                </a:effectLst>
                <a:latin typeface="Georgia" pitchFamily="18" charset="0"/>
              </a:rPr>
              <a:t>); </a:t>
            </a:r>
          </a:p>
          <a:p>
            <a:r>
              <a:rPr lang="ru-RU" sz="2000" b="1" i="1" dirty="0" err="1">
                <a:effectLst>
                  <a:outerShdw blurRad="38100" dist="38100" dir="2700000" algn="tl">
                    <a:srgbClr val="000000">
                      <a:alpha val="43137"/>
                    </a:srgbClr>
                  </a:outerShdw>
                </a:effectLst>
                <a:latin typeface="Georgia" pitchFamily="18" charset="0"/>
              </a:rPr>
              <a:t>поліморфна</a:t>
            </a:r>
            <a:r>
              <a:rPr lang="ru-RU" sz="2000" b="1" i="1" dirty="0">
                <a:effectLst>
                  <a:outerShdw blurRad="38100" dist="38100" dir="2700000" algn="tl">
                    <a:srgbClr val="000000">
                      <a:alpha val="43137"/>
                    </a:srgbClr>
                  </a:outerShdw>
                </a:effectLst>
                <a:latin typeface="Georgia" pitchFamily="18" charset="0"/>
              </a:rPr>
              <a:t>; </a:t>
            </a:r>
          </a:p>
          <a:p>
            <a:r>
              <a:rPr lang="ru-RU" sz="2000" b="1" i="1" dirty="0">
                <a:effectLst>
                  <a:outerShdw blurRad="38100" dist="38100" dir="2700000" algn="tl">
                    <a:srgbClr val="000000">
                      <a:alpha val="43137"/>
                    </a:srgbClr>
                  </a:outerShdw>
                </a:effectLst>
                <a:latin typeface="Georgia" pitchFamily="18" charset="0"/>
              </a:rPr>
              <a:t>парна; </a:t>
            </a:r>
          </a:p>
          <a:p>
            <a:r>
              <a:rPr lang="ru-RU" sz="2000" b="1" i="1" dirty="0" err="1">
                <a:effectLst>
                  <a:outerShdw blurRad="38100" dist="38100" dir="2700000" algn="tl">
                    <a:srgbClr val="000000">
                      <a:alpha val="43137"/>
                    </a:srgbClr>
                  </a:outerShdw>
                </a:effectLst>
                <a:latin typeface="Georgia" pitchFamily="18" charset="0"/>
              </a:rPr>
              <a:t>рання</a:t>
            </a:r>
            <a:r>
              <a:rPr lang="ru-RU" sz="2000" b="1" i="1" dirty="0">
                <a:effectLst>
                  <a:outerShdw blurRad="38100" dist="38100" dir="2700000" algn="tl">
                    <a:srgbClr val="000000">
                      <a:alpha val="43137"/>
                    </a:srgbClr>
                  </a:outerShdw>
                </a:effectLst>
                <a:latin typeface="Georgia" pitchFamily="18" charset="0"/>
              </a:rPr>
              <a:t> (</a:t>
            </a:r>
            <a:r>
              <a:rPr lang="en-US" sz="2000" b="1" i="1" dirty="0">
                <a:effectLst>
                  <a:outerShdw blurRad="38100" dist="38100" dir="2700000" algn="tl">
                    <a:srgbClr val="000000">
                      <a:alpha val="43137"/>
                    </a:srgbClr>
                  </a:outerShdw>
                </a:effectLst>
                <a:latin typeface="Georgia" pitchFamily="18" charset="0"/>
              </a:rPr>
              <a:t>R </a:t>
            </a:r>
            <a:r>
              <a:rPr lang="ru-RU" sz="2000" b="1" i="1" dirty="0">
                <a:effectLst>
                  <a:outerShdw blurRad="38100" dist="38100" dir="2700000" algn="tl">
                    <a:srgbClr val="000000">
                      <a:alpha val="43137"/>
                    </a:srgbClr>
                  </a:outerShdw>
                </a:effectLst>
                <a:latin typeface="Georgia" pitchFamily="18" charset="0"/>
              </a:rPr>
              <a:t>на Т)</a:t>
            </a:r>
            <a:endParaRPr lang="en-US" sz="2000" b="1" i="1" dirty="0">
              <a:effectLst>
                <a:outerShdw blurRad="38100" dist="38100" dir="2700000" algn="tl">
                  <a:srgbClr val="000000">
                    <a:alpha val="43137"/>
                  </a:srgbClr>
                </a:outerShdw>
              </a:effectLst>
              <a:latin typeface="Georgia" pitchFamily="18" charset="0"/>
            </a:endParaRPr>
          </a:p>
          <a:p>
            <a:endParaRPr lang="ru-RU" sz="2000" dirty="0"/>
          </a:p>
        </p:txBody>
      </p:sp>
    </p:spTree>
    <p:extLst>
      <p:ext uri="{BB962C8B-B14F-4D97-AF65-F5344CB8AC3E}">
        <p14:creationId xmlns:p14="http://schemas.microsoft.com/office/powerpoint/2010/main" val="2148523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Заголовок 1"/>
          <p:cNvSpPr>
            <a:spLocks noGrp="1"/>
          </p:cNvSpPr>
          <p:nvPr>
            <p:ph type="title"/>
          </p:nvPr>
        </p:nvSpPr>
        <p:spPr/>
        <p:txBody>
          <a:bodyPr/>
          <a:lstStyle/>
          <a:p>
            <a:endParaRPr lang="ru-RU"/>
          </a:p>
        </p:txBody>
      </p:sp>
      <p:sp>
        <p:nvSpPr>
          <p:cNvPr id="72707" name="Содержимое 2"/>
          <p:cNvSpPr>
            <a:spLocks noGrp="1"/>
          </p:cNvSpPr>
          <p:nvPr>
            <p:ph idx="1"/>
          </p:nvPr>
        </p:nvSpPr>
        <p:spPr/>
        <p:txBody>
          <a:bodyPr/>
          <a:lstStyle/>
          <a:p>
            <a:endParaRPr lang="ru-RU"/>
          </a:p>
        </p:txBody>
      </p:sp>
      <p:pic>
        <p:nvPicPr>
          <p:cNvPr id="72708" name="Picture 4"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357188" y="0"/>
            <a:ext cx="8429625" cy="1077218"/>
          </a:xfrm>
          <a:prstGeom prst="rect">
            <a:avLst/>
          </a:prstGeom>
          <a:solidFill>
            <a:schemeClr val="bg1"/>
          </a:solidFill>
        </p:spPr>
        <p:txBody>
          <a:bodyPr>
            <a:spAutoFit/>
          </a:bodyPr>
          <a:lstStyle/>
          <a:p>
            <a:pPr algn="ctr">
              <a:defRPr/>
            </a:pPr>
            <a:r>
              <a:rPr lang="ru-RU" sz="3200" b="1" i="1" dirty="0" err="1">
                <a:effectLst>
                  <a:outerShdw blurRad="38100" dist="38100" dir="2700000" algn="tl">
                    <a:srgbClr val="000000">
                      <a:alpha val="43137"/>
                    </a:srgbClr>
                  </a:outerShdw>
                </a:effectLst>
                <a:latin typeface="Georgia" pitchFamily="18" charset="0"/>
              </a:rPr>
              <a:t>Екстрасистоли</a:t>
            </a:r>
            <a:r>
              <a:rPr lang="ru-RU" sz="3200" b="1" i="1" dirty="0">
                <a:effectLst>
                  <a:outerShdw blurRad="38100" dist="38100" dir="2700000" algn="tl">
                    <a:srgbClr val="000000">
                      <a:alpha val="43137"/>
                    </a:srgbClr>
                  </a:outerShdw>
                </a:effectLst>
                <a:latin typeface="Georgia" pitchFamily="18" charset="0"/>
              </a:rPr>
              <a:t> на </a:t>
            </a:r>
            <a:r>
              <a:rPr lang="ru-RU" sz="3200" b="1" i="1" dirty="0" err="1">
                <a:effectLst>
                  <a:outerShdw blurRad="38100" dist="38100" dir="2700000" algn="tl">
                    <a:srgbClr val="000000">
                      <a:alpha val="43137"/>
                    </a:srgbClr>
                  </a:outerShdw>
                </a:effectLst>
                <a:latin typeface="Georgia" pitchFamily="18" charset="0"/>
              </a:rPr>
              <a:t>електрокардіограмі</a:t>
            </a:r>
            <a:endParaRPr lang="ru-RU" sz="3200" dirty="0"/>
          </a:p>
        </p:txBody>
      </p:sp>
      <p:sp>
        <p:nvSpPr>
          <p:cNvPr id="7" name="Прямоугольник 6"/>
          <p:cNvSpPr/>
          <p:nvPr/>
        </p:nvSpPr>
        <p:spPr>
          <a:xfrm>
            <a:off x="285750" y="1000125"/>
            <a:ext cx="8358188" cy="1200150"/>
          </a:xfrm>
          <a:prstGeom prst="rect">
            <a:avLst/>
          </a:prstGeom>
          <a:solidFill>
            <a:schemeClr val="bg1"/>
          </a:solidFill>
        </p:spPr>
        <p:txBody>
          <a:bodyPr>
            <a:spAutoFit/>
          </a:bodyPr>
          <a:lstStyle/>
          <a:p>
            <a:pPr algn="ctr">
              <a:defRPr/>
            </a:pPr>
            <a:r>
              <a:rPr lang="ru-RU" sz="2400" b="1" i="1" dirty="0" err="1">
                <a:solidFill>
                  <a:srgbClr val="FF0000"/>
                </a:solidFill>
                <a:effectLst>
                  <a:outerShdw blurRad="38100" dist="38100" dir="2700000" algn="tl">
                    <a:srgbClr val="000000">
                      <a:alpha val="43137"/>
                    </a:srgbClr>
                  </a:outerShdw>
                </a:effectLst>
                <a:latin typeface="Georgia" pitchFamily="18" charset="0"/>
              </a:rPr>
              <a:t>Екстрасистолія</a:t>
            </a:r>
            <a:r>
              <a:rPr lang="ru-RU" sz="2400" b="1" i="1" dirty="0">
                <a:solidFill>
                  <a:srgbClr val="0000CC"/>
                </a:solidFill>
                <a:effectLst>
                  <a:outerShdw blurRad="38100" dist="38100" dir="2700000" algn="tl">
                    <a:srgbClr val="000000">
                      <a:alpha val="43137"/>
                    </a:srgbClr>
                  </a:outerShdw>
                </a:effectLst>
                <a:latin typeface="Georgia" pitchFamily="18" charset="0"/>
              </a:rPr>
              <a:t> </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позачергове</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скорочення</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серця</a:t>
            </a:r>
            <a:r>
              <a:rPr lang="ru-RU" sz="2400" b="1" i="1" dirty="0">
                <a:effectLst>
                  <a:outerShdw blurRad="38100" dist="38100" dir="2700000" algn="tl">
                    <a:srgbClr val="000000">
                      <a:alpha val="43137"/>
                    </a:srgbClr>
                  </a:outerShdw>
                </a:effectLst>
                <a:latin typeface="Georgia" pitchFamily="18" charset="0"/>
              </a:rPr>
              <a:t>. При </a:t>
            </a:r>
            <a:r>
              <a:rPr lang="ru-RU" sz="2400" b="1" i="1" dirty="0" err="1">
                <a:effectLst>
                  <a:outerShdw blurRad="38100" dist="38100" dir="2700000" algn="tl">
                    <a:srgbClr val="000000">
                      <a:alpha val="43137"/>
                    </a:srgbClr>
                  </a:outerShdw>
                </a:effectLst>
                <a:latin typeface="Georgia" pitchFamily="18" charset="0"/>
              </a:rPr>
              <a:t>цьому</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послідовність</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серцевих</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скорочень</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порушується</a:t>
            </a:r>
            <a:endParaRPr lang="ru-RU" sz="2400" dirty="0"/>
          </a:p>
        </p:txBody>
      </p:sp>
      <p:sp>
        <p:nvSpPr>
          <p:cNvPr id="8" name="Прямоугольник 7"/>
          <p:cNvSpPr/>
          <p:nvPr/>
        </p:nvSpPr>
        <p:spPr>
          <a:xfrm>
            <a:off x="5857875" y="2214563"/>
            <a:ext cx="2857500" cy="1323439"/>
          </a:xfrm>
          <a:prstGeom prst="rect">
            <a:avLst/>
          </a:prstGeom>
          <a:solidFill>
            <a:schemeClr val="bg1"/>
          </a:solidFill>
        </p:spPr>
        <p:txBody>
          <a:bodyPr>
            <a:spAutoFit/>
          </a:bodyPr>
          <a:lstStyle/>
          <a:p>
            <a:pPr>
              <a:defRPr/>
            </a:pPr>
            <a:r>
              <a:rPr lang="ru-RU" sz="1600" b="1" i="1" dirty="0" err="1">
                <a:solidFill>
                  <a:srgbClr val="FF0000"/>
                </a:solidFill>
                <a:effectLst>
                  <a:outerShdw blurRad="38100" dist="38100" dir="2700000" algn="tl">
                    <a:srgbClr val="000000">
                      <a:alpha val="43137"/>
                    </a:srgbClr>
                  </a:outerShdw>
                </a:effectLst>
                <a:latin typeface="Georgia" pitchFamily="18" charset="0"/>
              </a:rPr>
              <a:t>Передсердна</a:t>
            </a:r>
            <a:r>
              <a:rPr lang="ru-RU" sz="1600" b="1" i="1" dirty="0">
                <a:solidFill>
                  <a:srgbClr val="FF0000"/>
                </a:solidFill>
                <a:effectLst>
                  <a:outerShdw blurRad="38100" dist="38100" dir="2700000" algn="tl">
                    <a:srgbClr val="000000">
                      <a:alpha val="43137"/>
                    </a:srgbClr>
                  </a:outerShdw>
                </a:effectLst>
                <a:latin typeface="Georgia" pitchFamily="18" charset="0"/>
              </a:rPr>
              <a:t> </a:t>
            </a:r>
            <a:r>
              <a:rPr lang="ru-RU" sz="1600" b="1" i="1" dirty="0" err="1">
                <a:solidFill>
                  <a:srgbClr val="FF0000"/>
                </a:solidFill>
                <a:effectLst>
                  <a:outerShdw blurRad="38100" dist="38100" dir="2700000" algn="tl">
                    <a:srgbClr val="000000">
                      <a:alpha val="43137"/>
                    </a:srgbClr>
                  </a:outerShdw>
                </a:effectLst>
                <a:latin typeface="Georgia" pitchFamily="18" charset="0"/>
              </a:rPr>
              <a:t>екстрасистола</a:t>
            </a:r>
            <a:r>
              <a:rPr lang="ru-RU" sz="1600" b="1" i="1" dirty="0">
                <a:solidFill>
                  <a:srgbClr val="FF0000"/>
                </a:solidFill>
                <a:effectLst>
                  <a:outerShdw blurRad="38100" dist="38100" dir="2700000" algn="tl">
                    <a:srgbClr val="000000">
                      <a:alpha val="43137"/>
                    </a:srgbClr>
                  </a:outerShdw>
                </a:effectLst>
                <a:latin typeface="Georgia" pitchFamily="18" charset="0"/>
              </a:rPr>
              <a:t> </a:t>
            </a:r>
            <a:r>
              <a:rPr lang="ru-RU" sz="1600" b="1" i="1" dirty="0">
                <a:solidFill>
                  <a:srgbClr val="0000CC"/>
                </a:solidFill>
                <a:effectLst>
                  <a:outerShdw blurRad="38100" dist="38100" dir="2700000" algn="tl">
                    <a:srgbClr val="000000">
                      <a:alpha val="43137"/>
                    </a:srgbClr>
                  </a:outerShdw>
                </a:effectLst>
                <a:latin typeface="Georgia" pitchFamily="18" charset="0"/>
              </a:rPr>
              <a:t>(</a:t>
            </a:r>
            <a:r>
              <a:rPr lang="ru-RU" sz="1600" b="1" i="1" dirty="0" err="1">
                <a:solidFill>
                  <a:srgbClr val="0000CC"/>
                </a:solidFill>
                <a:effectLst>
                  <a:outerShdw blurRad="38100" dist="38100" dir="2700000" algn="tl">
                    <a:srgbClr val="000000">
                      <a:alpha val="43137"/>
                    </a:srgbClr>
                  </a:outerShdw>
                </a:effectLst>
                <a:latin typeface="Georgia" pitchFamily="18" charset="0"/>
              </a:rPr>
              <a:t>негативний</a:t>
            </a:r>
            <a:r>
              <a:rPr lang="ru-RU" sz="1600" b="1" i="1" dirty="0">
                <a:solidFill>
                  <a:srgbClr val="0000CC"/>
                </a:solidFill>
                <a:effectLst>
                  <a:outerShdw blurRad="38100" dist="38100" dir="2700000" algn="tl">
                    <a:srgbClr val="000000">
                      <a:alpha val="43137"/>
                    </a:srgbClr>
                  </a:outerShdw>
                </a:effectLst>
                <a:latin typeface="Georgia" pitchFamily="18" charset="0"/>
              </a:rPr>
              <a:t> </a:t>
            </a:r>
            <a:r>
              <a:rPr lang="ru-RU" sz="1600" b="1" i="1" dirty="0" err="1">
                <a:solidFill>
                  <a:srgbClr val="0000CC"/>
                </a:solidFill>
                <a:effectLst>
                  <a:outerShdw blurRad="38100" dist="38100" dir="2700000" algn="tl">
                    <a:srgbClr val="000000">
                      <a:alpha val="43137"/>
                    </a:srgbClr>
                  </a:outerShdw>
                </a:effectLst>
                <a:latin typeface="Georgia" pitchFamily="18" charset="0"/>
              </a:rPr>
              <a:t>зубець</a:t>
            </a:r>
            <a:r>
              <a:rPr lang="ru-RU" sz="1600" b="1" i="1" dirty="0">
                <a:solidFill>
                  <a:srgbClr val="0000CC"/>
                </a:solidFill>
                <a:effectLst>
                  <a:outerShdw blurRad="38100" dist="38100" dir="2700000" algn="tl">
                    <a:srgbClr val="000000">
                      <a:alpha val="43137"/>
                    </a:srgbClr>
                  </a:outerShdw>
                </a:effectLst>
                <a:latin typeface="Georgia" pitchFamily="18" charset="0"/>
              </a:rPr>
              <a:t> Р, </a:t>
            </a:r>
            <a:r>
              <a:rPr lang="ru-RU" sz="1600" b="1" i="1" dirty="0" err="1">
                <a:solidFill>
                  <a:srgbClr val="0000CC"/>
                </a:solidFill>
                <a:effectLst>
                  <a:outerShdw blurRad="38100" dist="38100" dir="2700000" algn="tl">
                    <a:srgbClr val="000000">
                      <a:alpha val="43137"/>
                    </a:srgbClr>
                  </a:outerShdw>
                </a:effectLst>
                <a:latin typeface="Georgia" pitchFamily="18" charset="0"/>
              </a:rPr>
              <a:t>позачерговий</a:t>
            </a:r>
            <a:r>
              <a:rPr lang="ru-RU" sz="1600" b="1" i="1" dirty="0">
                <a:solidFill>
                  <a:srgbClr val="0000CC"/>
                </a:solidFill>
                <a:effectLst>
                  <a:outerShdw blurRad="38100" dist="38100" dir="2700000" algn="tl">
                    <a:srgbClr val="000000">
                      <a:alpha val="43137"/>
                    </a:srgbClr>
                  </a:outerShdw>
                </a:effectLst>
                <a:latin typeface="Georgia" pitchFamily="18" charset="0"/>
              </a:rPr>
              <a:t> комплекс</a:t>
            </a:r>
            <a:r>
              <a:rPr lang="en-US" sz="1600" b="1" i="1" dirty="0">
                <a:solidFill>
                  <a:srgbClr val="0000CC"/>
                </a:solidFill>
                <a:effectLst>
                  <a:outerShdw blurRad="38100" dist="38100" dir="2700000" algn="tl">
                    <a:srgbClr val="000000">
                      <a:alpha val="43137"/>
                    </a:srgbClr>
                  </a:outerShdw>
                </a:effectLst>
                <a:latin typeface="Georgia" pitchFamily="18" charset="0"/>
              </a:rPr>
              <a:t> QRS</a:t>
            </a:r>
            <a:r>
              <a:rPr lang="ru-RU" sz="1600" b="1" i="1" dirty="0">
                <a:solidFill>
                  <a:srgbClr val="0000CC"/>
                </a:solidFill>
                <a:effectLst>
                  <a:outerShdw blurRad="38100" dist="38100" dir="2700000" algn="tl">
                    <a:srgbClr val="000000">
                      <a:alpha val="43137"/>
                    </a:srgbClr>
                  </a:outerShdw>
                </a:effectLst>
                <a:latin typeface="Georgia" pitchFamily="18" charset="0"/>
              </a:rPr>
              <a:t>)</a:t>
            </a:r>
            <a:endParaRPr lang="ru-RU" sz="1600" dirty="0"/>
          </a:p>
        </p:txBody>
      </p:sp>
      <p:sp>
        <p:nvSpPr>
          <p:cNvPr id="9" name="Прямоугольник 8"/>
          <p:cNvSpPr/>
          <p:nvPr/>
        </p:nvSpPr>
        <p:spPr>
          <a:xfrm>
            <a:off x="5786438" y="3857625"/>
            <a:ext cx="3000375" cy="1077913"/>
          </a:xfrm>
          <a:prstGeom prst="rect">
            <a:avLst/>
          </a:prstGeom>
          <a:solidFill>
            <a:schemeClr val="bg1"/>
          </a:solidFill>
        </p:spPr>
        <p:txBody>
          <a:bodyPr>
            <a:spAutoFit/>
          </a:bodyPr>
          <a:lstStyle/>
          <a:p>
            <a:pPr>
              <a:defRPr/>
            </a:pPr>
            <a:r>
              <a:rPr lang="ru-RU" sz="1600" b="1" i="1" dirty="0" err="1">
                <a:solidFill>
                  <a:srgbClr val="FF0000"/>
                </a:solidFill>
                <a:effectLst>
                  <a:outerShdw blurRad="38100" dist="38100" dir="2700000" algn="tl">
                    <a:srgbClr val="000000">
                      <a:alpha val="43137"/>
                    </a:srgbClr>
                  </a:outerShdw>
                </a:effectLst>
                <a:latin typeface="Georgia" pitchFamily="18" charset="0"/>
              </a:rPr>
              <a:t>Вузлова</a:t>
            </a:r>
            <a:r>
              <a:rPr lang="ru-RU" sz="1600" b="1" i="1" dirty="0">
                <a:solidFill>
                  <a:srgbClr val="FF0000"/>
                </a:solidFill>
                <a:effectLst>
                  <a:outerShdw blurRad="38100" dist="38100" dir="2700000" algn="tl">
                    <a:srgbClr val="000000">
                      <a:alpha val="43137"/>
                    </a:srgbClr>
                  </a:outerShdw>
                </a:effectLst>
                <a:latin typeface="Georgia" pitchFamily="18" charset="0"/>
              </a:rPr>
              <a:t> </a:t>
            </a:r>
          </a:p>
          <a:p>
            <a:pPr>
              <a:defRPr/>
            </a:pPr>
            <a:r>
              <a:rPr lang="ru-RU" sz="1600" b="1" i="1" dirty="0" err="1">
                <a:solidFill>
                  <a:srgbClr val="FF0000"/>
                </a:solidFill>
                <a:effectLst>
                  <a:outerShdw blurRad="38100" dist="38100" dir="2700000" algn="tl">
                    <a:srgbClr val="000000">
                      <a:alpha val="43137"/>
                    </a:srgbClr>
                  </a:outerShdw>
                </a:effectLst>
                <a:latin typeface="Georgia" pitchFamily="18" charset="0"/>
              </a:rPr>
              <a:t>екстрасистола</a:t>
            </a:r>
            <a:r>
              <a:rPr lang="ru-RU" sz="1600" b="1" i="1" dirty="0">
                <a:solidFill>
                  <a:srgbClr val="FF0000"/>
                </a:solidFill>
                <a:effectLst>
                  <a:outerShdw blurRad="38100" dist="38100" dir="2700000" algn="tl">
                    <a:srgbClr val="000000">
                      <a:alpha val="43137"/>
                    </a:srgbClr>
                  </a:outerShdw>
                </a:effectLst>
                <a:latin typeface="Georgia" pitchFamily="18" charset="0"/>
              </a:rPr>
              <a:t> </a:t>
            </a:r>
            <a:r>
              <a:rPr lang="ru-RU" sz="1600" b="1" i="1" dirty="0">
                <a:solidFill>
                  <a:srgbClr val="0000CC"/>
                </a:solidFill>
                <a:effectLst>
                  <a:outerShdw blurRad="38100" dist="38100" dir="2700000" algn="tl">
                    <a:srgbClr val="000000">
                      <a:alpha val="43137"/>
                    </a:srgbClr>
                  </a:outerShdw>
                </a:effectLst>
                <a:latin typeface="Georgia" pitchFamily="18" charset="0"/>
              </a:rPr>
              <a:t>(</a:t>
            </a:r>
            <a:r>
              <a:rPr lang="ru-RU" sz="1600" b="1" i="1" dirty="0" err="1">
                <a:solidFill>
                  <a:srgbClr val="0000CC"/>
                </a:solidFill>
                <a:effectLst>
                  <a:outerShdw blurRad="38100" dist="38100" dir="2700000" algn="tl">
                    <a:srgbClr val="000000">
                      <a:alpha val="43137"/>
                    </a:srgbClr>
                  </a:outerShdw>
                </a:effectLst>
                <a:latin typeface="Georgia" pitchFamily="18" charset="0"/>
              </a:rPr>
              <a:t>позачерговий</a:t>
            </a:r>
            <a:r>
              <a:rPr lang="ru-RU" sz="1600" b="1" i="1" dirty="0">
                <a:solidFill>
                  <a:srgbClr val="0000CC"/>
                </a:solidFill>
                <a:effectLst>
                  <a:outerShdw blurRad="38100" dist="38100" dir="2700000" algn="tl">
                    <a:srgbClr val="000000">
                      <a:alpha val="43137"/>
                    </a:srgbClr>
                  </a:outerShdw>
                </a:effectLst>
                <a:latin typeface="Georgia" pitchFamily="18" charset="0"/>
              </a:rPr>
              <a:t> </a:t>
            </a:r>
            <a:r>
              <a:rPr lang="ru-RU" sz="1600" b="1" i="1" dirty="0" err="1">
                <a:solidFill>
                  <a:srgbClr val="0000CC"/>
                </a:solidFill>
                <a:effectLst>
                  <a:outerShdw blurRad="38100" dist="38100" dir="2700000" algn="tl">
                    <a:srgbClr val="000000">
                      <a:alpha val="43137"/>
                    </a:srgbClr>
                  </a:outerShdw>
                </a:effectLst>
                <a:latin typeface="Georgia" pitchFamily="18" charset="0"/>
              </a:rPr>
              <a:t>зубець</a:t>
            </a:r>
            <a:r>
              <a:rPr lang="ru-RU" sz="1600" b="1" i="1" dirty="0">
                <a:solidFill>
                  <a:srgbClr val="0000CC"/>
                </a:solidFill>
                <a:effectLst>
                  <a:outerShdw blurRad="38100" dist="38100" dir="2700000" algn="tl">
                    <a:srgbClr val="000000">
                      <a:alpha val="43137"/>
                    </a:srgbClr>
                  </a:outerShdw>
                </a:effectLst>
                <a:latin typeface="Georgia" pitchFamily="18" charset="0"/>
              </a:rPr>
              <a:t> Р </a:t>
            </a:r>
            <a:r>
              <a:rPr lang="ru-RU" sz="1600" b="1" i="1" dirty="0" err="1">
                <a:solidFill>
                  <a:srgbClr val="0000CC"/>
                </a:solidFill>
                <a:effectLst>
                  <a:outerShdw blurRad="38100" dist="38100" dir="2700000" algn="tl">
                    <a:srgbClr val="000000">
                      <a:alpha val="43137"/>
                    </a:srgbClr>
                  </a:outerShdw>
                </a:effectLst>
                <a:latin typeface="Georgia" pitchFamily="18" charset="0"/>
              </a:rPr>
              <a:t>після</a:t>
            </a:r>
            <a:r>
              <a:rPr lang="ru-RU" sz="1600" b="1" i="1" dirty="0">
                <a:solidFill>
                  <a:srgbClr val="0000CC"/>
                </a:solidFill>
                <a:effectLst>
                  <a:outerShdw blurRad="38100" dist="38100" dir="2700000" algn="tl">
                    <a:srgbClr val="000000">
                      <a:alpha val="43137"/>
                    </a:srgbClr>
                  </a:outerShdw>
                </a:effectLst>
                <a:latin typeface="Georgia" pitchFamily="18" charset="0"/>
              </a:rPr>
              <a:t> комплекса</a:t>
            </a:r>
            <a:r>
              <a:rPr lang="en-US" sz="1600" b="1" i="1" dirty="0">
                <a:solidFill>
                  <a:srgbClr val="0000CC"/>
                </a:solidFill>
                <a:effectLst>
                  <a:outerShdw blurRad="38100" dist="38100" dir="2700000" algn="tl">
                    <a:srgbClr val="000000">
                      <a:alpha val="43137"/>
                    </a:srgbClr>
                  </a:outerShdw>
                </a:effectLst>
                <a:latin typeface="Georgia" pitchFamily="18" charset="0"/>
              </a:rPr>
              <a:t> QRS</a:t>
            </a:r>
            <a:r>
              <a:rPr lang="ru-RU" sz="1600" b="1" i="1" dirty="0">
                <a:solidFill>
                  <a:srgbClr val="0000CC"/>
                </a:solidFill>
                <a:effectLst>
                  <a:outerShdw blurRad="38100" dist="38100" dir="2700000" algn="tl">
                    <a:srgbClr val="000000">
                      <a:alpha val="43137"/>
                    </a:srgbClr>
                  </a:outerShdw>
                </a:effectLst>
                <a:latin typeface="Georgia" pitchFamily="18" charset="0"/>
              </a:rPr>
              <a:t>)</a:t>
            </a:r>
            <a:endParaRPr lang="ru-RU" sz="1600" dirty="0"/>
          </a:p>
        </p:txBody>
      </p:sp>
      <p:sp>
        <p:nvSpPr>
          <p:cNvPr id="10" name="Прямоугольник 9"/>
          <p:cNvSpPr/>
          <p:nvPr/>
        </p:nvSpPr>
        <p:spPr>
          <a:xfrm>
            <a:off x="5786438" y="5357813"/>
            <a:ext cx="2571750" cy="1077912"/>
          </a:xfrm>
          <a:prstGeom prst="rect">
            <a:avLst/>
          </a:prstGeom>
          <a:solidFill>
            <a:schemeClr val="bg1"/>
          </a:solidFill>
        </p:spPr>
        <p:txBody>
          <a:bodyPr>
            <a:spAutoFit/>
          </a:bodyPr>
          <a:lstStyle/>
          <a:p>
            <a:pPr>
              <a:defRPr/>
            </a:pPr>
            <a:r>
              <a:rPr lang="ru-RU" sz="1600" b="1" i="1" dirty="0" err="1">
                <a:solidFill>
                  <a:srgbClr val="FF0000"/>
                </a:solidFill>
                <a:effectLst>
                  <a:outerShdw blurRad="38100" dist="38100" dir="2700000" algn="tl">
                    <a:srgbClr val="000000">
                      <a:alpha val="43137"/>
                    </a:srgbClr>
                  </a:outerShdw>
                </a:effectLst>
                <a:latin typeface="Georgia" pitchFamily="18" charset="0"/>
              </a:rPr>
              <a:t>Шлуночкова</a:t>
            </a:r>
            <a:r>
              <a:rPr lang="ru-RU" sz="1600" b="1" i="1" dirty="0">
                <a:solidFill>
                  <a:srgbClr val="FF0000"/>
                </a:solidFill>
                <a:effectLst>
                  <a:outerShdw blurRad="38100" dist="38100" dir="2700000" algn="tl">
                    <a:srgbClr val="000000">
                      <a:alpha val="43137"/>
                    </a:srgbClr>
                  </a:outerShdw>
                </a:effectLst>
                <a:latin typeface="Georgia" pitchFamily="18" charset="0"/>
              </a:rPr>
              <a:t> </a:t>
            </a:r>
            <a:r>
              <a:rPr lang="ru-RU" sz="1600" b="1" i="1" dirty="0" err="1">
                <a:solidFill>
                  <a:srgbClr val="FF0000"/>
                </a:solidFill>
                <a:effectLst>
                  <a:outerShdw blurRad="38100" dist="38100" dir="2700000" algn="tl">
                    <a:srgbClr val="000000">
                      <a:alpha val="43137"/>
                    </a:srgbClr>
                  </a:outerShdw>
                </a:effectLst>
                <a:latin typeface="Georgia" pitchFamily="18" charset="0"/>
              </a:rPr>
              <a:t>екстрасистола</a:t>
            </a:r>
            <a:r>
              <a:rPr lang="ru-RU" sz="1600" b="1" i="1" dirty="0">
                <a:solidFill>
                  <a:srgbClr val="FF0000"/>
                </a:solidFill>
                <a:effectLst>
                  <a:outerShdw blurRad="38100" dist="38100" dir="2700000" algn="tl">
                    <a:srgbClr val="000000">
                      <a:alpha val="43137"/>
                    </a:srgbClr>
                  </a:outerShdw>
                </a:effectLst>
                <a:latin typeface="Georgia" pitchFamily="18" charset="0"/>
              </a:rPr>
              <a:t> </a:t>
            </a:r>
            <a:r>
              <a:rPr lang="ru-RU" sz="1600" b="1" i="1" dirty="0">
                <a:solidFill>
                  <a:srgbClr val="0000CC"/>
                </a:solidFill>
                <a:effectLst>
                  <a:outerShdw blurRad="38100" dist="38100" dir="2700000" algn="tl">
                    <a:srgbClr val="000000">
                      <a:alpha val="43137"/>
                    </a:srgbClr>
                  </a:outerShdw>
                </a:effectLst>
                <a:latin typeface="Georgia" pitchFamily="18" charset="0"/>
              </a:rPr>
              <a:t>(</a:t>
            </a:r>
            <a:r>
              <a:rPr lang="ru-RU" sz="1600" b="1" i="1" dirty="0" err="1">
                <a:solidFill>
                  <a:srgbClr val="0000CC"/>
                </a:solidFill>
                <a:effectLst>
                  <a:outerShdw blurRad="38100" dist="38100" dir="2700000" algn="tl">
                    <a:srgbClr val="000000">
                      <a:alpha val="43137"/>
                    </a:srgbClr>
                  </a:outerShdw>
                </a:effectLst>
                <a:latin typeface="Georgia" pitchFamily="18" charset="0"/>
              </a:rPr>
              <a:t>деформація</a:t>
            </a:r>
            <a:r>
              <a:rPr lang="ru-RU" sz="1600" b="1" i="1" dirty="0">
                <a:solidFill>
                  <a:srgbClr val="0000CC"/>
                </a:solidFill>
                <a:effectLst>
                  <a:outerShdw blurRad="38100" dist="38100" dir="2700000" algn="tl">
                    <a:srgbClr val="000000">
                      <a:alpha val="43137"/>
                    </a:srgbClr>
                  </a:outerShdw>
                </a:effectLst>
                <a:latin typeface="Georgia" pitchFamily="18" charset="0"/>
              </a:rPr>
              <a:t> комп-</a:t>
            </a:r>
            <a:r>
              <a:rPr lang="ru-RU" sz="1600" b="1" i="1" dirty="0" err="1">
                <a:solidFill>
                  <a:srgbClr val="0000CC"/>
                </a:solidFill>
                <a:effectLst>
                  <a:outerShdw blurRad="38100" dist="38100" dir="2700000" algn="tl">
                    <a:srgbClr val="000000">
                      <a:alpha val="43137"/>
                    </a:srgbClr>
                  </a:outerShdw>
                </a:effectLst>
                <a:latin typeface="Georgia" pitchFamily="18" charset="0"/>
              </a:rPr>
              <a:t>лекса</a:t>
            </a:r>
            <a:r>
              <a:rPr lang="en-US" sz="1600" b="1" i="1" dirty="0">
                <a:solidFill>
                  <a:srgbClr val="0000CC"/>
                </a:solidFill>
                <a:effectLst>
                  <a:outerShdw blurRad="38100" dist="38100" dir="2700000" algn="tl">
                    <a:srgbClr val="000000">
                      <a:alpha val="43137"/>
                    </a:srgbClr>
                  </a:outerShdw>
                </a:effectLst>
                <a:latin typeface="Georgia" pitchFamily="18" charset="0"/>
              </a:rPr>
              <a:t> QRS</a:t>
            </a:r>
            <a:r>
              <a:rPr lang="ru-RU" sz="1600" b="1" i="1" dirty="0">
                <a:solidFill>
                  <a:srgbClr val="0000CC"/>
                </a:solidFill>
                <a:effectLst>
                  <a:outerShdw blurRad="38100" dist="38100" dir="2700000" algn="tl">
                    <a:srgbClr val="000000">
                      <a:alpha val="43137"/>
                    </a:srgbClr>
                  </a:outerShdw>
                </a:effectLst>
                <a:latin typeface="Georgia" pitchFamily="18" charset="0"/>
              </a:rPr>
              <a:t>)</a:t>
            </a:r>
            <a:endParaRPr lang="ru-RU" sz="1600" dirty="0"/>
          </a:p>
        </p:txBody>
      </p:sp>
    </p:spTree>
    <p:extLst>
      <p:ext uri="{BB962C8B-B14F-4D97-AF65-F5344CB8AC3E}">
        <p14:creationId xmlns:p14="http://schemas.microsoft.com/office/powerpoint/2010/main" val="2946474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i="1" dirty="0" err="1">
                <a:effectLst>
                  <a:outerShdw blurRad="38100" dist="38100" dir="2700000" algn="tl">
                    <a:srgbClr val="000000">
                      <a:alpha val="43137"/>
                    </a:srgbClr>
                  </a:outerShdw>
                </a:effectLst>
                <a:latin typeface="Georgia" pitchFamily="18" charset="0"/>
              </a:rPr>
              <a:t>Екстрасистоли</a:t>
            </a:r>
            <a:r>
              <a:rPr lang="ru-RU" sz="3200" b="1" i="1" dirty="0">
                <a:effectLst>
                  <a:outerShdw blurRad="38100" dist="38100" dir="2700000" algn="tl">
                    <a:srgbClr val="000000">
                      <a:alpha val="43137"/>
                    </a:srgbClr>
                  </a:outerShdw>
                </a:effectLst>
                <a:latin typeface="Georgia" pitchFamily="18" charset="0"/>
              </a:rPr>
              <a:t> на </a:t>
            </a:r>
            <a:r>
              <a:rPr lang="ru-RU" sz="3200" b="1" i="1" dirty="0" err="1">
                <a:effectLst>
                  <a:outerShdw blurRad="38100" dist="38100" dir="2700000" algn="tl">
                    <a:srgbClr val="000000">
                      <a:alpha val="43137"/>
                    </a:srgbClr>
                  </a:outerShdw>
                </a:effectLst>
                <a:latin typeface="Georgia" pitchFamily="18" charset="0"/>
              </a:rPr>
              <a:t>електрокардіограмі</a:t>
            </a:r>
            <a:br>
              <a:rPr lang="ru-RU" sz="3200" dirty="0"/>
            </a:br>
            <a:endParaRPr lang="ru-RU" sz="3200" dirty="0"/>
          </a:p>
        </p:txBody>
      </p:sp>
      <p:sp>
        <p:nvSpPr>
          <p:cNvPr id="4" name="AutoShape 2" descr="Экстрасистол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Экстрасистоли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6" descr="Экстрасистолия"/>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8" descr="Додаткова інформація: У більшості випадків екстрасистол має місце компенсаторна  пауза - - - Медична Бібліотека"/>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661" y="3819686"/>
            <a:ext cx="56237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848" y="1700807"/>
            <a:ext cx="5647606" cy="165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2411760" y="2636912"/>
            <a:ext cx="3478837" cy="338554"/>
          </a:xfrm>
          <a:prstGeom prst="rect">
            <a:avLst/>
          </a:prstGeom>
          <a:solidFill>
            <a:schemeClr val="bg2">
              <a:lumMod val="90000"/>
            </a:schemeClr>
          </a:solidFill>
        </p:spPr>
        <p:txBody>
          <a:bodyPr wrap="none">
            <a:spAutoFit/>
          </a:bodyPr>
          <a:lstStyle/>
          <a:p>
            <a:r>
              <a:rPr lang="uk-UA" sz="1600" b="1" i="1" dirty="0" err="1">
                <a:effectLst>
                  <a:outerShdw blurRad="38100" dist="38100" dir="2700000" algn="tl">
                    <a:srgbClr val="000000">
                      <a:alpha val="43137"/>
                    </a:srgbClr>
                  </a:outerShdw>
                </a:effectLst>
                <a:latin typeface="Georgia" pitchFamily="18" charset="0"/>
              </a:rPr>
              <a:t>Передсердна</a:t>
            </a:r>
            <a:r>
              <a:rPr lang="uk-UA" sz="1600" b="1" i="1" dirty="0">
                <a:effectLst>
                  <a:outerShdw blurRad="38100" dist="38100" dir="2700000" algn="tl">
                    <a:srgbClr val="000000">
                      <a:alpha val="43137"/>
                    </a:srgbClr>
                  </a:outerShdw>
                </a:effectLst>
                <a:latin typeface="Georgia" pitchFamily="18" charset="0"/>
              </a:rPr>
              <a:t> екстрасистола</a:t>
            </a:r>
            <a:endParaRPr lang="ru-RU" sz="1600" b="1" i="1" dirty="0">
              <a:effectLst>
                <a:outerShdw blurRad="38100" dist="38100" dir="2700000" algn="tl">
                  <a:srgbClr val="000000">
                    <a:alpha val="43137"/>
                  </a:srgbClr>
                </a:outerShdw>
              </a:effectLst>
              <a:latin typeface="Georgia" pitchFamily="18" charset="0"/>
            </a:endParaRPr>
          </a:p>
        </p:txBody>
      </p:sp>
      <p:sp>
        <p:nvSpPr>
          <p:cNvPr id="9" name="Прямоугольник 8"/>
          <p:cNvSpPr/>
          <p:nvPr/>
        </p:nvSpPr>
        <p:spPr>
          <a:xfrm>
            <a:off x="2627784" y="4924722"/>
            <a:ext cx="3501280" cy="338554"/>
          </a:xfrm>
          <a:prstGeom prst="rect">
            <a:avLst/>
          </a:prstGeom>
          <a:solidFill>
            <a:schemeClr val="bg2">
              <a:lumMod val="90000"/>
            </a:schemeClr>
          </a:solidFill>
        </p:spPr>
        <p:txBody>
          <a:bodyPr wrap="none">
            <a:spAutoFit/>
          </a:bodyPr>
          <a:lstStyle/>
          <a:p>
            <a:r>
              <a:rPr lang="uk-UA" sz="1600" b="1" i="1" dirty="0" err="1">
                <a:effectLst>
                  <a:outerShdw blurRad="38100" dist="38100" dir="2700000" algn="tl">
                    <a:srgbClr val="000000">
                      <a:alpha val="43137"/>
                    </a:srgbClr>
                  </a:outerShdw>
                </a:effectLst>
                <a:latin typeface="Georgia" pitchFamily="18" charset="0"/>
              </a:rPr>
              <a:t>Шлуночкова</a:t>
            </a:r>
            <a:r>
              <a:rPr lang="uk-UA" sz="1600" b="1" i="1" dirty="0">
                <a:effectLst>
                  <a:outerShdw blurRad="38100" dist="38100" dir="2700000" algn="tl">
                    <a:srgbClr val="000000">
                      <a:alpha val="43137"/>
                    </a:srgbClr>
                  </a:outerShdw>
                </a:effectLst>
                <a:latin typeface="Georgia" pitchFamily="18" charset="0"/>
              </a:rPr>
              <a:t> екстрасистола</a:t>
            </a:r>
            <a:endParaRPr lang="ru-RU" sz="1600"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1101491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i="1" dirty="0">
                <a:effectLst>
                  <a:outerShdw blurRad="38100" dist="38100" dir="2700000" algn="tl">
                    <a:srgbClr val="000000">
                      <a:alpha val="43137"/>
                    </a:srgbClr>
                  </a:outerShdw>
                </a:effectLst>
                <a:latin typeface="Georgia" pitchFamily="18" charset="0"/>
              </a:rPr>
              <a:t>ЕКГ при </a:t>
            </a:r>
            <a:r>
              <a:rPr lang="ru-RU" sz="3200" b="1" i="1" dirty="0" err="1">
                <a:effectLst>
                  <a:outerShdw blurRad="38100" dist="38100" dir="2700000" algn="tl">
                    <a:srgbClr val="000000">
                      <a:alpha val="43137"/>
                    </a:srgbClr>
                  </a:outerShdw>
                </a:effectLst>
                <a:latin typeface="Georgia" pitchFamily="18" charset="0"/>
              </a:rPr>
              <a:t>передсердній</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екстрасистолії</a:t>
            </a:r>
            <a:endParaRPr lang="ru-RU" sz="3200" b="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4860032" y="2060848"/>
            <a:ext cx="4104456" cy="4065315"/>
          </a:xfrm>
        </p:spPr>
        <p:txBody>
          <a:bodyPr>
            <a:normAutofit fontScale="70000" lnSpcReduction="20000"/>
          </a:bodyPr>
          <a:lstStyle/>
          <a:p>
            <a:pPr marL="0" indent="0">
              <a:buNone/>
            </a:pPr>
            <a:br>
              <a:rPr lang="ru-RU" i="1" dirty="0"/>
            </a:br>
            <a:r>
              <a:rPr lang="ru-RU" b="1" i="1" dirty="0">
                <a:effectLst>
                  <a:outerShdw blurRad="38100" dist="38100" dir="2700000" algn="tl">
                    <a:srgbClr val="000000">
                      <a:alpha val="43137"/>
                    </a:srgbClr>
                  </a:outerShdw>
                </a:effectLst>
                <a:latin typeface="Georgia" pitchFamily="18" charset="0"/>
              </a:rPr>
              <a:t>а — з </a:t>
            </a:r>
            <a:r>
              <a:rPr lang="ru-RU" b="1" i="1" dirty="0" err="1">
                <a:effectLst>
                  <a:outerShdw blurRad="38100" dist="38100" dir="2700000" algn="tl">
                    <a:srgbClr val="000000">
                      <a:alpha val="43137"/>
                    </a:srgbClr>
                  </a:outerShdw>
                </a:effectLst>
                <a:latin typeface="Georgia" pitchFamily="18" charset="0"/>
              </a:rPr>
              <a:t>верхніх</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відділів</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передсердь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зубець</a:t>
            </a:r>
            <a:r>
              <a:rPr lang="ru-RU" b="1" i="1" dirty="0">
                <a:effectLst>
                  <a:outerShdw blurRad="38100" dist="38100" dir="2700000" algn="tl">
                    <a:srgbClr val="000000">
                      <a:alpha val="43137"/>
                    </a:srgbClr>
                  </a:outerShdw>
                </a:effectLst>
                <a:latin typeface="Georgia" pitchFamily="18" charset="0"/>
              </a:rPr>
              <a:t> РII </a:t>
            </a:r>
            <a:r>
              <a:rPr lang="ru-RU" b="1" i="1" dirty="0" err="1">
                <a:effectLst>
                  <a:outerShdw blurRad="38100" dist="38100" dir="2700000" algn="tl">
                    <a:srgbClr val="000000">
                      <a:alpha val="43137"/>
                    </a:srgbClr>
                  </a:outerShdw>
                </a:effectLst>
                <a:latin typeface="Georgia" pitchFamily="18" charset="0"/>
              </a:rPr>
              <a:t>позитивний</a:t>
            </a:r>
            <a:r>
              <a:rPr lang="ru-RU" b="1" i="1" dirty="0">
                <a:effectLst>
                  <a:outerShdw blurRad="38100" dist="38100" dir="2700000" algn="tl">
                    <a:srgbClr val="000000">
                      <a:alpha val="43137"/>
                    </a:srgbClr>
                  </a:outerShdw>
                </a:effectLst>
                <a:latin typeface="Georgia" pitchFamily="18" charset="0"/>
              </a:rPr>
              <a:t>);</a:t>
            </a:r>
            <a:br>
              <a:rPr lang="ru-RU" b="1" i="1" dirty="0">
                <a:effectLst>
                  <a:outerShdw blurRad="38100" dist="38100" dir="2700000" algn="tl">
                    <a:srgbClr val="000000">
                      <a:alpha val="43137"/>
                    </a:srgbClr>
                  </a:outerShdw>
                </a:effectLst>
                <a:latin typeface="Georgia" pitchFamily="18" charset="0"/>
              </a:rPr>
            </a:br>
            <a:r>
              <a:rPr lang="ru-RU" b="1" i="1" dirty="0">
                <a:effectLst>
                  <a:outerShdw blurRad="38100" dist="38100" dir="2700000" algn="tl">
                    <a:srgbClr val="000000">
                      <a:alpha val="43137"/>
                    </a:srgbClr>
                  </a:outerShdw>
                </a:effectLst>
                <a:latin typeface="Georgia" pitchFamily="18" charset="0"/>
              </a:rPr>
              <a:t>б — з </a:t>
            </a:r>
            <a:r>
              <a:rPr lang="ru-RU" b="1" i="1" dirty="0" err="1">
                <a:effectLst>
                  <a:outerShdw blurRad="38100" dist="38100" dir="2700000" algn="tl">
                    <a:srgbClr val="000000">
                      <a:alpha val="43137"/>
                    </a:srgbClr>
                  </a:outerShdw>
                </a:effectLst>
                <a:latin typeface="Georgia" pitchFamily="18" charset="0"/>
              </a:rPr>
              <a:t>середніх</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відділів</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передсердь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зубець</a:t>
            </a:r>
            <a:r>
              <a:rPr lang="ru-RU" b="1" i="1" dirty="0">
                <a:effectLst>
                  <a:outerShdw blurRad="38100" dist="38100" dir="2700000" algn="tl">
                    <a:srgbClr val="000000">
                      <a:alpha val="43137"/>
                    </a:srgbClr>
                  </a:outerShdw>
                </a:effectLst>
                <a:latin typeface="Georgia" pitchFamily="18" charset="0"/>
              </a:rPr>
              <a:t> РII </a:t>
            </a:r>
            <a:r>
              <a:rPr lang="ru-RU" b="1" i="1" dirty="0" err="1">
                <a:effectLst>
                  <a:outerShdw blurRad="38100" dist="38100" dir="2700000" algn="tl">
                    <a:srgbClr val="000000">
                      <a:alpha val="43137"/>
                    </a:srgbClr>
                  </a:outerShdw>
                </a:effectLst>
                <a:latin typeface="Georgia" pitchFamily="18" charset="0"/>
              </a:rPr>
              <a:t>дефор­мованний</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двофаз­ний</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чи</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знижений</a:t>
            </a:r>
            <a:r>
              <a:rPr lang="ru-RU" b="1" i="1" dirty="0">
                <a:effectLst>
                  <a:outerShdw blurRad="38100" dist="38100" dir="2700000" algn="tl">
                    <a:srgbClr val="000000">
                      <a:alpha val="43137"/>
                    </a:srgbClr>
                  </a:outerShdw>
                </a:effectLst>
                <a:latin typeface="Georgia" pitchFamily="18" charset="0"/>
              </a:rPr>
              <a:t>);</a:t>
            </a:r>
            <a:br>
              <a:rPr lang="ru-RU" b="1" i="1" dirty="0">
                <a:effectLst>
                  <a:outerShdw blurRad="38100" dist="38100" dir="2700000" algn="tl">
                    <a:srgbClr val="000000">
                      <a:alpha val="43137"/>
                    </a:srgbClr>
                  </a:outerShdw>
                </a:effectLst>
                <a:latin typeface="Georgia" pitchFamily="18" charset="0"/>
              </a:rPr>
            </a:br>
            <a:r>
              <a:rPr lang="ru-RU" b="1" i="1" dirty="0">
                <a:effectLst>
                  <a:outerShdw blurRad="38100" dist="38100" dir="2700000" algn="tl">
                    <a:srgbClr val="000000">
                      <a:alpha val="43137"/>
                    </a:srgbClr>
                  </a:outerShdw>
                </a:effectLst>
                <a:latin typeface="Georgia" pitchFamily="18" charset="0"/>
              </a:rPr>
              <a:t>в — з </a:t>
            </a:r>
            <a:r>
              <a:rPr lang="ru-RU" b="1" i="1" dirty="0" err="1">
                <a:effectLst>
                  <a:outerShdw blurRad="38100" dist="38100" dir="2700000" algn="tl">
                    <a:srgbClr val="000000">
                      <a:alpha val="43137"/>
                    </a:srgbClr>
                  </a:outerShdw>
                </a:effectLst>
                <a:latin typeface="Georgia" pitchFamily="18" charset="0"/>
              </a:rPr>
              <a:t>ни­жніх</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відділів</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передсердь</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зубець</a:t>
            </a:r>
            <a:r>
              <a:rPr lang="ru-RU" b="1" i="1" dirty="0">
                <a:effectLst>
                  <a:outerShdw blurRad="38100" dist="38100" dir="2700000" algn="tl">
                    <a:srgbClr val="000000">
                      <a:alpha val="43137"/>
                    </a:srgbClr>
                  </a:outerShdw>
                </a:effectLst>
                <a:latin typeface="Georgia" pitchFamily="18" charset="0"/>
              </a:rPr>
              <a:t> РII </a:t>
            </a:r>
            <a:r>
              <a:rPr lang="ru-RU" b="1" i="1" dirty="0" err="1">
                <a:effectLst>
                  <a:outerShdw blurRad="38100" dist="38100" dir="2700000" algn="tl">
                    <a:srgbClr val="000000">
                      <a:alpha val="43137"/>
                    </a:srgbClr>
                  </a:outerShdw>
                </a:effectLst>
                <a:latin typeface="Georgia" pitchFamily="18" charset="0"/>
              </a:rPr>
              <a:t>негативний</a:t>
            </a:r>
            <a:r>
              <a:rPr lang="ru-RU" b="1" i="1" dirty="0">
                <a:effectLst>
                  <a:outerShdw blurRad="38100" dist="38100" dir="2700000" algn="tl">
                    <a:srgbClr val="000000">
                      <a:alpha val="43137"/>
                    </a:srgbClr>
                  </a:outerShdw>
                </a:effectLst>
                <a:latin typeface="Georgia" pitchFamily="18" charset="0"/>
              </a:rPr>
              <a:t>);</a:t>
            </a:r>
            <a:br>
              <a:rPr lang="ru-RU" b="1" i="1" dirty="0">
                <a:effectLst>
                  <a:outerShdw blurRad="38100" dist="38100" dir="2700000" algn="tl">
                    <a:srgbClr val="000000">
                      <a:alpha val="43137"/>
                    </a:srgbClr>
                  </a:outerShdw>
                </a:effectLst>
                <a:latin typeface="Georgia" pitchFamily="18" charset="0"/>
              </a:rPr>
            </a:br>
            <a:r>
              <a:rPr lang="ru-RU" b="1" i="1" dirty="0">
                <a:effectLst>
                  <a:outerShdw blurRad="38100" dist="38100" dir="2700000" algn="tl">
                    <a:srgbClr val="000000">
                      <a:alpha val="43137"/>
                    </a:srgbClr>
                  </a:outerShdw>
                </a:effectLst>
                <a:latin typeface="Georgia" pitchFamily="18" charset="0"/>
              </a:rPr>
              <a:t>г — </a:t>
            </a:r>
            <a:r>
              <a:rPr lang="ru-RU" b="1" i="1" dirty="0" err="1">
                <a:effectLst>
                  <a:outerShdw blurRad="38100" dist="38100" dir="2700000" algn="tl">
                    <a:srgbClr val="000000">
                      <a:alpha val="43137"/>
                    </a:srgbClr>
                  </a:outerShdw>
                </a:effectLst>
                <a:latin typeface="Georgia" pitchFamily="18" charset="0"/>
              </a:rPr>
              <a:t>блоко­вана</a:t>
            </a:r>
            <a:r>
              <a:rPr lang="ru-RU" b="1" i="1" dirty="0">
                <a:effectLst>
                  <a:outerShdw blurRad="38100" dist="38100" dir="2700000" algn="tl">
                    <a:srgbClr val="000000">
                      <a:alpha val="43137"/>
                    </a:srgbClr>
                  </a:outerShdw>
                </a:effectLst>
                <a:latin typeface="Georgia" pitchFamily="18" charset="0"/>
              </a:rPr>
              <a:t> перед-</a:t>
            </a:r>
            <a:r>
              <a:rPr lang="ru-RU" b="1" i="1" dirty="0" err="1">
                <a:effectLst>
                  <a:outerShdw blurRad="38100" dist="38100" dir="2700000" algn="tl">
                    <a:srgbClr val="000000">
                      <a:alpha val="43137"/>
                    </a:srgbClr>
                  </a:outerShdw>
                </a:effectLst>
                <a:latin typeface="Georgia" pitchFamily="18" charset="0"/>
              </a:rPr>
              <a:t>сердна</a:t>
            </a:r>
            <a:r>
              <a:rPr lang="ru-RU" b="1" i="1" dirty="0">
                <a:effectLst>
                  <a:outerShdw blurRad="38100" dist="38100" dir="2700000" algn="tl">
                    <a:srgbClr val="000000">
                      <a:alpha val="43137"/>
                    </a:srgbClr>
                  </a:outerShdw>
                </a:effectLst>
                <a:latin typeface="Georgia" pitchFamily="18" charset="0"/>
              </a:rPr>
              <a:t> </a:t>
            </a:r>
            <a:r>
              <a:rPr lang="ru-RU" b="1" i="1" dirty="0" err="1">
                <a:effectLst>
                  <a:outerShdw blurRad="38100" dist="38100" dir="2700000" algn="tl">
                    <a:srgbClr val="000000">
                      <a:alpha val="43137"/>
                    </a:srgbClr>
                  </a:outerShdw>
                </a:effectLst>
                <a:latin typeface="Georgia" pitchFamily="18" charset="0"/>
              </a:rPr>
              <a:t>екстрасистола</a:t>
            </a:r>
            <a:endParaRPr lang="ru-RU" b="1" dirty="0">
              <a:effectLst>
                <a:outerShdw blurRad="38100" dist="38100" dir="2700000" algn="tl">
                  <a:srgbClr val="000000">
                    <a:alpha val="43137"/>
                  </a:srgbClr>
                </a:outerShdw>
              </a:effectLst>
              <a:latin typeface="Georgia" pitchFamily="18" charset="0"/>
            </a:endParaRPr>
          </a:p>
        </p:txBody>
      </p:sp>
      <p:sp>
        <p:nvSpPr>
          <p:cNvPr id="4" name="AutoShape 2" descr="ЭКГ при предсердной экстрасистолии. а - из верхних отделов предсердий (зубец РII положительный);  б - из средних отделов пред­сердий (зубец РII дефор­мирован, двухфаз­ный или снижен); в - из ни­жних отделов предсер­дий (зубец РII отрица­тельный); г - блокиро­ванная предсердная экстрасистол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2" name="Picture 4" descr="ЭКГ при предсердной экстрасистолии. а - из верхних отделов предсердий (зубец РII положительный);  б - из средних отделов пред­сердий (зубец РII дефор­мирован, двухфаз­ный или снижен); в - из ни­жних отделов предсер­дий (зубец РII отрица­тельный); г - блокиро­ванная предсердная экстрасистол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412776"/>
            <a:ext cx="4752528"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377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Заголовок 1"/>
          <p:cNvSpPr>
            <a:spLocks noGrp="1"/>
          </p:cNvSpPr>
          <p:nvPr>
            <p:ph type="title"/>
          </p:nvPr>
        </p:nvSpPr>
        <p:spPr>
          <a:xfrm>
            <a:off x="2857500" y="762000"/>
            <a:ext cx="2857500" cy="1143000"/>
          </a:xfrm>
        </p:spPr>
        <p:txBody>
          <a:bodyPr/>
          <a:lstStyle/>
          <a:p>
            <a:endParaRPr lang="ru-RU"/>
          </a:p>
        </p:txBody>
      </p:sp>
      <p:sp>
        <p:nvSpPr>
          <p:cNvPr id="73731" name="Содержимое 2"/>
          <p:cNvSpPr>
            <a:spLocks noGrp="1"/>
          </p:cNvSpPr>
          <p:nvPr>
            <p:ph idx="1"/>
          </p:nvPr>
        </p:nvSpPr>
        <p:spPr>
          <a:xfrm>
            <a:off x="4286250" y="2362200"/>
            <a:ext cx="1000125" cy="3724275"/>
          </a:xfrm>
        </p:spPr>
        <p:txBody>
          <a:bodyPr/>
          <a:lstStyle/>
          <a:p>
            <a:endParaRPr lang="ru-RU"/>
          </a:p>
        </p:txBody>
      </p:sp>
      <p:pic>
        <p:nvPicPr>
          <p:cNvPr id="73732" name="Picture 2"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136864" y="357188"/>
            <a:ext cx="5046574" cy="584775"/>
          </a:xfrm>
          <a:prstGeom prst="rect">
            <a:avLst/>
          </a:prstGeom>
          <a:solidFill>
            <a:schemeClr val="bg1"/>
          </a:solidFill>
        </p:spPr>
        <p:txBody>
          <a:bodyPr wrap="none">
            <a:spAutoFit/>
          </a:bodyPr>
          <a:lstStyle/>
          <a:p>
            <a:pPr algn="r">
              <a:defRPr/>
            </a:pPr>
            <a:r>
              <a:rPr lang="ru-RU" sz="3200" b="1" i="1" dirty="0" err="1">
                <a:effectLst>
                  <a:outerShdw blurRad="38100" dist="38100" dir="2700000" algn="tl">
                    <a:srgbClr val="000000">
                      <a:alpha val="43137"/>
                    </a:srgbClr>
                  </a:outerShdw>
                </a:effectLst>
                <a:latin typeface="Georgia" pitchFamily="18" charset="0"/>
              </a:rPr>
              <a:t>Види</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екстрасистолії</a:t>
            </a:r>
            <a:endParaRPr lang="ru-RU" sz="3200" dirty="0"/>
          </a:p>
        </p:txBody>
      </p:sp>
      <p:sp>
        <p:nvSpPr>
          <p:cNvPr id="6" name="Прямоугольник 5"/>
          <p:cNvSpPr/>
          <p:nvPr/>
        </p:nvSpPr>
        <p:spPr>
          <a:xfrm>
            <a:off x="357188" y="5715000"/>
            <a:ext cx="2357437" cy="369888"/>
          </a:xfrm>
          <a:prstGeom prst="rect">
            <a:avLst/>
          </a:prstGeom>
          <a:solidFill>
            <a:schemeClr val="bg1"/>
          </a:solidFill>
        </p:spPr>
        <p:txBody>
          <a:bodyPr>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а - </a:t>
            </a:r>
            <a:r>
              <a:rPr lang="ru-RU" b="1" i="1" dirty="0" err="1">
                <a:solidFill>
                  <a:srgbClr val="0000CC"/>
                </a:solidFill>
                <a:effectLst>
                  <a:outerShdw blurRad="38100" dist="38100" dir="2700000" algn="tl">
                    <a:srgbClr val="000000">
                      <a:alpha val="43137"/>
                    </a:srgbClr>
                  </a:outerShdw>
                </a:effectLst>
                <a:latin typeface="Georgia" pitchFamily="18" charset="0"/>
              </a:rPr>
              <a:t>передсердна</a:t>
            </a:r>
            <a:endParaRPr lang="ru-RU" dirty="0"/>
          </a:p>
        </p:txBody>
      </p:sp>
      <p:sp>
        <p:nvSpPr>
          <p:cNvPr id="7" name="Прямоугольник 6"/>
          <p:cNvSpPr/>
          <p:nvPr/>
        </p:nvSpPr>
        <p:spPr>
          <a:xfrm>
            <a:off x="3643313" y="5643563"/>
            <a:ext cx="2643187" cy="369887"/>
          </a:xfrm>
          <a:prstGeom prst="rect">
            <a:avLst/>
          </a:prstGeom>
          <a:solidFill>
            <a:schemeClr val="bg1"/>
          </a:solidFill>
        </p:spPr>
        <p:txBody>
          <a:bodyPr>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в - </a:t>
            </a:r>
            <a:r>
              <a:rPr lang="ru-RU" b="1" i="1" dirty="0" err="1">
                <a:solidFill>
                  <a:srgbClr val="0000CC"/>
                </a:solidFill>
                <a:effectLst>
                  <a:outerShdw blurRad="38100" dist="38100" dir="2700000" algn="tl">
                    <a:srgbClr val="000000">
                      <a:alpha val="43137"/>
                    </a:srgbClr>
                  </a:outerShdw>
                </a:effectLst>
                <a:latin typeface="Georgia" pitchFamily="18" charset="0"/>
              </a:rPr>
              <a:t>шлуночкова</a:t>
            </a:r>
            <a:endParaRPr lang="ru-RU" dirty="0"/>
          </a:p>
        </p:txBody>
      </p:sp>
      <p:sp>
        <p:nvSpPr>
          <p:cNvPr id="8" name="Прямоугольник 7"/>
          <p:cNvSpPr/>
          <p:nvPr/>
        </p:nvSpPr>
        <p:spPr>
          <a:xfrm>
            <a:off x="285750" y="6143625"/>
            <a:ext cx="1906588" cy="369888"/>
          </a:xfrm>
          <a:prstGeom prst="rect">
            <a:avLst/>
          </a:prstGeom>
          <a:solidFill>
            <a:schemeClr val="bg1"/>
          </a:solidFill>
        </p:spPr>
        <p:txBody>
          <a:bodyPr>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б - </a:t>
            </a:r>
            <a:r>
              <a:rPr lang="ru-RU" b="1" i="1" dirty="0" err="1">
                <a:solidFill>
                  <a:srgbClr val="0000CC"/>
                </a:solidFill>
                <a:effectLst>
                  <a:outerShdw blurRad="38100" dist="38100" dir="2700000" algn="tl">
                    <a:srgbClr val="000000">
                      <a:alpha val="43137"/>
                    </a:srgbClr>
                  </a:outerShdw>
                </a:effectLst>
                <a:latin typeface="Georgia" pitchFamily="18" charset="0"/>
              </a:rPr>
              <a:t>вузлова</a:t>
            </a:r>
            <a:endParaRPr lang="ru-RU" dirty="0"/>
          </a:p>
        </p:txBody>
      </p:sp>
      <p:sp>
        <p:nvSpPr>
          <p:cNvPr id="9" name="Прямоугольник 8"/>
          <p:cNvSpPr/>
          <p:nvPr/>
        </p:nvSpPr>
        <p:spPr>
          <a:xfrm>
            <a:off x="3643313" y="6072188"/>
            <a:ext cx="2179637" cy="369332"/>
          </a:xfrm>
          <a:prstGeom prst="rect">
            <a:avLst/>
          </a:prstGeom>
          <a:solidFill>
            <a:schemeClr val="bg1"/>
          </a:solidFill>
        </p:spPr>
        <p:txBody>
          <a:bodyPr wrap="square">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г  - </a:t>
            </a:r>
            <a:r>
              <a:rPr lang="ru-RU" b="1" i="1" dirty="0" err="1">
                <a:solidFill>
                  <a:srgbClr val="0000CC"/>
                </a:solidFill>
                <a:effectLst>
                  <a:outerShdw blurRad="38100" dist="38100" dir="2700000" algn="tl">
                    <a:srgbClr val="000000">
                      <a:alpha val="43137"/>
                    </a:srgbClr>
                  </a:outerShdw>
                </a:effectLst>
                <a:latin typeface="Georgia" pitchFamily="18" charset="0"/>
              </a:rPr>
              <a:t>політопна</a:t>
            </a:r>
            <a:endParaRPr lang="ru-RU" dirty="0"/>
          </a:p>
        </p:txBody>
      </p:sp>
      <p:sp>
        <p:nvSpPr>
          <p:cNvPr id="10" name="Прямоугольник 9"/>
          <p:cNvSpPr/>
          <p:nvPr/>
        </p:nvSpPr>
        <p:spPr>
          <a:xfrm>
            <a:off x="500063" y="1500188"/>
            <a:ext cx="336550" cy="369887"/>
          </a:xfrm>
          <a:prstGeom prst="rect">
            <a:avLst/>
          </a:prstGeom>
          <a:solidFill>
            <a:schemeClr val="bg1"/>
          </a:solidFill>
        </p:spPr>
        <p:txBody>
          <a:bodyPr wrap="none">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а</a:t>
            </a:r>
            <a:endParaRPr lang="ru-RU" dirty="0"/>
          </a:p>
        </p:txBody>
      </p:sp>
      <p:sp>
        <p:nvSpPr>
          <p:cNvPr id="11" name="Прямоугольник 10"/>
          <p:cNvSpPr/>
          <p:nvPr/>
        </p:nvSpPr>
        <p:spPr>
          <a:xfrm>
            <a:off x="571500" y="2571750"/>
            <a:ext cx="328613" cy="369888"/>
          </a:xfrm>
          <a:prstGeom prst="rect">
            <a:avLst/>
          </a:prstGeom>
          <a:solidFill>
            <a:schemeClr val="bg1"/>
          </a:solidFill>
        </p:spPr>
        <p:txBody>
          <a:bodyPr wrap="none">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б</a:t>
            </a:r>
            <a:endParaRPr lang="ru-RU" dirty="0"/>
          </a:p>
        </p:txBody>
      </p:sp>
      <p:sp>
        <p:nvSpPr>
          <p:cNvPr id="12" name="Прямоугольник 11"/>
          <p:cNvSpPr/>
          <p:nvPr/>
        </p:nvSpPr>
        <p:spPr>
          <a:xfrm>
            <a:off x="642938" y="3571875"/>
            <a:ext cx="382587" cy="369888"/>
          </a:xfrm>
          <a:prstGeom prst="rect">
            <a:avLst/>
          </a:prstGeom>
          <a:solidFill>
            <a:schemeClr val="bg1"/>
          </a:solidFill>
        </p:spPr>
        <p:txBody>
          <a:bodyPr wrap="none">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в </a:t>
            </a:r>
            <a:endParaRPr lang="ru-RU" dirty="0"/>
          </a:p>
        </p:txBody>
      </p:sp>
      <p:sp>
        <p:nvSpPr>
          <p:cNvPr id="13" name="Прямоугольник 12"/>
          <p:cNvSpPr/>
          <p:nvPr/>
        </p:nvSpPr>
        <p:spPr>
          <a:xfrm>
            <a:off x="0" y="4643438"/>
            <a:ext cx="363538" cy="369887"/>
          </a:xfrm>
          <a:prstGeom prst="rect">
            <a:avLst/>
          </a:prstGeom>
          <a:solidFill>
            <a:schemeClr val="bg1"/>
          </a:solidFill>
        </p:spPr>
        <p:txBody>
          <a:bodyPr wrap="none">
            <a:spAutoFit/>
          </a:bodyPr>
          <a:lstStyle/>
          <a:p>
            <a:pPr algn="r">
              <a:defRPr/>
            </a:pPr>
            <a:r>
              <a:rPr lang="ru-RU" b="1" i="1" dirty="0">
                <a:solidFill>
                  <a:srgbClr val="0000CC"/>
                </a:solidFill>
                <a:effectLst>
                  <a:outerShdw blurRad="38100" dist="38100" dir="2700000" algn="tl">
                    <a:srgbClr val="000000">
                      <a:alpha val="43137"/>
                    </a:srgbClr>
                  </a:outerShdw>
                </a:effectLst>
                <a:latin typeface="Georgia" pitchFamily="18" charset="0"/>
              </a:rPr>
              <a:t>г </a:t>
            </a:r>
            <a:endParaRPr lang="ru-RU" dirty="0"/>
          </a:p>
        </p:txBody>
      </p:sp>
    </p:spTree>
    <p:extLst>
      <p:ext uri="{BB962C8B-B14F-4D97-AF65-F5344CB8AC3E}">
        <p14:creationId xmlns:p14="http://schemas.microsoft.com/office/powerpoint/2010/main" val="813402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defRPr/>
            </a:pPr>
            <a:r>
              <a:rPr lang="ru-RU" sz="3200" b="1" i="1" dirty="0" err="1">
                <a:effectLst>
                  <a:outerShdw blurRad="38100" dist="38100" dir="2700000" algn="tl">
                    <a:srgbClr val="000000">
                      <a:alpha val="43137"/>
                    </a:srgbClr>
                  </a:outerShdw>
                </a:effectLst>
                <a:latin typeface="Georgia" pitchFamily="18" charset="0"/>
              </a:rPr>
              <a:t>Екстрасистолічна</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аритмія</a:t>
            </a:r>
            <a:endParaRPr lang="ru-RU" sz="3200" b="1" i="1" dirty="0">
              <a:effectLst>
                <a:outerShdw blurRad="38100" dist="38100" dir="2700000" algn="tl">
                  <a:srgbClr val="000000">
                    <a:alpha val="43137"/>
                  </a:srgbClr>
                </a:outerShdw>
              </a:effectLst>
              <a:latin typeface="Georgia" pitchFamily="18" charset="0"/>
            </a:endParaRPr>
          </a:p>
        </p:txBody>
      </p:sp>
      <p:pic>
        <p:nvPicPr>
          <p:cNvPr id="74756" name="Picture 2" descr="Картинки по запросу &quot;наджелудочковая экстрасистоли на эк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00162"/>
            <a:ext cx="38100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766416" y="1412776"/>
            <a:ext cx="3940501" cy="830997"/>
          </a:xfrm>
          <a:prstGeom prst="rect">
            <a:avLst/>
          </a:prstGeom>
          <a:solidFill>
            <a:schemeClr val="bg1"/>
          </a:solidFill>
        </p:spPr>
        <p:txBody>
          <a:bodyPr wrap="none">
            <a:spAutoFit/>
          </a:bodyPr>
          <a:lstStyle/>
          <a:p>
            <a:pPr algn="ctr">
              <a:defRPr/>
            </a:pPr>
            <a:r>
              <a:rPr lang="ru-RU" sz="2400" b="1" i="1" dirty="0" err="1">
                <a:solidFill>
                  <a:srgbClr val="0000CC"/>
                </a:solidFill>
                <a:effectLst>
                  <a:outerShdw blurRad="38100" dist="38100" dir="2700000" algn="tl">
                    <a:srgbClr val="000000">
                      <a:alpha val="43137"/>
                    </a:srgbClr>
                  </a:outerShdw>
                </a:effectLst>
                <a:latin typeface="Georgia" pitchFamily="18" charset="0"/>
              </a:rPr>
              <a:t>Суправентрикулярна</a:t>
            </a:r>
            <a:endParaRPr lang="ru-RU" sz="2400" b="1" i="1" dirty="0">
              <a:solidFill>
                <a:srgbClr val="0000CC"/>
              </a:solidFill>
              <a:effectLst>
                <a:outerShdw blurRad="38100" dist="38100" dir="2700000" algn="tl">
                  <a:srgbClr val="000000">
                    <a:alpha val="43137"/>
                  </a:srgbClr>
                </a:outerShdw>
              </a:effectLst>
              <a:latin typeface="Georgia" pitchFamily="18" charset="0"/>
            </a:endParaRPr>
          </a:p>
          <a:p>
            <a:pPr algn="ctr">
              <a:defRPr/>
            </a:pPr>
            <a:r>
              <a:rPr lang="ru-RU" sz="2400" b="1" i="1" dirty="0" err="1">
                <a:solidFill>
                  <a:srgbClr val="0000CC"/>
                </a:solidFill>
                <a:effectLst>
                  <a:outerShdw blurRad="38100" dist="38100" dir="2700000" algn="tl">
                    <a:srgbClr val="000000">
                      <a:alpha val="43137"/>
                    </a:srgbClr>
                  </a:outerShdw>
                </a:effectLst>
                <a:latin typeface="Georgia" pitchFamily="18" charset="0"/>
              </a:rPr>
              <a:t>екстрасистолія</a:t>
            </a:r>
            <a:endParaRPr lang="ru-RU" sz="2400" b="1" i="1" dirty="0">
              <a:solidFill>
                <a:srgbClr val="0000CC"/>
              </a:solidFill>
              <a:effectLst>
                <a:outerShdw blurRad="38100" dist="38100" dir="2700000" algn="tl">
                  <a:srgbClr val="000000">
                    <a:alpha val="43137"/>
                  </a:srgbClr>
                </a:outerShdw>
              </a:effectLst>
              <a:latin typeface="Georgia" pitchFamily="18" charset="0"/>
            </a:endParaRPr>
          </a:p>
        </p:txBody>
      </p:sp>
      <p:sp>
        <p:nvSpPr>
          <p:cNvPr id="7" name="Прямоугольник 6"/>
          <p:cNvSpPr/>
          <p:nvPr/>
        </p:nvSpPr>
        <p:spPr>
          <a:xfrm>
            <a:off x="546770" y="3890962"/>
            <a:ext cx="4000500" cy="923925"/>
          </a:xfrm>
          <a:prstGeom prst="rect">
            <a:avLst/>
          </a:prstGeom>
          <a:solidFill>
            <a:schemeClr val="bg1"/>
          </a:solidFill>
        </p:spPr>
        <p:txBody>
          <a:bodyPr>
            <a:spAutoFit/>
          </a:bodyPr>
          <a:lstStyle/>
          <a:p>
            <a:pPr algn="ctr">
              <a:defRPr/>
            </a:pPr>
            <a:r>
              <a:rPr lang="ru-RU" b="1" i="1" dirty="0" err="1">
                <a:solidFill>
                  <a:srgbClr val="0000CC"/>
                </a:solidFill>
                <a:effectLst>
                  <a:outerShdw blurRad="38100" dist="38100" dir="2700000" algn="tl">
                    <a:srgbClr val="000000">
                      <a:alpha val="43137"/>
                    </a:srgbClr>
                  </a:outerShdw>
                </a:effectLst>
                <a:latin typeface="Georgia" pitchFamily="18" charset="0"/>
              </a:rPr>
              <a:t>Наявність</a:t>
            </a:r>
            <a:r>
              <a:rPr lang="ru-RU" b="1" i="1" dirty="0">
                <a:solidFill>
                  <a:srgbClr val="0000CC"/>
                </a:solidFill>
                <a:effectLst>
                  <a:outerShdw blurRad="38100" dist="38100" dir="2700000" algn="tl">
                    <a:srgbClr val="000000">
                      <a:alpha val="43137"/>
                    </a:srgbClr>
                  </a:outerShdw>
                </a:effectLst>
                <a:latin typeface="Georgia" pitchFamily="18" charset="0"/>
              </a:rPr>
              <a:t> </a:t>
            </a:r>
            <a:r>
              <a:rPr lang="ru-RU" b="1" i="1" dirty="0" err="1">
                <a:solidFill>
                  <a:srgbClr val="0000CC"/>
                </a:solidFill>
                <a:effectLst>
                  <a:outerShdw blurRad="38100" dist="38100" dir="2700000" algn="tl">
                    <a:srgbClr val="000000">
                      <a:alpha val="43137"/>
                    </a:srgbClr>
                  </a:outerShdw>
                </a:effectLst>
                <a:latin typeface="Georgia" pitchFamily="18" charset="0"/>
              </a:rPr>
              <a:t>з.Р</a:t>
            </a:r>
            <a:r>
              <a:rPr lang="en-US" b="1" i="1" dirty="0">
                <a:solidFill>
                  <a:srgbClr val="0000CC"/>
                </a:solidFill>
                <a:effectLst>
                  <a:outerShdw blurRad="38100" dist="38100" dir="2700000" algn="tl">
                    <a:srgbClr val="000000">
                      <a:alpha val="43137"/>
                    </a:srgbClr>
                  </a:outerShdw>
                </a:effectLst>
                <a:latin typeface="Georgia" pitchFamily="18" charset="0"/>
              </a:rPr>
              <a:t> </a:t>
            </a:r>
            <a:r>
              <a:rPr lang="ru-RU" b="1" i="1" dirty="0">
                <a:solidFill>
                  <a:srgbClr val="0000CC"/>
                </a:solidFill>
                <a:effectLst>
                  <a:outerShdw blurRad="38100" dist="38100" dir="2700000" algn="tl">
                    <a:srgbClr val="000000">
                      <a:alpha val="43137"/>
                    </a:srgbClr>
                  </a:outerShdw>
                </a:effectLst>
                <a:latin typeface="Georgia" pitchFamily="18" charset="0"/>
              </a:rPr>
              <a:t> перед </a:t>
            </a:r>
            <a:r>
              <a:rPr lang="en-US" b="1" i="1" dirty="0">
                <a:solidFill>
                  <a:srgbClr val="0000CC"/>
                </a:solidFill>
                <a:effectLst>
                  <a:outerShdw blurRad="38100" dist="38100" dir="2700000" algn="tl">
                    <a:srgbClr val="000000">
                      <a:alpha val="43137"/>
                    </a:srgbClr>
                  </a:outerShdw>
                </a:effectLst>
                <a:latin typeface="Georgia" pitchFamily="18" charset="0"/>
              </a:rPr>
              <a:t> </a:t>
            </a:r>
            <a:r>
              <a:rPr lang="uk-UA" b="1" i="1" dirty="0">
                <a:solidFill>
                  <a:srgbClr val="0000CC"/>
                </a:solidFill>
                <a:effectLst>
                  <a:outerShdw blurRad="38100" dist="38100" dir="2700000" algn="tl">
                    <a:srgbClr val="000000">
                      <a:alpha val="43137"/>
                    </a:srgbClr>
                  </a:outerShdw>
                </a:effectLst>
                <a:latin typeface="Georgia" pitchFamily="18" charset="0"/>
              </a:rPr>
              <a:t>в</a:t>
            </a:r>
            <a:r>
              <a:rPr lang="ru-RU" b="1" i="1" dirty="0" err="1">
                <a:solidFill>
                  <a:srgbClr val="0000CC"/>
                </a:solidFill>
                <a:effectLst>
                  <a:outerShdw blurRad="38100" dist="38100" dir="2700000" algn="tl">
                    <a:srgbClr val="000000">
                      <a:alpha val="43137"/>
                    </a:srgbClr>
                  </a:outerShdw>
                </a:effectLst>
                <a:latin typeface="Georgia" pitchFamily="18" charset="0"/>
              </a:rPr>
              <a:t>узьким</a:t>
            </a:r>
            <a:r>
              <a:rPr lang="ru-RU" b="1" i="1" dirty="0">
                <a:solidFill>
                  <a:srgbClr val="0000CC"/>
                </a:solidFill>
                <a:effectLst>
                  <a:outerShdw blurRad="38100" dist="38100" dir="2700000" algn="tl">
                    <a:srgbClr val="000000">
                      <a:alpha val="43137"/>
                    </a:srgbClr>
                  </a:outerShdw>
                </a:effectLst>
                <a:latin typeface="Georgia" pitchFamily="18" charset="0"/>
              </a:rPr>
              <a:t> комплексом </a:t>
            </a:r>
            <a:r>
              <a:rPr lang="en-US" b="1" i="1" dirty="0">
                <a:solidFill>
                  <a:srgbClr val="0000CC"/>
                </a:solidFill>
                <a:effectLst>
                  <a:outerShdw blurRad="38100" dist="38100" dir="2700000" algn="tl">
                    <a:srgbClr val="000000">
                      <a:alpha val="43137"/>
                    </a:srgbClr>
                  </a:outerShdw>
                </a:effectLst>
                <a:latin typeface="Georgia" pitchFamily="18" charset="0"/>
              </a:rPr>
              <a:t>QRS</a:t>
            </a:r>
            <a:r>
              <a:rPr lang="ru-RU" b="1" i="1" dirty="0">
                <a:solidFill>
                  <a:srgbClr val="0000CC"/>
                </a:solidFill>
                <a:effectLst>
                  <a:outerShdw blurRad="38100" dist="38100" dir="2700000" algn="tl">
                    <a:srgbClr val="000000">
                      <a:alpha val="43137"/>
                    </a:srgbClr>
                  </a:outerShdw>
                </a:effectLst>
                <a:latin typeface="Georgia" pitchFamily="18" charset="0"/>
              </a:rPr>
              <a:t>, </a:t>
            </a:r>
            <a:r>
              <a:rPr lang="ru-RU" b="1" i="1" dirty="0" err="1">
                <a:solidFill>
                  <a:srgbClr val="0000CC"/>
                </a:solidFill>
                <a:effectLst>
                  <a:outerShdw blurRad="38100" dist="38100" dir="2700000" algn="tl">
                    <a:srgbClr val="000000">
                      <a:alpha val="43137"/>
                    </a:srgbClr>
                  </a:outerShdw>
                </a:effectLst>
                <a:latin typeface="Georgia" pitchFamily="18" charset="0"/>
              </a:rPr>
              <a:t>неповна</a:t>
            </a:r>
            <a:r>
              <a:rPr lang="ru-RU" b="1" i="1" dirty="0">
                <a:solidFill>
                  <a:srgbClr val="0000CC"/>
                </a:solidFill>
                <a:effectLst>
                  <a:outerShdw blurRad="38100" dist="38100" dir="2700000" algn="tl">
                    <a:srgbClr val="000000">
                      <a:alpha val="43137"/>
                    </a:srgbClr>
                  </a:outerShdw>
                </a:effectLst>
                <a:latin typeface="Georgia" pitchFamily="18" charset="0"/>
              </a:rPr>
              <a:t> </a:t>
            </a:r>
            <a:r>
              <a:rPr lang="ru-RU" b="1" i="1" dirty="0" err="1">
                <a:solidFill>
                  <a:srgbClr val="0000CC"/>
                </a:solidFill>
                <a:effectLst>
                  <a:outerShdw blurRad="38100" dist="38100" dir="2700000" algn="tl">
                    <a:srgbClr val="000000">
                      <a:alpha val="43137"/>
                    </a:srgbClr>
                  </a:outerShdw>
                </a:effectLst>
                <a:latin typeface="Georgia" pitchFamily="18" charset="0"/>
              </a:rPr>
              <a:t>компенсаторна</a:t>
            </a:r>
            <a:r>
              <a:rPr lang="ru-RU" b="1" i="1" dirty="0">
                <a:solidFill>
                  <a:srgbClr val="0000CC"/>
                </a:solidFill>
                <a:effectLst>
                  <a:outerShdw blurRad="38100" dist="38100" dir="2700000" algn="tl">
                    <a:srgbClr val="000000">
                      <a:alpha val="43137"/>
                    </a:srgbClr>
                  </a:outerShdw>
                </a:effectLst>
                <a:latin typeface="Georgia" pitchFamily="18" charset="0"/>
              </a:rPr>
              <a:t> пауза</a:t>
            </a:r>
          </a:p>
        </p:txBody>
      </p:sp>
      <p:sp>
        <p:nvSpPr>
          <p:cNvPr id="5" name="Объект 4">
            <a:extLst>
              <a:ext uri="{FF2B5EF4-FFF2-40B4-BE49-F238E27FC236}">
                <a16:creationId xmlns:a16="http://schemas.microsoft.com/office/drawing/2014/main" id="{DCC64653-EDB0-FB9E-81A5-8C432F051B7F}"/>
              </a:ext>
            </a:extLst>
          </p:cNvPr>
          <p:cNvSpPr>
            <a:spLocks noGrp="1"/>
          </p:cNvSpPr>
          <p:nvPr>
            <p:ph idx="1"/>
          </p:nvPr>
        </p:nvSpPr>
        <p:spPr/>
        <p:txBody>
          <a:bodyPr/>
          <a:lstStyle/>
          <a:p>
            <a:endParaRPr lang="ru-UA"/>
          </a:p>
        </p:txBody>
      </p:sp>
    </p:spTree>
    <p:extLst>
      <p:ext uri="{BB962C8B-B14F-4D97-AF65-F5344CB8AC3E}">
        <p14:creationId xmlns:p14="http://schemas.microsoft.com/office/powerpoint/2010/main" val="2828600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8382000" cy="1143000"/>
          </a:xfrm>
        </p:spPr>
        <p:txBody>
          <a:bodyPr/>
          <a:lstStyle/>
          <a:p>
            <a:pPr algn="ctr">
              <a:defRPr/>
            </a:pPr>
            <a:r>
              <a:rPr lang="ru-RU" sz="3200" b="1" i="1" dirty="0" err="1">
                <a:effectLst>
                  <a:outerShdw blurRad="38100" dist="38100" dir="2700000" algn="tl">
                    <a:srgbClr val="000000">
                      <a:alpha val="43137"/>
                    </a:srgbClr>
                  </a:outerShdw>
                </a:effectLst>
                <a:latin typeface="Georgia" pitchFamily="18" charset="0"/>
              </a:rPr>
              <a:t>Надшлуночкова</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екстрасистола</a:t>
            </a:r>
            <a:endParaRPr lang="ru-RU" sz="3200" b="1" i="1" dirty="0">
              <a:effectLst>
                <a:outerShdw blurRad="38100" dist="38100" dir="2700000" algn="tl">
                  <a:srgbClr val="000000">
                    <a:alpha val="43137"/>
                  </a:srgbClr>
                </a:outerShdw>
              </a:effectLst>
              <a:latin typeface="Georgia" pitchFamily="18" charset="0"/>
            </a:endParaRPr>
          </a:p>
        </p:txBody>
      </p:sp>
      <p:pic>
        <p:nvPicPr>
          <p:cNvPr id="75780" name="Picture 2" descr="Картинки по запросу &quot;наджелудочковая экстрасистоли на эк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2214563"/>
            <a:ext cx="7929562"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3857625" y="3357563"/>
            <a:ext cx="485775" cy="369887"/>
          </a:xfrm>
          <a:prstGeom prst="rect">
            <a:avLst/>
          </a:prstGeom>
        </p:spPr>
        <p:txBody>
          <a:bodyPr wrap="none">
            <a:spAutoFit/>
          </a:bodyPr>
          <a:lstStyle/>
          <a:p>
            <a:pPr algn="r">
              <a:defRPr/>
            </a:pPr>
            <a:r>
              <a:rPr lang="en-US" b="1" i="1" dirty="0">
                <a:solidFill>
                  <a:srgbClr val="0000CC"/>
                </a:solidFill>
                <a:effectLst>
                  <a:outerShdw blurRad="38100" dist="38100" dir="2700000" algn="tl">
                    <a:srgbClr val="000000">
                      <a:alpha val="43137"/>
                    </a:srgbClr>
                  </a:outerShdw>
                </a:effectLst>
                <a:latin typeface="Georgia" pitchFamily="18" charset="0"/>
              </a:rPr>
              <a:t>Ex</a:t>
            </a:r>
            <a:endParaRPr lang="ru-RU" b="1" dirty="0">
              <a:solidFill>
                <a:srgbClr val="0000CC"/>
              </a:solidFill>
            </a:endParaRPr>
          </a:p>
        </p:txBody>
      </p:sp>
    </p:spTree>
    <p:extLst>
      <p:ext uri="{BB962C8B-B14F-4D97-AF65-F5344CB8AC3E}">
        <p14:creationId xmlns:p14="http://schemas.microsoft.com/office/powerpoint/2010/main" val="3645388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Заголовок 1"/>
          <p:cNvSpPr>
            <a:spLocks noGrp="1"/>
          </p:cNvSpPr>
          <p:nvPr>
            <p:ph type="title"/>
          </p:nvPr>
        </p:nvSpPr>
        <p:spPr/>
        <p:txBody>
          <a:bodyPr/>
          <a:lstStyle/>
          <a:p>
            <a:r>
              <a:rPr lang="en-US" dirty="0" err="1"/>
              <a:t>aVF</a:t>
            </a:r>
            <a:endParaRPr lang="ru-RU" dirty="0"/>
          </a:p>
        </p:txBody>
      </p:sp>
      <p:sp>
        <p:nvSpPr>
          <p:cNvPr id="76803" name="Содержимое 2"/>
          <p:cNvSpPr>
            <a:spLocks noGrp="1"/>
          </p:cNvSpPr>
          <p:nvPr>
            <p:ph idx="1"/>
          </p:nvPr>
        </p:nvSpPr>
        <p:spPr/>
        <p:txBody>
          <a:bodyPr/>
          <a:lstStyle/>
          <a:p>
            <a:endParaRPr lang="ru-RU"/>
          </a:p>
        </p:txBody>
      </p:sp>
      <p:pic>
        <p:nvPicPr>
          <p:cNvPr id="76804" name="Picture 2"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390283" y="3714750"/>
            <a:ext cx="5750292" cy="523220"/>
          </a:xfrm>
          <a:prstGeom prst="rect">
            <a:avLst/>
          </a:prstGeom>
          <a:solidFill>
            <a:schemeClr val="bg1"/>
          </a:solidFill>
        </p:spPr>
        <p:txBody>
          <a:bodyPr wrap="none">
            <a:spAutoFit/>
          </a:bodyPr>
          <a:lstStyle/>
          <a:p>
            <a:pPr algn="r">
              <a:defRPr/>
            </a:pPr>
            <a:r>
              <a:rPr lang="ru-RU" sz="2800" b="1" i="1" dirty="0" err="1">
                <a:effectLst>
                  <a:outerShdw blurRad="38100" dist="38100" dir="2700000" algn="tl">
                    <a:srgbClr val="000000">
                      <a:alpha val="43137"/>
                    </a:srgbClr>
                  </a:outerShdw>
                </a:effectLst>
                <a:latin typeface="Georgia" pitchFamily="18" charset="0"/>
              </a:rPr>
              <a:t>Екстрасистола</a:t>
            </a:r>
            <a:r>
              <a:rPr lang="ru-RU" sz="2800" b="1" i="1" dirty="0">
                <a:effectLst>
                  <a:outerShdw blurRad="38100" dist="38100" dir="2700000" algn="tl">
                    <a:srgbClr val="000000">
                      <a:alpha val="43137"/>
                    </a:srgbClr>
                  </a:outerShdw>
                </a:effectLst>
                <a:latin typeface="Georgia" pitchFamily="18" charset="0"/>
              </a:rPr>
              <a:t>  з  </a:t>
            </a:r>
            <a:r>
              <a:rPr lang="en-US" sz="2800" b="1" i="1" dirty="0">
                <a:effectLst>
                  <a:outerShdw blurRad="38100" dist="38100" dir="2700000" algn="tl">
                    <a:srgbClr val="000000">
                      <a:alpha val="43137"/>
                    </a:srgbClr>
                  </a:outerShdw>
                </a:effectLst>
                <a:latin typeface="Georgia" pitchFamily="18" charset="0"/>
              </a:rPr>
              <a:t>AV</a:t>
            </a:r>
            <a:r>
              <a:rPr lang="ru-RU" sz="2800" b="1" i="1" dirty="0">
                <a:effectLst>
                  <a:outerShdw blurRad="38100" dist="38100" dir="2700000" algn="tl">
                    <a:srgbClr val="000000">
                      <a:alpha val="43137"/>
                    </a:srgbClr>
                  </a:outerShdw>
                </a:effectLst>
                <a:latin typeface="Georgia" pitchFamily="18" charset="0"/>
              </a:rPr>
              <a:t>-</a:t>
            </a:r>
            <a:r>
              <a:rPr lang="ru-RU" sz="2800" b="1" i="1" dirty="0" err="1">
                <a:effectLst>
                  <a:outerShdw blurRad="38100" dist="38100" dir="2700000" algn="tl">
                    <a:srgbClr val="000000">
                      <a:alpha val="43137"/>
                    </a:srgbClr>
                  </a:outerShdw>
                </a:effectLst>
                <a:latin typeface="Georgia" pitchFamily="18" charset="0"/>
              </a:rPr>
              <a:t>вузла</a:t>
            </a:r>
            <a:endParaRPr lang="ru-RU" sz="2800" dirty="0"/>
          </a:p>
        </p:txBody>
      </p:sp>
      <p:sp>
        <p:nvSpPr>
          <p:cNvPr id="2" name="Прямоугольник 1"/>
          <p:cNvSpPr/>
          <p:nvPr/>
        </p:nvSpPr>
        <p:spPr>
          <a:xfrm>
            <a:off x="179512" y="4653136"/>
            <a:ext cx="8640960" cy="1754326"/>
          </a:xfrm>
          <a:prstGeom prst="rect">
            <a:avLst/>
          </a:prstGeom>
          <a:solidFill>
            <a:schemeClr val="bg1"/>
          </a:solidFill>
        </p:spPr>
        <p:txBody>
          <a:bodyPr wrap="square">
            <a:spAutoFit/>
          </a:bodyPr>
          <a:lstStyle/>
          <a:p>
            <a:r>
              <a:rPr lang="uk-UA" b="1" i="1" dirty="0">
                <a:effectLst>
                  <a:outerShdw blurRad="38100" dist="38100" dir="2700000" algn="tl">
                    <a:srgbClr val="000000">
                      <a:alpha val="43137"/>
                    </a:srgbClr>
                  </a:outerShdw>
                </a:effectLst>
                <a:latin typeface="Georgia" pitchFamily="18" charset="0"/>
              </a:rPr>
              <a:t>       Реєстрація на ЕКГ передчасного позачергового незміненого </a:t>
            </a:r>
            <a:r>
              <a:rPr lang="uk-UA" b="1" i="1" dirty="0" err="1">
                <a:effectLst>
                  <a:outerShdw blurRad="38100" dist="38100" dir="2700000" algn="tl">
                    <a:srgbClr val="000000">
                      <a:alpha val="43137"/>
                    </a:srgbClr>
                  </a:outerShdw>
                </a:effectLst>
                <a:latin typeface="Georgia" pitchFamily="18" charset="0"/>
              </a:rPr>
              <a:t>комплекса</a:t>
            </a:r>
            <a:r>
              <a:rPr lang="uk-UA" b="1" i="1" dirty="0">
                <a:effectLst>
                  <a:outerShdw blurRad="38100" dist="38100" dir="2700000" algn="tl">
                    <a:srgbClr val="000000">
                      <a:alpha val="43137"/>
                    </a:srgbClr>
                  </a:outerShdw>
                </a:effectLst>
                <a:latin typeface="Georgia" pitchFamily="18" charset="0"/>
              </a:rPr>
              <a:t> </a:t>
            </a:r>
            <a:r>
              <a:rPr lang="en-US" b="1" i="1" dirty="0">
                <a:effectLst>
                  <a:outerShdw blurRad="38100" dist="38100" dir="2700000" algn="tl">
                    <a:srgbClr val="000000">
                      <a:alpha val="43137"/>
                    </a:srgbClr>
                  </a:outerShdw>
                </a:effectLst>
                <a:latin typeface="Georgia" pitchFamily="18" charset="0"/>
              </a:rPr>
              <a:t>QRS </a:t>
            </a:r>
            <a:r>
              <a:rPr lang="uk-UA" b="1" i="1" dirty="0">
                <a:effectLst>
                  <a:outerShdw blurRad="38100" dist="38100" dir="2700000" algn="tl">
                    <a:srgbClr val="000000">
                      <a:alpha val="43137"/>
                    </a:srgbClr>
                  </a:outerShdw>
                </a:effectLst>
                <a:latin typeface="Georgia" pitchFamily="18" charset="0"/>
              </a:rPr>
              <a:t>такого за формою, як і інші комплекси </a:t>
            </a:r>
            <a:r>
              <a:rPr lang="uk-UA" b="1" i="1" dirty="0" err="1">
                <a:effectLst>
                  <a:outerShdw blurRad="38100" dist="38100" dir="2700000" algn="tl">
                    <a:srgbClr val="000000">
                      <a:alpha val="43137"/>
                    </a:srgbClr>
                  </a:outerShdw>
                </a:effectLst>
                <a:latin typeface="Georgia" pitchFamily="18" charset="0"/>
              </a:rPr>
              <a:t>синусового</a:t>
            </a:r>
            <a:r>
              <a:rPr lang="uk-UA" b="1" i="1" dirty="0">
                <a:effectLst>
                  <a:outerShdw blurRad="38100" dist="38100" dir="2700000" algn="tl">
                    <a:srgbClr val="000000">
                      <a:alpha val="43137"/>
                    </a:srgbClr>
                  </a:outerShdw>
                </a:effectLst>
                <a:latin typeface="Georgia" pitchFamily="18" charset="0"/>
              </a:rPr>
              <a:t> походження; (-) зубець Р в відведеннях ІІ, ІІІ,</a:t>
            </a:r>
            <a:r>
              <a:rPr lang="en-US" b="1" i="1" dirty="0" err="1">
                <a:effectLst>
                  <a:outerShdw blurRad="38100" dist="38100" dir="2700000" algn="tl">
                    <a:srgbClr val="000000">
                      <a:alpha val="43137"/>
                    </a:srgbClr>
                  </a:outerShdw>
                </a:effectLst>
                <a:latin typeface="Georgia" pitchFamily="18" charset="0"/>
              </a:rPr>
              <a:t>aVF</a:t>
            </a:r>
            <a:r>
              <a:rPr lang="uk-UA" b="1" i="1" dirty="0">
                <a:effectLst>
                  <a:outerShdw blurRad="38100" dist="38100" dir="2700000" algn="tl">
                    <a:srgbClr val="000000">
                      <a:alpha val="43137"/>
                    </a:srgbClr>
                  </a:outerShdw>
                </a:effectLst>
                <a:latin typeface="Georgia" pitchFamily="18" charset="0"/>
              </a:rPr>
              <a:t> після </a:t>
            </a:r>
            <a:r>
              <a:rPr lang="uk-UA" b="1" i="1" dirty="0" err="1">
                <a:effectLst>
                  <a:outerShdw blurRad="38100" dist="38100" dir="2700000" algn="tl">
                    <a:srgbClr val="000000">
                      <a:alpha val="43137"/>
                    </a:srgbClr>
                  </a:outerShdw>
                </a:effectLst>
                <a:latin typeface="Georgia" pitchFamily="18" charset="0"/>
              </a:rPr>
              <a:t>екстрасис-толічного</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комплекса</a:t>
            </a:r>
            <a:r>
              <a:rPr lang="uk-UA" b="1" i="1" dirty="0">
                <a:effectLst>
                  <a:outerShdw blurRad="38100" dist="38100" dir="2700000" algn="tl">
                    <a:srgbClr val="000000">
                      <a:alpha val="43137"/>
                    </a:srgbClr>
                  </a:outerShdw>
                </a:effectLst>
                <a:latin typeface="Georgia" pitchFamily="18" charset="0"/>
              </a:rPr>
              <a:t> </a:t>
            </a:r>
            <a:r>
              <a:rPr lang="en-US" b="1" i="1" dirty="0">
                <a:effectLst>
                  <a:outerShdw blurRad="38100" dist="38100" dir="2700000" algn="tl">
                    <a:srgbClr val="000000">
                      <a:alpha val="43137"/>
                    </a:srgbClr>
                  </a:outerShdw>
                </a:effectLst>
                <a:latin typeface="Georgia" pitchFamily="18" charset="0"/>
              </a:rPr>
              <a:t>QRS</a:t>
            </a:r>
            <a:r>
              <a:rPr lang="uk-UA" b="1" i="1" dirty="0">
                <a:effectLst>
                  <a:outerShdw blurRad="38100" dist="38100" dir="2700000" algn="tl">
                    <a:srgbClr val="000000">
                      <a:alpha val="43137"/>
                    </a:srgbClr>
                  </a:outerShdw>
                </a:effectLst>
                <a:latin typeface="Georgia" pitchFamily="18" charset="0"/>
              </a:rPr>
              <a:t> чи відсутність зубця Р за рахунок його суміщення з </a:t>
            </a:r>
            <a:r>
              <a:rPr lang="en-US" b="1" i="1" dirty="0">
                <a:effectLst>
                  <a:outerShdw blurRad="38100" dist="38100" dir="2700000" algn="tl">
                    <a:srgbClr val="000000">
                      <a:alpha val="43137"/>
                    </a:srgbClr>
                  </a:outerShdw>
                </a:effectLst>
                <a:latin typeface="Georgia" pitchFamily="18" charset="0"/>
              </a:rPr>
              <a:t>QRS</a:t>
            </a:r>
            <a:r>
              <a:rPr lang="uk-UA" b="1" i="1" dirty="0">
                <a:effectLst>
                  <a:outerShdw blurRad="38100" dist="38100" dir="2700000" algn="tl">
                    <a:srgbClr val="000000">
                      <a:alpha val="43137"/>
                    </a:srgbClr>
                  </a:outerShdw>
                </a:effectLst>
                <a:latin typeface="Georgia" pitchFamily="18" charset="0"/>
              </a:rPr>
              <a:t>; наявність неповної компенсаторної паузи.</a:t>
            </a:r>
          </a:p>
          <a:p>
            <a:endParaRPr lang="ru-RU"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1954092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Содержимое 2"/>
          <p:cNvSpPr>
            <a:spLocks noGrp="1"/>
          </p:cNvSpPr>
          <p:nvPr>
            <p:ph idx="1"/>
          </p:nvPr>
        </p:nvSpPr>
        <p:spPr/>
        <p:txBody>
          <a:bodyPr/>
          <a:lstStyle/>
          <a:p>
            <a:endParaRPr lang="ru-RU"/>
          </a:p>
        </p:txBody>
      </p:sp>
      <p:pic>
        <p:nvPicPr>
          <p:cNvPr id="77828" name="Picture 2"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14375"/>
            <a:ext cx="8964488"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928688" y="175766"/>
            <a:ext cx="7500937" cy="1077218"/>
          </a:xfrm>
          <a:prstGeom prst="rect">
            <a:avLst/>
          </a:prstGeom>
          <a:solidFill>
            <a:schemeClr val="bg1"/>
          </a:solidFill>
        </p:spPr>
        <p:txBody>
          <a:bodyPr>
            <a:spAutoFit/>
          </a:bodyPr>
          <a:lstStyle/>
          <a:p>
            <a:pPr algn="ctr">
              <a:defRPr/>
            </a:pPr>
            <a:r>
              <a:rPr lang="ru-RU" sz="3200" b="1" i="1" dirty="0" err="1">
                <a:effectLst>
                  <a:outerShdw blurRad="38100" dist="38100" dir="2700000" algn="tl">
                    <a:srgbClr val="000000">
                      <a:alpha val="43137"/>
                    </a:srgbClr>
                  </a:outerShdw>
                </a:effectLst>
                <a:latin typeface="Georgia" pitchFamily="18" charset="0"/>
              </a:rPr>
              <a:t>Екстрасистола</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із</a:t>
            </a:r>
            <a:r>
              <a:rPr lang="ru-RU" sz="3200" b="1" i="1" dirty="0">
                <a:effectLst>
                  <a:outerShdw blurRad="38100" dist="38100" dir="2700000" algn="tl">
                    <a:srgbClr val="000000">
                      <a:alpha val="43137"/>
                    </a:srgbClr>
                  </a:outerShdw>
                </a:effectLst>
                <a:latin typeface="Georgia" pitchFamily="18" charset="0"/>
              </a:rPr>
              <a:t>  </a:t>
            </a:r>
            <a:r>
              <a:rPr lang="en-US" sz="3200" b="1" i="1" dirty="0">
                <a:effectLst>
                  <a:outerShdw blurRad="38100" dist="38100" dir="2700000" algn="tl">
                    <a:srgbClr val="000000">
                      <a:alpha val="43137"/>
                    </a:srgbClr>
                  </a:outerShdw>
                </a:effectLst>
                <a:latin typeface="Georgia" pitchFamily="18" charset="0"/>
              </a:rPr>
              <a:t>AV</a:t>
            </a:r>
            <a:r>
              <a:rPr lang="ru-RU" sz="3200" b="1" i="1" dirty="0">
                <a:effectLst>
                  <a:outerShdw blurRad="38100" dist="38100" dir="2700000" algn="tl">
                    <a:srgbClr val="000000">
                      <a:alpha val="43137"/>
                    </a:srgbClr>
                  </a:outerShdw>
                </a:effectLst>
                <a:latin typeface="Georgia" pitchFamily="18" charset="0"/>
              </a:rPr>
              <a:t>-</a:t>
            </a:r>
            <a:r>
              <a:rPr lang="ru-RU" sz="3200" b="1" i="1" dirty="0" err="1">
                <a:effectLst>
                  <a:outerShdw blurRad="38100" dist="38100" dir="2700000" algn="tl">
                    <a:srgbClr val="000000">
                      <a:alpha val="43137"/>
                    </a:srgbClr>
                  </a:outerShdw>
                </a:effectLst>
                <a:latin typeface="Georgia" pitchFamily="18" charset="0"/>
              </a:rPr>
              <a:t>вузла</a:t>
            </a:r>
            <a:endParaRPr lang="ru-RU" sz="3200" b="1" i="1" dirty="0">
              <a:effectLst>
                <a:outerShdw blurRad="38100" dist="38100" dir="2700000" algn="tl">
                  <a:srgbClr val="000000">
                    <a:alpha val="43137"/>
                  </a:srgbClr>
                </a:outerShdw>
              </a:effectLst>
              <a:latin typeface="Georgia" pitchFamily="18" charset="0"/>
            </a:endParaRPr>
          </a:p>
          <a:p>
            <a:pPr algn="ctr">
              <a:defRPr/>
            </a:pPr>
            <a:endParaRPr lang="ru-RU" sz="3200" dirty="0"/>
          </a:p>
        </p:txBody>
      </p:sp>
      <p:sp>
        <p:nvSpPr>
          <p:cNvPr id="77830" name="Прямоугольник 5"/>
          <p:cNvSpPr>
            <a:spLocks noChangeArrowheads="1"/>
          </p:cNvSpPr>
          <p:nvPr/>
        </p:nvSpPr>
        <p:spPr bwMode="auto">
          <a:xfrm>
            <a:off x="5500688" y="5572125"/>
            <a:ext cx="3286125"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endParaRPr lang="ru-RU" sz="3200">
              <a:solidFill>
                <a:srgbClr val="009900"/>
              </a:solidFill>
            </a:endParaRPr>
          </a:p>
        </p:txBody>
      </p:sp>
      <p:sp>
        <p:nvSpPr>
          <p:cNvPr id="77831" name="Прямоугольник 6"/>
          <p:cNvSpPr>
            <a:spLocks noChangeArrowheads="1"/>
          </p:cNvSpPr>
          <p:nvPr/>
        </p:nvSpPr>
        <p:spPr bwMode="auto">
          <a:xfrm>
            <a:off x="1259632" y="3689350"/>
            <a:ext cx="6768752"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endParaRPr lang="ru-RU" sz="3200">
              <a:solidFill>
                <a:srgbClr val="009900"/>
              </a:solidFill>
            </a:endParaRPr>
          </a:p>
        </p:txBody>
      </p:sp>
      <p:sp>
        <p:nvSpPr>
          <p:cNvPr id="2" name="Прямоугольник 1"/>
          <p:cNvSpPr/>
          <p:nvPr/>
        </p:nvSpPr>
        <p:spPr>
          <a:xfrm>
            <a:off x="465783" y="827028"/>
            <a:ext cx="8496944" cy="3693319"/>
          </a:xfrm>
          <a:prstGeom prst="rect">
            <a:avLst/>
          </a:prstGeom>
          <a:solidFill>
            <a:schemeClr val="bg1"/>
          </a:solidFill>
        </p:spPr>
        <p:txBody>
          <a:bodyPr wrap="square">
            <a:spAutoFit/>
          </a:bodyPr>
          <a:lstStyle/>
          <a:p>
            <a:endParaRPr lang="uk-UA" b="1" i="1" dirty="0">
              <a:effectLst>
                <a:outerShdw blurRad="38100" dist="38100" dir="2700000" algn="tl">
                  <a:srgbClr val="000000">
                    <a:alpha val="43137"/>
                  </a:srgbClr>
                </a:outerShdw>
              </a:effectLst>
              <a:latin typeface="Georgia" pitchFamily="18" charset="0"/>
            </a:endParaRPr>
          </a:p>
          <a:p>
            <a:r>
              <a:rPr lang="uk-UA" b="1" i="1" dirty="0">
                <a:effectLst>
                  <a:outerShdw blurRad="38100" dist="38100" dir="2700000" algn="tl">
                    <a:srgbClr val="000000">
                      <a:alpha val="43137"/>
                    </a:srgbClr>
                  </a:outerShdw>
                </a:effectLst>
                <a:latin typeface="Georgia" pitchFamily="18" charset="0"/>
              </a:rPr>
              <a:t>Позачерговий комплекс </a:t>
            </a:r>
            <a:r>
              <a:rPr lang="en-US" b="1" i="1" dirty="0">
                <a:effectLst>
                  <a:outerShdw blurRad="38100" dist="38100" dir="2700000" algn="tl">
                    <a:srgbClr val="000000">
                      <a:alpha val="43137"/>
                    </a:srgbClr>
                  </a:outerShdw>
                </a:effectLst>
                <a:latin typeface="Georgia" pitchFamily="18" charset="0"/>
              </a:rPr>
              <a:t>QRS</a:t>
            </a:r>
            <a:r>
              <a:rPr lang="uk-UA" b="1" i="1" dirty="0">
                <a:effectLst>
                  <a:outerShdw blurRad="38100" dist="38100" dir="2700000" algn="tl">
                    <a:srgbClr val="000000">
                      <a:alpha val="43137"/>
                    </a:srgbClr>
                  </a:outerShdw>
                </a:effectLst>
                <a:latin typeface="Georgia" pitchFamily="18" charset="0"/>
              </a:rPr>
              <a:t> з ретроградним (негативним в відведеннях ІІ,ІІІ.</a:t>
            </a:r>
            <a:r>
              <a:rPr lang="en-US" b="1" i="1" dirty="0" err="1">
                <a:effectLst>
                  <a:outerShdw blurRad="38100" dist="38100" dir="2700000" algn="tl">
                    <a:srgbClr val="000000">
                      <a:alpha val="43137"/>
                    </a:srgbClr>
                  </a:outerShdw>
                </a:effectLst>
                <a:latin typeface="Georgia" pitchFamily="18" charset="0"/>
              </a:rPr>
              <a:t>aVF</a:t>
            </a:r>
            <a:r>
              <a:rPr lang="uk-UA" b="1" i="1" dirty="0">
                <a:effectLst>
                  <a:outerShdw blurRad="38100" dist="38100" dir="2700000" algn="tl">
                    <a:srgbClr val="000000">
                      <a:alpha val="43137"/>
                    </a:srgbClr>
                  </a:outerShdw>
                </a:effectLst>
                <a:latin typeface="Georgia" pitchFamily="18" charset="0"/>
              </a:rPr>
              <a:t>), зубцем Р, який може реєструватися до чи після </a:t>
            </a:r>
            <a:r>
              <a:rPr lang="uk-UA" b="1" i="1" dirty="0" err="1">
                <a:effectLst>
                  <a:outerShdw blurRad="38100" dist="38100" dir="2700000" algn="tl">
                    <a:srgbClr val="000000">
                      <a:alpha val="43137"/>
                    </a:srgbClr>
                  </a:outerShdw>
                </a:effectLst>
                <a:latin typeface="Georgia" pitchFamily="18" charset="0"/>
              </a:rPr>
              <a:t>комплекса</a:t>
            </a:r>
            <a:r>
              <a:rPr lang="uk-UA" b="1" i="1" dirty="0">
                <a:effectLst>
                  <a:outerShdw blurRad="38100" dist="38100" dir="2700000" algn="tl">
                    <a:srgbClr val="000000">
                      <a:alpha val="43137"/>
                    </a:srgbClr>
                  </a:outerShdw>
                </a:effectLst>
                <a:latin typeface="Georgia" pitchFamily="18" charset="0"/>
              </a:rPr>
              <a:t> </a:t>
            </a:r>
            <a:r>
              <a:rPr lang="en-US" b="1" i="1" dirty="0">
                <a:effectLst>
                  <a:outerShdw blurRad="38100" dist="38100" dir="2700000" algn="tl">
                    <a:srgbClr val="000000">
                      <a:alpha val="43137"/>
                    </a:srgbClr>
                  </a:outerShdw>
                </a:effectLst>
                <a:latin typeface="Georgia" pitchFamily="18" charset="0"/>
              </a:rPr>
              <a:t>QRS</a:t>
            </a:r>
            <a:r>
              <a:rPr lang="uk-UA" b="1" i="1" dirty="0">
                <a:effectLst>
                  <a:outerShdw blurRad="38100" dist="38100" dir="2700000" algn="tl">
                    <a:srgbClr val="000000">
                      <a:alpha val="43137"/>
                    </a:srgbClr>
                  </a:outerShdw>
                </a:effectLst>
                <a:latin typeface="Georgia" pitchFamily="18" charset="0"/>
              </a:rPr>
              <a:t> або нашаровуватися на нього.</a:t>
            </a:r>
          </a:p>
          <a:p>
            <a:endParaRPr lang="uk-UA" b="1" i="1" dirty="0">
              <a:effectLst>
                <a:outerShdw blurRad="38100" dist="38100" dir="2700000" algn="tl">
                  <a:srgbClr val="000000">
                    <a:alpha val="43137"/>
                  </a:srgbClr>
                </a:outerShdw>
              </a:effectLst>
              <a:latin typeface="Georgia" pitchFamily="18" charset="0"/>
            </a:endParaRPr>
          </a:p>
          <a:p>
            <a:r>
              <a:rPr lang="uk-UA" b="1" i="1" dirty="0">
                <a:effectLst>
                  <a:outerShdw blurRad="38100" dist="38100" dir="2700000" algn="tl">
                    <a:srgbClr val="000000">
                      <a:alpha val="43137"/>
                    </a:srgbClr>
                  </a:outerShdw>
                </a:effectLst>
                <a:latin typeface="Georgia" pitchFamily="18" charset="0"/>
              </a:rPr>
              <a:t>Форма комплексу </a:t>
            </a:r>
            <a:r>
              <a:rPr lang="en-US" b="1" i="1" dirty="0">
                <a:effectLst>
                  <a:outerShdw blurRad="38100" dist="38100" dir="2700000" algn="tl">
                    <a:srgbClr val="000000">
                      <a:alpha val="43137"/>
                    </a:srgbClr>
                  </a:outerShdw>
                </a:effectLst>
                <a:latin typeface="Georgia" pitchFamily="18" charset="0"/>
              </a:rPr>
              <a:t>QRS</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звичайнаю</a:t>
            </a:r>
            <a:endParaRPr lang="uk-UA" b="1" i="1" dirty="0">
              <a:effectLst>
                <a:outerShdw blurRad="38100" dist="38100" dir="2700000" algn="tl">
                  <a:srgbClr val="000000">
                    <a:alpha val="43137"/>
                  </a:srgbClr>
                </a:outerShdw>
              </a:effectLst>
              <a:latin typeface="Georgia" pitchFamily="18" charset="0"/>
            </a:endParaRPr>
          </a:p>
          <a:p>
            <a:endParaRPr lang="uk-UA" b="1" i="1" dirty="0">
              <a:effectLst>
                <a:outerShdw blurRad="38100" dist="38100" dir="2700000" algn="tl">
                  <a:srgbClr val="000000">
                    <a:alpha val="43137"/>
                  </a:srgbClr>
                </a:outerShdw>
              </a:effectLst>
              <a:latin typeface="Georgia" pitchFamily="18" charset="0"/>
            </a:endParaRPr>
          </a:p>
          <a:p>
            <a:r>
              <a:rPr lang="uk-UA" b="1" i="1" dirty="0">
                <a:effectLst>
                  <a:outerShdw blurRad="38100" dist="38100" dir="2700000" algn="tl">
                    <a:srgbClr val="000000">
                      <a:alpha val="43137"/>
                    </a:srgbClr>
                  </a:outerShdw>
                </a:effectLst>
                <a:latin typeface="Georgia" pitchFamily="18" charset="0"/>
              </a:rPr>
              <a:t>При </a:t>
            </a:r>
            <a:r>
              <a:rPr lang="uk-UA" b="1" i="1" dirty="0" err="1">
                <a:effectLst>
                  <a:outerShdw blurRad="38100" dist="38100" dir="2700000" algn="tl">
                    <a:srgbClr val="000000">
                      <a:alpha val="43137"/>
                    </a:srgbClr>
                  </a:outerShdw>
                </a:effectLst>
                <a:latin typeface="Georgia" pitchFamily="18" charset="0"/>
              </a:rPr>
              <a:t>аберантному</a:t>
            </a:r>
            <a:r>
              <a:rPr lang="uk-UA" b="1" i="1" dirty="0">
                <a:effectLst>
                  <a:outerShdw blurRad="38100" dist="38100" dir="2700000" algn="tl">
                    <a:srgbClr val="000000">
                      <a:alpha val="43137"/>
                    </a:srgbClr>
                  </a:outerShdw>
                </a:effectLst>
                <a:latin typeface="Georgia" pitchFamily="18" charset="0"/>
              </a:rPr>
              <a:t> проведенні може нагадувати </a:t>
            </a:r>
            <a:r>
              <a:rPr lang="uk-UA" b="1" i="1" dirty="0" err="1">
                <a:effectLst>
                  <a:outerShdw blurRad="38100" dist="38100" dir="2700000" algn="tl">
                    <a:srgbClr val="000000">
                      <a:alpha val="43137"/>
                    </a:srgbClr>
                  </a:outerShdw>
                </a:effectLst>
                <a:latin typeface="Georgia" pitchFamily="18" charset="0"/>
              </a:rPr>
              <a:t>шлуночкову</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Ех</a:t>
            </a:r>
            <a:r>
              <a:rPr lang="uk-UA" b="1" i="1" dirty="0">
                <a:effectLst>
                  <a:outerShdw blurRad="38100" dist="38100" dir="2700000" algn="tl">
                    <a:srgbClr val="000000">
                      <a:alpha val="43137"/>
                    </a:srgbClr>
                  </a:outerShdw>
                </a:effectLst>
                <a:latin typeface="Georgia" pitchFamily="18" charset="0"/>
              </a:rPr>
              <a:t>.</a:t>
            </a:r>
          </a:p>
          <a:p>
            <a:endParaRPr lang="uk-UA" b="1" i="1" dirty="0">
              <a:effectLst>
                <a:outerShdw blurRad="38100" dist="38100" dir="2700000" algn="tl">
                  <a:srgbClr val="000000">
                    <a:alpha val="43137"/>
                  </a:srgbClr>
                </a:outerShdw>
              </a:effectLst>
              <a:latin typeface="Georgia" pitchFamily="18" charset="0"/>
            </a:endParaRPr>
          </a:p>
          <a:p>
            <a:r>
              <a:rPr lang="uk-UA" b="1" i="1" dirty="0">
                <a:effectLst>
                  <a:outerShdw blurRad="38100" dist="38100" dir="2700000" algn="tl">
                    <a:srgbClr val="000000">
                      <a:alpha val="43137"/>
                    </a:srgbClr>
                  </a:outerShdw>
                </a:effectLst>
                <a:latin typeface="Georgia" pitchFamily="18" charset="0"/>
              </a:rPr>
              <a:t>Компенсаторна пауза може бути повною чи неповною.</a:t>
            </a:r>
          </a:p>
          <a:p>
            <a:endParaRPr lang="uk-UA" b="1" i="1" dirty="0">
              <a:effectLst>
                <a:outerShdw blurRad="38100" dist="38100" dir="2700000" algn="tl">
                  <a:srgbClr val="000000">
                    <a:alpha val="43137"/>
                  </a:srgbClr>
                </a:outerShdw>
              </a:effectLst>
              <a:latin typeface="Georgia" pitchFamily="18" charset="0"/>
            </a:endParaRPr>
          </a:p>
          <a:p>
            <a:endParaRPr lang="uk-UA" b="1" i="1" dirty="0">
              <a:effectLst>
                <a:outerShdw blurRad="38100" dist="38100" dir="2700000" algn="tl">
                  <a:srgbClr val="000000">
                    <a:alpha val="43137"/>
                  </a:srgbClr>
                </a:outerShdw>
              </a:effectLst>
              <a:latin typeface="Georgia" pitchFamily="18" charset="0"/>
            </a:endParaRPr>
          </a:p>
          <a:p>
            <a:endParaRPr lang="ru-RU"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3468515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Picture 2"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357188"/>
            <a:ext cx="8358187"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785813" y="642938"/>
            <a:ext cx="8358187" cy="1077912"/>
          </a:xfrm>
          <a:prstGeom prst="rect">
            <a:avLst/>
          </a:prstGeom>
          <a:solidFill>
            <a:schemeClr val="bg1"/>
          </a:solidFill>
        </p:spPr>
        <p:txBody>
          <a:bodyPr>
            <a:spAutoFit/>
          </a:bodyPr>
          <a:lstStyle/>
          <a:p>
            <a:pPr algn="ctr">
              <a:defRPr/>
            </a:pPr>
            <a:r>
              <a:rPr lang="ru-RU" sz="3200" b="1" i="1" dirty="0" err="1">
                <a:effectLst>
                  <a:outerShdw blurRad="38100" dist="38100" dir="2700000" algn="tl">
                    <a:srgbClr val="000000">
                      <a:alpha val="43137"/>
                    </a:srgbClr>
                  </a:outerShdw>
                </a:effectLst>
                <a:latin typeface="Georgia" pitchFamily="18" charset="0"/>
              </a:rPr>
              <a:t>Екстрасистолія</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атріовентрикулярна</a:t>
            </a:r>
            <a:endParaRPr lang="ru-RU" sz="3200" b="1" i="1" dirty="0">
              <a:effectLst>
                <a:outerShdw blurRad="38100" dist="38100" dir="2700000" algn="tl">
                  <a:srgbClr val="000000">
                    <a:alpha val="43137"/>
                  </a:srgbClr>
                </a:outerShdw>
              </a:effectLst>
              <a:latin typeface="Georgia" pitchFamily="18" charset="0"/>
            </a:endParaRPr>
          </a:p>
        </p:txBody>
      </p:sp>
      <p:sp>
        <p:nvSpPr>
          <p:cNvPr id="6" name="Прямоугольник 5"/>
          <p:cNvSpPr/>
          <p:nvPr/>
        </p:nvSpPr>
        <p:spPr>
          <a:xfrm>
            <a:off x="785813" y="5143500"/>
            <a:ext cx="8358187" cy="1200150"/>
          </a:xfrm>
          <a:prstGeom prst="rect">
            <a:avLst/>
          </a:prstGeom>
          <a:solidFill>
            <a:schemeClr val="bg1"/>
          </a:solidFill>
        </p:spPr>
        <p:txBody>
          <a:bodyPr>
            <a:spAutoFit/>
          </a:bodyPr>
          <a:lstStyle/>
          <a:p>
            <a:pPr algn="r">
              <a:defRPr/>
            </a:pPr>
            <a:endParaRPr lang="ru-RU" b="1" i="1" dirty="0">
              <a:solidFill>
                <a:srgbClr val="009900"/>
              </a:solidFill>
              <a:effectLst>
                <a:outerShdw blurRad="38100" dist="38100" dir="2700000" algn="tl">
                  <a:srgbClr val="000000">
                    <a:alpha val="43137"/>
                  </a:srgbClr>
                </a:outerShdw>
              </a:effectLst>
              <a:latin typeface="Georgia" pitchFamily="18" charset="0"/>
            </a:endParaRPr>
          </a:p>
          <a:p>
            <a:pPr algn="r">
              <a:defRPr/>
            </a:pPr>
            <a:endParaRPr lang="ru-RU" b="1" i="1" dirty="0">
              <a:solidFill>
                <a:srgbClr val="009900"/>
              </a:solidFill>
              <a:effectLst>
                <a:outerShdw blurRad="38100" dist="38100" dir="2700000" algn="tl">
                  <a:srgbClr val="000000">
                    <a:alpha val="43137"/>
                  </a:srgbClr>
                </a:outerShdw>
              </a:effectLst>
              <a:latin typeface="Georgia" pitchFamily="18" charset="0"/>
            </a:endParaRPr>
          </a:p>
          <a:p>
            <a:pPr algn="r">
              <a:defRPr/>
            </a:pPr>
            <a:endParaRPr lang="ru-RU" b="1" i="1" dirty="0">
              <a:solidFill>
                <a:srgbClr val="009900"/>
              </a:solidFill>
              <a:effectLst>
                <a:outerShdw blurRad="38100" dist="38100" dir="2700000" algn="tl">
                  <a:srgbClr val="000000">
                    <a:alpha val="43137"/>
                  </a:srgbClr>
                </a:outerShdw>
              </a:effectLst>
              <a:latin typeface="Georgia" pitchFamily="18" charset="0"/>
            </a:endParaRPr>
          </a:p>
          <a:p>
            <a:pPr algn="r">
              <a:defRPr/>
            </a:pPr>
            <a:endParaRPr lang="ru-RU" b="1" i="1" dirty="0">
              <a:solidFill>
                <a:srgbClr val="009900"/>
              </a:solidFill>
              <a:effectLst>
                <a:outerShdw blurRad="38100" dist="38100" dir="2700000" algn="tl">
                  <a:srgbClr val="000000">
                    <a:alpha val="43137"/>
                  </a:srgbClr>
                </a:outerShdw>
              </a:effectLst>
              <a:latin typeface="Georgia" pitchFamily="18" charset="0"/>
            </a:endParaRPr>
          </a:p>
        </p:txBody>
      </p:sp>
      <p:sp>
        <p:nvSpPr>
          <p:cNvPr id="2" name="Прямоугольник 1"/>
          <p:cNvSpPr/>
          <p:nvPr/>
        </p:nvSpPr>
        <p:spPr>
          <a:xfrm>
            <a:off x="2123728" y="1844823"/>
            <a:ext cx="5400600" cy="461665"/>
          </a:xfrm>
          <a:prstGeom prst="rect">
            <a:avLst/>
          </a:prstGeom>
          <a:solidFill>
            <a:schemeClr val="bg1"/>
          </a:solidFill>
        </p:spPr>
        <p:txBody>
          <a:bodyPr wrap="square">
            <a:spAutoFit/>
          </a:bodyPr>
          <a:lstStyle/>
          <a:p>
            <a:r>
              <a:rPr lang="uk-UA" sz="2400" b="1" i="1" dirty="0">
                <a:effectLst>
                  <a:outerShdw blurRad="38100" dist="38100" dir="2700000" algn="tl">
                    <a:srgbClr val="000000">
                      <a:alpha val="43137"/>
                    </a:srgbClr>
                  </a:outerShdw>
                </a:effectLst>
                <a:latin typeface="Georgia" pitchFamily="18" charset="0"/>
              </a:rPr>
              <a:t>ЕКГ: Р з’являється після </a:t>
            </a:r>
            <a:r>
              <a:rPr lang="en-US" sz="2400" b="1" i="1" dirty="0">
                <a:effectLst>
                  <a:outerShdw blurRad="38100" dist="38100" dir="2700000" algn="tl">
                    <a:srgbClr val="000000">
                      <a:alpha val="43137"/>
                    </a:srgbClr>
                  </a:outerShdw>
                </a:effectLst>
                <a:latin typeface="Georgia" pitchFamily="18" charset="0"/>
              </a:rPr>
              <a:t>QRS</a:t>
            </a:r>
            <a:endParaRPr lang="ru-RU" sz="2400"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1575175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2366466"/>
            <a:ext cx="6665590" cy="576064"/>
          </a:xfrm>
        </p:spPr>
        <p:txBody>
          <a:bodyPr>
            <a:normAutofit/>
          </a:bodyPr>
          <a:lstStyle/>
          <a:p>
            <a:pPr marL="0" indent="0" algn="ctr">
              <a:buNone/>
            </a:pPr>
            <a:r>
              <a:rPr lang="uk-UA" sz="1800" b="1" i="1" dirty="0">
                <a:effectLst>
                  <a:outerShdw blurRad="38100" dist="38100" dir="2700000" algn="tl">
                    <a:srgbClr val="000000">
                      <a:alpha val="43137"/>
                    </a:srgbClr>
                  </a:outerShdw>
                </a:effectLst>
                <a:latin typeface="Georgia" pitchFamily="18" charset="0"/>
              </a:rPr>
              <a:t>Поодинока та парна </a:t>
            </a:r>
            <a:r>
              <a:rPr lang="uk-UA" sz="1800" b="1" i="1" dirty="0" err="1">
                <a:effectLst>
                  <a:outerShdw blurRad="38100" dist="38100" dir="2700000" algn="tl">
                    <a:srgbClr val="000000">
                      <a:alpha val="43137"/>
                    </a:srgbClr>
                  </a:outerShdw>
                </a:effectLst>
                <a:latin typeface="Georgia" pitchFamily="18" charset="0"/>
              </a:rPr>
              <a:t>політопта</a:t>
            </a:r>
            <a:r>
              <a:rPr lang="uk-UA" sz="1800" b="1" i="1" dirty="0">
                <a:effectLst>
                  <a:outerShdw blurRad="38100" dist="38100" dir="2700000" algn="tl">
                    <a:srgbClr val="000000">
                      <a:alpha val="43137"/>
                    </a:srgbClr>
                  </a:outerShdw>
                </a:effectLst>
                <a:latin typeface="Georgia" pitchFamily="18" charset="0"/>
              </a:rPr>
              <a:t> </a:t>
            </a:r>
            <a:r>
              <a:rPr lang="uk-UA" sz="1800" b="1" i="1" dirty="0" err="1">
                <a:effectLst>
                  <a:outerShdw blurRad="38100" dist="38100" dir="2700000" algn="tl">
                    <a:srgbClr val="000000">
                      <a:alpha val="43137"/>
                    </a:srgbClr>
                  </a:outerShdw>
                </a:effectLst>
                <a:latin typeface="Georgia" pitchFamily="18" charset="0"/>
              </a:rPr>
              <a:t>шлуночкова</a:t>
            </a:r>
            <a:r>
              <a:rPr lang="uk-UA" sz="1800" b="1" i="1" dirty="0">
                <a:effectLst>
                  <a:outerShdw blurRad="38100" dist="38100" dir="2700000" algn="tl">
                    <a:srgbClr val="000000">
                      <a:alpha val="43137"/>
                    </a:srgbClr>
                  </a:outerShdw>
                </a:effectLst>
                <a:latin typeface="Georgia" pitchFamily="18" charset="0"/>
              </a:rPr>
              <a:t> </a:t>
            </a:r>
            <a:r>
              <a:rPr lang="uk-UA" sz="1800" b="1" i="1" dirty="0" err="1">
                <a:effectLst>
                  <a:outerShdw blurRad="38100" dist="38100" dir="2700000" algn="tl">
                    <a:srgbClr val="000000">
                      <a:alpha val="43137"/>
                    </a:srgbClr>
                  </a:outerShdw>
                </a:effectLst>
                <a:latin typeface="Georgia" pitchFamily="18" charset="0"/>
              </a:rPr>
              <a:t>Ех</a:t>
            </a:r>
            <a:endParaRPr lang="ru-RU" sz="1800" b="1" i="1" dirty="0">
              <a:effectLst>
                <a:outerShdw blurRad="38100" dist="38100" dir="2700000" algn="tl">
                  <a:srgbClr val="000000">
                    <a:alpha val="43137"/>
                  </a:srgbClr>
                </a:outerShdw>
              </a:effectLst>
              <a:latin typeface="Georgia" pitchFamily="18" charset="0"/>
            </a:endParaRPr>
          </a:p>
        </p:txBody>
      </p:sp>
      <p:pic>
        <p:nvPicPr>
          <p:cNvPr id="2050" name="Picture 2" descr="im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3341"/>
            <a:ext cx="666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g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2852936"/>
            <a:ext cx="6667500" cy="146685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43608" y="4319787"/>
            <a:ext cx="6653808" cy="369332"/>
          </a:xfrm>
          <a:prstGeom prst="rect">
            <a:avLst/>
          </a:prstGeom>
        </p:spPr>
        <p:txBody>
          <a:bodyPr wrap="square">
            <a:spAutoFit/>
          </a:bodyPr>
          <a:lstStyle/>
          <a:p>
            <a:pPr algn="ctr"/>
            <a:r>
              <a:rPr lang="uk-UA" b="1" i="1" dirty="0">
                <a:effectLst>
                  <a:outerShdw blurRad="38100" dist="38100" dir="2700000" algn="tl">
                    <a:srgbClr val="000000">
                      <a:alpha val="43137"/>
                    </a:srgbClr>
                  </a:outerShdw>
                </a:effectLst>
                <a:latin typeface="Georgia" pitchFamily="18" charset="0"/>
              </a:rPr>
              <a:t>Групова </a:t>
            </a:r>
            <a:r>
              <a:rPr lang="uk-UA" b="1" i="1" dirty="0" err="1">
                <a:effectLst>
                  <a:outerShdw blurRad="38100" dist="38100" dir="2700000" algn="tl">
                    <a:srgbClr val="000000">
                      <a:alpha val="43137"/>
                    </a:srgbClr>
                  </a:outerShdw>
                </a:effectLst>
                <a:latin typeface="Georgia" pitchFamily="18" charset="0"/>
              </a:rPr>
              <a:t>політопна</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шлуночкова</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Ех</a:t>
            </a:r>
            <a:endParaRPr lang="ru-RU" b="1" i="1" dirty="0">
              <a:effectLst>
                <a:outerShdw blurRad="38100" dist="38100" dir="2700000" algn="tl">
                  <a:srgbClr val="000000">
                    <a:alpha val="43137"/>
                  </a:srgbClr>
                </a:outerShdw>
              </a:effectLst>
              <a:latin typeface="Georgia" pitchFamily="18" charset="0"/>
            </a:endParaRPr>
          </a:p>
        </p:txBody>
      </p:sp>
      <p:pic>
        <p:nvPicPr>
          <p:cNvPr id="2054" name="Picture 6" descr="img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294" y="4689119"/>
            <a:ext cx="6667500" cy="166687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259632" y="6355994"/>
            <a:ext cx="6523162" cy="369332"/>
          </a:xfrm>
          <a:prstGeom prst="rect">
            <a:avLst/>
          </a:prstGeom>
        </p:spPr>
        <p:txBody>
          <a:bodyPr wrap="square">
            <a:spAutoFit/>
          </a:bodyPr>
          <a:lstStyle/>
          <a:p>
            <a:pPr algn="ctr"/>
            <a:r>
              <a:rPr lang="uk-UA" b="1" i="1" dirty="0">
                <a:effectLst>
                  <a:outerShdw blurRad="38100" dist="38100" dir="2700000" algn="tl">
                    <a:srgbClr val="000000">
                      <a:alpha val="43137"/>
                    </a:srgbClr>
                  </a:outerShdw>
                </a:effectLst>
                <a:latin typeface="Georgia" pitchFamily="18" charset="0"/>
              </a:rPr>
              <a:t>Рання </a:t>
            </a:r>
            <a:r>
              <a:rPr lang="uk-UA" b="1" i="1" dirty="0" err="1">
                <a:effectLst>
                  <a:outerShdw blurRad="38100" dist="38100" dir="2700000" algn="tl">
                    <a:srgbClr val="000000">
                      <a:alpha val="43137"/>
                    </a:srgbClr>
                  </a:outerShdw>
                </a:effectLst>
                <a:latin typeface="Georgia" pitchFamily="18" charset="0"/>
              </a:rPr>
              <a:t>шлуночкова</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Ех</a:t>
            </a:r>
            <a:r>
              <a:rPr lang="uk-UA" b="1" i="1" dirty="0">
                <a:effectLst>
                  <a:outerShdw blurRad="38100" dist="38100" dir="2700000" algn="tl">
                    <a:srgbClr val="000000">
                      <a:alpha val="43137"/>
                    </a:srgbClr>
                  </a:outerShdw>
                </a:effectLst>
                <a:latin typeface="Georgia" pitchFamily="18" charset="0"/>
              </a:rPr>
              <a:t>  </a:t>
            </a:r>
            <a:r>
              <a:rPr lang="en-US" b="1" i="1" dirty="0">
                <a:effectLst>
                  <a:outerShdw blurRad="38100" dist="38100" dir="2700000" algn="tl">
                    <a:srgbClr val="000000">
                      <a:alpha val="43137"/>
                    </a:srgbClr>
                  </a:outerShdw>
                </a:effectLst>
                <a:latin typeface="Georgia" pitchFamily="18" charset="0"/>
              </a:rPr>
              <a:t>„R </a:t>
            </a:r>
            <a:r>
              <a:rPr lang="ru-RU" b="1" i="1" dirty="0">
                <a:effectLst>
                  <a:outerShdw blurRad="38100" dist="38100" dir="2700000" algn="tl">
                    <a:srgbClr val="000000">
                      <a:alpha val="43137"/>
                    </a:srgbClr>
                  </a:outerShdw>
                </a:effectLst>
                <a:latin typeface="Georgia" pitchFamily="18" charset="0"/>
              </a:rPr>
              <a:t>на Т”</a:t>
            </a:r>
          </a:p>
        </p:txBody>
      </p:sp>
    </p:spTree>
    <p:extLst>
      <p:ext uri="{BB962C8B-B14F-4D97-AF65-F5344CB8AC3E}">
        <p14:creationId xmlns:p14="http://schemas.microsoft.com/office/powerpoint/2010/main" val="2383189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g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92696"/>
            <a:ext cx="8208912" cy="44644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115616" y="5445224"/>
            <a:ext cx="6667500" cy="646331"/>
          </a:xfrm>
          <a:prstGeom prst="rect">
            <a:avLst/>
          </a:prstGeom>
        </p:spPr>
        <p:txBody>
          <a:bodyPr wrap="square">
            <a:spAutoFit/>
          </a:bodyPr>
          <a:lstStyle/>
          <a:p>
            <a:pPr algn="ctr"/>
            <a:r>
              <a:rPr lang="uk-UA" b="1" i="1" dirty="0" err="1">
                <a:effectLst>
                  <a:outerShdw blurRad="38100" dist="38100" dir="2700000" algn="tl">
                    <a:srgbClr val="000000">
                      <a:alpha val="43137"/>
                    </a:srgbClr>
                  </a:outerShdw>
                </a:effectLst>
                <a:latin typeface="Georgia" pitchFamily="18" charset="0"/>
              </a:rPr>
              <a:t>Правошлуночкова</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Ех</a:t>
            </a:r>
            <a:r>
              <a:rPr lang="uk-UA" b="1" i="1" dirty="0">
                <a:effectLst>
                  <a:outerShdw blurRad="38100" dist="38100" dir="2700000" algn="tl">
                    <a:srgbClr val="000000">
                      <a:alpha val="43137"/>
                    </a:srgbClr>
                  </a:outerShdw>
                </a:effectLst>
                <a:latin typeface="Georgia" pitchFamily="18" charset="0"/>
              </a:rPr>
              <a:t> на тлі </a:t>
            </a:r>
            <a:r>
              <a:rPr lang="ru-RU" i="1" dirty="0"/>
              <a:t> </a:t>
            </a:r>
            <a:r>
              <a:rPr lang="ru-RU" b="1" i="1" dirty="0">
                <a:effectLst>
                  <a:outerShdw blurRad="38100" dist="38100" dir="2700000" algn="tl">
                    <a:srgbClr val="000000">
                      <a:alpha val="43137"/>
                    </a:srgbClr>
                  </a:outerShdw>
                </a:effectLst>
                <a:latin typeface="Georgia" pitchFamily="18" charset="0"/>
              </a:rPr>
              <a:t>горизонтальной депрессии сегмента </a:t>
            </a:r>
            <a:r>
              <a:rPr lang="en-US" b="1" i="1" dirty="0">
                <a:effectLst>
                  <a:outerShdw blurRad="38100" dist="38100" dir="2700000" algn="tl">
                    <a:srgbClr val="000000">
                      <a:alpha val="43137"/>
                    </a:srgbClr>
                  </a:outerShdw>
                </a:effectLst>
                <a:latin typeface="Georgia" pitchFamily="18" charset="0"/>
              </a:rPr>
              <a:t>ST</a:t>
            </a:r>
            <a:endParaRPr lang="ru-RU"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1762370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Заголовок 1"/>
          <p:cNvSpPr>
            <a:spLocks noGrp="1"/>
          </p:cNvSpPr>
          <p:nvPr>
            <p:ph type="title"/>
          </p:nvPr>
        </p:nvSpPr>
        <p:spPr/>
        <p:txBody>
          <a:bodyPr>
            <a:normAutofit fontScale="90000"/>
          </a:bodyPr>
          <a:lstStyle/>
          <a:p>
            <a:r>
              <a:rPr lang="uk-UA" dirty="0"/>
              <a:t>І зубця Т </a:t>
            </a:r>
            <a:r>
              <a:rPr lang="uk-UA" dirty="0" err="1"/>
              <a:t>дискордантно</a:t>
            </a:r>
            <a:r>
              <a:rPr lang="uk-UA" dirty="0"/>
              <a:t> </a:t>
            </a:r>
            <a:r>
              <a:rPr lang="uk-UA" dirty="0" err="1"/>
              <a:t>напрвленню</a:t>
            </a:r>
            <a:r>
              <a:rPr lang="uk-UA" dirty="0"/>
              <a:t> основного зубця </a:t>
            </a:r>
            <a:r>
              <a:rPr lang="uk-UA" dirty="0" err="1"/>
              <a:t>комплекса</a:t>
            </a:r>
            <a:r>
              <a:rPr lang="uk-UA" dirty="0"/>
              <a:t> </a:t>
            </a:r>
            <a:endParaRPr lang="ru-RU" dirty="0"/>
          </a:p>
        </p:txBody>
      </p:sp>
      <p:sp>
        <p:nvSpPr>
          <p:cNvPr id="79875" name="Содержимое 2"/>
          <p:cNvSpPr>
            <a:spLocks noGrp="1"/>
          </p:cNvSpPr>
          <p:nvPr>
            <p:ph idx="1"/>
          </p:nvPr>
        </p:nvSpPr>
        <p:spPr/>
        <p:txBody>
          <a:bodyPr/>
          <a:lstStyle/>
          <a:p>
            <a:endParaRPr lang="ru-RU"/>
          </a:p>
        </p:txBody>
      </p:sp>
      <p:pic>
        <p:nvPicPr>
          <p:cNvPr id="79876" name="Picture 2"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0" y="0"/>
            <a:ext cx="9144000" cy="584200"/>
          </a:xfrm>
          <a:prstGeom prst="rect">
            <a:avLst/>
          </a:prstGeom>
          <a:solidFill>
            <a:schemeClr val="bg1"/>
          </a:solidFill>
        </p:spPr>
        <p:txBody>
          <a:bodyPr>
            <a:spAutoFit/>
          </a:bodyPr>
          <a:lstStyle/>
          <a:p>
            <a:pPr algn="ctr">
              <a:defRPr/>
            </a:pPr>
            <a:r>
              <a:rPr lang="uk-UA" sz="3200" b="1" i="1" dirty="0">
                <a:effectLst>
                  <a:outerShdw blurRad="38100" dist="38100" dir="2700000" algn="tl">
                    <a:srgbClr val="000000">
                      <a:alpha val="43137"/>
                    </a:srgbClr>
                  </a:outerShdw>
                </a:effectLst>
                <a:latin typeface="Georgia" pitchFamily="18" charset="0"/>
              </a:rPr>
              <a:t>Е</a:t>
            </a:r>
            <a:r>
              <a:rPr lang="ru-RU" sz="3200" b="1" i="1" dirty="0">
                <a:effectLst>
                  <a:outerShdw blurRad="38100" dist="38100" dir="2700000" algn="tl">
                    <a:srgbClr val="000000">
                      <a:alpha val="43137"/>
                    </a:srgbClr>
                  </a:outerShdw>
                </a:effectLst>
                <a:latin typeface="Georgia" pitchFamily="18" charset="0"/>
              </a:rPr>
              <a:t>КГ </a:t>
            </a:r>
            <a:r>
              <a:rPr lang="ru-RU" sz="3200" b="1" i="1" dirty="0" err="1">
                <a:effectLst>
                  <a:outerShdw blurRad="38100" dist="38100" dir="2700000" algn="tl">
                    <a:srgbClr val="000000">
                      <a:alpha val="43137"/>
                    </a:srgbClr>
                  </a:outerShdw>
                </a:effectLst>
                <a:latin typeface="Georgia" pitchFamily="18" charset="0"/>
              </a:rPr>
              <a:t>ознаки</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шлуночкової</a:t>
            </a:r>
            <a:r>
              <a:rPr lang="ru-RU" sz="3200" b="1" i="1" dirty="0">
                <a:effectLst>
                  <a:outerShdw blurRad="38100" dist="38100" dir="2700000" algn="tl">
                    <a:srgbClr val="000000">
                      <a:alpha val="43137"/>
                    </a:srgbClr>
                  </a:outerShdw>
                </a:effectLst>
                <a:latin typeface="Georgia" pitchFamily="18" charset="0"/>
              </a:rPr>
              <a:t> </a:t>
            </a:r>
            <a:r>
              <a:rPr lang="en-US" sz="3200" b="1" i="1" dirty="0">
                <a:effectLst>
                  <a:outerShdw blurRad="38100" dist="38100" dir="2700000" algn="tl">
                    <a:srgbClr val="000000">
                      <a:alpha val="43137"/>
                    </a:srgbClr>
                  </a:outerShdw>
                </a:effectLst>
                <a:latin typeface="Georgia" pitchFamily="18" charset="0"/>
              </a:rPr>
              <a:t>Ex</a:t>
            </a:r>
            <a:endParaRPr lang="ru-RU" sz="3200" b="1" i="1" dirty="0">
              <a:effectLst>
                <a:outerShdw blurRad="38100" dist="38100" dir="2700000" algn="tl">
                  <a:srgbClr val="000000">
                    <a:alpha val="43137"/>
                  </a:srgbClr>
                </a:outerShdw>
              </a:effectLst>
              <a:latin typeface="Georgia" pitchFamily="18" charset="0"/>
            </a:endParaRPr>
          </a:p>
        </p:txBody>
      </p:sp>
      <p:sp>
        <p:nvSpPr>
          <p:cNvPr id="2" name="Прямоугольник 1"/>
          <p:cNvSpPr/>
          <p:nvPr/>
        </p:nvSpPr>
        <p:spPr>
          <a:xfrm>
            <a:off x="179512" y="600621"/>
            <a:ext cx="8964488" cy="4062651"/>
          </a:xfrm>
          <a:prstGeom prst="rect">
            <a:avLst/>
          </a:prstGeom>
          <a:solidFill>
            <a:schemeClr val="bg1"/>
          </a:solidFill>
        </p:spPr>
        <p:txBody>
          <a:bodyPr wrap="square">
            <a:spAutoFit/>
          </a:bodyPr>
          <a:lstStyle/>
          <a:p>
            <a:r>
              <a:rPr lang="uk-UA" sz="2400" b="1" i="1" dirty="0">
                <a:effectLst>
                  <a:outerShdw blurRad="38100" dist="38100" dir="2700000" algn="tl">
                    <a:srgbClr val="000000">
                      <a:alpha val="43137"/>
                    </a:srgbClr>
                  </a:outerShdw>
                </a:effectLst>
                <a:latin typeface="Georgia" pitchFamily="18" charset="0"/>
              </a:rPr>
              <a:t>Позачергова поява на ЕКГ зміненого </a:t>
            </a:r>
            <a:r>
              <a:rPr lang="uk-UA" sz="2400" b="1" i="1" dirty="0" err="1">
                <a:effectLst>
                  <a:outerShdw blurRad="38100" dist="38100" dir="2700000" algn="tl">
                    <a:srgbClr val="000000">
                      <a:alpha val="43137"/>
                    </a:srgbClr>
                  </a:outerShdw>
                </a:effectLst>
                <a:latin typeface="Georgia" pitchFamily="18" charset="0"/>
              </a:rPr>
              <a:t>шлуночкового</a:t>
            </a:r>
            <a:r>
              <a:rPr lang="uk-UA" sz="2400" b="1" i="1" dirty="0">
                <a:effectLst>
                  <a:outerShdw blurRad="38100" dist="38100" dir="2700000" algn="tl">
                    <a:srgbClr val="000000">
                      <a:alpha val="43137"/>
                    </a:srgbClr>
                  </a:outerShdw>
                </a:effectLst>
                <a:latin typeface="Georgia" pitchFamily="18" charset="0"/>
              </a:rPr>
              <a:t> </a:t>
            </a:r>
            <a:r>
              <a:rPr lang="uk-UA" sz="2400" b="1" i="1" dirty="0" err="1">
                <a:effectLst>
                  <a:outerShdw blurRad="38100" dist="38100" dir="2700000" algn="tl">
                    <a:srgbClr val="000000">
                      <a:alpha val="43137"/>
                    </a:srgbClr>
                  </a:outerShdw>
                </a:effectLst>
                <a:latin typeface="Georgia" pitchFamily="18" charset="0"/>
              </a:rPr>
              <a:t>комплекса</a:t>
            </a:r>
            <a:r>
              <a:rPr lang="uk-UA" sz="2400" b="1" i="1" dirty="0">
                <a:effectLst>
                  <a:outerShdw blurRad="38100" dist="38100" dir="2700000" algn="tl">
                    <a:srgbClr val="000000">
                      <a:alpha val="43137"/>
                    </a:srgbClr>
                  </a:outerShdw>
                </a:effectLst>
                <a:latin typeface="Georgia" pitchFamily="18" charset="0"/>
              </a:rPr>
              <a:t> </a:t>
            </a:r>
            <a:r>
              <a:rPr lang="en-US" sz="2400" b="1" i="1" dirty="0">
                <a:effectLst>
                  <a:outerShdw blurRad="38100" dist="38100" dir="2700000" algn="tl">
                    <a:srgbClr val="000000">
                      <a:alpha val="43137"/>
                    </a:srgbClr>
                  </a:outerShdw>
                </a:effectLst>
                <a:latin typeface="Georgia" pitchFamily="18" charset="0"/>
              </a:rPr>
              <a:t>QRS</a:t>
            </a:r>
            <a:endParaRPr lang="uk-UA" sz="2400" b="1" i="1" dirty="0">
              <a:effectLst>
                <a:outerShdw blurRad="38100" dist="38100" dir="2700000" algn="tl">
                  <a:srgbClr val="000000">
                    <a:alpha val="43137"/>
                  </a:srgbClr>
                </a:outerShdw>
              </a:effectLst>
              <a:latin typeface="Georgia" pitchFamily="18" charset="0"/>
            </a:endParaRPr>
          </a:p>
          <a:p>
            <a:r>
              <a:rPr lang="uk-UA" sz="2400" b="1" i="1" dirty="0">
                <a:effectLst>
                  <a:outerShdw blurRad="38100" dist="38100" dir="2700000" algn="tl">
                    <a:srgbClr val="000000">
                      <a:alpha val="43137"/>
                    </a:srgbClr>
                  </a:outerShdw>
                </a:effectLst>
                <a:latin typeface="Georgia" pitchFamily="18" charset="0"/>
              </a:rPr>
              <a:t>Розширення (до 0,12 с та більше) та деформація </a:t>
            </a:r>
            <a:r>
              <a:rPr lang="uk-UA" sz="2400" b="1" i="1" dirty="0" err="1">
                <a:effectLst>
                  <a:outerShdw blurRad="38100" dist="38100" dir="2700000" algn="tl">
                    <a:srgbClr val="000000">
                      <a:alpha val="43137"/>
                    </a:srgbClr>
                  </a:outerShdw>
                </a:effectLst>
                <a:latin typeface="Georgia" pitchFamily="18" charset="0"/>
              </a:rPr>
              <a:t>екстрасистолічного</a:t>
            </a:r>
            <a:r>
              <a:rPr lang="uk-UA" sz="2400" b="1" i="1" dirty="0">
                <a:effectLst>
                  <a:outerShdw blurRad="38100" dist="38100" dir="2700000" algn="tl">
                    <a:srgbClr val="000000">
                      <a:alpha val="43137"/>
                    </a:srgbClr>
                  </a:outerShdw>
                </a:effectLst>
                <a:latin typeface="Georgia" pitchFamily="18" charset="0"/>
              </a:rPr>
              <a:t> </a:t>
            </a:r>
            <a:r>
              <a:rPr lang="uk-UA" sz="2400" b="1" i="1" dirty="0" err="1">
                <a:effectLst>
                  <a:outerShdw blurRad="38100" dist="38100" dir="2700000" algn="tl">
                    <a:srgbClr val="000000">
                      <a:alpha val="43137"/>
                    </a:srgbClr>
                  </a:outerShdw>
                </a:effectLst>
                <a:latin typeface="Georgia" pitchFamily="18" charset="0"/>
              </a:rPr>
              <a:t>комплекса</a:t>
            </a:r>
            <a:r>
              <a:rPr lang="uk-UA" sz="2400" b="1" i="1" dirty="0">
                <a:effectLst>
                  <a:outerShdw blurRad="38100" dist="38100" dir="2700000" algn="tl">
                    <a:srgbClr val="000000">
                      <a:alpha val="43137"/>
                    </a:srgbClr>
                  </a:outerShdw>
                </a:effectLst>
                <a:latin typeface="Georgia" pitchFamily="18" charset="0"/>
              </a:rPr>
              <a:t> </a:t>
            </a:r>
            <a:r>
              <a:rPr lang="en-US" sz="2400" b="1" i="1" dirty="0">
                <a:effectLst>
                  <a:outerShdw blurRad="38100" dist="38100" dir="2700000" algn="tl">
                    <a:srgbClr val="000000">
                      <a:alpha val="43137"/>
                    </a:srgbClr>
                  </a:outerShdw>
                </a:effectLst>
                <a:latin typeface="Georgia" pitchFamily="18" charset="0"/>
              </a:rPr>
              <a:t>QRS</a:t>
            </a:r>
            <a:endParaRPr lang="uk-UA" sz="2400" b="1" i="1" dirty="0">
              <a:effectLst>
                <a:outerShdw blurRad="38100" dist="38100" dir="2700000" algn="tl">
                  <a:srgbClr val="000000">
                    <a:alpha val="43137"/>
                  </a:srgbClr>
                </a:outerShdw>
              </a:effectLst>
              <a:latin typeface="Georgia" pitchFamily="18" charset="0"/>
            </a:endParaRPr>
          </a:p>
          <a:p>
            <a:r>
              <a:rPr lang="uk-UA" sz="2400" b="1" i="1" dirty="0">
                <a:effectLst>
                  <a:outerShdw blurRad="38100" dist="38100" dir="2700000" algn="tl">
                    <a:srgbClr val="000000">
                      <a:alpha val="43137"/>
                    </a:srgbClr>
                  </a:outerShdw>
                </a:effectLst>
                <a:latin typeface="Georgia" pitchFamily="18" charset="0"/>
              </a:rPr>
              <a:t>Розташування сегмента </a:t>
            </a:r>
            <a:r>
              <a:rPr lang="en-US" sz="2400" b="1" i="1" dirty="0">
                <a:effectLst>
                  <a:outerShdw blurRad="38100" dist="38100" dir="2700000" algn="tl">
                    <a:srgbClr val="000000">
                      <a:alpha val="43137"/>
                    </a:srgbClr>
                  </a:outerShdw>
                </a:effectLst>
                <a:latin typeface="Georgia" pitchFamily="18" charset="0"/>
              </a:rPr>
              <a:t>ST</a:t>
            </a:r>
            <a:r>
              <a:rPr lang="uk-UA" sz="2400" b="1" i="1" dirty="0">
                <a:effectLst>
                  <a:outerShdw blurRad="38100" dist="38100" dir="2700000" algn="tl">
                    <a:srgbClr val="000000">
                      <a:alpha val="43137"/>
                    </a:srgbClr>
                  </a:outerShdw>
                </a:effectLst>
                <a:latin typeface="Georgia" pitchFamily="18" charset="0"/>
              </a:rPr>
              <a:t> і зубця Т </a:t>
            </a:r>
            <a:r>
              <a:rPr lang="uk-UA" sz="2400" b="1" i="1" dirty="0" err="1">
                <a:effectLst>
                  <a:outerShdw blurRad="38100" dist="38100" dir="2700000" algn="tl">
                    <a:srgbClr val="000000">
                      <a:alpha val="43137"/>
                    </a:srgbClr>
                  </a:outerShdw>
                </a:effectLst>
                <a:latin typeface="Georgia" pitchFamily="18" charset="0"/>
              </a:rPr>
              <a:t>дискордантно</a:t>
            </a:r>
            <a:r>
              <a:rPr lang="uk-UA" sz="2400" b="1" i="1" dirty="0">
                <a:effectLst>
                  <a:outerShdw blurRad="38100" dist="38100" dir="2700000" algn="tl">
                    <a:srgbClr val="000000">
                      <a:alpha val="43137"/>
                    </a:srgbClr>
                  </a:outerShdw>
                </a:effectLst>
                <a:latin typeface="Georgia" pitchFamily="18" charset="0"/>
              </a:rPr>
              <a:t> направленню основного зубця комплексу </a:t>
            </a:r>
            <a:r>
              <a:rPr lang="en-US" sz="2400" b="1" i="1" dirty="0">
                <a:effectLst>
                  <a:outerShdw blurRad="38100" dist="38100" dir="2700000" algn="tl">
                    <a:srgbClr val="000000">
                      <a:alpha val="43137"/>
                    </a:srgbClr>
                  </a:outerShdw>
                </a:effectLst>
                <a:latin typeface="Georgia" pitchFamily="18" charset="0"/>
              </a:rPr>
              <a:t>QRS</a:t>
            </a:r>
            <a:endParaRPr lang="uk-UA" sz="2400" b="1" i="1" dirty="0">
              <a:effectLst>
                <a:outerShdw blurRad="38100" dist="38100" dir="2700000" algn="tl">
                  <a:srgbClr val="000000">
                    <a:alpha val="43137"/>
                  </a:srgbClr>
                </a:outerShdw>
              </a:effectLst>
              <a:latin typeface="Georgia" pitchFamily="18" charset="0"/>
            </a:endParaRPr>
          </a:p>
          <a:p>
            <a:r>
              <a:rPr lang="uk-UA" sz="2400" b="1" i="1" dirty="0">
                <a:effectLst>
                  <a:outerShdw blurRad="38100" dist="38100" dir="2700000" algn="tl">
                    <a:srgbClr val="000000">
                      <a:alpha val="43137"/>
                    </a:srgbClr>
                  </a:outerShdw>
                </a:effectLst>
                <a:latin typeface="Georgia" pitchFamily="18" charset="0"/>
              </a:rPr>
              <a:t>Відсутність зубця Р</a:t>
            </a:r>
          </a:p>
          <a:p>
            <a:r>
              <a:rPr lang="uk-UA" sz="2400" b="1" i="1" dirty="0">
                <a:effectLst>
                  <a:outerShdw blurRad="38100" dist="38100" dir="2700000" algn="tl">
                    <a:srgbClr val="000000">
                      <a:alpha val="43137"/>
                    </a:srgbClr>
                  </a:outerShdw>
                </a:effectLst>
                <a:latin typeface="Georgia" pitchFamily="18" charset="0"/>
              </a:rPr>
              <a:t>Наявність після </a:t>
            </a:r>
            <a:r>
              <a:rPr lang="uk-UA" sz="2400" b="1" i="1" dirty="0" err="1">
                <a:effectLst>
                  <a:outerShdw blurRad="38100" dist="38100" dir="2700000" algn="tl">
                    <a:srgbClr val="000000">
                      <a:alpha val="43137"/>
                    </a:srgbClr>
                  </a:outerShdw>
                </a:effectLst>
                <a:latin typeface="Georgia" pitchFamily="18" charset="0"/>
              </a:rPr>
              <a:t>шлуночкової</a:t>
            </a:r>
            <a:r>
              <a:rPr lang="uk-UA" sz="2400" b="1" i="1" dirty="0">
                <a:effectLst>
                  <a:outerShdw blurRad="38100" dist="38100" dir="2700000" algn="tl">
                    <a:srgbClr val="000000">
                      <a:alpha val="43137"/>
                    </a:srgbClr>
                  </a:outerShdw>
                </a:effectLst>
                <a:latin typeface="Georgia" pitchFamily="18" charset="0"/>
              </a:rPr>
              <a:t> </a:t>
            </a:r>
            <a:r>
              <a:rPr lang="uk-UA" sz="2400" b="1" i="1" dirty="0" err="1">
                <a:effectLst>
                  <a:outerShdw blurRad="38100" dist="38100" dir="2700000" algn="tl">
                    <a:srgbClr val="000000">
                      <a:alpha val="43137"/>
                    </a:srgbClr>
                  </a:outerShdw>
                </a:effectLst>
                <a:latin typeface="Georgia" pitchFamily="18" charset="0"/>
              </a:rPr>
              <a:t>Ех</a:t>
            </a:r>
            <a:r>
              <a:rPr lang="uk-UA" sz="2400" b="1" i="1" dirty="0">
                <a:effectLst>
                  <a:outerShdw blurRad="38100" dist="38100" dir="2700000" algn="tl">
                    <a:srgbClr val="000000">
                      <a:alpha val="43137"/>
                    </a:srgbClr>
                  </a:outerShdw>
                </a:effectLst>
                <a:latin typeface="Georgia" pitchFamily="18" charset="0"/>
              </a:rPr>
              <a:t> повної компенсаторної паузи</a:t>
            </a:r>
          </a:p>
          <a:p>
            <a:endParaRPr lang="ru-RU" b="1" i="1" dirty="0">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821407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Заголовок 1"/>
          <p:cNvSpPr>
            <a:spLocks noGrp="1"/>
          </p:cNvSpPr>
          <p:nvPr>
            <p:ph type="title"/>
          </p:nvPr>
        </p:nvSpPr>
        <p:spPr/>
        <p:txBody>
          <a:bodyPr/>
          <a:lstStyle/>
          <a:p>
            <a:endParaRPr lang="ru-RU"/>
          </a:p>
        </p:txBody>
      </p:sp>
      <p:sp>
        <p:nvSpPr>
          <p:cNvPr id="80899" name="Содержимое 2"/>
          <p:cNvSpPr>
            <a:spLocks noGrp="1"/>
          </p:cNvSpPr>
          <p:nvPr>
            <p:ph idx="1"/>
          </p:nvPr>
        </p:nvSpPr>
        <p:spPr/>
        <p:txBody>
          <a:bodyPr/>
          <a:lstStyle/>
          <a:p>
            <a:endParaRPr lang="ru-RU"/>
          </a:p>
        </p:txBody>
      </p:sp>
      <p:pic>
        <p:nvPicPr>
          <p:cNvPr id="80900" name="Picture 2" descr="Картинки по запросу &quot;экг аритми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0" y="0"/>
            <a:ext cx="9144000" cy="2308225"/>
          </a:xfrm>
          <a:prstGeom prst="rect">
            <a:avLst/>
          </a:prstGeom>
          <a:solidFill>
            <a:schemeClr val="bg1"/>
          </a:solidFill>
        </p:spPr>
        <p:txBody>
          <a:bodyPr>
            <a:spAutoFit/>
          </a:bodyPr>
          <a:lstStyle/>
          <a:p>
            <a:pPr algn="ctr">
              <a:defRPr/>
            </a:pPr>
            <a:endParaRPr lang="ru-RU" sz="3600" b="1" i="1" dirty="0">
              <a:solidFill>
                <a:srgbClr val="009900"/>
              </a:solidFill>
              <a:effectLst>
                <a:outerShdw blurRad="38100" dist="38100" dir="2700000" algn="tl">
                  <a:srgbClr val="C0C0C0"/>
                </a:outerShdw>
              </a:effectLst>
              <a:latin typeface="Georgia" pitchFamily="18" charset="0"/>
            </a:endParaRPr>
          </a:p>
          <a:p>
            <a:pPr algn="ctr">
              <a:defRPr/>
            </a:pPr>
            <a:endParaRPr lang="ru-RU" sz="3600" b="1" i="1" dirty="0">
              <a:solidFill>
                <a:srgbClr val="009900"/>
              </a:solidFill>
              <a:effectLst>
                <a:outerShdw blurRad="38100" dist="38100" dir="2700000" algn="tl">
                  <a:srgbClr val="C0C0C0"/>
                </a:outerShdw>
              </a:effectLst>
              <a:latin typeface="Georgia" pitchFamily="18" charset="0"/>
            </a:endParaRPr>
          </a:p>
          <a:p>
            <a:pPr algn="ctr">
              <a:defRPr/>
            </a:pPr>
            <a:r>
              <a:rPr lang="ru-RU" sz="3600" b="1" i="1" dirty="0" err="1">
                <a:effectLst>
                  <a:outerShdw blurRad="38100" dist="38100" dir="2700000" algn="tl">
                    <a:srgbClr val="C0C0C0"/>
                  </a:outerShdw>
                </a:effectLst>
                <a:latin typeface="Georgia" pitchFamily="18" charset="0"/>
              </a:rPr>
              <a:t>Шлуночкові</a:t>
            </a:r>
            <a:r>
              <a:rPr lang="ru-RU" sz="3600" b="1" i="1" dirty="0">
                <a:effectLst>
                  <a:outerShdw blurRad="38100" dist="38100" dir="2700000" algn="tl">
                    <a:srgbClr val="C0C0C0"/>
                  </a:outerShdw>
                </a:effectLst>
                <a:latin typeface="Georgia" pitchFamily="18" charset="0"/>
              </a:rPr>
              <a:t> </a:t>
            </a:r>
            <a:r>
              <a:rPr lang="ru-RU" sz="3600" b="1" i="1" dirty="0" err="1">
                <a:effectLst>
                  <a:outerShdw blurRad="38100" dist="38100" dir="2700000" algn="tl">
                    <a:srgbClr val="C0C0C0"/>
                  </a:outerShdw>
                </a:effectLst>
                <a:latin typeface="Georgia" pitchFamily="18" charset="0"/>
              </a:rPr>
              <a:t>екстрасистоли</a:t>
            </a:r>
            <a:endParaRPr lang="ru-RU" sz="3600" b="1" i="1" dirty="0">
              <a:effectLst>
                <a:outerShdw blurRad="38100" dist="38100" dir="2700000" algn="tl">
                  <a:srgbClr val="C0C0C0"/>
                </a:outerShdw>
              </a:effectLst>
              <a:latin typeface="Georgia" pitchFamily="18" charset="0"/>
            </a:endParaRPr>
          </a:p>
          <a:p>
            <a:pPr algn="ctr">
              <a:defRPr/>
            </a:pPr>
            <a:endParaRPr lang="ru-RU" sz="3600" b="1" dirty="0"/>
          </a:p>
        </p:txBody>
      </p:sp>
      <p:sp>
        <p:nvSpPr>
          <p:cNvPr id="7" name="Прямоугольник 6"/>
          <p:cNvSpPr/>
          <p:nvPr/>
        </p:nvSpPr>
        <p:spPr>
          <a:xfrm>
            <a:off x="1226188" y="2786063"/>
            <a:ext cx="3512500" cy="461665"/>
          </a:xfrm>
          <a:prstGeom prst="rect">
            <a:avLst/>
          </a:prstGeom>
          <a:solidFill>
            <a:schemeClr val="bg1"/>
          </a:solidFill>
        </p:spPr>
        <p:txBody>
          <a:bodyPr wrap="none">
            <a:spAutoFit/>
          </a:bodyPr>
          <a:lstStyle/>
          <a:p>
            <a:pPr algn="r">
              <a:defRPr/>
            </a:pPr>
            <a:r>
              <a:rPr lang="ru-RU" sz="2400" b="1" i="1" dirty="0" err="1">
                <a:solidFill>
                  <a:srgbClr val="0000CC"/>
                </a:solidFill>
                <a:effectLst>
                  <a:outerShdw blurRad="38100" dist="38100" dir="2700000" algn="tl">
                    <a:srgbClr val="C0C0C0"/>
                  </a:outerShdw>
                </a:effectLst>
                <a:latin typeface="Georgia" pitchFamily="18" charset="0"/>
              </a:rPr>
              <a:t>Лівошлуночкова</a:t>
            </a:r>
            <a:r>
              <a:rPr lang="ru-RU" sz="2400" b="1" i="1" dirty="0">
                <a:solidFill>
                  <a:srgbClr val="0000CC"/>
                </a:solidFill>
                <a:effectLst>
                  <a:outerShdw blurRad="38100" dist="38100" dir="2700000" algn="tl">
                    <a:srgbClr val="C0C0C0"/>
                  </a:outerShdw>
                </a:effectLst>
                <a:latin typeface="Georgia" pitchFamily="18" charset="0"/>
              </a:rPr>
              <a:t> </a:t>
            </a:r>
            <a:r>
              <a:rPr lang="en-US" sz="2400" b="1" i="1" dirty="0">
                <a:solidFill>
                  <a:srgbClr val="0000CC"/>
                </a:solidFill>
                <a:effectLst>
                  <a:outerShdw blurRad="38100" dist="38100" dir="2700000" algn="tl">
                    <a:srgbClr val="C0C0C0"/>
                  </a:outerShdw>
                </a:effectLst>
                <a:latin typeface="Georgia" pitchFamily="18" charset="0"/>
              </a:rPr>
              <a:t>Ex</a:t>
            </a:r>
            <a:endParaRPr lang="ru-RU" sz="2400" b="1" dirty="0">
              <a:solidFill>
                <a:srgbClr val="0000CC"/>
              </a:solidFill>
            </a:endParaRPr>
          </a:p>
        </p:txBody>
      </p:sp>
      <p:sp>
        <p:nvSpPr>
          <p:cNvPr id="8" name="Прямоугольник 7"/>
          <p:cNvSpPr/>
          <p:nvPr/>
        </p:nvSpPr>
        <p:spPr>
          <a:xfrm>
            <a:off x="5315709" y="2786063"/>
            <a:ext cx="3828291" cy="461665"/>
          </a:xfrm>
          <a:prstGeom prst="rect">
            <a:avLst/>
          </a:prstGeom>
          <a:solidFill>
            <a:schemeClr val="bg1"/>
          </a:solidFill>
        </p:spPr>
        <p:txBody>
          <a:bodyPr wrap="none">
            <a:spAutoFit/>
          </a:bodyPr>
          <a:lstStyle/>
          <a:p>
            <a:pPr algn="r">
              <a:defRPr/>
            </a:pPr>
            <a:r>
              <a:rPr lang="ru-RU" sz="2400" b="1" i="1" dirty="0" err="1">
                <a:solidFill>
                  <a:srgbClr val="0000CC"/>
                </a:solidFill>
                <a:effectLst>
                  <a:outerShdw blurRad="38100" dist="38100" dir="2700000" algn="tl">
                    <a:srgbClr val="C0C0C0"/>
                  </a:outerShdw>
                </a:effectLst>
                <a:latin typeface="Georgia" pitchFamily="18" charset="0"/>
              </a:rPr>
              <a:t>Правошлуночкова</a:t>
            </a:r>
            <a:r>
              <a:rPr lang="ru-RU" sz="2400" b="1" i="1" dirty="0">
                <a:solidFill>
                  <a:srgbClr val="0000CC"/>
                </a:solidFill>
                <a:effectLst>
                  <a:outerShdw blurRad="38100" dist="38100" dir="2700000" algn="tl">
                    <a:srgbClr val="C0C0C0"/>
                  </a:outerShdw>
                </a:effectLst>
                <a:latin typeface="Georgia" pitchFamily="18" charset="0"/>
              </a:rPr>
              <a:t> </a:t>
            </a:r>
            <a:r>
              <a:rPr lang="en-US" sz="2400" b="1" i="1" dirty="0">
                <a:solidFill>
                  <a:srgbClr val="0000CC"/>
                </a:solidFill>
                <a:effectLst>
                  <a:outerShdw blurRad="38100" dist="38100" dir="2700000" algn="tl">
                    <a:srgbClr val="C0C0C0"/>
                  </a:outerShdw>
                </a:effectLst>
                <a:latin typeface="Georgia" pitchFamily="18" charset="0"/>
              </a:rPr>
              <a:t>Ex</a:t>
            </a:r>
            <a:endParaRPr lang="ru-RU" sz="2400" b="1" dirty="0">
              <a:solidFill>
                <a:srgbClr val="0000CC"/>
              </a:solidFill>
            </a:endParaRPr>
          </a:p>
        </p:txBody>
      </p:sp>
      <p:sp>
        <p:nvSpPr>
          <p:cNvPr id="9" name="Прямоугольник 8"/>
          <p:cNvSpPr/>
          <p:nvPr/>
        </p:nvSpPr>
        <p:spPr>
          <a:xfrm>
            <a:off x="3825875" y="3357563"/>
            <a:ext cx="603250" cy="400050"/>
          </a:xfrm>
          <a:prstGeom prst="rect">
            <a:avLst/>
          </a:prstGeom>
          <a:solidFill>
            <a:schemeClr val="bg1"/>
          </a:solidFill>
        </p:spPr>
        <p:txBody>
          <a:bodyPr>
            <a:spAutoFit/>
          </a:bodyPr>
          <a:lstStyle/>
          <a:p>
            <a:pPr algn="r">
              <a:defRPr/>
            </a:pPr>
            <a:r>
              <a:rPr lang="en-US" sz="2000" b="1" i="1" dirty="0">
                <a:solidFill>
                  <a:srgbClr val="0000CC"/>
                </a:solidFill>
                <a:effectLst>
                  <a:outerShdw blurRad="38100" dist="38100" dir="2700000" algn="tl">
                    <a:srgbClr val="C0C0C0"/>
                  </a:outerShdw>
                </a:effectLst>
                <a:latin typeface="Georgia" pitchFamily="18" charset="0"/>
              </a:rPr>
              <a:t>Ex</a:t>
            </a:r>
            <a:endParaRPr lang="ru-RU" sz="2000" dirty="0"/>
          </a:p>
        </p:txBody>
      </p:sp>
      <p:sp>
        <p:nvSpPr>
          <p:cNvPr id="10" name="Прямоугольник 9"/>
          <p:cNvSpPr/>
          <p:nvPr/>
        </p:nvSpPr>
        <p:spPr>
          <a:xfrm>
            <a:off x="6858000" y="3357563"/>
            <a:ext cx="603250" cy="400050"/>
          </a:xfrm>
          <a:prstGeom prst="rect">
            <a:avLst/>
          </a:prstGeom>
          <a:solidFill>
            <a:schemeClr val="bg1"/>
          </a:solidFill>
        </p:spPr>
        <p:txBody>
          <a:bodyPr>
            <a:spAutoFit/>
          </a:bodyPr>
          <a:lstStyle/>
          <a:p>
            <a:pPr algn="r">
              <a:defRPr/>
            </a:pPr>
            <a:r>
              <a:rPr lang="en-US" sz="2000" b="1" i="1" dirty="0">
                <a:solidFill>
                  <a:srgbClr val="0000CC"/>
                </a:solidFill>
                <a:effectLst>
                  <a:outerShdw blurRad="38100" dist="38100" dir="2700000" algn="tl">
                    <a:srgbClr val="C0C0C0"/>
                  </a:outerShdw>
                </a:effectLst>
                <a:latin typeface="Georgia" pitchFamily="18" charset="0"/>
              </a:rPr>
              <a:t>Ex</a:t>
            </a:r>
            <a:endParaRPr lang="ru-RU" sz="2000" dirty="0"/>
          </a:p>
        </p:txBody>
      </p:sp>
      <p:sp>
        <p:nvSpPr>
          <p:cNvPr id="11" name="Прямоугольник 10"/>
          <p:cNvSpPr/>
          <p:nvPr/>
        </p:nvSpPr>
        <p:spPr>
          <a:xfrm>
            <a:off x="6643688" y="5929313"/>
            <a:ext cx="603250" cy="400050"/>
          </a:xfrm>
          <a:prstGeom prst="rect">
            <a:avLst/>
          </a:prstGeom>
          <a:solidFill>
            <a:schemeClr val="bg1"/>
          </a:solidFill>
        </p:spPr>
        <p:txBody>
          <a:bodyPr>
            <a:spAutoFit/>
          </a:bodyPr>
          <a:lstStyle/>
          <a:p>
            <a:pPr algn="r">
              <a:defRPr/>
            </a:pPr>
            <a:r>
              <a:rPr lang="en-US" sz="2000" b="1" i="1" dirty="0">
                <a:solidFill>
                  <a:srgbClr val="0000CC"/>
                </a:solidFill>
                <a:effectLst>
                  <a:outerShdw blurRad="38100" dist="38100" dir="2700000" algn="tl">
                    <a:srgbClr val="C0C0C0"/>
                  </a:outerShdw>
                </a:effectLst>
                <a:latin typeface="Georgia" pitchFamily="18" charset="0"/>
              </a:rPr>
              <a:t>Ex</a:t>
            </a:r>
            <a:endParaRPr lang="ru-RU" sz="2000" dirty="0"/>
          </a:p>
        </p:txBody>
      </p:sp>
      <p:sp>
        <p:nvSpPr>
          <p:cNvPr id="12" name="Прямоугольник 11"/>
          <p:cNvSpPr/>
          <p:nvPr/>
        </p:nvSpPr>
        <p:spPr>
          <a:xfrm>
            <a:off x="3429000" y="5214938"/>
            <a:ext cx="603250" cy="400050"/>
          </a:xfrm>
          <a:prstGeom prst="rect">
            <a:avLst/>
          </a:prstGeom>
          <a:solidFill>
            <a:schemeClr val="bg1"/>
          </a:solidFill>
        </p:spPr>
        <p:txBody>
          <a:bodyPr>
            <a:spAutoFit/>
          </a:bodyPr>
          <a:lstStyle/>
          <a:p>
            <a:pPr algn="r">
              <a:defRPr/>
            </a:pPr>
            <a:r>
              <a:rPr lang="en-US" sz="2000" b="1" i="1" dirty="0">
                <a:solidFill>
                  <a:srgbClr val="0000CC"/>
                </a:solidFill>
                <a:effectLst>
                  <a:outerShdw blurRad="38100" dist="38100" dir="2700000" algn="tl">
                    <a:srgbClr val="C0C0C0"/>
                  </a:outerShdw>
                </a:effectLst>
                <a:latin typeface="Georgia" pitchFamily="18" charset="0"/>
              </a:rPr>
              <a:t>Ex</a:t>
            </a:r>
            <a:endParaRPr lang="ru-RU" sz="2000" dirty="0"/>
          </a:p>
        </p:txBody>
      </p:sp>
    </p:spTree>
    <p:extLst>
      <p:ext uri="{BB962C8B-B14F-4D97-AF65-F5344CB8AC3E}">
        <p14:creationId xmlns:p14="http://schemas.microsoft.com/office/powerpoint/2010/main" val="3757097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i="1" dirty="0" err="1">
                <a:effectLst>
                  <a:outerShdw blurRad="38100" dist="38100" dir="2700000" algn="tl">
                    <a:srgbClr val="C0C0C0"/>
                  </a:outerShdw>
                </a:effectLst>
                <a:latin typeface="Georgia" pitchFamily="18" charset="0"/>
              </a:rPr>
              <a:t>Шлуночкові</a:t>
            </a:r>
            <a:r>
              <a:rPr lang="ru-RU" sz="3600" b="1" i="1" dirty="0">
                <a:effectLst>
                  <a:outerShdw blurRad="38100" dist="38100" dir="2700000" algn="tl">
                    <a:srgbClr val="C0C0C0"/>
                  </a:outerShdw>
                </a:effectLst>
                <a:latin typeface="Georgia" pitchFamily="18" charset="0"/>
              </a:rPr>
              <a:t> </a:t>
            </a:r>
            <a:r>
              <a:rPr lang="ru-RU" sz="3600" b="1" i="1" dirty="0" err="1">
                <a:effectLst>
                  <a:outerShdw blurRad="38100" dist="38100" dir="2700000" algn="tl">
                    <a:srgbClr val="C0C0C0"/>
                  </a:outerShdw>
                </a:effectLst>
                <a:latin typeface="Georgia" pitchFamily="18" charset="0"/>
              </a:rPr>
              <a:t>екстрасистоли</a:t>
            </a:r>
            <a:br>
              <a:rPr lang="ru-RU" sz="3600" b="1" i="1" dirty="0">
                <a:effectLst>
                  <a:outerShdw blurRad="38100" dist="38100" dir="2700000" algn="tl">
                    <a:srgbClr val="C0C0C0"/>
                  </a:outerShdw>
                </a:effectLst>
                <a:latin typeface="Georgia" pitchFamily="18" charset="0"/>
              </a:rPr>
            </a:br>
            <a:endParaRPr lang="ru-RU" sz="3600" dirty="0"/>
          </a:p>
        </p:txBody>
      </p:sp>
      <p:sp>
        <p:nvSpPr>
          <p:cNvPr id="3" name="Объект 2"/>
          <p:cNvSpPr>
            <a:spLocks noGrp="1"/>
          </p:cNvSpPr>
          <p:nvPr>
            <p:ph idx="1"/>
          </p:nvPr>
        </p:nvSpPr>
        <p:spPr>
          <a:xfrm>
            <a:off x="457200" y="5718448"/>
            <a:ext cx="8229600" cy="806896"/>
          </a:xfrm>
        </p:spPr>
        <p:txBody>
          <a:bodyPr>
            <a:normAutofit lnSpcReduction="10000"/>
          </a:bodyPr>
          <a:lstStyle/>
          <a:p>
            <a:pPr marL="0" indent="0">
              <a:buNone/>
            </a:pPr>
            <a:r>
              <a:rPr lang="ru-RU" sz="2400" b="1" i="1" dirty="0">
                <a:effectLst>
                  <a:outerShdw blurRad="38100" dist="38100" dir="2700000" algn="tl">
                    <a:srgbClr val="000000">
                      <a:alpha val="43137"/>
                    </a:srgbClr>
                  </a:outerShdw>
                </a:effectLst>
                <a:latin typeface="Georgia" pitchFamily="18" charset="0"/>
              </a:rPr>
              <a:t>ЕКГ при </a:t>
            </a:r>
            <a:r>
              <a:rPr lang="ru-RU" sz="2400" b="1" i="1" dirty="0" err="1">
                <a:effectLst>
                  <a:outerShdw blurRad="38100" dist="38100" dir="2700000" algn="tl">
                    <a:srgbClr val="000000">
                      <a:alpha val="43137"/>
                    </a:srgbClr>
                  </a:outerShdw>
                </a:effectLst>
                <a:latin typeface="Georgia" pitchFamily="18" charset="0"/>
              </a:rPr>
              <a:t>лівошлуночкової</a:t>
            </a:r>
            <a:r>
              <a:rPr lang="ru-RU" sz="2400" b="1" i="1" dirty="0">
                <a:effectLst>
                  <a:outerShdw blurRad="38100" dist="38100" dir="2700000" algn="tl">
                    <a:srgbClr val="000000">
                      <a:alpha val="43137"/>
                    </a:srgbClr>
                  </a:outerShdw>
                </a:effectLst>
                <a:latin typeface="Georgia" pitchFamily="18" charset="0"/>
              </a:rPr>
              <a:t> і </a:t>
            </a:r>
            <a:r>
              <a:rPr lang="ru-RU" sz="2400" b="1" i="1" dirty="0" err="1">
                <a:effectLst>
                  <a:outerShdw blurRad="38100" dist="38100" dir="2700000" algn="tl">
                    <a:srgbClr val="000000">
                      <a:alpha val="43137"/>
                    </a:srgbClr>
                  </a:outerShdw>
                </a:effectLst>
                <a:latin typeface="Georgia" pitchFamily="18" charset="0"/>
              </a:rPr>
              <a:t>правошлуночкової</a:t>
            </a:r>
            <a:r>
              <a:rPr lang="ru-RU" sz="2400" b="1" i="1" dirty="0">
                <a:effectLst>
                  <a:outerShdw blurRad="38100" dist="38100" dir="2700000" algn="tl">
                    <a:srgbClr val="000000">
                      <a:alpha val="43137"/>
                    </a:srgbClr>
                  </a:outerShdw>
                </a:effectLst>
                <a:latin typeface="Georgia" pitchFamily="18" charset="0"/>
              </a:rPr>
              <a:t> </a:t>
            </a:r>
            <a:r>
              <a:rPr lang="ru-RU" sz="2400" b="1" i="1" dirty="0" err="1">
                <a:effectLst>
                  <a:outerShdw blurRad="38100" dist="38100" dir="2700000" algn="tl">
                    <a:srgbClr val="000000">
                      <a:alpha val="43137"/>
                    </a:srgbClr>
                  </a:outerShdw>
                </a:effectLst>
                <a:latin typeface="Georgia" pitchFamily="18" charset="0"/>
              </a:rPr>
              <a:t>екстрасистолах</a:t>
            </a:r>
            <a:endParaRPr lang="ru-RU" sz="2400" b="1" i="1" dirty="0">
              <a:effectLst>
                <a:outerShdw blurRad="38100" dist="38100" dir="2700000" algn="tl">
                  <a:srgbClr val="000000">
                    <a:alpha val="43137"/>
                  </a:srgbClr>
                </a:outerShdw>
              </a:effectLst>
              <a:latin typeface="Georgia" pitchFamily="18" charset="0"/>
            </a:endParaRPr>
          </a:p>
        </p:txBody>
      </p:sp>
      <p:pic>
        <p:nvPicPr>
          <p:cNvPr id="3074" name="Picture 2" descr="Шлуночкова екстрасистолія: симптоми і лікуванн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412776"/>
            <a:ext cx="6984776" cy="4305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841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813" y="571500"/>
            <a:ext cx="7924800" cy="1143000"/>
          </a:xfrm>
        </p:spPr>
        <p:txBody>
          <a:bodyPr/>
          <a:lstStyle/>
          <a:p>
            <a:pPr>
              <a:defRPr/>
            </a:pPr>
            <a:r>
              <a:rPr lang="ru-RU" sz="3200" b="1" i="1" dirty="0" err="1">
                <a:effectLst>
                  <a:outerShdw blurRad="38100" dist="38100" dir="2700000" algn="tl">
                    <a:srgbClr val="000000">
                      <a:alpha val="43137"/>
                    </a:srgbClr>
                  </a:outerShdw>
                </a:effectLst>
                <a:latin typeface="Georgia" pitchFamily="18" charset="0"/>
              </a:rPr>
              <a:t>Шлуночкова</a:t>
            </a:r>
            <a:r>
              <a:rPr lang="ru-RU" sz="3200" b="1" i="1" dirty="0">
                <a:effectLst>
                  <a:outerShdw blurRad="38100" dist="38100" dir="2700000" algn="tl">
                    <a:srgbClr val="000000">
                      <a:alpha val="43137"/>
                    </a:srgbClr>
                  </a:outerShdw>
                </a:effectLst>
                <a:latin typeface="Georgia" pitchFamily="18" charset="0"/>
              </a:rPr>
              <a:t> </a:t>
            </a:r>
            <a:r>
              <a:rPr lang="ru-RU" sz="3200" b="1" i="1" dirty="0" err="1">
                <a:effectLst>
                  <a:outerShdw blurRad="38100" dist="38100" dir="2700000" algn="tl">
                    <a:srgbClr val="000000">
                      <a:alpha val="43137"/>
                    </a:srgbClr>
                  </a:outerShdw>
                </a:effectLst>
                <a:latin typeface="Georgia" pitchFamily="18" charset="0"/>
              </a:rPr>
              <a:t>екстрасистолія</a:t>
            </a:r>
            <a:endParaRPr lang="ru-RU" sz="3200" b="1" dirty="0"/>
          </a:p>
        </p:txBody>
      </p:sp>
      <p:sp>
        <p:nvSpPr>
          <p:cNvPr id="81923" name="Содержимое 2"/>
          <p:cNvSpPr>
            <a:spLocks noGrp="1"/>
          </p:cNvSpPr>
          <p:nvPr>
            <p:ph idx="1"/>
          </p:nvPr>
        </p:nvSpPr>
        <p:spPr>
          <a:xfrm>
            <a:off x="3000375" y="3000375"/>
            <a:ext cx="1785938" cy="642938"/>
          </a:xfrm>
        </p:spPr>
        <p:txBody>
          <a:bodyPr/>
          <a:lstStyle/>
          <a:p>
            <a:endParaRPr lang="ru-RU" sz="800"/>
          </a:p>
        </p:txBody>
      </p:sp>
      <p:pic>
        <p:nvPicPr>
          <p:cNvPr id="81924" name="Picture 2" descr="Картинки по запросу &quot;желудочковые экстрасистолы эк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425" y="1844824"/>
            <a:ext cx="57150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4" descr="Картинки по запросу &quot;желудочковые экстрасистолы экг&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221088"/>
            <a:ext cx="37147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AutoShape 6" descr="Картинки по запросу &quot;желудочковые экстрасистолы экг&quot;"/>
          <p:cNvSpPr>
            <a:spLocks noChangeAspect="1" noChangeArrowheads="1"/>
          </p:cNvSpPr>
          <p:nvPr/>
        </p:nvSpPr>
        <p:spPr bwMode="auto">
          <a:xfrm>
            <a:off x="892175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endParaRPr lang="ru-RU"/>
          </a:p>
        </p:txBody>
      </p:sp>
      <p:pic>
        <p:nvPicPr>
          <p:cNvPr id="81927" name="Picture 8" descr="Картинки по запросу &quot;аллоритмия экг&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293096"/>
            <a:ext cx="3786188"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906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2" name="Picture 2" descr="Картинки по запросу &quot;аллоритмия эк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532" y="260648"/>
            <a:ext cx="7929562"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500188" y="692696"/>
            <a:ext cx="6572250" cy="646113"/>
          </a:xfrm>
          <a:prstGeom prst="rect">
            <a:avLst/>
          </a:prstGeom>
          <a:solidFill>
            <a:schemeClr val="bg1"/>
          </a:solidFill>
        </p:spPr>
        <p:txBody>
          <a:bodyPr>
            <a:spAutoFit/>
          </a:bodyPr>
          <a:lstStyle/>
          <a:p>
            <a:pPr algn="ctr">
              <a:defRPr/>
            </a:pPr>
            <a:r>
              <a:rPr lang="ru-RU" sz="3600" b="1" i="1" dirty="0" err="1">
                <a:effectLst>
                  <a:outerShdw blurRad="38100" dist="38100" dir="2700000" algn="tl">
                    <a:srgbClr val="000000">
                      <a:alpha val="43137"/>
                    </a:srgbClr>
                  </a:outerShdw>
                </a:effectLst>
                <a:latin typeface="Georgia" pitchFamily="18" charset="0"/>
              </a:rPr>
              <a:t>Бігемінія</a:t>
            </a:r>
            <a:r>
              <a:rPr lang="ru-RU" sz="3600" b="1" i="1" dirty="0">
                <a:effectLst>
                  <a:outerShdw blurRad="38100" dist="38100" dir="2700000" algn="tl">
                    <a:srgbClr val="000000">
                      <a:alpha val="43137"/>
                    </a:srgbClr>
                  </a:outerShdw>
                </a:effectLst>
                <a:latin typeface="Georgia" pitchFamily="18" charset="0"/>
              </a:rPr>
              <a:t> на ЕКГ</a:t>
            </a:r>
            <a:endParaRPr lang="ru-RU" sz="3600" b="1" dirty="0"/>
          </a:p>
        </p:txBody>
      </p:sp>
    </p:spTree>
    <p:extLst>
      <p:ext uri="{BB962C8B-B14F-4D97-AF65-F5344CB8AC3E}">
        <p14:creationId xmlns:p14="http://schemas.microsoft.com/office/powerpoint/2010/main" val="31715724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Заголовок 1"/>
          <p:cNvSpPr>
            <a:spLocks noGrp="1"/>
          </p:cNvSpPr>
          <p:nvPr>
            <p:ph type="title"/>
          </p:nvPr>
        </p:nvSpPr>
        <p:spPr/>
        <p:txBody>
          <a:bodyPr>
            <a:normAutofit/>
          </a:bodyPr>
          <a:lstStyle/>
          <a:p>
            <a:r>
              <a:rPr lang="uk-UA" sz="3600" b="1" i="1" dirty="0" err="1">
                <a:effectLst>
                  <a:outerShdw blurRad="38100" dist="38100" dir="2700000" algn="tl">
                    <a:srgbClr val="000000">
                      <a:alpha val="43137"/>
                    </a:srgbClr>
                  </a:outerShdw>
                </a:effectLst>
                <a:latin typeface="Georgia" pitchFamily="18" charset="0"/>
              </a:rPr>
              <a:t>Трігемінія</a:t>
            </a:r>
            <a:endParaRPr lang="ru-RU" sz="3600" b="1" i="1" dirty="0">
              <a:effectLst>
                <a:outerShdw blurRad="38100" dist="38100" dir="2700000" algn="tl">
                  <a:srgbClr val="000000">
                    <a:alpha val="43137"/>
                  </a:srgbClr>
                </a:outerShdw>
              </a:effectLst>
              <a:latin typeface="Georgia" pitchFamily="18" charset="0"/>
            </a:endParaRPr>
          </a:p>
        </p:txBody>
      </p:sp>
      <p:sp>
        <p:nvSpPr>
          <p:cNvPr id="84995" name="Содержимое 2"/>
          <p:cNvSpPr>
            <a:spLocks noGrp="1"/>
          </p:cNvSpPr>
          <p:nvPr>
            <p:ph idx="1"/>
          </p:nvPr>
        </p:nvSpPr>
        <p:spPr/>
        <p:txBody>
          <a:bodyPr/>
          <a:lstStyle/>
          <a:p>
            <a:endParaRPr lang="ru-RU"/>
          </a:p>
        </p:txBody>
      </p:sp>
      <p:pic>
        <p:nvPicPr>
          <p:cNvPr id="84996" name="Picture 4" descr="Картинки по запросу &quot;желудочковые экстрасистолы эк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352928"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038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036496" cy="1143000"/>
          </a:xfrm>
        </p:spPr>
        <p:txBody>
          <a:bodyPr>
            <a:normAutofit fontScale="90000"/>
          </a:bodyPr>
          <a:lstStyle/>
          <a:p>
            <a:r>
              <a:rPr lang="uk-UA" sz="3100" b="1" i="1" dirty="0" err="1">
                <a:effectLst>
                  <a:outerShdw blurRad="38100" dist="38100" dir="2700000" algn="tl">
                    <a:srgbClr val="000000">
                      <a:alpha val="43137"/>
                    </a:srgbClr>
                  </a:outerShdw>
                </a:effectLst>
                <a:latin typeface="Georgia" pitchFamily="18" charset="0"/>
              </a:rPr>
              <a:t>Класифiкація</a:t>
            </a:r>
            <a:r>
              <a:rPr lang="uk-UA" sz="3100" b="1" i="1" dirty="0">
                <a:effectLst>
                  <a:outerShdw blurRad="38100" dist="38100" dir="2700000" algn="tl">
                    <a:srgbClr val="000000">
                      <a:alpha val="43137"/>
                    </a:srgbClr>
                  </a:outerShdw>
                </a:effectLst>
                <a:latin typeface="Georgia" pitchFamily="18" charset="0"/>
              </a:rPr>
              <a:t> </a:t>
            </a:r>
            <a:r>
              <a:rPr lang="uk-UA" sz="3100" b="1" i="1" dirty="0" err="1">
                <a:effectLst>
                  <a:outerShdw blurRad="38100" dist="38100" dir="2700000" algn="tl">
                    <a:srgbClr val="000000">
                      <a:alpha val="43137"/>
                    </a:srgbClr>
                  </a:outerShdw>
                </a:effectLst>
                <a:latin typeface="Georgia" pitchFamily="18" charset="0"/>
              </a:rPr>
              <a:t>шлуночкових</a:t>
            </a:r>
            <a:r>
              <a:rPr lang="uk-UA" sz="3100" b="1" i="1" dirty="0">
                <a:effectLst>
                  <a:outerShdw blurRad="38100" dist="38100" dir="2700000" algn="tl">
                    <a:srgbClr val="000000">
                      <a:alpha val="43137"/>
                    </a:srgbClr>
                  </a:outerShdw>
                </a:effectLst>
                <a:latin typeface="Georgia" pitchFamily="18" charset="0"/>
              </a:rPr>
              <a:t> </a:t>
            </a:r>
            <a:r>
              <a:rPr lang="uk-UA" sz="3100" b="1" i="1" dirty="0" err="1">
                <a:effectLst>
                  <a:outerShdw blurRad="38100" dist="38100" dir="2700000" algn="tl">
                    <a:srgbClr val="000000">
                      <a:alpha val="43137"/>
                    </a:srgbClr>
                  </a:outerShdw>
                </a:effectLst>
                <a:latin typeface="Georgia" pitchFamily="18" charset="0"/>
              </a:rPr>
              <a:t>екстрасистолiй</a:t>
            </a:r>
            <a:br>
              <a:rPr lang="ru-RU" sz="3200" i="1" dirty="0">
                <a:effectLst>
                  <a:outerShdw blurRad="38100" dist="38100" dir="2700000" algn="tl">
                    <a:srgbClr val="000000">
                      <a:alpha val="43137"/>
                    </a:srgbClr>
                  </a:outerShdw>
                </a:effectLst>
                <a:latin typeface="Georgia" pitchFamily="18" charset="0"/>
              </a:rPr>
            </a:br>
            <a:r>
              <a:rPr lang="uk-UA" sz="2700" b="1" i="1" dirty="0">
                <a:effectLst>
                  <a:outerShdw blurRad="38100" dist="38100" dir="2700000" algn="tl">
                    <a:srgbClr val="000000">
                      <a:alpha val="43137"/>
                    </a:srgbClr>
                  </a:outerShdw>
                </a:effectLst>
                <a:latin typeface="Georgia" pitchFamily="18" charset="0"/>
              </a:rPr>
              <a:t>(</a:t>
            </a:r>
            <a:r>
              <a:rPr lang="uk-UA" sz="2700" b="1" i="1" dirty="0" err="1">
                <a:effectLst>
                  <a:outerShdw blurRad="38100" dist="38100" dir="2700000" algn="tl">
                    <a:srgbClr val="000000">
                      <a:alpha val="43137"/>
                    </a:srgbClr>
                  </a:outerShdw>
                </a:effectLst>
                <a:latin typeface="Georgia" pitchFamily="18" charset="0"/>
              </a:rPr>
              <a:t>B.Lown</a:t>
            </a:r>
            <a:r>
              <a:rPr lang="uk-UA" sz="2700" b="1" i="1" dirty="0">
                <a:effectLst>
                  <a:outerShdw blurRad="38100" dist="38100" dir="2700000" algn="tl">
                    <a:srgbClr val="000000">
                      <a:alpha val="43137"/>
                    </a:srgbClr>
                  </a:outerShdw>
                </a:effectLst>
                <a:latin typeface="Georgia" pitchFamily="18" charset="0"/>
              </a:rPr>
              <a:t>, </a:t>
            </a:r>
            <a:r>
              <a:rPr lang="uk-UA" sz="2700" b="1" i="1" dirty="0" err="1">
                <a:effectLst>
                  <a:outerShdw blurRad="38100" dist="38100" dir="2700000" algn="tl">
                    <a:srgbClr val="000000">
                      <a:alpha val="43137"/>
                    </a:srgbClr>
                  </a:outerShdw>
                </a:effectLst>
                <a:latin typeface="Georgia" pitchFamily="18" charset="0"/>
              </a:rPr>
              <a:t>M.Wolf</a:t>
            </a:r>
            <a:r>
              <a:rPr lang="uk-UA" sz="2700" b="1" i="1" dirty="0">
                <a:effectLst>
                  <a:outerShdw blurRad="38100" dist="38100" dir="2700000" algn="tl">
                    <a:srgbClr val="000000">
                      <a:alpha val="43137"/>
                    </a:srgbClr>
                  </a:outerShdw>
                </a:effectLst>
                <a:latin typeface="Georgia" pitchFamily="18" charset="0"/>
              </a:rPr>
              <a:t>, 1971)</a:t>
            </a:r>
            <a:br>
              <a:rPr lang="ru-RU" sz="2700" dirty="0"/>
            </a:br>
            <a:endParaRPr lang="ru-RU" sz="2700" dirty="0"/>
          </a:p>
        </p:txBody>
      </p:sp>
      <p:sp>
        <p:nvSpPr>
          <p:cNvPr id="3" name="Объект 2"/>
          <p:cNvSpPr>
            <a:spLocks noGrp="1"/>
          </p:cNvSpPr>
          <p:nvPr>
            <p:ph idx="1"/>
          </p:nvPr>
        </p:nvSpPr>
        <p:spPr/>
        <p:txBody>
          <a:bodyPr>
            <a:normAutofit fontScale="77500" lnSpcReduction="20000"/>
          </a:bodyPr>
          <a:lstStyle/>
          <a:p>
            <a:r>
              <a:rPr lang="uk-UA" b="1" i="1" dirty="0">
                <a:solidFill>
                  <a:srgbClr val="FF0000"/>
                </a:solidFill>
                <a:effectLst>
                  <a:outerShdw blurRad="38100" dist="38100" dir="2700000" algn="tl">
                    <a:srgbClr val="000000">
                      <a:alpha val="43137"/>
                    </a:srgbClr>
                  </a:outerShdw>
                </a:effectLst>
                <a:latin typeface="Georgia" pitchFamily="18" charset="0"/>
              </a:rPr>
              <a:t>0</a:t>
            </a:r>
            <a:r>
              <a:rPr lang="uk-UA" b="1" i="1" dirty="0">
                <a:effectLst>
                  <a:outerShdw blurRad="38100" dist="38100" dir="2700000" algn="tl">
                    <a:srgbClr val="000000">
                      <a:alpha val="43137"/>
                    </a:srgbClr>
                  </a:outerShdw>
                </a:effectLst>
                <a:latin typeface="Georgia" pitchFamily="18" charset="0"/>
              </a:rPr>
              <a:t> - </a:t>
            </a:r>
            <a:r>
              <a:rPr lang="uk-UA" b="1" i="1" dirty="0" err="1">
                <a:effectLst>
                  <a:outerShdw blurRad="38100" dist="38100" dir="2700000" algn="tl">
                    <a:srgbClr val="000000">
                      <a:alpha val="43137"/>
                    </a:srgbClr>
                  </a:outerShdw>
                </a:effectLst>
                <a:latin typeface="Georgia" pitchFamily="18" charset="0"/>
              </a:rPr>
              <a:t>шлуночковi</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eкстрасистоли</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вiдсутнi</a:t>
            </a:r>
            <a:r>
              <a:rPr lang="uk-UA" b="1" i="1" dirty="0">
                <a:effectLst>
                  <a:outerShdw blurRad="38100" dist="38100" dir="2700000" algn="tl">
                    <a:srgbClr val="000000">
                      <a:alpha val="43137"/>
                    </a:srgbClr>
                  </a:outerShdw>
                </a:effectLst>
                <a:latin typeface="Georgia" pitchFamily="18" charset="0"/>
              </a:rPr>
              <a:t>;</a:t>
            </a:r>
            <a:endParaRPr lang="ru-RU" b="1" i="1" dirty="0">
              <a:effectLst>
                <a:outerShdw blurRad="38100" dist="38100" dir="2700000" algn="tl">
                  <a:srgbClr val="000000">
                    <a:alpha val="43137"/>
                  </a:srgbClr>
                </a:outerShdw>
              </a:effectLst>
              <a:latin typeface="Georgia" pitchFamily="18" charset="0"/>
            </a:endParaRPr>
          </a:p>
          <a:p>
            <a:r>
              <a:rPr lang="uk-UA" b="1" i="1" dirty="0">
                <a:solidFill>
                  <a:srgbClr val="FF0000"/>
                </a:solidFill>
                <a:effectLst>
                  <a:outerShdw blurRad="38100" dist="38100" dir="2700000" algn="tl">
                    <a:srgbClr val="000000">
                      <a:alpha val="43137"/>
                    </a:srgbClr>
                  </a:outerShdw>
                </a:effectLst>
                <a:latin typeface="Georgia" pitchFamily="18" charset="0"/>
              </a:rPr>
              <a:t>1 </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рiдкi</a:t>
            </a:r>
            <a:r>
              <a:rPr lang="uk-UA" b="1" i="1" dirty="0">
                <a:effectLst>
                  <a:outerShdw blurRad="38100" dist="38100" dir="2700000" algn="tl">
                    <a:srgbClr val="000000">
                      <a:alpha val="43137"/>
                    </a:srgbClr>
                  </a:outerShdw>
                </a:effectLst>
                <a:latin typeface="Georgia" pitchFamily="18" charset="0"/>
              </a:rPr>
              <a:t> екстрасистоли (менше 30 за годину);</a:t>
            </a:r>
            <a:endParaRPr lang="ru-RU" b="1" i="1" dirty="0">
              <a:effectLst>
                <a:outerShdw blurRad="38100" dist="38100" dir="2700000" algn="tl">
                  <a:srgbClr val="000000">
                    <a:alpha val="43137"/>
                  </a:srgbClr>
                </a:outerShdw>
              </a:effectLst>
              <a:latin typeface="Georgia" pitchFamily="18" charset="0"/>
            </a:endParaRPr>
          </a:p>
          <a:p>
            <a:r>
              <a:rPr lang="uk-UA" b="1" i="1" dirty="0">
                <a:solidFill>
                  <a:srgbClr val="FF0000"/>
                </a:solidFill>
                <a:effectLst>
                  <a:outerShdw blurRad="38100" dist="38100" dir="2700000" algn="tl">
                    <a:srgbClr val="000000">
                      <a:alpha val="43137"/>
                    </a:srgbClr>
                  </a:outerShdw>
                </a:effectLst>
                <a:latin typeface="Georgia" pitchFamily="18" charset="0"/>
              </a:rPr>
              <a:t>2</a:t>
            </a:r>
            <a:r>
              <a:rPr lang="uk-UA" b="1" i="1" dirty="0">
                <a:effectLst>
                  <a:outerShdw blurRad="38100" dist="38100" dir="2700000" algn="tl">
                    <a:srgbClr val="000000">
                      <a:alpha val="43137"/>
                    </a:srgbClr>
                  </a:outerShdw>
                </a:effectLst>
                <a:latin typeface="Georgia" pitchFamily="18" charset="0"/>
              </a:rPr>
              <a:t> - часті </a:t>
            </a:r>
            <a:r>
              <a:rPr lang="uk-UA" b="1" i="1" dirty="0" err="1">
                <a:effectLst>
                  <a:outerShdw blurRad="38100" dist="38100" dir="2700000" algn="tl">
                    <a:srgbClr val="000000">
                      <a:alpha val="43137"/>
                    </a:srgbClr>
                  </a:outerShdw>
                </a:effectLst>
                <a:latin typeface="Georgia" pitchFamily="18" charset="0"/>
              </a:rPr>
              <a:t>eкстрасистоли</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бiльше</a:t>
            </a:r>
            <a:r>
              <a:rPr lang="uk-UA" b="1" i="1" dirty="0">
                <a:effectLst>
                  <a:outerShdw blurRad="38100" dist="38100" dir="2700000" algn="tl">
                    <a:srgbClr val="000000">
                      <a:alpha val="43137"/>
                    </a:srgbClr>
                  </a:outerShdw>
                </a:effectLst>
                <a:latin typeface="Georgia" pitchFamily="18" charset="0"/>
              </a:rPr>
              <a:t> 30 за годину);</a:t>
            </a:r>
            <a:endParaRPr lang="ru-RU" b="1" i="1" dirty="0">
              <a:effectLst>
                <a:outerShdw blurRad="38100" dist="38100" dir="2700000" algn="tl">
                  <a:srgbClr val="000000">
                    <a:alpha val="43137"/>
                  </a:srgbClr>
                </a:outerShdw>
              </a:effectLst>
              <a:latin typeface="Georgia" pitchFamily="18" charset="0"/>
            </a:endParaRPr>
          </a:p>
          <a:p>
            <a:r>
              <a:rPr lang="uk-UA" b="1" i="1" dirty="0">
                <a:solidFill>
                  <a:srgbClr val="FF0000"/>
                </a:solidFill>
                <a:effectLst>
                  <a:outerShdw blurRad="38100" dist="38100" dir="2700000" algn="tl">
                    <a:srgbClr val="000000">
                      <a:alpha val="43137"/>
                    </a:srgbClr>
                  </a:outerShdw>
                </a:effectLst>
                <a:latin typeface="Georgia" pitchFamily="18" charset="0"/>
              </a:rPr>
              <a:t>3</a:t>
            </a:r>
            <a:r>
              <a:rPr lang="uk-UA" b="1" i="1" dirty="0">
                <a:effectLst>
                  <a:outerShdw blurRad="38100" dist="38100" dir="2700000" algn="tl">
                    <a:srgbClr val="000000">
                      <a:alpha val="43137"/>
                    </a:srgbClr>
                  </a:outerShdw>
                </a:effectLst>
                <a:latin typeface="Georgia" pitchFamily="18" charset="0"/>
              </a:rPr>
              <a:t> - </a:t>
            </a:r>
            <a:r>
              <a:rPr lang="uk-UA" b="1" i="1" dirty="0" err="1">
                <a:effectLst>
                  <a:outerShdw blurRad="38100" dist="38100" dir="2700000" algn="tl">
                    <a:srgbClr val="000000">
                      <a:alpha val="43137"/>
                    </a:srgbClr>
                  </a:outerShdw>
                </a:effectLst>
                <a:latin typeface="Georgia" pitchFamily="18" charset="0"/>
              </a:rPr>
              <a:t>полiморфнi</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шлуночковi</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eкстрасистоли</a:t>
            </a:r>
            <a:r>
              <a:rPr lang="uk-UA" b="1" i="1" dirty="0">
                <a:effectLst>
                  <a:outerShdw blurRad="38100" dist="38100" dir="2700000" algn="tl">
                    <a:srgbClr val="000000">
                      <a:alpha val="43137"/>
                    </a:srgbClr>
                  </a:outerShdw>
                </a:effectLst>
                <a:latin typeface="Georgia" pitchFamily="18" charset="0"/>
              </a:rPr>
              <a:t>;</a:t>
            </a:r>
            <a:endParaRPr lang="ru-RU" b="1" i="1" dirty="0">
              <a:effectLst>
                <a:outerShdw blurRad="38100" dist="38100" dir="2700000" algn="tl">
                  <a:srgbClr val="000000">
                    <a:alpha val="43137"/>
                  </a:srgbClr>
                </a:outerShdw>
              </a:effectLst>
              <a:latin typeface="Georgia" pitchFamily="18" charset="0"/>
            </a:endParaRPr>
          </a:p>
          <a:p>
            <a:r>
              <a:rPr lang="uk-UA" b="1" i="1" dirty="0">
                <a:solidFill>
                  <a:srgbClr val="FF0000"/>
                </a:solidFill>
                <a:effectLst>
                  <a:outerShdw blurRad="38100" dist="38100" dir="2700000" algn="tl">
                    <a:srgbClr val="000000">
                      <a:alpha val="43137"/>
                    </a:srgbClr>
                  </a:outerShdw>
                </a:effectLst>
                <a:latin typeface="Georgia" pitchFamily="18" charset="0"/>
              </a:rPr>
              <a:t>4а </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парнi</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eкстрасистоли</a:t>
            </a:r>
            <a:r>
              <a:rPr lang="uk-UA" b="1" i="1" dirty="0">
                <a:effectLst>
                  <a:outerShdw blurRad="38100" dist="38100" dir="2700000" algn="tl">
                    <a:srgbClr val="000000">
                      <a:alpha val="43137"/>
                    </a:srgbClr>
                  </a:outerShdw>
                </a:effectLst>
                <a:latin typeface="Georgia" pitchFamily="18" charset="0"/>
              </a:rPr>
              <a:t>;</a:t>
            </a:r>
            <a:endParaRPr lang="ru-RU" b="1" i="1" dirty="0">
              <a:effectLst>
                <a:outerShdw blurRad="38100" dist="38100" dir="2700000" algn="tl">
                  <a:srgbClr val="000000">
                    <a:alpha val="43137"/>
                  </a:srgbClr>
                </a:outerShdw>
              </a:effectLst>
              <a:latin typeface="Georgia" pitchFamily="18" charset="0"/>
            </a:endParaRPr>
          </a:p>
          <a:p>
            <a:r>
              <a:rPr lang="uk-UA" b="1" i="1" dirty="0">
                <a:solidFill>
                  <a:srgbClr val="FF0000"/>
                </a:solidFill>
                <a:effectLst>
                  <a:outerShdw blurRad="38100" dist="38100" dir="2700000" algn="tl">
                    <a:srgbClr val="000000">
                      <a:alpha val="43137"/>
                    </a:srgbClr>
                  </a:outerShdw>
                </a:effectLst>
                <a:latin typeface="Georgia" pitchFamily="18" charset="0"/>
              </a:rPr>
              <a:t>4б</a:t>
            </a:r>
            <a:r>
              <a:rPr lang="uk-UA" b="1" i="1" dirty="0">
                <a:effectLst>
                  <a:outerShdw blurRad="38100" dist="38100" dir="2700000" algn="tl">
                    <a:srgbClr val="000000">
                      <a:alpha val="43137"/>
                    </a:srgbClr>
                  </a:outerShdw>
                </a:effectLst>
                <a:latin typeface="Georgia" pitchFamily="18" charset="0"/>
              </a:rPr>
              <a:t> - короткий епізод </a:t>
            </a:r>
            <a:r>
              <a:rPr lang="uk-UA" b="1" i="1" dirty="0" err="1">
                <a:effectLst>
                  <a:outerShdw blurRad="38100" dist="38100" dir="2700000" algn="tl">
                    <a:srgbClr val="000000">
                      <a:alpha val="43137"/>
                    </a:srgbClr>
                  </a:outerShdw>
                </a:effectLst>
                <a:latin typeface="Georgia" pitchFamily="18" charset="0"/>
              </a:rPr>
              <a:t>шлуночкової</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тахікардiї</a:t>
            </a:r>
            <a:r>
              <a:rPr lang="uk-UA" b="1" i="1" dirty="0">
                <a:effectLst>
                  <a:outerShdw blurRad="38100" dist="38100" dir="2700000" algn="tl">
                    <a:srgbClr val="000000">
                      <a:alpha val="43137"/>
                    </a:srgbClr>
                  </a:outerShdw>
                </a:effectLst>
                <a:latin typeface="Georgia" pitchFamily="18" charset="0"/>
              </a:rPr>
              <a:t> (три та </a:t>
            </a:r>
            <a:r>
              <a:rPr lang="uk-UA" b="1" i="1" dirty="0" err="1">
                <a:effectLst>
                  <a:outerShdw blurRad="38100" dist="38100" dir="2700000" algn="tl">
                    <a:srgbClr val="000000">
                      <a:alpha val="43137"/>
                    </a:srgbClr>
                  </a:outerShdw>
                </a:effectLst>
                <a:latin typeface="Georgia" pitchFamily="18" charset="0"/>
              </a:rPr>
              <a:t>бiльше</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комплексiв</a:t>
            </a:r>
            <a:r>
              <a:rPr lang="uk-UA" b="1" i="1" dirty="0">
                <a:effectLst>
                  <a:outerShdw blurRad="38100" dist="38100" dir="2700000" algn="tl">
                    <a:srgbClr val="000000">
                      <a:alpha val="43137"/>
                    </a:srgbClr>
                  </a:outerShdw>
                </a:effectLst>
                <a:latin typeface="Georgia" pitchFamily="18" charset="0"/>
              </a:rPr>
              <a:t>);</a:t>
            </a:r>
            <a:endParaRPr lang="ru-RU" b="1" i="1" dirty="0">
              <a:effectLst>
                <a:outerShdw blurRad="38100" dist="38100" dir="2700000" algn="tl">
                  <a:srgbClr val="000000">
                    <a:alpha val="43137"/>
                  </a:srgbClr>
                </a:outerShdw>
              </a:effectLst>
              <a:latin typeface="Georgia" pitchFamily="18" charset="0"/>
            </a:endParaRPr>
          </a:p>
          <a:p>
            <a:r>
              <a:rPr lang="uk-UA" b="1" i="1" dirty="0">
                <a:solidFill>
                  <a:srgbClr val="FF0000"/>
                </a:solidFill>
                <a:effectLst>
                  <a:outerShdw blurRad="38100" dist="38100" dir="2700000" algn="tl">
                    <a:srgbClr val="000000">
                      <a:alpha val="43137"/>
                    </a:srgbClr>
                  </a:outerShdw>
                </a:effectLst>
                <a:latin typeface="Georgia" pitchFamily="18" charset="0"/>
              </a:rPr>
              <a:t>5</a:t>
            </a:r>
            <a:r>
              <a:rPr lang="uk-UA" b="1" i="1" dirty="0">
                <a:effectLst>
                  <a:outerShdw blurRad="38100" dist="38100" dir="2700000" algn="tl">
                    <a:srgbClr val="000000">
                      <a:alpha val="43137"/>
                    </a:srgbClr>
                  </a:outerShdw>
                </a:effectLst>
                <a:latin typeface="Georgia" pitchFamily="18" charset="0"/>
              </a:rPr>
              <a:t> - </a:t>
            </a:r>
            <a:r>
              <a:rPr lang="uk-UA" b="1" i="1" dirty="0" err="1">
                <a:effectLst>
                  <a:outerShdw blurRad="38100" dist="38100" dir="2700000" algn="tl">
                    <a:srgbClr val="000000">
                      <a:alpha val="43137"/>
                    </a:srgbClr>
                  </a:outerShdw>
                </a:effectLst>
                <a:latin typeface="Georgia" pitchFamily="18" charset="0"/>
              </a:rPr>
              <a:t>раннi</a:t>
            </a:r>
            <a:r>
              <a:rPr lang="uk-UA" b="1" i="1" dirty="0">
                <a:effectLst>
                  <a:outerShdw blurRad="38100" dist="38100" dir="2700000" algn="tl">
                    <a:srgbClr val="000000">
                      <a:alpha val="43137"/>
                    </a:srgbClr>
                  </a:outerShdw>
                </a:effectLst>
                <a:latin typeface="Georgia" pitchFamily="18" charset="0"/>
              </a:rPr>
              <a:t> </a:t>
            </a:r>
            <a:r>
              <a:rPr lang="uk-UA" b="1" i="1" dirty="0" err="1">
                <a:effectLst>
                  <a:outerShdw blurRad="38100" dist="38100" dir="2700000" algn="tl">
                    <a:srgbClr val="000000">
                      <a:alpha val="43137"/>
                    </a:srgbClr>
                  </a:outerShdw>
                </a:effectLst>
                <a:latin typeface="Georgia" pitchFamily="18" charset="0"/>
              </a:rPr>
              <a:t>шлуночковi</a:t>
            </a:r>
            <a:r>
              <a:rPr lang="uk-UA" b="1" i="1" dirty="0">
                <a:effectLst>
                  <a:outerShdw blurRad="38100" dist="38100" dir="2700000" algn="tl">
                    <a:srgbClr val="000000">
                      <a:alpha val="43137"/>
                    </a:srgbClr>
                  </a:outerShdw>
                </a:effectLst>
                <a:latin typeface="Georgia" pitchFamily="18" charset="0"/>
              </a:rPr>
              <a:t> екстрасистоли</a:t>
            </a:r>
            <a:endParaRPr lang="ru-RU" b="1" i="1" dirty="0">
              <a:effectLst>
                <a:outerShdw blurRad="38100" dist="38100" dir="2700000" algn="tl">
                  <a:srgbClr val="000000">
                    <a:alpha val="43137"/>
                  </a:srgbClr>
                </a:outerShdw>
              </a:effectLst>
              <a:latin typeface="Georgia" pitchFamily="18" charset="0"/>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3995936" y="5312302"/>
            <a:ext cx="4981575" cy="819150"/>
          </a:xfrm>
          <a:prstGeom prst="rect">
            <a:avLst/>
          </a:prstGeom>
          <a:noFill/>
          <a:ln>
            <a:noFill/>
          </a:ln>
        </p:spPr>
      </p:pic>
    </p:spTree>
    <p:extLst>
      <p:ext uri="{BB962C8B-B14F-4D97-AF65-F5344CB8AC3E}">
        <p14:creationId xmlns:p14="http://schemas.microsoft.com/office/powerpoint/2010/main" val="330062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i="1" dirty="0">
                <a:effectLst>
                  <a:outerShdw blurRad="38100" dist="38100" dir="2700000" algn="tl">
                    <a:srgbClr val="000000">
                      <a:alpha val="43137"/>
                    </a:srgbClr>
                  </a:outerShdw>
                </a:effectLst>
                <a:latin typeface="Georgia" pitchFamily="18" charset="0"/>
              </a:rPr>
              <a:t>Інтерпольовані екстрасистоли</a:t>
            </a:r>
            <a:endParaRPr lang="ru-RU" sz="3200" b="1"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p:txBody>
          <a:bodyPr/>
          <a:lstStyle/>
          <a:p>
            <a:endParaRPr lang="ru-RU"/>
          </a:p>
        </p:txBody>
      </p:sp>
      <p:pic>
        <p:nvPicPr>
          <p:cNvPr id="6146" name="Picture 2" descr="Функціональна діагностика: звертаємося до підручни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68760"/>
            <a:ext cx="8280920" cy="295232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Нарушения ритма на ЭКГ/ ЭКГ картина нарушений ритма/ ЭКГ при нарушениях  рит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803" y="3382863"/>
            <a:ext cx="8280920" cy="309634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899592" y="3748118"/>
            <a:ext cx="1152128" cy="261610"/>
          </a:xfrm>
          <a:prstGeom prst="rect">
            <a:avLst/>
          </a:prstGeom>
          <a:solidFill>
            <a:schemeClr val="bg1"/>
          </a:solidFill>
        </p:spPr>
        <p:txBody>
          <a:bodyPr wrap="square">
            <a:spAutoFit/>
          </a:bodyPr>
          <a:lstStyle/>
          <a:p>
            <a:endParaRPr lang="ru-RU" sz="1100" dirty="0"/>
          </a:p>
        </p:txBody>
      </p:sp>
    </p:spTree>
    <p:extLst>
      <p:ext uri="{BB962C8B-B14F-4D97-AF65-F5344CB8AC3E}">
        <p14:creationId xmlns:p14="http://schemas.microsoft.com/office/powerpoint/2010/main" val="1983990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AutoShape 2"/>
          <p:cNvSpPr>
            <a:spLocks noGrp="1" noChangeArrowheads="1"/>
          </p:cNvSpPr>
          <p:nvPr>
            <p:ph type="title"/>
          </p:nvPr>
        </p:nvSpPr>
        <p:spPr>
          <a:xfrm>
            <a:off x="107504" y="274638"/>
            <a:ext cx="8928992" cy="1143000"/>
          </a:xfrm>
        </p:spPr>
        <p:txBody>
          <a:bodyPr>
            <a:noAutofit/>
          </a:bodyPr>
          <a:lstStyle/>
          <a:p>
            <a:pPr eaLnBrk="1" hangingPunct="1">
              <a:defRPr/>
            </a:pPr>
            <a:r>
              <a:rPr lang="ru-RU" sz="2800" b="1" i="1" dirty="0">
                <a:effectLst>
                  <a:outerShdw blurRad="38100" dist="38100" dir="2700000" algn="tl">
                    <a:srgbClr val="C0C0C0"/>
                  </a:outerShdw>
                </a:effectLst>
                <a:latin typeface="Georgia" pitchFamily="18" charset="0"/>
              </a:rPr>
              <a:t>Пароксизм </a:t>
            </a:r>
            <a:r>
              <a:rPr lang="ru-RU" sz="2800" b="1" i="1" dirty="0" err="1">
                <a:effectLst>
                  <a:outerShdw blurRad="38100" dist="38100" dir="2700000" algn="tl">
                    <a:srgbClr val="C0C0C0"/>
                  </a:outerShdw>
                </a:effectLst>
                <a:latin typeface="Georgia" pitchFamily="18" charset="0"/>
              </a:rPr>
              <a:t>фібриляції</a:t>
            </a:r>
            <a:r>
              <a:rPr lang="ru-RU" sz="2800" b="1" i="1" dirty="0">
                <a:effectLst>
                  <a:outerShdw blurRad="38100" dist="38100" dir="2700000" algn="tl">
                    <a:srgbClr val="C0C0C0"/>
                  </a:outerShdw>
                </a:effectLst>
                <a:latin typeface="Georgia" pitchFamily="18" charset="0"/>
              </a:rPr>
              <a:t> </a:t>
            </a:r>
            <a:r>
              <a:rPr lang="ru-RU" sz="2800" b="1" i="1" dirty="0" err="1">
                <a:effectLst>
                  <a:outerShdw blurRad="38100" dist="38100" dir="2700000" algn="tl">
                    <a:srgbClr val="C0C0C0"/>
                  </a:outerShdw>
                </a:effectLst>
                <a:latin typeface="Georgia" pitchFamily="18" charset="0"/>
              </a:rPr>
              <a:t>передсердь</a:t>
            </a:r>
            <a:r>
              <a:rPr lang="ru-RU" sz="2800" b="1" i="1" dirty="0">
                <a:effectLst>
                  <a:outerShdw blurRad="38100" dist="38100" dir="2700000" algn="tl">
                    <a:srgbClr val="C0C0C0"/>
                  </a:outerShdw>
                </a:effectLst>
                <a:latin typeface="Georgia" pitchFamily="18" charset="0"/>
              </a:rPr>
              <a:t>, </a:t>
            </a:r>
            <a:r>
              <a:rPr lang="ru-RU" sz="2800" b="1" i="1" dirty="0" err="1">
                <a:effectLst>
                  <a:outerShdw blurRad="38100" dist="38100" dir="2700000" algn="tl">
                    <a:srgbClr val="C0C0C0"/>
                  </a:outerShdw>
                </a:effectLst>
                <a:latin typeface="Georgia" pitchFamily="18" charset="0"/>
              </a:rPr>
              <a:t>индукований</a:t>
            </a:r>
            <a:r>
              <a:rPr lang="ru-RU" sz="2800" b="1" i="1" dirty="0">
                <a:effectLst>
                  <a:outerShdw blurRad="38100" dist="38100" dir="2700000" algn="tl">
                    <a:srgbClr val="C0C0C0"/>
                  </a:outerShdw>
                </a:effectLst>
                <a:latin typeface="Georgia" pitchFamily="18" charset="0"/>
              </a:rPr>
              <a:t> </a:t>
            </a:r>
            <a:r>
              <a:rPr lang="ru-RU" sz="2800" b="1" i="1" dirty="0" err="1">
                <a:effectLst>
                  <a:outerShdw blurRad="38100" dist="38100" dir="2700000" algn="tl">
                    <a:srgbClr val="C0C0C0"/>
                  </a:outerShdw>
                </a:effectLst>
                <a:latin typeface="Georgia" pitchFamily="18" charset="0"/>
              </a:rPr>
              <a:t>передсердною</a:t>
            </a:r>
            <a:r>
              <a:rPr lang="ru-RU" sz="2800" b="1" i="1" dirty="0">
                <a:effectLst>
                  <a:outerShdw blurRad="38100" dist="38100" dir="2700000" algn="tl">
                    <a:srgbClr val="C0C0C0"/>
                  </a:outerShdw>
                </a:effectLst>
                <a:latin typeface="Georgia" pitchFamily="18" charset="0"/>
              </a:rPr>
              <a:t> </a:t>
            </a:r>
            <a:r>
              <a:rPr lang="ru-RU" sz="2800" b="1" i="1" dirty="0" err="1">
                <a:effectLst>
                  <a:outerShdw blurRad="38100" dist="38100" dir="2700000" algn="tl">
                    <a:srgbClr val="C0C0C0"/>
                  </a:outerShdw>
                </a:effectLst>
                <a:latin typeface="Georgia" pitchFamily="18" charset="0"/>
              </a:rPr>
              <a:t>екстрасистолією</a:t>
            </a:r>
            <a:endParaRPr lang="ru-RU" sz="2800" b="1" i="1" dirty="0">
              <a:effectLst>
                <a:outerShdw blurRad="38100" dist="38100" dir="2700000" algn="tl">
                  <a:srgbClr val="C0C0C0"/>
                </a:outerShdw>
              </a:effectLst>
              <a:latin typeface="Georgia" pitchFamily="18" charset="0"/>
            </a:endParaRPr>
          </a:p>
        </p:txBody>
      </p:sp>
      <p:pic>
        <p:nvPicPr>
          <p:cNvPr id="86019" name="Picture 7" descr="100"/>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09638" y="2286000"/>
            <a:ext cx="7548562" cy="4143375"/>
          </a:xfrm>
        </p:spPr>
      </p:pic>
    </p:spTree>
    <p:extLst>
      <p:ext uri="{BB962C8B-B14F-4D97-AF65-F5344CB8AC3E}">
        <p14:creationId xmlns:p14="http://schemas.microsoft.com/office/powerpoint/2010/main" val="3501323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AutoShape 2"/>
          <p:cNvSpPr>
            <a:spLocks noGrp="1" noChangeArrowheads="1"/>
          </p:cNvSpPr>
          <p:nvPr>
            <p:ph type="title"/>
          </p:nvPr>
        </p:nvSpPr>
        <p:spPr/>
        <p:txBody>
          <a:bodyPr/>
          <a:lstStyle/>
          <a:p>
            <a:pPr algn="r" eaLnBrk="1" hangingPunct="1">
              <a:defRPr/>
            </a:pPr>
            <a:r>
              <a:rPr lang="ru-RU" sz="3200" b="1" i="1" dirty="0" err="1">
                <a:effectLst>
                  <a:outerShdw blurRad="38100" dist="38100" dir="2700000" algn="tl">
                    <a:srgbClr val="C0C0C0"/>
                  </a:outerShdw>
                </a:effectLst>
                <a:latin typeface="Georgia" pitchFamily="18" charset="0"/>
              </a:rPr>
              <a:t>Профілактика</a:t>
            </a:r>
            <a:r>
              <a:rPr lang="ru-RU" sz="3200" b="1" i="1" dirty="0">
                <a:effectLst>
                  <a:outerShdw blurRad="38100" dist="38100" dir="2700000" algn="tl">
                    <a:srgbClr val="C0C0C0"/>
                  </a:outerShdw>
                </a:effectLst>
                <a:latin typeface="Georgia" pitchFamily="18" charset="0"/>
              </a:rPr>
              <a:t> РСС </a:t>
            </a:r>
            <a:r>
              <a:rPr lang="ru-RU" sz="3200" b="1" i="1" dirty="0" err="1">
                <a:effectLst>
                  <a:outerShdw blurRad="38100" dist="38100" dir="2700000" algn="tl">
                    <a:srgbClr val="C0C0C0"/>
                  </a:outerShdw>
                </a:effectLst>
                <a:latin typeface="Georgia" pitchFamily="18" charset="0"/>
              </a:rPr>
              <a:t>після</a:t>
            </a:r>
            <a:r>
              <a:rPr lang="ru-RU" sz="3200" b="1" i="1" dirty="0">
                <a:effectLst>
                  <a:outerShdw blurRad="38100" dist="38100" dir="2700000" algn="tl">
                    <a:srgbClr val="C0C0C0"/>
                  </a:outerShdw>
                </a:effectLst>
                <a:latin typeface="Georgia" pitchFamily="18" charset="0"/>
              </a:rPr>
              <a:t> ГІМ</a:t>
            </a:r>
          </a:p>
        </p:txBody>
      </p:sp>
      <p:pic>
        <p:nvPicPr>
          <p:cNvPr id="9" name="Picture 6"/>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563888" y="1556792"/>
            <a:ext cx="5472608" cy="5081270"/>
          </a:xfrm>
        </p:spPr>
      </p:pic>
      <p:sp>
        <p:nvSpPr>
          <p:cNvPr id="166917" name="Rectangle 5"/>
          <p:cNvSpPr>
            <a:spLocks noChangeArrowheads="1"/>
          </p:cNvSpPr>
          <p:nvPr/>
        </p:nvSpPr>
        <p:spPr bwMode="auto">
          <a:xfrm>
            <a:off x="251520" y="2349500"/>
            <a:ext cx="3312368" cy="3170099"/>
          </a:xfrm>
          <a:prstGeom prst="rect">
            <a:avLst/>
          </a:prstGeom>
          <a:noFill/>
          <a:ln w="9525">
            <a:noFill/>
            <a:miter lim="800000"/>
            <a:headEnd/>
            <a:tailEnd/>
          </a:ln>
          <a:effectLst/>
        </p:spPr>
        <p:txBody>
          <a:bodyPr wrap="square">
            <a:spAutoFit/>
          </a:bodyPr>
          <a:lstStyle/>
          <a:p>
            <a:pPr algn="just">
              <a:defRPr/>
            </a:pP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Обов’язкове</a:t>
            </a:r>
            <a:r>
              <a:rPr lang="ru-RU" sz="2000" b="1" i="1" dirty="0">
                <a:solidFill>
                  <a:srgbClr val="3333CC"/>
                </a:solidFill>
                <a:effectLst>
                  <a:outerShdw blurRad="38100" dist="38100" dir="2700000" algn="tl">
                    <a:srgbClr val="C0C0C0"/>
                  </a:outerShdw>
                </a:effectLst>
                <a:latin typeface="Georgia" pitchFamily="18" charset="0"/>
                <a:cs typeface="+mn-cs"/>
              </a:rPr>
              <a:t> при-</a:t>
            </a:r>
            <a:r>
              <a:rPr lang="ru-RU" sz="2000" b="1" i="1" dirty="0" err="1">
                <a:solidFill>
                  <a:srgbClr val="3333CC"/>
                </a:solidFill>
                <a:effectLst>
                  <a:outerShdw blurRad="38100" dist="38100" dir="2700000" algn="tl">
                    <a:srgbClr val="C0C0C0"/>
                  </a:outerShdw>
                </a:effectLst>
                <a:latin typeface="Georgia" pitchFamily="18" charset="0"/>
                <a:cs typeface="+mn-cs"/>
              </a:rPr>
              <a:t>значення</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лідокаїна</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внутрішньовенно</a:t>
            </a:r>
            <a:r>
              <a:rPr lang="ru-RU" sz="2000" b="1" i="1" dirty="0">
                <a:solidFill>
                  <a:srgbClr val="3333CC"/>
                </a:solidFill>
                <a:effectLst>
                  <a:outerShdw blurRad="38100" dist="38100" dir="2700000" algn="tl">
                    <a:srgbClr val="C0C0C0"/>
                  </a:outerShdw>
                </a:effectLst>
                <a:latin typeface="Georgia" pitchFamily="18" charset="0"/>
                <a:cs typeface="+mn-cs"/>
              </a:rPr>
              <a:t> в </a:t>
            </a:r>
            <a:r>
              <a:rPr lang="ru-RU" sz="2000" b="1" i="1" dirty="0" err="1">
                <a:solidFill>
                  <a:srgbClr val="3333CC"/>
                </a:solidFill>
                <a:effectLst>
                  <a:outerShdw blurRad="38100" dist="38100" dir="2700000" algn="tl">
                    <a:srgbClr val="C0C0C0"/>
                  </a:outerShdw>
                </a:effectLst>
                <a:latin typeface="Georgia" pitchFamily="18" charset="0"/>
                <a:cs typeface="+mn-cs"/>
              </a:rPr>
              <a:t>гострому</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періоді</a:t>
            </a:r>
            <a:r>
              <a:rPr lang="ru-RU" sz="2000" b="1" i="1" dirty="0">
                <a:solidFill>
                  <a:srgbClr val="3333CC"/>
                </a:solidFill>
                <a:effectLst>
                  <a:outerShdw blurRad="38100" dist="38100" dir="2700000" algn="tl">
                    <a:srgbClr val="C0C0C0"/>
                  </a:outerShdw>
                </a:effectLst>
                <a:latin typeface="Georgia" pitchFamily="18" charset="0"/>
                <a:cs typeface="+mn-cs"/>
              </a:rPr>
              <a:t> ІМ </a:t>
            </a:r>
            <a:r>
              <a:rPr lang="en-US" sz="2000" b="1" i="1" dirty="0">
                <a:solidFill>
                  <a:srgbClr val="3333CC"/>
                </a:solidFill>
                <a:effectLst>
                  <a:outerShdw blurRad="38100" dist="38100" dir="2700000" algn="tl">
                    <a:srgbClr val="C0C0C0"/>
                  </a:outerShdw>
                </a:effectLst>
                <a:latin typeface="Georgia" pitchFamily="18" charset="0"/>
                <a:cs typeface="+mn-cs"/>
              </a:rPr>
              <a:t>(</a:t>
            </a:r>
            <a:r>
              <a:rPr lang="ru-RU" sz="2000" b="1" i="1" dirty="0">
                <a:solidFill>
                  <a:srgbClr val="3333CC"/>
                </a:solidFill>
                <a:effectLst>
                  <a:outerShdw blurRad="38100" dist="38100" dir="2700000" algn="tl">
                    <a:srgbClr val="C0C0C0"/>
                  </a:outerShdw>
                </a:effectLst>
                <a:latin typeface="Georgia" pitchFamily="18" charset="0"/>
                <a:cs typeface="+mn-cs"/>
              </a:rPr>
              <a:t>за </a:t>
            </a:r>
            <a:r>
              <a:rPr lang="ru-RU" sz="2000" b="1" i="1" dirty="0" err="1">
                <a:solidFill>
                  <a:srgbClr val="3333CC"/>
                </a:solidFill>
                <a:effectLst>
                  <a:outerShdw blurRad="38100" dist="38100" dir="2700000" algn="tl">
                    <a:srgbClr val="C0C0C0"/>
                  </a:outerShdw>
                </a:effectLst>
                <a:latin typeface="Georgia" pitchFamily="18" charset="0"/>
                <a:cs typeface="+mn-cs"/>
              </a:rPr>
              <a:t>виключенням</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ви-падків</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досягнутої</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реперфузії</a:t>
            </a:r>
            <a:r>
              <a:rPr lang="en-US" sz="2000" b="1" i="1" dirty="0">
                <a:solidFill>
                  <a:srgbClr val="3333CC"/>
                </a:solidFill>
                <a:effectLst>
                  <a:outerShdw blurRad="38100" dist="38100" dir="2700000" algn="tl">
                    <a:srgbClr val="C0C0C0"/>
                  </a:outerShdw>
                </a:effectLst>
                <a:latin typeface="Georgia" pitchFamily="18" charset="0"/>
                <a:cs typeface="+mn-cs"/>
              </a:rPr>
              <a:t>)</a:t>
            </a:r>
            <a:r>
              <a:rPr lang="ru-RU" sz="2000" b="1" i="1" dirty="0">
                <a:solidFill>
                  <a:srgbClr val="3333CC"/>
                </a:solidFill>
                <a:effectLst>
                  <a:outerShdw blurRad="38100" dist="38100" dir="2700000" algn="tl">
                    <a:srgbClr val="C0C0C0"/>
                  </a:outerShdw>
                </a:effectLst>
                <a:latin typeface="Georgia" pitchFamily="18" charset="0"/>
                <a:cs typeface="+mn-cs"/>
              </a:rPr>
              <a:t> з </a:t>
            </a:r>
            <a:r>
              <a:rPr lang="ru-RU" sz="2000" b="1" i="1" dirty="0" err="1">
                <a:solidFill>
                  <a:srgbClr val="3333CC"/>
                </a:solidFill>
                <a:effectLst>
                  <a:outerShdw blurRad="38100" dist="38100" dir="2700000" algn="tl">
                    <a:srgbClr val="C0C0C0"/>
                  </a:outerShdw>
                </a:effectLst>
                <a:latin typeface="Georgia" pitchFamily="18" charset="0"/>
                <a:cs typeface="+mn-cs"/>
              </a:rPr>
              <a:t>обов’яз-ковим</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пероральним</a:t>
            </a:r>
            <a:r>
              <a:rPr lang="ru-RU" sz="2000" b="1" i="1" dirty="0">
                <a:solidFill>
                  <a:srgbClr val="3333CC"/>
                </a:solidFill>
                <a:effectLst>
                  <a:outerShdw blurRad="38100" dist="38100" dir="2700000" algn="tl">
                    <a:srgbClr val="C0C0C0"/>
                  </a:outerShdw>
                </a:effectLst>
                <a:latin typeface="Georgia" pitchFamily="18" charset="0"/>
                <a:cs typeface="+mn-cs"/>
              </a:rPr>
              <a:t> </a:t>
            </a:r>
            <a:r>
              <a:rPr lang="ru-RU" sz="2000" b="1" i="1" dirty="0" err="1">
                <a:solidFill>
                  <a:srgbClr val="3333CC"/>
                </a:solidFill>
                <a:effectLst>
                  <a:outerShdw blurRad="38100" dist="38100" dir="2700000" algn="tl">
                    <a:srgbClr val="C0C0C0"/>
                  </a:outerShdw>
                </a:effectLst>
                <a:latin typeface="Georgia" pitchFamily="18" charset="0"/>
                <a:cs typeface="+mn-cs"/>
              </a:rPr>
              <a:t>прийомом</a:t>
            </a:r>
            <a:r>
              <a:rPr lang="ru-RU" sz="2000" b="1" i="1" dirty="0">
                <a:solidFill>
                  <a:srgbClr val="3333CC"/>
                </a:solidFill>
                <a:effectLst>
                  <a:outerShdw blurRad="38100" dist="38100" dir="2700000" algn="tl">
                    <a:srgbClr val="C0C0C0"/>
                  </a:outerShdw>
                </a:effectLst>
                <a:latin typeface="Georgia" pitchFamily="18" charset="0"/>
                <a:cs typeface="+mn-cs"/>
              </a:rPr>
              <a:t>  у </a:t>
            </a:r>
            <a:r>
              <a:rPr lang="ru-RU" sz="2000" b="1" i="1" dirty="0" err="1">
                <a:solidFill>
                  <a:srgbClr val="3333CC"/>
                </a:solidFill>
                <a:effectLst>
                  <a:outerShdw blurRad="38100" dist="38100" dir="2700000" algn="tl">
                    <a:srgbClr val="C0C0C0"/>
                  </a:outerShdw>
                </a:effectLst>
                <a:latin typeface="Georgia" pitchFamily="18" charset="0"/>
                <a:cs typeface="+mn-cs"/>
              </a:rPr>
              <a:t>подаль-шому</a:t>
            </a:r>
            <a:endParaRPr lang="ru-RU" sz="2000" b="1" i="1" dirty="0">
              <a:solidFill>
                <a:srgbClr val="3333CC"/>
              </a:solidFill>
              <a:effectLst>
                <a:outerShdw blurRad="38100" dist="38100" dir="2700000" algn="tl">
                  <a:srgbClr val="C0C0C0"/>
                </a:outerShdw>
              </a:effectLst>
              <a:latin typeface="Georgia" pitchFamily="18" charset="0"/>
              <a:cs typeface="+mn-cs"/>
            </a:endParaRPr>
          </a:p>
        </p:txBody>
      </p:sp>
    </p:spTree>
    <p:extLst>
      <p:ext uri="{BB962C8B-B14F-4D97-AF65-F5344CB8AC3E}">
        <p14:creationId xmlns:p14="http://schemas.microsoft.com/office/powerpoint/2010/main" val="3369223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i="1" dirty="0">
                <a:effectLst>
                  <a:outerShdw blurRad="38100" dist="38100" dir="2700000" algn="tl">
                    <a:srgbClr val="000000">
                      <a:alpha val="43137"/>
                    </a:srgbClr>
                  </a:outerShdw>
                </a:effectLst>
                <a:latin typeface="Georgia" pitchFamily="18" charset="0"/>
              </a:rPr>
              <a:t>Дякую за увагу</a:t>
            </a:r>
            <a:endParaRPr lang="ru-RU" b="1" i="1" dirty="0">
              <a:effectLst>
                <a:outerShdw blurRad="38100" dist="38100" dir="2700000" algn="tl">
                  <a:srgbClr val="000000">
                    <a:alpha val="43137"/>
                  </a:srgbClr>
                </a:outerShdw>
              </a:effectLst>
              <a:latin typeface="Georgia" pitchFamily="18" charset="0"/>
            </a:endParaRPr>
          </a:p>
        </p:txBody>
      </p:sp>
      <p:sp>
        <p:nvSpPr>
          <p:cNvPr id="3" name="Объект 2"/>
          <p:cNvSpPr>
            <a:spLocks noGrp="1"/>
          </p:cNvSpPr>
          <p:nvPr>
            <p:ph idx="1"/>
          </p:nvPr>
        </p:nvSpPr>
        <p:spPr>
          <a:xfrm>
            <a:off x="457200" y="1600201"/>
            <a:ext cx="8229600" cy="1684784"/>
          </a:xfrm>
        </p:spPr>
        <p:txBody>
          <a:bodyPr/>
          <a:lstStyle/>
          <a:p>
            <a:endParaRPr lang="ru-RU" dirty="0"/>
          </a:p>
        </p:txBody>
      </p:sp>
      <p:pic>
        <p:nvPicPr>
          <p:cNvPr id="4102" name="Picture 6" descr="ÐÐ¾ÑÐ¾Ð¶ÐµÐµ Ð¸Ð·Ð¾Ð±ÑÐ°Ð¶ÐµÐ½Ð¸Ð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19" y="1214422"/>
            <a:ext cx="8606761" cy="552451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453217" y="3244334"/>
            <a:ext cx="237566" cy="369332"/>
          </a:xfrm>
          <a:prstGeom prst="rect">
            <a:avLst/>
          </a:prstGeom>
        </p:spPr>
        <p:txBody>
          <a:bodyPr wrap="none">
            <a:spAutoFit/>
          </a:bodyPr>
          <a:lstStyle/>
          <a:p>
            <a:r>
              <a:rPr lang="ru-RU" dirty="0"/>
              <a:t> </a:t>
            </a:r>
          </a:p>
        </p:txBody>
      </p:sp>
      <p:sp>
        <p:nvSpPr>
          <p:cNvPr id="5" name="Прямоугольник 4"/>
          <p:cNvSpPr/>
          <p:nvPr/>
        </p:nvSpPr>
        <p:spPr>
          <a:xfrm>
            <a:off x="4453217" y="3244334"/>
            <a:ext cx="237566" cy="369332"/>
          </a:xfrm>
          <a:prstGeom prst="rect">
            <a:avLst/>
          </a:prstGeom>
        </p:spPr>
        <p:txBody>
          <a:bodyPr wrap="none">
            <a:spAutoFit/>
          </a:bodyPr>
          <a:lstStyle/>
          <a:p>
            <a:r>
              <a:rPr lang="ru-RU" dirty="0"/>
              <a:t> </a:t>
            </a:r>
          </a:p>
        </p:txBody>
      </p:sp>
    </p:spTree>
    <p:extLst>
      <p:ext uri="{BB962C8B-B14F-4D97-AF65-F5344CB8AC3E}">
        <p14:creationId xmlns:p14="http://schemas.microsoft.com/office/powerpoint/2010/main" val="359122476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1902</TotalTime>
  <Words>2231</Words>
  <Application>Microsoft Macintosh PowerPoint</Application>
  <PresentationFormat>Экран (4:3)</PresentationFormat>
  <Paragraphs>224</Paragraphs>
  <Slides>45</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45</vt:i4>
      </vt:variant>
    </vt:vector>
  </HeadingPairs>
  <TitlesOfParts>
    <vt:vector size="51" baseType="lpstr">
      <vt:lpstr>Arial</vt:lpstr>
      <vt:lpstr>Calibri</vt:lpstr>
      <vt:lpstr>Georgia</vt:lpstr>
      <vt:lpstr>Wingdings</vt:lpstr>
      <vt:lpstr>Wingdings 2</vt:lpstr>
      <vt:lpstr>Тема Office</vt:lpstr>
      <vt:lpstr>Серцеві аритмії. ЕКГ ознаки при ектопічних порушеннях ритму серця.</vt:lpstr>
      <vt:lpstr>Актуальність</vt:lpstr>
      <vt:lpstr>  Ознаки правильного синусового ритму</vt:lpstr>
      <vt:lpstr>ПОРУШЕННЯ СЕРЦЕВОГО РИТМУ (АРИТМІЇ) </vt:lpstr>
      <vt:lpstr>Порушення створення імпульсу</vt:lpstr>
      <vt:lpstr>       Ектопічні (гетеротопні) ритми, переважно не пов’язані з порушенням автоматизму (механізм повторного входу хвилі збудження та ін.) </vt:lpstr>
      <vt:lpstr> Порушення провідності </vt:lpstr>
      <vt:lpstr>Презентация PowerPoint</vt:lpstr>
      <vt:lpstr>      Синусова тахікардія - це почастішання серцевої діяльності у стані спокою до 90 - 150-160 за 1 хвилину з правильним ритмом, коли водієм ритму є синусовий вузол.  </vt:lpstr>
      <vt:lpstr>ЕКГ - критерії синусової тахікардії:  </vt:lpstr>
      <vt:lpstr>Синусова брадикардія</vt:lpstr>
      <vt:lpstr>ЕКГ- ознаки синусової брадикардії</vt:lpstr>
      <vt:lpstr>Синусова аритмія</vt:lpstr>
      <vt:lpstr>Презентация PowerPoint</vt:lpstr>
      <vt:lpstr>Передсердна мультифокальна тахикардія</vt:lpstr>
      <vt:lpstr>Екстрасистолічна аритмія</vt:lpstr>
      <vt:lpstr>Re-entry</vt:lpstr>
      <vt:lpstr>Ектопічні (гетеротопні) ритми, обумовлені переважанням автоматизму ектопічних центрів:</vt:lpstr>
      <vt:lpstr>Повільні вислизні комплекси та ритми</vt:lpstr>
      <vt:lpstr>Моніторування ЕКГ за Холтером є частиною обов'язкової програми обстеження хворих з порушеннями ритму серця або з підозрою на наявність таких порушень. Метод дозволяє:</vt:lpstr>
      <vt:lpstr>Екстрасистолічна аритмія</vt:lpstr>
      <vt:lpstr>Екстрасистолічна аритмія</vt:lpstr>
      <vt:lpstr>Класифікація екстрасистолії</vt:lpstr>
      <vt:lpstr>Презентация PowerPoint</vt:lpstr>
      <vt:lpstr>Екстрасистоли на електрокардіограмі </vt:lpstr>
      <vt:lpstr>ЕКГ при передсердній екстрасистолії</vt:lpstr>
      <vt:lpstr>Презентация PowerPoint</vt:lpstr>
      <vt:lpstr>Екстрасистолічна аритмія</vt:lpstr>
      <vt:lpstr>Надшлуночкова екстрасистола</vt:lpstr>
      <vt:lpstr>aVF</vt:lpstr>
      <vt:lpstr>Презентация PowerPoint</vt:lpstr>
      <vt:lpstr>Презентация PowerPoint</vt:lpstr>
      <vt:lpstr>Презентация PowerPoint</vt:lpstr>
      <vt:lpstr>Презентация PowerPoint</vt:lpstr>
      <vt:lpstr>І зубця Т дискордантно напрвленню основного зубця комплекса </vt:lpstr>
      <vt:lpstr>Презентация PowerPoint</vt:lpstr>
      <vt:lpstr>Шлуночкові екстрасистоли </vt:lpstr>
      <vt:lpstr>Шлуночкова екстрасистолія</vt:lpstr>
      <vt:lpstr>Презентация PowerPoint</vt:lpstr>
      <vt:lpstr>Трігемінія</vt:lpstr>
      <vt:lpstr>Класифiкація шлуночкових екстрасистолiй (B.Lown, M.Wolf, 1971) </vt:lpstr>
      <vt:lpstr>Інтерпольовані екстрасистоли</vt:lpstr>
      <vt:lpstr>Пароксизм фібриляції передсердь, индукований передсердною екстрасистолією</vt:lpstr>
      <vt:lpstr>Профілактика РСС після ГІМ</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Визначення напрямку електричної вісі серця. ЕКГ ознаки гіпертрофій відділів серця.  Діагностична значимість. </dc:title>
  <dc:creator>Галина Корнован</dc:creator>
  <cp:lastModifiedBy>Дарья Лагода</cp:lastModifiedBy>
  <cp:revision>103</cp:revision>
  <dcterms:created xsi:type="dcterms:W3CDTF">2022-09-05T05:59:08Z</dcterms:created>
  <dcterms:modified xsi:type="dcterms:W3CDTF">2023-02-13T11:21:18Z</dcterms:modified>
</cp:coreProperties>
</file>