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86" r:id="rId2"/>
    <p:sldId id="382" r:id="rId3"/>
    <p:sldId id="261" r:id="rId4"/>
    <p:sldId id="383" r:id="rId5"/>
    <p:sldId id="387" r:id="rId6"/>
    <p:sldId id="388" r:id="rId7"/>
    <p:sldId id="389" r:id="rId8"/>
    <p:sldId id="390" r:id="rId9"/>
    <p:sldId id="391" r:id="rId10"/>
    <p:sldId id="392" r:id="rId11"/>
    <p:sldId id="393" r:id="rId12"/>
    <p:sldId id="394" r:id="rId13"/>
    <p:sldId id="395" r:id="rId14"/>
    <p:sldId id="262" r:id="rId15"/>
    <p:sldId id="396" r:id="rId16"/>
    <p:sldId id="397" r:id="rId17"/>
    <p:sldId id="398" r:id="rId18"/>
    <p:sldId id="457" r:id="rId19"/>
    <p:sldId id="399" r:id="rId20"/>
    <p:sldId id="403" r:id="rId21"/>
    <p:sldId id="400" r:id="rId22"/>
    <p:sldId id="401" r:id="rId23"/>
    <p:sldId id="458" r:id="rId24"/>
    <p:sldId id="459" r:id="rId25"/>
    <p:sldId id="264" r:id="rId26"/>
    <p:sldId id="404" r:id="rId27"/>
    <p:sldId id="405" r:id="rId28"/>
    <p:sldId id="460" r:id="rId29"/>
    <p:sldId id="461" r:id="rId30"/>
    <p:sldId id="263" r:id="rId31"/>
    <p:sldId id="265" r:id="rId32"/>
    <p:sldId id="406" r:id="rId33"/>
    <p:sldId id="402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3" autoAdjust="0"/>
    <p:restoredTop sz="94697" autoAdjust="0"/>
  </p:normalViewPr>
  <p:slideViewPr>
    <p:cSldViewPr>
      <p:cViewPr varScale="1">
        <p:scale>
          <a:sx n="119" d="100"/>
          <a:sy n="119" d="100"/>
        </p:scale>
        <p:origin x="142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4552D-A74F-4BFD-A829-DC70346062CF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64D7A7-F907-4DB1-B283-6F21634BEA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370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gif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980728"/>
            <a:ext cx="8134672" cy="2619723"/>
          </a:xfrm>
        </p:spPr>
        <p:txBody>
          <a:bodyPr>
            <a:normAutofit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 ознаки при пароксизмальних  порушеннях  ритму серця. Фібриляція та </a:t>
            </a:r>
            <a:r>
              <a:rPr lang="uk-UA" sz="36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тріпотіння передсердь</a:t>
            </a:r>
            <a:endParaRPr lang="ru-RU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5877272"/>
            <a:ext cx="6400800" cy="671973"/>
          </a:xfrm>
        </p:spPr>
        <p:txBody>
          <a:bodyPr>
            <a:normAutofit/>
          </a:bodyPr>
          <a:lstStyle/>
          <a:p>
            <a:pPr algn="r"/>
            <a:r>
              <a:rPr lang="uk-UA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Доцент </a:t>
            </a:r>
            <a:r>
              <a:rPr lang="uk-UA" sz="28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Корнован</a:t>
            </a:r>
            <a:r>
              <a:rPr lang="uk-UA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Г.В.</a:t>
            </a:r>
            <a:endParaRPr lang="ru-RU" sz="28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238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ПАРОКСИЗМАЛЬНА ТАХІКАРДІЯ (ПТ)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i="1" dirty="0"/>
              <a:t>       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Напади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різкого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почастішання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серцевих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скорочень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130—250 за 1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Ритм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правильний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Клінічна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симптоматика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серцебиття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слабкість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відчуття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утруднення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дихання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біль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за грудиною;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задишка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страх.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Об`єктивно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блідість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шкірних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покривів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ціаноз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губ;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пульсація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вен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шиї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зниження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артеріального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тиску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поліурія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</a:p>
          <a:p>
            <a:pPr marL="0" indent="0" algn="ctr">
              <a:buNone/>
            </a:pP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ФОРМИ ПТ </a:t>
            </a:r>
          </a:p>
          <a:p>
            <a:pPr marL="0" indent="0">
              <a:buNone/>
            </a:pP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0" indent="0">
              <a:buNone/>
            </a:pP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НАДШЛУНОЧКОВА                  ШЛУНОЧКОВА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303190" y="5013176"/>
            <a:ext cx="2376264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644008" y="5013176"/>
            <a:ext cx="2232248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756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981" y="-99392"/>
            <a:ext cx="8229600" cy="908720"/>
          </a:xfrm>
        </p:spPr>
        <p:txBody>
          <a:bodyPr>
            <a:normAutofit/>
          </a:bodyPr>
          <a:lstStyle/>
          <a:p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Тахікардії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8135" y="817128"/>
            <a:ext cx="3754760" cy="1138511"/>
          </a:xfrm>
          <a:solidFill>
            <a:schemeClr val="bg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19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хронічні</a:t>
            </a:r>
            <a:r>
              <a:rPr lang="ru-RU" sz="19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</a:p>
          <a:p>
            <a:r>
              <a:rPr lang="ru-RU" sz="19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пароксизмальні</a:t>
            </a:r>
            <a:r>
              <a:rPr lang="ru-RU" sz="19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</a:p>
          <a:p>
            <a:r>
              <a:rPr lang="ru-RU" sz="19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вогнищеві</a:t>
            </a:r>
            <a:r>
              <a:rPr lang="ru-RU" sz="19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19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ектопічні</a:t>
            </a:r>
            <a:r>
              <a:rPr lang="ru-RU" sz="19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60268" y="620688"/>
            <a:ext cx="2664296" cy="64807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Надшлуночкові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885096" y="1498439"/>
            <a:ext cx="2448272" cy="457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сино-</a:t>
            </a:r>
            <a:r>
              <a:rPr lang="ru-RU" sz="1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передсердна</a:t>
            </a:r>
            <a:r>
              <a:rPr lang="ru-RU" sz="1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1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синоатріальна</a:t>
            </a:r>
            <a:r>
              <a:rPr lang="ru-RU" sz="1700" dirty="0"/>
              <a:t>)</a:t>
            </a:r>
            <a:endParaRPr lang="ru-RU" sz="17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85096" y="4077072"/>
            <a:ext cx="2416809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звичайного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типу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85096" y="4653136"/>
            <a:ext cx="2423617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незвичайного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типу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885096" y="5250904"/>
            <a:ext cx="2412156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додатковими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шляхами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проведення</a:t>
            </a:r>
            <a:endParaRPr lang="ru-RU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85096" y="5805264"/>
            <a:ext cx="2412156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ортодромна</a:t>
            </a:r>
            <a:endParaRPr lang="ru-RU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72312" y="6377483"/>
            <a:ext cx="2448272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антидромна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85096" y="3356992"/>
            <a:ext cx="2448272" cy="457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вузлова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40497" y="2132856"/>
            <a:ext cx="2448272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передсердна</a:t>
            </a:r>
            <a:r>
              <a:rPr lang="ru-RU" sz="1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1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атріальна</a:t>
            </a:r>
            <a:r>
              <a:rPr lang="ru-RU" sz="1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872311" y="2708920"/>
            <a:ext cx="2448272" cy="457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передсердно-шлуночкова</a:t>
            </a:r>
            <a:r>
              <a:rPr lang="ru-RU" sz="1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en-US" sz="1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AV)</a:t>
            </a:r>
            <a:endParaRPr lang="ru-RU" sz="17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8657728" y="944724"/>
            <a:ext cx="27434" cy="264086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8397130" y="944724"/>
            <a:ext cx="28803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endCxn id="12" idx="3"/>
          </p:cNvCxnSpPr>
          <p:nvPr/>
        </p:nvCxnSpPr>
        <p:spPr>
          <a:xfrm flipH="1">
            <a:off x="8333368" y="3585592"/>
            <a:ext cx="38246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8308713" y="2937520"/>
            <a:ext cx="38246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8288769" y="2361456"/>
            <a:ext cx="38246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8275265" y="1745345"/>
            <a:ext cx="38246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580112" y="3585592"/>
            <a:ext cx="0" cy="302049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580112" y="3585592"/>
            <a:ext cx="292199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5616116" y="4305672"/>
            <a:ext cx="26038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5616116" y="4915272"/>
            <a:ext cx="26898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V="1">
            <a:off x="5616116" y="5470351"/>
            <a:ext cx="272761" cy="915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6073316" y="4762872"/>
            <a:ext cx="2243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6225716" y="4915272"/>
            <a:ext cx="2243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5580112" y="6043761"/>
            <a:ext cx="296389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5580112" y="6606083"/>
            <a:ext cx="292199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7" name="Скругленный прямоугольник 46"/>
          <p:cNvSpPr/>
          <p:nvPr/>
        </p:nvSpPr>
        <p:spPr>
          <a:xfrm>
            <a:off x="184834" y="2577480"/>
            <a:ext cx="2821346" cy="5886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Шлуночкові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184834" y="3543672"/>
            <a:ext cx="2833178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нестійка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3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шлуночкових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комплексів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30/ с)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84834" y="4653136"/>
            <a:ext cx="2821346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стійка</a:t>
            </a:r>
            <a:r>
              <a:rPr lang="ru-RU" sz="1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</a:p>
          <a:p>
            <a:pPr algn="ctr"/>
            <a:r>
              <a:rPr lang="ru-RU" sz="1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</a:t>
            </a:r>
            <a:r>
              <a:rPr lang="ru-RU" sz="1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більше</a:t>
            </a:r>
            <a:r>
              <a:rPr lang="ru-RU" sz="1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30 /с)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3304803" y="3464743"/>
            <a:ext cx="1656184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мономорфна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3304803" y="4000872"/>
            <a:ext cx="1656184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поліморфна</a:t>
            </a:r>
            <a:endParaRPr lang="ru-RU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73002" y="5800650"/>
            <a:ext cx="2833178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постійно-зворотна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3304803" y="5724797"/>
            <a:ext cx="1656184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мономорфна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3304803" y="4624933"/>
            <a:ext cx="1656184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мономорфна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3304803" y="5135066"/>
            <a:ext cx="1656184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поліморфна</a:t>
            </a:r>
            <a:endParaRPr lang="ru-RU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3304803" y="6272361"/>
            <a:ext cx="1656184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поліморфна</a:t>
            </a:r>
            <a:endParaRPr lang="ru-RU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cxnSp>
        <p:nvCxnSpPr>
          <p:cNvPr id="58" name="Прямая со стрелкой 57"/>
          <p:cNvCxnSpPr/>
          <p:nvPr/>
        </p:nvCxnSpPr>
        <p:spPr>
          <a:xfrm flipV="1">
            <a:off x="3018012" y="3693343"/>
            <a:ext cx="286791" cy="30752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48" idx="3"/>
          </p:cNvCxnSpPr>
          <p:nvPr/>
        </p:nvCxnSpPr>
        <p:spPr>
          <a:xfrm>
            <a:off x="3018012" y="4000872"/>
            <a:ext cx="286791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endCxn id="54" idx="1"/>
          </p:cNvCxnSpPr>
          <p:nvPr/>
        </p:nvCxnSpPr>
        <p:spPr>
          <a:xfrm flipV="1">
            <a:off x="3006180" y="4853533"/>
            <a:ext cx="298623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stCxn id="49" idx="3"/>
            <a:endCxn id="55" idx="1"/>
          </p:cNvCxnSpPr>
          <p:nvPr/>
        </p:nvCxnSpPr>
        <p:spPr>
          <a:xfrm>
            <a:off x="3006180" y="5110336"/>
            <a:ext cx="298623" cy="25333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flipV="1">
            <a:off x="3018012" y="5953397"/>
            <a:ext cx="286791" cy="30445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>
            <a:endCxn id="56" idx="1"/>
          </p:cNvCxnSpPr>
          <p:nvPr/>
        </p:nvCxnSpPr>
        <p:spPr>
          <a:xfrm>
            <a:off x="3006180" y="6272361"/>
            <a:ext cx="298623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35496" y="2885145"/>
            <a:ext cx="0" cy="338721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>
            <a:endCxn id="47" idx="1"/>
          </p:cNvCxnSpPr>
          <p:nvPr/>
        </p:nvCxnSpPr>
        <p:spPr>
          <a:xfrm>
            <a:off x="35496" y="2871800"/>
            <a:ext cx="14933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>
            <a:endCxn id="48" idx="1"/>
          </p:cNvCxnSpPr>
          <p:nvPr/>
        </p:nvCxnSpPr>
        <p:spPr>
          <a:xfrm>
            <a:off x="35496" y="4000872"/>
            <a:ext cx="14933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>
            <a:off x="50411" y="5135066"/>
            <a:ext cx="14933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>
            <a:off x="35496" y="6272361"/>
            <a:ext cx="14933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8763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СУПРАВЕНТРИКУЛЯРНА (НАДШЛУНОЧКОВА) ПАРОКСИЗМАЛЬНА ТАХІКАРДІЯ (СВТ)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: 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синусовопередсердна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атріовентрикулярна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ЕКГ-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діагностика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при частому правильному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ритмі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форма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мало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відрізняється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 нормальному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ритмі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даного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хворого;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нашаровується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елементи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 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важко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виявити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; 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аберантна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СВТ: комплекс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розширений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деформований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внаслідок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внутрішньошлуночкової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провідності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аномального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проведення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імпульсу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Диф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діагностика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формою :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наявність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реєстрації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ЕКГ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стравохідному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пов'язаний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комплексом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233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СУПРАВЕНТРИКУЛЯРНА (НАДШЛУНОЧКОВА) ПАРОКСИЗМАЛЬНА ТАХІКАРДІЯ (СВТ)</a:t>
            </a:r>
            <a:endParaRPr lang="ru-RU" sz="2400" dirty="0"/>
          </a:p>
        </p:txBody>
      </p:sp>
      <p:pic>
        <p:nvPicPr>
          <p:cNvPr id="28674" name="Picture 2" descr="img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8382297" cy="454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8192" y="5877272"/>
            <a:ext cx="887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Постійно-зворотна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нижньопередсердна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В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обох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епізодах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тахікардії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перший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передчасний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 QRS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аберантний</a:t>
            </a:r>
            <a:r>
              <a:rPr lang="ru-RU" i="1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534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СУПРАВЕНТРИКУЛЯРНА (НАДШЛУНОЧКОВА) ПАРОКСИЗМАЛЬНА ТАХІКАРДІЯ (СВТ)</a:t>
            </a:r>
            <a:endParaRPr lang="ru-RU" sz="2400" dirty="0"/>
          </a:p>
        </p:txBody>
      </p:sp>
      <p:pic>
        <p:nvPicPr>
          <p:cNvPr id="29698" name="Picture 2" descr="img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98" y="1340769"/>
            <a:ext cx="8753475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3105835"/>
            <a:ext cx="756084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Нижньопередсердна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ЧСС 125 за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хвилину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29700" name="Picture 4" descr="im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11" y="3573016"/>
            <a:ext cx="8763000" cy="118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8211" y="4653136"/>
            <a:ext cx="8732861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Нижньопередсердна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АВ блокадою ІІ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ступеня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1-го типу.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958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Атріовентрикулярні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вузлові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тахікардії</a:t>
            </a:r>
            <a:br>
              <a:rPr lang="ru-RU" sz="3200" b="1" dirty="0"/>
            </a:br>
            <a:endParaRPr lang="ru-RU" sz="3200" dirty="0"/>
          </a:p>
        </p:txBody>
      </p:sp>
      <p:pic>
        <p:nvPicPr>
          <p:cNvPr id="30722" name="Picture 2" descr="img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95" y="1695450"/>
            <a:ext cx="8810625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5157192"/>
            <a:ext cx="820891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вузлова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реципрокна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одночасним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збудженням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передсердь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ЧСС 197 за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хвилину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Атріовентрикулярні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реципрокні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тахікардії</a:t>
            </a:r>
            <a:b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613666"/>
            <a:ext cx="8784976" cy="319971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000" dirty="0"/>
              <a:t>       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Одна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причин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пароксизмальних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синдром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передчасного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збудження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преекзитації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Виникненню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односторонньої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блокади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проведення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формуванню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кільця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ріентрі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сприяє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наявність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двох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шляхів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(АВ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вузла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ДШП)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різними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показниками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рефрактерності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швидкості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проведення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імпульсів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Найбільш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поширена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АВРТ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антероградним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проведенням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через АВ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вузол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ретроградним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через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додатковий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шлях 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ортодромна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Найчастіше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час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цієї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спостерігається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нормальна (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суправентрикулярна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морфологія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</a:t>
            </a:r>
            <a:r>
              <a:rPr lang="en-US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 ЧСС 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зазвичай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становить 160–220 за 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хвилину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ЧСС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більше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180 за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хвилину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майже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завжди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супроводжується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гемодинаміки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виникненням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стенокардії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гіпотензії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нападів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лівошлуночкової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недостатності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і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огляду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пацієнти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нерідко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потребують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невідкладної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допомоги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</p:txBody>
      </p:sp>
      <p:pic>
        <p:nvPicPr>
          <p:cNvPr id="31746" name="Picture 2" descr="img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484784"/>
            <a:ext cx="8743950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2967335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реципрокна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ортодромна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ЧСС 210 за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хвилину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стрілкою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вказано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Р’).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Тахісистолічна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форма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фібриляції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передсердь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поєднанні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блокадою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лівої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ніжки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пучка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2770" name="Picture 2" descr="img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1"/>
            <a:ext cx="8208912" cy="5356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886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Шлуночкова</a:t>
            </a: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тахікардія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3794" name="Picture 2" descr="Тахікардії, тахікардія, тахікардія причини, причини тахікардії, тахікардії з широкими комплексами QRS, комплекс QRS, шлуночкова тахікардія, шт, свт, суправентикулярна тахікардія, пейсмейкер-асоційована тахікардія, екг, кардіограма, кардіограф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7791450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87677" y="6309320"/>
            <a:ext cx="380074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115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Диференційний діагноз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       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шлуночковій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тахікардії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субстрат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аритмії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розташований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міокарді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 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генерує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електричні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імпульси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які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поширюються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по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міокарду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напрямку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приблизним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кутом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 -90</a:t>
            </a:r>
            <a:r>
              <a:rPr lang="ru-RU" sz="2800" b="1" i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0 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 ±180</a:t>
            </a:r>
            <a:r>
              <a:rPr lang="ru-RU" sz="2800" b="1" i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0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При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суправентрикулярній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тахікардії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аберантним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проведенням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імпульси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генеруються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передсердях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поширюються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напрямку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кутом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-60</a:t>
            </a:r>
            <a:r>
              <a:rPr lang="ru-RU" sz="2800" b="1" i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0 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 +120</a:t>
            </a:r>
            <a:r>
              <a:rPr lang="ru-RU" sz="2800" b="1" i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0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4852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6956" y="116632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Поліморфна </a:t>
            </a:r>
            <a:r>
              <a:rPr lang="uk-UA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шлуночкова</a:t>
            </a: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тахікардія типу «пірует»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4818" name="Picture 2" descr="https://health-ua.com/multimedia/userfiles/images/2019/Cardio_2_2019/Cardio_2_2019_ris_7_str_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96" y="1124744"/>
            <a:ext cx="8280920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5380672"/>
            <a:ext cx="8964488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У 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більшості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випадків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тахікардію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ініціює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передчасний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шлуноч-ковий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комплекс,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який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попадає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 «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вразливу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»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ділянку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серцевого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циклу на 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тлі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подовження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інтервалу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QT.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за 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перебігом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нестійка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припиняється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самостійно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але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схильна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 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частих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рецидивів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 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може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трансформуватися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 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фібриляцію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6639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AutoShape 2"/>
          <p:cNvSpPr>
            <a:spLocks noGrp="1" noChangeArrowheads="1"/>
          </p:cNvSpPr>
          <p:nvPr>
            <p:ph type="title"/>
          </p:nvPr>
        </p:nvSpPr>
        <p:spPr>
          <a:xfrm>
            <a:off x="1219200" y="1052513"/>
            <a:ext cx="7924800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32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Шлуночкова</a:t>
            </a:r>
            <a: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тахікардія</a:t>
            </a:r>
            <a: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типу «</a:t>
            </a:r>
            <a:r>
              <a:rPr lang="ru-RU" sz="32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пірует</a:t>
            </a:r>
            <a: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»</a:t>
            </a:r>
            <a:b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</a:b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pic>
        <p:nvPicPr>
          <p:cNvPr id="91139" name="Объект 4"/>
          <p:cNvPicPr>
            <a:picLocks noGrp="1" noChangeAspect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813" y="2133600"/>
            <a:ext cx="8358187" cy="3959225"/>
          </a:xfrm>
        </p:spPr>
      </p:pic>
      <p:sp>
        <p:nvSpPr>
          <p:cNvPr id="5" name="Прямоугольник 4"/>
          <p:cNvSpPr/>
          <p:nvPr/>
        </p:nvSpPr>
        <p:spPr>
          <a:xfrm>
            <a:off x="2428875" y="4786313"/>
            <a:ext cx="5643563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i="1" dirty="0" err="1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Обов’язкове</a:t>
            </a:r>
            <a:r>
              <a:rPr lang="ru-RU" b="1" i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призначення</a:t>
            </a:r>
            <a:r>
              <a:rPr lang="en-US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el-GR" b="1" i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β</a:t>
            </a:r>
            <a:r>
              <a:rPr lang="ru-RU" b="1" i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-</a:t>
            </a:r>
            <a:r>
              <a:rPr lang="ru-RU" b="1" i="1" dirty="0" err="1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блокаторів</a:t>
            </a:r>
            <a:r>
              <a:rPr lang="ru-RU" b="1" i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та </a:t>
            </a:r>
            <a:r>
              <a:rPr lang="ru-RU" b="1" i="1" dirty="0" err="1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кардіостимуляції</a:t>
            </a:r>
            <a:r>
              <a:rPr lang="ru-RU" b="1" i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, </a:t>
            </a:r>
            <a:r>
              <a:rPr lang="ru-RU" b="1" i="1" dirty="0" err="1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імлантація</a:t>
            </a:r>
            <a:r>
              <a:rPr lang="ru-RU" b="1" i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кардіовертерів-дефібриляторів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5786438"/>
            <a:ext cx="5929313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Противопоказан </a:t>
            </a:r>
            <a:r>
              <a:rPr lang="ru-RU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Аміодарон</a:t>
            </a: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і </a:t>
            </a:r>
            <a:r>
              <a:rPr lang="ru-RU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Соталол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!!!</a:t>
            </a:r>
            <a:endParaRPr lang="ru-RU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38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051720" y="188640"/>
            <a:ext cx="4968552" cy="57606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тріпотіння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передсердь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15616" y="1263799"/>
            <a:ext cx="3096344" cy="65303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пароксизм,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вперше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виник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194595"/>
            <a:ext cx="2664296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брадисистолічний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варіант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ЧСС&lt; 60 уд./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47664" y="2794273"/>
            <a:ext cx="2664296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тахісистолічний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варіант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ЧСС≥90 уд./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16016" y="1300386"/>
            <a:ext cx="3600400" cy="68845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пароксизмальна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(ритм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відновлюється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самостійно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межах 48 год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807804" y="3573016"/>
            <a:ext cx="3456384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постійна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(коли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синусовий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ритм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відновити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неможливо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недоцільно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156176" y="2204517"/>
            <a:ext cx="2664296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брадисистолічний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варіант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ЧСС&lt; 60 уд./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928964" y="2794273"/>
            <a:ext cx="2664296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тахісистолічний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варіант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ЧСС≥90 уд./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051720" y="4715594"/>
            <a:ext cx="2664296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брадисистолічний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варіант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ЧСС&lt; 60 уд./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932040" y="4715594"/>
            <a:ext cx="2664296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тахісистолічний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варіант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ЧСС≥90 уд./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</p:txBody>
      </p:sp>
      <p:cxnSp>
        <p:nvCxnSpPr>
          <p:cNvPr id="16" name="Прямая со стрелкой 15"/>
          <p:cNvCxnSpPr>
            <a:stCxn id="4" idx="2"/>
            <a:endCxn id="5" idx="0"/>
          </p:cNvCxnSpPr>
          <p:nvPr/>
        </p:nvCxnSpPr>
        <p:spPr>
          <a:xfrm flipH="1">
            <a:off x="2663788" y="764704"/>
            <a:ext cx="1872208" cy="4990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4" idx="2"/>
            <a:endCxn id="9" idx="0"/>
          </p:cNvCxnSpPr>
          <p:nvPr/>
        </p:nvCxnSpPr>
        <p:spPr>
          <a:xfrm>
            <a:off x="4535996" y="764704"/>
            <a:ext cx="1980220" cy="5356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4" idx="2"/>
            <a:endCxn id="10" idx="0"/>
          </p:cNvCxnSpPr>
          <p:nvPr/>
        </p:nvCxnSpPr>
        <p:spPr>
          <a:xfrm>
            <a:off x="4535996" y="764704"/>
            <a:ext cx="0" cy="28083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5" idx="2"/>
            <a:endCxn id="6" idx="0"/>
          </p:cNvCxnSpPr>
          <p:nvPr/>
        </p:nvCxnSpPr>
        <p:spPr>
          <a:xfrm flipH="1">
            <a:off x="1655676" y="1916832"/>
            <a:ext cx="1008112" cy="2777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5" idx="2"/>
          </p:cNvCxnSpPr>
          <p:nvPr/>
        </p:nvCxnSpPr>
        <p:spPr>
          <a:xfrm>
            <a:off x="2663788" y="1916832"/>
            <a:ext cx="720080" cy="87744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9" idx="2"/>
            <a:endCxn id="11" idx="0"/>
          </p:cNvCxnSpPr>
          <p:nvPr/>
        </p:nvCxnSpPr>
        <p:spPr>
          <a:xfrm>
            <a:off x="6516216" y="1988840"/>
            <a:ext cx="972108" cy="2156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9" idx="2"/>
          </p:cNvCxnSpPr>
          <p:nvPr/>
        </p:nvCxnSpPr>
        <p:spPr>
          <a:xfrm flipH="1">
            <a:off x="5796136" y="1988840"/>
            <a:ext cx="720080" cy="8054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0" idx="2"/>
          </p:cNvCxnSpPr>
          <p:nvPr/>
        </p:nvCxnSpPr>
        <p:spPr>
          <a:xfrm flipH="1">
            <a:off x="3203848" y="4487416"/>
            <a:ext cx="1332148" cy="2281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0" idx="2"/>
            <a:endCxn id="14" idx="0"/>
          </p:cNvCxnSpPr>
          <p:nvPr/>
        </p:nvCxnSpPr>
        <p:spPr>
          <a:xfrm>
            <a:off x="4535996" y="4487416"/>
            <a:ext cx="1728192" cy="2281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1835696" y="5733256"/>
            <a:ext cx="4968552" cy="57606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тріпотіння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953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</p:spPr>
        <p:txBody>
          <a:bodyPr>
            <a:normAutofit/>
          </a:bodyPr>
          <a:lstStyle/>
          <a:p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тріпотіння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передсердь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5992772"/>
            <a:ext cx="6400800" cy="865228"/>
          </a:xfrm>
        </p:spPr>
        <p:txBody>
          <a:bodyPr>
            <a:normAutofit/>
          </a:bodyPr>
          <a:lstStyle/>
          <a:p>
            <a:pPr algn="r"/>
            <a:r>
              <a:rPr lang="uk-UA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sz="2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5" name="Picture 12" descr="ÐÐ°ÑÑÐ¸Ð½ÐºÐ¸ Ð¿Ð¾ Ð·Ð°Ð¿ÑÐ¾ÑÑ Ð¼ÐµÑÑÐ°ÑÐµÐ»ÑÐ½Ð° Ð°ÑÐ¸ÑÐ¼Ð¸Ñ Ð²Ð¾ÑÑÑÐ°Ð½Ð¾Ð²Ð»ÐµÐ½Ð¸Ðµ Ð¿ÑÐ°Ð²Ð¸Ð»ÑÐ½Ð¾Ð³Ð¾ ÑÐ¸ÑÐ¼Ð° ÐºÐ°ÑÑÐ¸Ð½ÐºÐ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88840"/>
            <a:ext cx="7848872" cy="3968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425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66"/>
            <a:ext cx="8229600" cy="825446"/>
          </a:xfrm>
        </p:spPr>
        <p:txBody>
          <a:bodyPr>
            <a:normAutofit/>
          </a:bodyPr>
          <a:lstStyle/>
          <a:p>
            <a:pPr algn="r"/>
            <a:r>
              <a:rPr lang="ru-RU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Визначення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3905" y="620688"/>
            <a:ext cx="9137576" cy="4752528"/>
          </a:xfrm>
        </p:spPr>
        <p:txBody>
          <a:bodyPr>
            <a:normAutofit/>
          </a:bodyPr>
          <a:lstStyle/>
          <a:p>
            <a:r>
              <a:rPr lang="ru-RU"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Фібриляція</a:t>
            </a:r>
            <a:r>
              <a:rPr lang="ru-RU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передсердь</a:t>
            </a:r>
            <a:r>
              <a:rPr lang="ru-RU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(ФП)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-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ритму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яке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діагностують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підставі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неправильного ритму на ЕКГ,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відсутності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їх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наявності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вигляді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f)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варіабельності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двома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збудженнями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перед-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сердь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їх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наявност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інтервалом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&lt; 200 с ( &gt; 300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).</a:t>
            </a:r>
          </a:p>
          <a:p>
            <a:r>
              <a:rPr lang="ru-RU"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Тріпотіння</a:t>
            </a:r>
            <a:r>
              <a:rPr lang="ru-RU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передсердь</a:t>
            </a:r>
            <a:r>
              <a:rPr lang="ru-RU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(ТП)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ритму, яке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діагнос-тується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ЕКГ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підставі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частих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(200-400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регуляр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-них, схожих одну на одну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F,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характерну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пилкоподібну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форму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II, III, 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aVF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V1, V2) ;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більшості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випадків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правильним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регулярним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шлу-ночковим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ритмом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незміненими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комплек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-сами, кожному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передує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певна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частіше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постійна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кількість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F (2: 1, 3: 1, 4: 1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т.д.).</a:t>
            </a:r>
          </a:p>
        </p:txBody>
      </p:sp>
      <p:pic>
        <p:nvPicPr>
          <p:cNvPr id="4" name="Picture 8" descr="ÐÐ°ÑÑÐ¸Ð½ÐºÐ¸ Ð¿Ð¾ Ð·Ð°Ð¿ÑÐ¾ÑÑ Ð¼ÐµÑÑÐ°ÑÐµÐ»ÑÐ½Ð° Ð°ÑÐ¸ÑÐ¼Ð¸Ñ Ð²Ð¾ÑÑÑÐ°Ð½Ð¾Ð²Ð»ÐµÐ½Ð¸Ðµ Ð¿ÑÐ°Ð²Ð¸Ð»ÑÐ½Ð¾Ð³Ð¾ ÑÐ¸ÑÐ¼Ð° ÐºÐ°ÑÑÐ¸Ð½ÐºÐ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683968"/>
            <a:ext cx="7334588" cy="220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86116" y="5429264"/>
            <a:ext cx="312617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Тріпотіння передсердь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43174" y="6488668"/>
            <a:ext cx="505138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передсердь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миготіння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5173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AutoShape 2"/>
          <p:cNvSpPr>
            <a:spLocks noGrp="1" noChangeArrowheads="1"/>
          </p:cNvSpPr>
          <p:nvPr>
            <p:ph type="title"/>
          </p:nvPr>
        </p:nvSpPr>
        <p:spPr>
          <a:xfrm>
            <a:off x="978960" y="260648"/>
            <a:ext cx="7924800" cy="1012825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ru-RU" b="1" i="1" dirty="0"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Нормальна ЕКГ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5920" y="2924944"/>
            <a:ext cx="5569571" cy="86409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Відповідність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ділянок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ЕКГ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певним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фазам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роботи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24580" name="Picture 5" descr="2_690898057-170153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9" y="954883"/>
            <a:ext cx="3251283" cy="2978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90587"/>
            <a:ext cx="302433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ÐÐ°ÑÑÐ¸Ð½ÐºÐ¸ Ð¿Ð¾ Ð·Ð°Ð¿ÑÐ¾ÑÑ Ð¼ÐµÑÑÐ°ÑÐµÐ»ÑÐ½Ð° Ð°ÑÐ¸ÑÐ¼Ð¸Ñ Ð²Ð¾ÑÑÑÐ°Ð½Ð¾Ð²Ð»ÐµÐ½Ð¸Ðµ Ð¿ÑÐ°Ð²Ð¸Ð»ÑÐ½Ð¾Ð³Ð¾ ÑÐ¸ÑÐ¼Ð° ÐºÐ°ÑÑÐ¸Ð½ÐºÐ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21" y="4149080"/>
            <a:ext cx="5258072" cy="251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ÐÐ°ÑÑÐ¸Ð½ÐºÐ¸ Ð¿Ð¾ Ð·Ð°Ð¿ÑÐ¾ÑÑ Ð¼ÐµÑÑÐ°ÑÐµÐ»ÑÐ½Ð° Ð°ÑÐ¸ÑÐ¼Ð¸Ñ Ð²Ð¾ÑÑÑÐ°Ð½Ð¾Ð²Ð»ÐµÐ½Ð¸Ðµ Ð¿ÑÐ°Ð²Ð¸Ð»ÑÐ½Ð¾Ð³Ð¾ ÑÐ¸ÑÐ¼Ð° ÐºÐ°ÑÑÐ¸Ð½ÐºÐ¸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292" y="4149079"/>
            <a:ext cx="2819400" cy="253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7921" y="3985369"/>
            <a:ext cx="521328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Миготлива фібриляція при пароксизмі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65708" y="4869160"/>
            <a:ext cx="826173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Легеневі вени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5023497"/>
            <a:ext cx="449162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СВ</a:t>
            </a:r>
            <a:endParaRPr lang="ru-RU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0781" y="5877271"/>
            <a:ext cx="1156086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Передсердя</a:t>
            </a:r>
          </a:p>
        </p:txBody>
      </p:sp>
    </p:spTree>
    <p:extLst>
      <p:ext uri="{BB962C8B-B14F-4D97-AF65-F5344CB8AC3E}">
        <p14:creationId xmlns:p14="http://schemas.microsoft.com/office/powerpoint/2010/main" val="2320888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КАРНАВАН\Desktop\Мерцательная аритмия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0648"/>
            <a:ext cx="6408712" cy="346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korno\OneDrive\Рабочий стол\Сімейна медицина\треп предс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72" y="5074890"/>
            <a:ext cx="5488929" cy="178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КАРНАВАН\Desktop\ФП ЭКГ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274" y="5074890"/>
            <a:ext cx="4686300" cy="178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 стрелкой 7"/>
          <p:cNvCxnSpPr/>
          <p:nvPr/>
        </p:nvCxnSpPr>
        <p:spPr>
          <a:xfrm flipH="1">
            <a:off x="1835696" y="3723928"/>
            <a:ext cx="1728192" cy="12892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220072" y="3723928"/>
            <a:ext cx="1656184" cy="12892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232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14546" y="2786058"/>
            <a:ext cx="2786082" cy="214314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pic>
        <p:nvPicPr>
          <p:cNvPr id="4" name="Picture 6" descr="ÐÐ°ÑÑÐ¸Ð½ÐºÐ¸ Ð¿Ð¾ Ð·Ð°Ð¿ÑÐ¾ÑÑ Ð¼ÐµÑÑÐ°ÑÐµÐ»ÑÐ½Ð° Ð°ÑÐ¸ÑÐ¼Ð¸Ñ Ð²Ð¾ÑÑÑÐ°Ð½Ð¾Ð²Ð»ÐµÐ½Ð¸Ðµ Ð¿ÑÐ°Ð²Ð¸Ð»ÑÐ½Ð¾Ð³Ð¾ ÑÐ¸ÑÐ¼Ð° ÐºÐ°ÑÑÐ¸Ð½ÐºÐ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290"/>
            <a:ext cx="8929718" cy="542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28926" y="428604"/>
            <a:ext cx="2071702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Нормальні електричні сигнали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72264" y="214290"/>
            <a:ext cx="2286016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Дезорганізовані електричні сигнали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5715016"/>
            <a:ext cx="3999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Нормальний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синусовий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ритм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86380" y="5715016"/>
            <a:ext cx="2866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Миготлива аритмія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629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214338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ru-RU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Класифікація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0464613"/>
              </p:ext>
            </p:extLst>
          </p:nvPr>
        </p:nvGraphicFramePr>
        <p:xfrm>
          <a:off x="285720" y="1071546"/>
          <a:ext cx="8712968" cy="521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2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Форма ФП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Характеристика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Вперше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виявлена</a:t>
                      </a:r>
                      <a:endParaRPr lang="ru-RU" sz="18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Незалежно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від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тривалості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і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тяжкості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симптомів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будь-який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перший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епізод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ФП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Пароксизмальна</a:t>
                      </a:r>
                      <a:endParaRPr lang="ru-RU" sz="18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До 7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днів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,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синусовий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ритм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відновлюється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спонтанно, як правило,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протягом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48 годин,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більш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ніж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через 48 годин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ймовірність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спонтанної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кардіоверсії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низька</a:t>
                      </a:r>
                      <a:endParaRPr lang="ru-RU" sz="18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Персистуюча</a:t>
                      </a:r>
                      <a:endParaRPr lang="ru-RU" sz="18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Тривалість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епізоду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ФП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перевищує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7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днів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(для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відновлення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ритму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необхідна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медикаментозна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або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електрична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кардіоверсія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Тривало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персистуюча</a:t>
                      </a:r>
                      <a:endParaRPr lang="ru-RU" sz="18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  <a:p>
                      <a:endParaRPr lang="ru-RU" sz="18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ФП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триває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протягом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≥1 року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і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обрана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стратегія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контролю ритму (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передбачається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відновлення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ритму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Постійна</a:t>
                      </a:r>
                      <a:endParaRPr lang="ru-RU" sz="18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Коли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пацієнт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і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лікар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вважають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за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можливе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збереження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аритмії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(</a:t>
                      </a:r>
                      <a:r>
                        <a:rPr lang="ru-RU" sz="18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кардіоверсія</a:t>
                      </a: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не проводиться)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000232" y="642918"/>
            <a:ext cx="46826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Клінічна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класифікація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ФП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43174" y="6488668"/>
            <a:ext cx="6325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УКПМД  «</a:t>
            </a:r>
            <a:r>
              <a:rPr lang="ru-RU" sz="1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Фібриляція</a:t>
            </a:r>
            <a:r>
              <a:rPr lang="ru-RU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передсердь</a:t>
            </a:r>
            <a:r>
              <a:rPr lang="ru-RU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», Наказ МОЗ </a:t>
            </a:r>
            <a:r>
              <a:rPr lang="ru-RU" sz="1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України</a:t>
            </a:r>
            <a:r>
              <a:rPr lang="ru-RU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15.06.2016 № 597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2376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7667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 descr="ÐÐ°ÑÑÐ¸Ð½ÐºÐ¸ Ð¿Ð¾ Ð·Ð°Ð¿ÑÐ¾ÑÑ Ð¼ÐµÑÑÐ°ÑÐµÐ»ÑÐ½Ð° Ð°ÑÐ¸ÑÐ¼Ð¸Ñ Ð²Ð¾ÑÑÑÐ°Ð½Ð¾Ð²Ð»ÐµÐ½Ð¸Ðµ Ð¿ÑÐ°Ð²Ð¸Ð»ÑÐ½Ð¾Ð³Ð¾ ÑÐ¸ÑÐ¼Ð° ÐºÐ°ÑÑÐ¸Ð½ÐºÐ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8388424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ÐÐ°ÑÑÐ¸Ð½ÐºÐ¸ Ð¿Ð¾ Ð·Ð°Ð¿ÑÐ¾ÑÑ Ð¼ÐµÑÑÐ°ÑÐµÐ»ÑÐ½Ð° Ð°ÑÐ¸ÑÐ¼Ð¸Ñ Ð²Ð¾ÑÑÑÐ°Ð½Ð¾Ð²Ð»ÐµÐ½Ð¸Ðµ Ð¿ÑÐ°Ð²Ð¸Ð»ÑÐ½Ð¾Ð³Ð¾ ÑÐ¸ÑÐ¼Ð° ÐºÐ°ÑÑÐ¸Ð½ÐºÐ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212" y="4149080"/>
            <a:ext cx="4410236" cy="24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338273"/>
            <a:ext cx="8477001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Клінічні прояви при миготливій аритмії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292080" y="4365104"/>
            <a:ext cx="20882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67944" y="5229200"/>
            <a:ext cx="1584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200" dirty="0"/>
          </a:p>
        </p:txBody>
      </p:sp>
      <p:sp>
        <p:nvSpPr>
          <p:cNvPr id="9" name="Овал 8"/>
          <p:cNvSpPr/>
          <p:nvPr/>
        </p:nvSpPr>
        <p:spPr>
          <a:xfrm>
            <a:off x="6948264" y="5170986"/>
            <a:ext cx="2195736" cy="9144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Декомпенсація ІХС</a:t>
            </a:r>
            <a:endParaRPr lang="ru-RU" sz="1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508104" y="5636096"/>
            <a:ext cx="1584176" cy="914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Інсульт</a:t>
            </a:r>
            <a:endParaRPr lang="ru-RU" sz="14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48064" y="4126494"/>
            <a:ext cx="2448272" cy="74266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Наслідки ФП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41607" y="1628800"/>
            <a:ext cx="1834249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Прискорене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серцебиття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31640" y="3059668"/>
            <a:ext cx="132440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Задишка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716100" y="1612759"/>
            <a:ext cx="300608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Зниження фізичного навантаження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716813" y="2782669"/>
            <a:ext cx="2862064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Запаморочення,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переднепритомний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стан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475491" y="4495457"/>
            <a:ext cx="252665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Втома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слабкість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-19147" y="5735448"/>
            <a:ext cx="329500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20" name="Овал 19"/>
          <p:cNvSpPr/>
          <p:nvPr/>
        </p:nvSpPr>
        <p:spPr>
          <a:xfrm>
            <a:off x="3050060" y="5077294"/>
            <a:ext cx="2697019" cy="1101784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Серцева недостатність</a:t>
            </a:r>
            <a:endParaRPr lang="ru-RU" sz="1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071802" y="6596390"/>
            <a:ext cx="607219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УКПМД  «</a:t>
            </a:r>
            <a:r>
              <a:rPr lang="ru-RU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Фібриляція</a:t>
            </a:r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передсердь</a:t>
            </a:r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», Наказ МОЗ </a:t>
            </a:r>
            <a:r>
              <a:rPr lang="ru-RU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України</a:t>
            </a:r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15.06.2016 № 597 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775628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42918"/>
          </a:xfrm>
        </p:spPr>
        <p:txBody>
          <a:bodyPr>
            <a:normAutofit/>
          </a:bodyPr>
          <a:lstStyle/>
          <a:p>
            <a:pPr algn="r"/>
            <a:r>
              <a:rPr lang="ru-RU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Диференціальний</a:t>
            </a:r>
            <a:r>
              <a:rPr lang="ru-RU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діагноз</a:t>
            </a:r>
            <a:endParaRPr lang="ru-RU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5443462"/>
              </p:ext>
            </p:extLst>
          </p:nvPr>
        </p:nvGraphicFramePr>
        <p:xfrm>
          <a:off x="1" y="500042"/>
          <a:ext cx="9143999" cy="597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29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859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1" i="1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Аритмиії</a:t>
                      </a:r>
                      <a:endParaRPr lang="ru-RU" b="1" i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i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Ритм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i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ЧСП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i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ЧСС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i="1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Дже</a:t>
                      </a:r>
                      <a:endParaRPr lang="ru-RU" b="1" i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  <a:p>
                      <a:r>
                        <a:rPr lang="ru-RU" b="1" i="1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рело</a:t>
                      </a:r>
                      <a:endParaRPr lang="ru-RU" b="1" i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i="1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Р-зубець</a:t>
                      </a:r>
                      <a:endParaRPr lang="ru-RU" b="1" i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i="1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Ефект</a:t>
                      </a:r>
                      <a:r>
                        <a:rPr lang="ru-RU" b="1" i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b="1" i="1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аденозину</a:t>
                      </a:r>
                      <a:endParaRPr lang="ru-RU" b="1" i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Синусова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ТК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правиль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нй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100-180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100-180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СВ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перед </a:t>
                      </a: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кож-ним</a:t>
                      </a: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QRS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поступове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уповільнення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ФП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неправ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400-600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75-175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перед</a:t>
                      </a:r>
                    </a:p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сердя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відсутній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уповільнення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чсс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, </a:t>
                      </a:r>
                    </a:p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нерегулярність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зберігається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ТП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прав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(</a:t>
                      </a: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іноді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альтер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нуючий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блок)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250-350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75-175</a:t>
                      </a:r>
                    </a:p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(часто </a:t>
                      </a: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проведення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3:1, 2:1)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перед</a:t>
                      </a:r>
                    </a:p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сердя</a:t>
                      </a:r>
                    </a:p>
                    <a:p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негативні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пилковидні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у</a:t>
                      </a: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II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відвед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Тимчасове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зниження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провідості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АВ-реципрокная</a:t>
                      </a:r>
                      <a:r>
                        <a:rPr lang="ru-RU" sz="1400" b="1" i="1" baseline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ТК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правиль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ний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180-250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180-250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АВ-вузол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в </a:t>
                      </a: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комплексі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QRS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усуває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Предсердная ТК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правиль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ний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120-250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75-200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перед</a:t>
                      </a:r>
                    </a:p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сердя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P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 перед</a:t>
                      </a: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QRS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неси-нусовый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тимчасовий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АВ блок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Передсердно-шлуночкова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зворотня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ТК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правиль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ний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150-250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150-250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АВ-шлу-ночковий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ре-єнтрі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RP&lt;PR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  <a:p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усуває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  <a:p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АВ-вузлова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ТК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правиль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ний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60-100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75-130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АВ-вузол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  <a:p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RP&lt;PR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  <a:p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порідшення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714612" y="6596390"/>
            <a:ext cx="64293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УКПМД  «</a:t>
            </a:r>
            <a:r>
              <a:rPr lang="ru-RU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Фібриляція</a:t>
            </a:r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передсердь</a:t>
            </a:r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», Наказ МОЗ </a:t>
            </a:r>
            <a:r>
              <a:rPr lang="ru-RU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України</a:t>
            </a:r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15.06.2016 № 597 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745039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0297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Тріпотіння передсердь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5141168"/>
          </a:xfrm>
        </p:spPr>
        <p:txBody>
          <a:bodyPr>
            <a:normAutofit lnSpcReduction="10000"/>
          </a:bodyPr>
          <a:lstStyle/>
          <a:p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Тріпотіння передсердь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це часті скорочення передсердь до 200-400 за 1 хвилину при збереженні правильного регулярного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передсердного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ритму. 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Тріпотіння передсердь спостерігається при органічних змінах в міокарді передсердь і зумовлене наявністю там електричної негомогенності. У молодому віці це буває у хворих на ревматизм, міокардити,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мітральні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вади серця, а у похилому віці - при ІХС, ІМ. 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основі цієї аритмії лежить механізм підвищення автоматизму клітин провідної системи передсердь або механізм повторного входу хвилі збудження (re-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entry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). 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sz="2000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ЕКГ-ознаки</a:t>
            </a:r>
            <a:r>
              <a:rPr lang="uk-UA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тріпотіння передсердь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lvl="0"/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Наявність на ЕКГ частих (до 200-400 за хвилину) регулярних схожих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передсердних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хвиль F, які мають характерну пилкоподібну форму. 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lvl="0"/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Однаковий регулярний </a:t>
            </a:r>
          </a:p>
          <a:p>
            <a:pPr marL="0" lvl="0" indent="0">
              <a:buNone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шлуночковий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ритм. 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sz="2000" dirty="0"/>
          </a:p>
        </p:txBody>
      </p:sp>
      <p:pic>
        <p:nvPicPr>
          <p:cNvPr id="4" name="Рисунок 3" descr="ecg_6lead01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" t="12222" r="3198" b="9711"/>
          <a:stretch>
            <a:fillRect/>
          </a:stretch>
        </p:blipFill>
        <p:spPr bwMode="auto">
          <a:xfrm>
            <a:off x="3779912" y="5157191"/>
            <a:ext cx="5364088" cy="16596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7473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Тріпотіння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передсердь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6146" name="Picture 2" descr="C:\Users\КАРНАВАН\Desktop\ГИФ\трепетание предс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878" y="1373882"/>
            <a:ext cx="5905500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korno\OneDrive\Рабочий стол\Сімейна медицина\тріпотіння передсердь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88" y="3861048"/>
            <a:ext cx="4572000" cy="278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973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А — поліморфні хвилі f замість зубців Р під час фібриляції передсердь. Б — мономорфні двофазні хвилі F замість зубців Р під час тріпотіння передсерд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80" y="753244"/>
            <a:ext cx="8633051" cy="426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7481" y="5013176"/>
            <a:ext cx="8633050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 —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поліморфні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f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замість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час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 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 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мономорфні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двофазні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F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замість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час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тріпотіння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передсердь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7806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https://s-k-k.su/wp-content/uploads/kardiogramma-pri-mertsanii-predserdiy-480x3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14" y="260648"/>
            <a:ext cx="8280920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3545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Фібриляція шлуночків</a:t>
            </a:r>
            <a:b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5069160"/>
          </a:xfrm>
        </p:spPr>
        <p:txBody>
          <a:bodyPr>
            <a:normAutofit/>
          </a:bodyPr>
          <a:lstStyle/>
          <a:p>
            <a:r>
              <a:rPr lang="ru-RU" sz="2000" dirty="0"/>
              <a:t>     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тріпотіння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–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загрозливі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для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життя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ритму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за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своєю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суттю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хаотичними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скороченнями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ділянок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нерегулярний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ритм, а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тріпотінні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зберігається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видимість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регулярної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електричної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активності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Проте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обох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видах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аритмії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гемодинамічна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неефективність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тобто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виконує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свою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функцію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насосну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Наслідком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таких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ритму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зазвичай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зупинка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клінічна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смерть.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зазвичай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супроводжується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скороченнями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окремих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груп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м’язових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волокон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частотою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400 до 600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хвилину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рідше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–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150 до 300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скорочень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тріпотінні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окремі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ділянки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серцевого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м’яза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скорочуються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частотою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близько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250 – 280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хвилину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730870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Шлуночкова</a:t>
            </a: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пароксизмальна тахікардія 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Напад серцебиття до 140-220 за хвилину. 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lvl="0"/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Деформація і розширення комплексу QRS більше 0,12 с з    </a:t>
            </a:r>
            <a:r>
              <a:rPr lang="uk-UA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дискордантно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розташованим сегментом RS-T і зубця Т. 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Наявність </a:t>
            </a:r>
            <a:r>
              <a:rPr lang="uk-UA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атріовентрикулярної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дисоціації, різний ритм шлуночків і передсердь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5" name="Picture 2" descr="C:\Users\korno\Downloads\6Gy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88296"/>
            <a:ext cx="2209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КАРНАВАН\Desktop\ГИФ\Жел тахи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000500"/>
            <a:ext cx="601216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" t="3951" r="1796" b="8643"/>
          <a:stretch>
            <a:fillRect/>
          </a:stretch>
        </p:blipFill>
        <p:spPr bwMode="auto">
          <a:xfrm>
            <a:off x="3131840" y="4000500"/>
            <a:ext cx="6012160" cy="11926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80580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318" y="0"/>
            <a:ext cx="8229600" cy="764704"/>
          </a:xfrm>
        </p:spPr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Фібриляція шлуночків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799331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Фібриляція шлуночків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це часте, до 200-500 за хвилину, неправильне, нерегулярне збудження та скорочення окремих м’язових волокон шлуночків. 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0" indent="0">
              <a:buNone/>
            </a:pP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Фібриляція шлуночків виникає в результаті швидкого колового руху хвилі збудження по міокарду шлуночків за механізмом re-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entry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Напрямок руху хвилі постійно змінюється, що призводить до нерегулярного хаотичного збудження і скорочення окремих груп м’язових волокон шлуночків. 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0" indent="0">
              <a:buNone/>
            </a:pPr>
            <a:r>
              <a:rPr lang="uk-UA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</a:t>
            </a:r>
            <a:r>
              <a:rPr lang="uk-UA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ЕКГ-ознаки</a:t>
            </a:r>
            <a:r>
              <a:rPr lang="uk-UA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фібриляції шлуночків </a:t>
            </a:r>
            <a:endParaRPr lang="ru-RU" b="1" i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0" indent="0">
              <a:buNone/>
            </a:pP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Наявність частих, до 200-500 нерегулярних хвиль за хвилину,  що відрізняються одна від одної формою та амплітудою. 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dirty="0"/>
          </a:p>
        </p:txBody>
      </p:sp>
      <p:pic>
        <p:nvPicPr>
          <p:cNvPr id="5" name="Picture 4" descr="C:\Users\korno\Downloads\C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9" y="4797151"/>
            <a:ext cx="2209800" cy="202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КАРНАВАН\Desktop\ГИФ\ФЖ ЭКГ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105400"/>
            <a:ext cx="6084168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ECG_ARR_FIBR_TREPE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950118"/>
            <a:ext cx="6084168" cy="7191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84182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</p:spPr>
        <p:txBody>
          <a:bodyPr/>
          <a:lstStyle/>
          <a:p>
            <a:endParaRPr lang="ru-RU"/>
          </a:p>
        </p:txBody>
      </p:sp>
      <p:pic>
        <p:nvPicPr>
          <p:cNvPr id="37890" name="Picture 2" descr="https://s-k-k.su/wp-content/uploads/fibrilljacija_geludochkov_ekg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67644" y="44346"/>
            <a:ext cx="6408712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Фібриляція шлуночків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7527809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137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Фібриляція та тріпотіння шлуночків</a:t>
            </a:r>
            <a:b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9938" name="Picture 2" descr="https://zsz.pp.ua/wp-content/uploads/2016/11/3e20f0ba9144251da19be6b276be0a4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06489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0" name="Picture 4" descr="https://zsz.pp.ua/wp-content/uploads/2016/11/559544caad083707a68ab00e754192c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19061"/>
            <a:ext cx="8300190" cy="3122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5156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Фібриляція шлуночків</a:t>
            </a:r>
            <a:b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https://varto.org.ua/wp-content/uploads/ekg-pri-fibrilyac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352928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9009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Дякую за увагу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8478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102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214422"/>
            <a:ext cx="8606761" cy="552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912247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1900</TotalTime>
  <Words>1529</Words>
  <Application>Microsoft Macintosh PowerPoint</Application>
  <PresentationFormat>Экран (4:3)</PresentationFormat>
  <Paragraphs>216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7" baseType="lpstr">
      <vt:lpstr>Arial</vt:lpstr>
      <vt:lpstr>Calibri</vt:lpstr>
      <vt:lpstr>Georgia</vt:lpstr>
      <vt:lpstr>Тема Office</vt:lpstr>
      <vt:lpstr>ЕКГ ознаки при пароксизмальних  порушеннях  ритму серця. Фібриляція та тріпотіння передсердь</vt:lpstr>
      <vt:lpstr>ПАРОКСИЗМАЛЬНА ТАХІКАРДІЯ (ПТ)</vt:lpstr>
      <vt:lpstr>Тахікардії</vt:lpstr>
      <vt:lpstr>СУПРАВЕНТРИКУЛЯРНА (НАДШЛУНОЧКОВА) ПАРОКСИЗМАЛЬНА ТАХІКАРДІЯ (СВТ)</vt:lpstr>
      <vt:lpstr>СУПРАВЕНТРИКУЛЯРНА (НАДШЛУНОЧКОВА) ПАРОКСИЗМАЛЬНА ТАХІКАРДІЯ (СВТ)</vt:lpstr>
      <vt:lpstr>СУПРАВЕНТРИКУЛЯРНА (НАДШЛУНОЧКОВА) ПАРОКСИЗМАЛЬНА ТАХІКАРДІЯ (СВТ)</vt:lpstr>
      <vt:lpstr>Атріовентрикулярні вузлові тахікардії </vt:lpstr>
      <vt:lpstr>Атріовентрикулярні реципрокні тахікардії </vt:lpstr>
      <vt:lpstr>Тахісистолічна форма фібриляції передсердь у поєднанні з блокадою лівої ніжки пучка Гіса.</vt:lpstr>
      <vt:lpstr>Шлуночкова тахікардія</vt:lpstr>
      <vt:lpstr>Диференційний діагноз</vt:lpstr>
      <vt:lpstr>Поліморфна шлуночкова тахікардія типу «пірует»</vt:lpstr>
      <vt:lpstr>Шлуночкова тахікардія типу «пірует» </vt:lpstr>
      <vt:lpstr>Презентация PowerPoint</vt:lpstr>
      <vt:lpstr>Фібриляція і тріпотіння передсердь</vt:lpstr>
      <vt:lpstr>Визначення</vt:lpstr>
      <vt:lpstr>Нормальна ЕКГ </vt:lpstr>
      <vt:lpstr>Презентация PowerPoint</vt:lpstr>
      <vt:lpstr>Презентация PowerPoint</vt:lpstr>
      <vt:lpstr>Класифікація</vt:lpstr>
      <vt:lpstr>Презентация PowerPoint</vt:lpstr>
      <vt:lpstr>Диференціальний діагноз</vt:lpstr>
      <vt:lpstr>Тріпотіння передсердь</vt:lpstr>
      <vt:lpstr>Тріпотіння передсердь</vt:lpstr>
      <vt:lpstr>Презентация PowerPoint</vt:lpstr>
      <vt:lpstr>Презентация PowerPoint</vt:lpstr>
      <vt:lpstr>Фібриляція шлуночків </vt:lpstr>
      <vt:lpstr>Шлуночкова пароксизмальна тахікардія  </vt:lpstr>
      <vt:lpstr>Фібриляція шлуночків</vt:lpstr>
      <vt:lpstr>Презентация PowerPoint</vt:lpstr>
      <vt:lpstr>Фібриляція та тріпотіння шлуночків </vt:lpstr>
      <vt:lpstr>Фібриляція шлуночків </vt:lpstr>
      <vt:lpstr>Дякую за увагу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Визначення напрямку електричної вісі серця. ЕКГ ознаки гіпертрофій відділів серця.  Діагностична значимість.</dc:title>
  <dc:creator>Галина Корнован</dc:creator>
  <cp:lastModifiedBy>Дарья Лагода</cp:lastModifiedBy>
  <cp:revision>103</cp:revision>
  <dcterms:created xsi:type="dcterms:W3CDTF">2022-09-05T05:59:08Z</dcterms:created>
  <dcterms:modified xsi:type="dcterms:W3CDTF">2023-02-13T11:22:39Z</dcterms:modified>
</cp:coreProperties>
</file>