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407" r:id="rId2"/>
    <p:sldId id="440" r:id="rId3"/>
    <p:sldId id="425" r:id="rId4"/>
    <p:sldId id="426" r:id="rId5"/>
    <p:sldId id="427" r:id="rId6"/>
    <p:sldId id="428" r:id="rId7"/>
    <p:sldId id="429" r:id="rId8"/>
    <p:sldId id="430" r:id="rId9"/>
    <p:sldId id="431" r:id="rId10"/>
    <p:sldId id="432" r:id="rId11"/>
    <p:sldId id="433" r:id="rId12"/>
    <p:sldId id="434" r:id="rId13"/>
    <p:sldId id="435" r:id="rId14"/>
    <p:sldId id="436" r:id="rId15"/>
    <p:sldId id="437" r:id="rId16"/>
    <p:sldId id="438" r:id="rId17"/>
    <p:sldId id="439" r:id="rId18"/>
    <p:sldId id="424" r:id="rId19"/>
    <p:sldId id="408" r:id="rId20"/>
    <p:sldId id="409" r:id="rId21"/>
    <p:sldId id="410" r:id="rId22"/>
    <p:sldId id="411" r:id="rId23"/>
    <p:sldId id="412" r:id="rId24"/>
    <p:sldId id="413" r:id="rId25"/>
    <p:sldId id="462" r:id="rId26"/>
    <p:sldId id="414" r:id="rId27"/>
    <p:sldId id="415" r:id="rId28"/>
    <p:sldId id="416" r:id="rId29"/>
    <p:sldId id="417" r:id="rId30"/>
    <p:sldId id="419" r:id="rId31"/>
    <p:sldId id="420" r:id="rId32"/>
    <p:sldId id="421" r:id="rId33"/>
    <p:sldId id="422" r:id="rId34"/>
    <p:sldId id="423" r:id="rId35"/>
    <p:sldId id="402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3" autoAdjust="0"/>
    <p:restoredTop sz="94697" autoAdjust="0"/>
  </p:normalViewPr>
  <p:slideViewPr>
    <p:cSldViewPr>
      <p:cViewPr varScale="1">
        <p:scale>
          <a:sx n="119" d="100"/>
          <a:sy n="119" d="100"/>
        </p:scale>
        <p:origin x="14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4552D-A74F-4BFD-A829-DC70346062CF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4D7A7-F907-4DB1-B283-6F21634BE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37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4D7A7-F907-4DB1-B283-6F21634BEA7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295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2362200"/>
            <a:ext cx="3770313" cy="17859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838200" y="4300538"/>
            <a:ext cx="3770313" cy="17859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1D35A-B720-472B-B8B0-B742F273873F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FED12-7E4C-44B1-99C0-13BC4044CB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00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980728"/>
            <a:ext cx="8134672" cy="2619723"/>
          </a:xfrm>
        </p:spPr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ознаки при порушеннях провідності серця</a:t>
            </a:r>
            <a:endParaRPr lang="ru-RU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5877272"/>
            <a:ext cx="6400800" cy="671973"/>
          </a:xfrm>
        </p:spPr>
        <p:txBody>
          <a:bodyPr>
            <a:normAutofit/>
          </a:bodyPr>
          <a:lstStyle/>
          <a:p>
            <a:pPr algn="r"/>
            <a:r>
              <a:rPr lang="uk-UA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Доцент </a:t>
            </a:r>
            <a:r>
              <a:rPr lang="uk-UA" sz="28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Корнован</a:t>
            </a:r>
            <a:r>
              <a:rPr lang="uk-UA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Г.В.</a:t>
            </a:r>
            <a:endParaRPr lang="ru-RU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913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/>
          <p:cNvSpPr>
            <a:spLocks noGrp="1" noChangeArrowheads="1"/>
          </p:cNvSpPr>
          <p:nvPr>
            <p:ph type="title"/>
          </p:nvPr>
        </p:nvSpPr>
        <p:spPr>
          <a:xfrm>
            <a:off x="755576" y="620688"/>
            <a:ext cx="7924800" cy="523875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br>
              <a:rPr lang="ru-RU" i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</a:br>
            <a:r>
              <a:rPr lang="ru-RU" sz="4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4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провідності</a:t>
            </a:r>
            <a:br>
              <a:rPr lang="ru-RU" sz="4000" i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</a:br>
            <a:endParaRPr lang="ru-RU" sz="40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7783" y="1556792"/>
            <a:ext cx="6547073" cy="4999856"/>
          </a:xfrm>
        </p:spPr>
        <p:txBody>
          <a:bodyPr>
            <a:normAutofit lnSpcReduction="10000"/>
          </a:bodyPr>
          <a:lstStyle/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Синоатріальна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блокада.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Внутрішньопередсердна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блокада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Атріовентрикулярна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блокада: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endParaRPr lang="ru-RU" sz="2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а) 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ступеню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б) 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ступеню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 в)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III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ступеню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(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повна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).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 startAt="4"/>
              <a:defRPr/>
            </a:pP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Внутрішньошлуночкові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блокади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(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блокади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гілок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пучка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Гіса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</a:t>
            </a:r>
            <a:r>
              <a:rPr lang="ru-RU" sz="2200" dirty="0">
                <a:latin typeface="Georgia" pitchFamily="18" charset="0"/>
              </a:rPr>
              <a:t>:</a:t>
            </a:r>
            <a:r>
              <a:rPr lang="en-US" sz="2200" dirty="0">
                <a:latin typeface="Georgia" pitchFamily="18" charset="0"/>
              </a:rPr>
              <a:t> 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а)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однієї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ветви,гілкиб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двох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гілок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в)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трьох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гілок</a:t>
            </a:r>
            <a:endParaRPr lang="ru-RU" sz="2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b="1" i="1" dirty="0">
                <a:latin typeface="Georgia" pitchFamily="18" charset="0"/>
              </a:rPr>
              <a:t>5.   </a:t>
            </a:r>
            <a:r>
              <a:rPr lang="ru-RU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Асистолія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6.   </a:t>
            </a:r>
            <a:r>
              <a:rPr lang="ru-RU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Синдроми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передечасного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збудження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200" b="1" i="1" dirty="0" err="1">
                <a:latin typeface="Georgia" pitchFamily="18" charset="0"/>
              </a:rPr>
              <a:t>шлуночків</a:t>
            </a:r>
            <a:r>
              <a:rPr lang="ru-RU" sz="2200" i="1" dirty="0">
                <a:latin typeface="Georgia" pitchFamily="18" charset="0"/>
              </a:rPr>
              <a:t>: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ru-RU" sz="2200" b="1" i="1" dirty="0">
                <a:latin typeface="Georgia" pitchFamily="18" charset="0"/>
              </a:rPr>
              <a:t>а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 синдром Вольфа-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Паркінсона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-Уайта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(WPW),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б) синдром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укороченого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P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Q (CLC</a:t>
            </a:r>
            <a:r>
              <a:rPr lang="en-US" sz="2200" dirty="0">
                <a:latin typeface="Georgia" pitchFamily="18" charset="0"/>
              </a:rPr>
              <a:t>).</a:t>
            </a:r>
            <a:endParaRPr lang="ru-RU" sz="2200" dirty="0">
              <a:latin typeface="Georgia" pitchFamily="18" charset="0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b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18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914400" lvl="1" indent="-457200" eaLnBrk="1" hangingPunct="1">
              <a:lnSpc>
                <a:spcPct val="80000"/>
              </a:lnSpc>
              <a:buFontTx/>
              <a:buNone/>
              <a:defRPr/>
            </a:pPr>
            <a:endParaRPr lang="ru-RU" sz="14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Picture 30" descr="Heart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2348880"/>
            <a:ext cx="2448272" cy="3168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444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1646238" cy="3724275"/>
          </a:xfrm>
        </p:spPr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34820" name="Picture 5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92150"/>
            <a:ext cx="8066087" cy="616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Прямоугольник 4"/>
          <p:cNvSpPr>
            <a:spLocks noChangeArrowheads="1"/>
          </p:cNvSpPr>
          <p:nvPr/>
        </p:nvSpPr>
        <p:spPr bwMode="auto">
          <a:xfrm>
            <a:off x="4000500" y="2071688"/>
            <a:ext cx="7112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ru-RU" sz="2000" b="1">
                <a:latin typeface="Arial Narrow" pitchFamily="34" charset="0"/>
              </a:rPr>
              <a:t>0,31с</a:t>
            </a:r>
          </a:p>
        </p:txBody>
      </p:sp>
      <p:sp>
        <p:nvSpPr>
          <p:cNvPr id="34822" name="Прямоугольник 5"/>
          <p:cNvSpPr>
            <a:spLocks noChangeArrowheads="1"/>
          </p:cNvSpPr>
          <p:nvPr/>
        </p:nvSpPr>
        <p:spPr bwMode="auto">
          <a:xfrm>
            <a:off x="8097838" y="2000250"/>
            <a:ext cx="7112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ru-RU" sz="2000" b="1">
                <a:latin typeface="Arial Narrow" pitchFamily="34" charset="0"/>
              </a:rPr>
              <a:t>0,31с</a:t>
            </a:r>
          </a:p>
        </p:txBody>
      </p:sp>
      <p:sp>
        <p:nvSpPr>
          <p:cNvPr id="34823" name="Прямоугольник 6"/>
          <p:cNvSpPr>
            <a:spLocks noChangeArrowheads="1"/>
          </p:cNvSpPr>
          <p:nvPr/>
        </p:nvSpPr>
        <p:spPr bwMode="auto">
          <a:xfrm>
            <a:off x="857250" y="4857750"/>
            <a:ext cx="150018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4877990"/>
            <a:ext cx="8641654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Варіанти порушень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передсердно-шлунокової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провідності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а) неповна блокада І ступеню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б) неповна блокада ІІ ступеню (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Мобітц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І) з періодами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Самойлова-Венкебаха</a:t>
            </a: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в) неповна блокада ІІ ступеню (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Мобітц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ІІ)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г,д) повна блокада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523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3714750" y="1357313"/>
            <a:ext cx="1428750" cy="547687"/>
          </a:xfrm>
        </p:spPr>
        <p:txBody>
          <a:bodyPr/>
          <a:lstStyle/>
          <a:p>
            <a:endParaRPr lang="ru-RU" sz="800"/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3286125" y="2362200"/>
            <a:ext cx="2428875" cy="3724275"/>
          </a:xfrm>
        </p:spPr>
        <p:txBody>
          <a:bodyPr/>
          <a:lstStyle/>
          <a:p>
            <a:endParaRPr lang="ru-RU"/>
          </a:p>
        </p:txBody>
      </p:sp>
      <p:pic>
        <p:nvPicPr>
          <p:cNvPr id="35844" name="Picture 2" descr="Картинки по запросу &quot;экг аритмии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85750"/>
            <a:ext cx="5857875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692696"/>
            <a:ext cx="44644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-блокада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першого ступеню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58353" y="1916832"/>
            <a:ext cx="565604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-блокада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другого ступеню (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Мобітц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58353" y="3105835"/>
            <a:ext cx="603041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-блокада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другого ступеню (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Мобітц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ІІ)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74031" y="4077072"/>
            <a:ext cx="564128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-блокада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другого ступеню (2:1)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89980" y="5269850"/>
            <a:ext cx="57930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-блокада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третього ступеню (повна)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0781" y="188640"/>
            <a:ext cx="3039615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Блокада серця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919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68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8" name="Picture 2" descr="Картинки по запросу &quot;экг аритмии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14500" y="428625"/>
            <a:ext cx="5715000" cy="5842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блокада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021933"/>
            <a:ext cx="8064896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Уповільнення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передсердно-шлуночкової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провідності.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 шлуночків доходять усі імпульси, але швидкість їх проведення знижена.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Суб’єктивних ознак немає.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Діагностика тільки за допомогою ЕКГ: ритм правильний, але інтервал Р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збільшений (&gt;0,20 с). Тривалість інтервалу різна. При значно тривалому інтервалі Р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іноді вдається почути окремий ритм передсердь.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95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АВ-блокада I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</p:txBody>
      </p:sp>
      <p:pic>
        <p:nvPicPr>
          <p:cNvPr id="37891" name="Содержимое 3" descr="АВ-блокада I степени (предсердная форма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2357438"/>
            <a:ext cx="6143625" cy="1957387"/>
          </a:xfrm>
        </p:spPr>
      </p:pic>
      <p:pic>
        <p:nvPicPr>
          <p:cNvPr id="37892" name="Рисунок 4" descr="АВ-блокада I степени (узловая форма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4643438"/>
            <a:ext cx="6572250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4017" name="Rectangle 1"/>
          <p:cNvSpPr>
            <a:spLocks noChangeArrowheads="1"/>
          </p:cNvSpPr>
          <p:nvPr/>
        </p:nvSpPr>
        <p:spPr bwMode="auto">
          <a:xfrm>
            <a:off x="1000125" y="4270375"/>
            <a:ext cx="6000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Segoe UI" pitchFamily="34" charset="0"/>
              </a:rPr>
              <a:t>АВ-блокада I 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Segoe UI" pitchFamily="34" charset="0"/>
              </a:rPr>
              <a:t>степеню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Segoe UI" pitchFamily="34" charset="0"/>
              </a:rPr>
              <a:t> (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Segoe UI" pitchFamily="34" charset="0"/>
              </a:rPr>
              <a:t>передсердна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Segoe UI" pitchFamily="34" charset="0"/>
              </a:rPr>
              <a:t> форма)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3285" y="6357938"/>
            <a:ext cx="5355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АВ-блокада I 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степеню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(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вузловая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форма)</a:t>
            </a:r>
          </a:p>
        </p:txBody>
      </p:sp>
    </p:spTree>
    <p:extLst>
      <p:ext uri="{BB962C8B-B14F-4D97-AF65-F5344CB8AC3E}">
        <p14:creationId xmlns:p14="http://schemas.microsoft.com/office/powerpoint/2010/main" val="2131063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89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6" name="Picture 2" descr="Картинки по запросу &quot;экг аритмии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7250" y="285750"/>
            <a:ext cx="7500938" cy="10779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блокада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 типа (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Мобітц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30275" y="5000625"/>
            <a:ext cx="3070225" cy="4000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Зростання</a:t>
            </a:r>
            <a:r>
              <a:rPr lang="ru-RU" sz="20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PQ</a:t>
            </a:r>
            <a:endParaRPr lang="ru-RU" sz="20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86574" y="5000625"/>
            <a:ext cx="2385589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Випадіння</a:t>
            </a:r>
            <a:r>
              <a:rPr lang="ru-RU" sz="20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en-US" sz="20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endParaRPr lang="ru-RU" sz="20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cxnSp>
        <p:nvCxnSpPr>
          <p:cNvPr id="38920" name="Прямая со стрелкой 8"/>
          <p:cNvCxnSpPr>
            <a:cxnSpLocks noChangeShapeType="1"/>
            <a:stCxn id="6" idx="0"/>
          </p:cNvCxnSpPr>
          <p:nvPr/>
        </p:nvCxnSpPr>
        <p:spPr bwMode="auto">
          <a:xfrm rot="5400000" flipH="1" flipV="1">
            <a:off x="3018632" y="4161631"/>
            <a:ext cx="285750" cy="13922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1" name="Прямая со стрелкой 10"/>
          <p:cNvCxnSpPr>
            <a:cxnSpLocks noChangeShapeType="1"/>
            <a:stCxn id="6" idx="0"/>
          </p:cNvCxnSpPr>
          <p:nvPr/>
        </p:nvCxnSpPr>
        <p:spPr bwMode="auto">
          <a:xfrm rot="16200000" flipV="1">
            <a:off x="2304257" y="4839494"/>
            <a:ext cx="214312" cy="107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2" name="Прямая со стрелкой 12"/>
          <p:cNvCxnSpPr>
            <a:cxnSpLocks noChangeShapeType="1"/>
            <a:stCxn id="6" idx="0"/>
          </p:cNvCxnSpPr>
          <p:nvPr/>
        </p:nvCxnSpPr>
        <p:spPr bwMode="auto">
          <a:xfrm rot="16200000" flipV="1">
            <a:off x="1589882" y="4125119"/>
            <a:ext cx="214312" cy="15367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1627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40" name="Picture 2" descr="Картинки по запросу &quot;экг аритмии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25" y="285750"/>
            <a:ext cx="7215188" cy="10779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блокада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 типу (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Мобітц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-2)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4293096"/>
            <a:ext cx="8712968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ЕКГ-ознаки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342900" indent="-342900">
              <a:buAutoNum type="arabicParenR"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Інтервали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стабільні</a:t>
            </a:r>
          </a:p>
          <a:p>
            <a:pPr marL="342900" indent="-342900">
              <a:buAutoNum type="arabicParenR"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Пауза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АВ-блокади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дорівнює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подвоєнному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інтервалу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RR</a:t>
            </a:r>
          </a:p>
          <a:p>
            <a:pPr marL="342900" indent="-342900">
              <a:buAutoNum type="arabicParenR"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 час паузи реєструються синусові чи ектопічні зубці Р без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342900" indent="-342900">
              <a:buAutoNum type="arabicParenR"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Інтервали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PQ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однакові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433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АВ-блокада II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endParaRPr lang="ru-RU" sz="3200" b="1" dirty="0">
              <a:latin typeface="Georgia" pitchFamily="18" charset="0"/>
            </a:endParaRPr>
          </a:p>
        </p:txBody>
      </p:sp>
      <p:pic>
        <p:nvPicPr>
          <p:cNvPr id="40963" name="Содержимое 3" descr="АВ-блокада II степени (тип I Мобитца, 3:2). Стрелкой указано выпадение желудочкового комплекс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2286000"/>
            <a:ext cx="4191000" cy="847725"/>
          </a:xfrm>
        </p:spPr>
      </p:pic>
      <p:sp>
        <p:nvSpPr>
          <p:cNvPr id="5" name="Прямоугольник 4"/>
          <p:cNvSpPr/>
          <p:nvPr/>
        </p:nvSpPr>
        <p:spPr>
          <a:xfrm>
            <a:off x="4643438" y="2357438"/>
            <a:ext cx="4500562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АВ-блокада II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ступеню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(тип I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Мобітц</a:t>
            </a:r>
            <a:r>
              <a:rPr lang="ru-RU" sz="1400" dirty="0">
                <a:solidFill>
                  <a:srgbClr val="0000CC"/>
                </a:solidFill>
                <a:latin typeface="Georgia" pitchFamily="18" charset="0"/>
                <a:cs typeface="+mn-cs"/>
              </a:rPr>
              <a:t>) </a:t>
            </a:r>
          </a:p>
        </p:txBody>
      </p:sp>
      <p:pic>
        <p:nvPicPr>
          <p:cNvPr id="40965" name="Рисунок 5" descr="АВ-блокада II степени (тип II Мобитца) с наличием постоянного нормального (а) и увеличенного (б) интервала P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143250"/>
            <a:ext cx="414337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993" name="Rectangle 1"/>
          <p:cNvSpPr>
            <a:spLocks noChangeArrowheads="1"/>
          </p:cNvSpPr>
          <p:nvPr/>
        </p:nvSpPr>
        <p:spPr bwMode="auto">
          <a:xfrm>
            <a:off x="5000625" y="3286125"/>
            <a:ext cx="41433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АВ-блокада II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ступеню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 (тип II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Мобітц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) з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наявністю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постійного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 нормального (а) та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подовженного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 (б)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інтервалу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 PQ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pic>
        <p:nvPicPr>
          <p:cNvPr id="40967" name="Рисунок 7" descr="АВ-блокада II степени типа 2:1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5214938"/>
            <a:ext cx="40100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994" name="Rectangle 2"/>
          <p:cNvSpPr>
            <a:spLocks noChangeArrowheads="1"/>
          </p:cNvSpPr>
          <p:nvPr/>
        </p:nvSpPr>
        <p:spPr bwMode="auto">
          <a:xfrm>
            <a:off x="5000625" y="5357813"/>
            <a:ext cx="3857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АВ-блокада II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ступеню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 типу 2:1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pic>
        <p:nvPicPr>
          <p:cNvPr id="40969" name="Рисунок 9" descr="Прогрессирующая АВ-блокада II степени типа 3: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6048375"/>
            <a:ext cx="40386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995" name="Rectangle 3"/>
          <p:cNvSpPr>
            <a:spLocks noChangeArrowheads="1"/>
          </p:cNvSpPr>
          <p:nvPr/>
        </p:nvSpPr>
        <p:spPr bwMode="auto">
          <a:xfrm>
            <a:off x="5143500" y="6259513"/>
            <a:ext cx="37147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Прогресуюча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 АВ-блокада II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ступеню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Times New Roman" pitchFamily="18" charset="0"/>
              </a:rPr>
              <a:t> типу 3:1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77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19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8" name="Picture 2" descr="Картинки по запросу &quot;экг аритмии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9" y="29899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блокада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1583" y="692696"/>
            <a:ext cx="9036496" cy="26161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Проксимальна форма </a:t>
            </a:r>
            <a:r>
              <a:rPr lang="uk-UA" sz="2000" b="1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АВ-блокади</a:t>
            </a:r>
            <a:r>
              <a:rPr lang="uk-UA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ІІІ ступеню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ектопічний водій ритму розташований у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АВ-поєднанні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нижче місця блокади.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ознаки: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Повне роз'єднання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передсердного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шлуночкового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ритмів (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АВ-дисоціація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Інтервали Р-Р та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R-R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постійні, але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R-R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більші за Р-Р.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Число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шлуночкових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скорочень коливається від 40 до 60 в хвилину.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Шлуночкові комплекси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незначно змінені (не розширені, вузькі)</a:t>
            </a:r>
          </a:p>
          <a:p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525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30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2" name="Picture 2" descr="Картинки по запросу &quot;экг аритмии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2938" y="357188"/>
            <a:ext cx="7786687" cy="107791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блокада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algn="ctr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повний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66913" y="5286375"/>
            <a:ext cx="5105400" cy="4000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0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Незалежність</a:t>
            </a:r>
            <a:r>
              <a:rPr lang="ru-RU" sz="20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ru-RU" sz="20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ритмів</a:t>
            </a:r>
            <a:r>
              <a:rPr lang="ru-RU" sz="20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en-US" sz="20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</a:t>
            </a:r>
            <a:r>
              <a:rPr lang="ru-RU" sz="20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</a:t>
            </a:r>
            <a:r>
              <a:rPr lang="en-US" sz="20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QRS</a:t>
            </a:r>
            <a:endParaRPr lang="ru-RU" sz="20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478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857250"/>
            <a:ext cx="79248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при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проксимальній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(а) і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дистальній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(б) формах А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блокади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III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4035" name="Содержимое 3" descr="ЭКГ при проксимальной (а) и дистальной (б) формах АВ-блокады III степени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438" y="2500313"/>
            <a:ext cx="6786562" cy="4143375"/>
          </a:xfrm>
        </p:spPr>
      </p:pic>
    </p:spTree>
    <p:extLst>
      <p:ext uri="{BB962C8B-B14F-4D97-AF65-F5344CB8AC3E}">
        <p14:creationId xmlns:p14="http://schemas.microsoft.com/office/powerpoint/2010/main" val="3187287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50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60" name="Picture 2" descr="Картинки по запросу &quot;экг аритмии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28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280211"/>
            <a:ext cx="7632848" cy="584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Синоаурикулярні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блокади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869950"/>
            <a:ext cx="8352928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цьому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порушуються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функції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Т-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клітин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органічне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функціональне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ураження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).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Порушується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синусового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вузла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Розрізняють 3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тупеня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 ступень – уповільнення проведення імпульсу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 ступень – випадіння частки імпульсів, неповне проведення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 ступень – повна блокада проведення.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Діагноз можливий тільки 2 ступеню по ЕКГ, так як інші ступені за допомогою цього методу не діагностуються.  Має місце випадіння усього серцевого циклу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PQRST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5599681"/>
            <a:ext cx="8496594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СА-блокада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 ступеню 2:1.</a:t>
            </a:r>
          </a:p>
          <a:p>
            <a:pPr algn="ctr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Синусовий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 100-103 в хвилину, тривалість паузи 1,20-1,15 с.</a:t>
            </a:r>
          </a:p>
          <a:p>
            <a:pPr algn="ctr"/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6898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.</a:t>
            </a:r>
            <a:endParaRPr lang="ru-RU" dirty="0"/>
          </a:p>
        </p:txBody>
      </p:sp>
      <p:sp>
        <p:nvSpPr>
          <p:cNvPr id="460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4" name="Picture 2" descr="Картинки по запросу &quot;экг аритмии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" y="-949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85875" y="500063"/>
            <a:ext cx="6715125" cy="5842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Синоаурикулярна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1812" y="1200667"/>
            <a:ext cx="8823249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САБ ІІ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повязана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зі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знижкою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сили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імпульса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субпорогової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н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ездатної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викликати збудження передсердь. САБ ІІ ступеню може бути двох типів.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При блокаді типу І спостерігається поступове скорочення інтервалів Р-Р протягом 3 циклів з наступним випадінням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паузою , яка менша за суму двох інтервалів РР, які їй передують.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При блокаді типа ІІ на фоні майже однакових інтервалів РР спостерігається раптове випадіння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паузою, яка дорівнює двом та більше інтервалам РР.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111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71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8" name="Picture 2" descr="Картинки по запросу &quot;экг аритмии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5" y="116632"/>
            <a:ext cx="9144000" cy="664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855" y="157957"/>
            <a:ext cx="9144000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СА-блокада ІІ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тип І (з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періодикою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Самойлова-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Венкебаха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  <a:p>
            <a:pPr algn="ctr"/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27" y="1628800"/>
            <a:ext cx="9165928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Поступове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скорочення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інтервалів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Р-Р перед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довгою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паузою.</a:t>
            </a:r>
          </a:p>
          <a:p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Довжина паузи менша двох інтервалів Р-Р</a:t>
            </a:r>
          </a:p>
          <a:p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Після паузи реєструється більш тривалий інтервал Р-Р. ніж перед паузою</a:t>
            </a:r>
          </a:p>
          <a:p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648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81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2" name="Picture 2" descr="Картинки по запросу &quot;экг аритмии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0"/>
            <a:ext cx="91440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03028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r">
              <a:spcBef>
                <a:spcPts val="600"/>
              </a:spcBef>
              <a:defRPr/>
            </a:pPr>
            <a:endParaRPr lang="ru-RU" sz="2800" b="1" i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r">
              <a:spcBef>
                <a:spcPts val="600"/>
              </a:spcBef>
              <a:defRPr/>
            </a:pP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Синоаурикулярна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блокада 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ступеню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тип 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196752"/>
            <a:ext cx="8568951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Регулярний основний ритм.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Випадіння скорочень наводить до паузи, що дорівнює двом нормальним інтервалам Р-Р.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Позначаються співвідношенням 3:2, 5:4 та т.п., де в чисельнику – число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синусових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імпульсів, а в знаменнику – число проведених імпульсів.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72222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7145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Фредеріка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поєднання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мерехтіння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повної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А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блокади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  <a:b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9155" name="Picture 5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57375"/>
            <a:ext cx="7876803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Содержимое 3" descr="Синдром Фредерика (сочетание мерцания предсердий и полной АВ-блокады)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5572125"/>
            <a:ext cx="7876803" cy="1285875"/>
          </a:xfrm>
        </p:spPr>
      </p:pic>
    </p:spTree>
    <p:extLst>
      <p:ext uri="{BB962C8B-B14F-4D97-AF65-F5344CB8AC3E}">
        <p14:creationId xmlns:p14="http://schemas.microsoft.com/office/powerpoint/2010/main" val="1706650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25" y="785813"/>
            <a:ext cx="7358063" cy="1143000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внутрішньопередсердної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провідності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3796" name="Picture 5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357438"/>
            <a:ext cx="7929562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Прямоугольник 4"/>
          <p:cNvSpPr>
            <a:spLocks noChangeArrowheads="1"/>
          </p:cNvSpPr>
          <p:nvPr/>
        </p:nvSpPr>
        <p:spPr bwMode="auto">
          <a:xfrm>
            <a:off x="785813" y="5143500"/>
            <a:ext cx="80010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endParaRPr lang="ru-RU" sz="3600"/>
          </a:p>
          <a:p>
            <a:pPr algn="r"/>
            <a:endParaRPr lang="ru-RU" sz="3600"/>
          </a:p>
        </p:txBody>
      </p:sp>
    </p:spTree>
    <p:extLst>
      <p:ext uri="{BB962C8B-B14F-4D97-AF65-F5344CB8AC3E}">
        <p14:creationId xmlns:p14="http://schemas.microsoft.com/office/powerpoint/2010/main" val="934546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>
          <a:xfrm>
            <a:off x="323528" y="404664"/>
            <a:ext cx="8382000" cy="1143000"/>
          </a:xfrm>
        </p:spPr>
        <p:txBody>
          <a:bodyPr/>
          <a:lstStyle/>
          <a:p>
            <a:pPr algn="r"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пучка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br>
              <a:rPr lang="ru-RU" sz="3200" i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i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2" name="Picture 5" descr="&amp;Fcy;&amp;acy;&amp;jcy;&amp;lcy;:&amp;Bcy;&amp;lcy;&amp;ocy;&amp;kcy;&amp;acy;&amp;dcy;&amp;acy; &amp;pcy;&amp;rcy;&amp;acy;&amp;vcy;&amp;ocy;&amp;jcy; &amp;vcy;&amp;iecy;&amp;tcy;&amp;vcy;&amp;icy; &amp;pcy;&amp;ucy;&amp;chcy;&amp;kcy;&amp;acy; &amp;Gcy;&amp;icy;&amp;scy;&amp;acy;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412776"/>
            <a:ext cx="8390706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976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AutoShape 2"/>
          <p:cNvSpPr>
            <a:spLocks noGrp="1" noChangeArrowheads="1"/>
          </p:cNvSpPr>
          <p:nvPr>
            <p:ph type="title"/>
          </p:nvPr>
        </p:nvSpPr>
        <p:spPr>
          <a:xfrm>
            <a:off x="381397" y="188640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/>
              <a:t>	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правої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і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задньої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лівої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гілок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пучка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Гіса</a:t>
            </a:r>
            <a:endParaRPr lang="ru-RU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25" y="2362200"/>
            <a:ext cx="2214563" cy="3724275"/>
          </a:xfrm>
        </p:spPr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18436" name="Picture 5" descr="&amp;Ecy;&amp;Kcy;&amp;Gcy; &amp;bcy;&amp;ocy;&amp;lcy;&amp;softcy;&amp;ncy;&amp;ocy;&amp;jcy; &amp;Scy;., &amp;bcy;&amp;lcy;&amp;ocy;&amp;kcy;&amp;acy;&amp;dcy;&amp;acy; &amp;pcy;&amp;rcy;&amp;acy;&amp;vcy;&amp;ocy;&amp;jcy; &amp;ncy;&amp;ocy;&amp;zhcy;&amp;kcy;&amp;icy; &amp;icy; &amp;lcy;&amp;iecy;&amp;vcy;&amp;ocy;&amp;jcy; &amp;zcy;&amp;acy;&amp;dcy;&amp;ncy;&amp;iecy;&amp;jcy; &amp;vcy;&amp;iecy;&amp;tcy;&amp;v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412776"/>
            <a:ext cx="4607718" cy="530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217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285750"/>
            <a:ext cx="7425457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п.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1785938"/>
            <a:ext cx="3135312" cy="3643312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ЕКГ при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повній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БПНП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Гіса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QRS — 0,18 с.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Вертикальне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положення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ЕВС (кут а =+85°).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QRS у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V</a:t>
            </a:r>
            <a:r>
              <a:rPr lang="ru-RU" sz="1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1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</a:t>
            </a:r>
            <a:r>
              <a:rPr lang="ru-RU" sz="1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2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має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вид R 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a в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V</a:t>
            </a:r>
            <a:r>
              <a:rPr lang="ru-RU" sz="1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3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</a:t>
            </a:r>
            <a:r>
              <a:rPr lang="ru-RU" sz="1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4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— типу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rSr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У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V</a:t>
            </a:r>
            <a:r>
              <a:rPr lang="ru-RU" sz="1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1-3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—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депресія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сегменту ST,     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негат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  <a:r>
              <a:rPr lang="ru-RU" sz="1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</a:t>
            </a:r>
            <a:r>
              <a:rPr lang="ru-RU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Т</a:t>
            </a:r>
            <a:r>
              <a:rPr lang="ru-RU" sz="1800" dirty="0">
                <a:latin typeface="Georgia" pitchFamily="18" charset="0"/>
              </a:rPr>
              <a:t> </a:t>
            </a:r>
          </a:p>
        </p:txBody>
      </p:sp>
      <p:pic>
        <p:nvPicPr>
          <p:cNvPr id="19460" name="Picture 5" descr="image2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714500"/>
            <a:ext cx="5435600" cy="485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542" name="Rectangle 6"/>
          <p:cNvSpPr>
            <a:spLocks noChangeArrowheads="1"/>
          </p:cNvSpPr>
          <p:nvPr/>
        </p:nvSpPr>
        <p:spPr bwMode="auto">
          <a:xfrm>
            <a:off x="3571875" y="6211888"/>
            <a:ext cx="5572125" cy="646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КГ при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неповній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БПНП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Гіса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. QRS — 0,1 с. </a:t>
            </a:r>
          </a:p>
          <a:p>
            <a:pPr eaLnBrk="0" hangingPunct="0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QRS у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відведеннях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V</a:t>
            </a:r>
            <a:r>
              <a:rPr lang="ru-RU" sz="1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1-2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и III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має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вид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rSr</a:t>
            </a:r>
            <a:endParaRPr lang="ru-RU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cs typeface="+mn-cs"/>
            </a:endParaRPr>
          </a:p>
        </p:txBody>
      </p:sp>
      <p:sp>
        <p:nvSpPr>
          <p:cNvPr id="19462" name="Прямоугольник 5"/>
          <p:cNvSpPr>
            <a:spLocks noChangeArrowheads="1"/>
          </p:cNvSpPr>
          <p:nvPr/>
        </p:nvSpPr>
        <p:spPr bwMode="auto">
          <a:xfrm>
            <a:off x="3786188" y="3786188"/>
            <a:ext cx="160337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 bwMode="auto">
          <a:xfrm>
            <a:off x="2857500" y="2214563"/>
            <a:ext cx="1143000" cy="14287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193542" idx="0"/>
          </p:cNvCxnSpPr>
          <p:nvPr/>
        </p:nvCxnSpPr>
        <p:spPr bwMode="auto">
          <a:xfrm rot="5400000" flipH="1" flipV="1">
            <a:off x="6145213" y="5999163"/>
            <a:ext cx="425450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629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32656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пучка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 flipH="1">
            <a:off x="2916238" y="2362200"/>
            <a:ext cx="155575" cy="3724275"/>
          </a:xfrm>
        </p:spPr>
        <p:txBody>
          <a:bodyPr/>
          <a:lstStyle/>
          <a:p>
            <a:pPr eaLnBrk="1" hangingPunct="1"/>
            <a:endParaRPr lang="ru-RU" sz="800"/>
          </a:p>
        </p:txBody>
      </p:sp>
      <p:pic>
        <p:nvPicPr>
          <p:cNvPr id="20484" name="Picture 5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700809"/>
            <a:ext cx="4657725" cy="4955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Прямоугольник 4"/>
          <p:cNvSpPr>
            <a:spLocks noChangeArrowheads="1"/>
          </p:cNvSpPr>
          <p:nvPr/>
        </p:nvSpPr>
        <p:spPr bwMode="auto">
          <a:xfrm>
            <a:off x="1785938" y="6286500"/>
            <a:ext cx="564356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030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Неповна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блокада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правої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гілки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п.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3250" y="2362200"/>
            <a:ext cx="2857500" cy="3724275"/>
          </a:xfrm>
        </p:spPr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21508" name="Picture 5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92722"/>
            <a:ext cx="5786437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Прямоугольник 4"/>
          <p:cNvSpPr>
            <a:spLocks noChangeArrowheads="1"/>
          </p:cNvSpPr>
          <p:nvPr/>
        </p:nvSpPr>
        <p:spPr bwMode="auto">
          <a:xfrm flipV="1">
            <a:off x="1571625" y="6488113"/>
            <a:ext cx="6643688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440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74638"/>
            <a:ext cx="8219256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задньої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п.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75" y="2362200"/>
            <a:ext cx="1285875" cy="3724275"/>
          </a:xfrm>
        </p:spPr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22532" name="Picture 5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12777"/>
            <a:ext cx="4590256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Прямоугольник 4"/>
          <p:cNvSpPr>
            <a:spLocks noChangeArrowheads="1"/>
          </p:cNvSpPr>
          <p:nvPr/>
        </p:nvSpPr>
        <p:spPr bwMode="auto">
          <a:xfrm>
            <a:off x="2286000" y="6488113"/>
            <a:ext cx="528637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58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75" y="2348880"/>
            <a:ext cx="3384376" cy="3632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1328882"/>
            <a:ext cx="4608512" cy="506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38249" y="1595184"/>
            <a:ext cx="2956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Right bundle branch block</a:t>
            </a:r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2658799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AutoShap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лівої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пучка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Гіса</a:t>
            </a:r>
            <a:r>
              <a:rPr lang="ru-RU" sz="3200" dirty="0">
                <a:latin typeface="Georgia" pitchFamily="18" charset="0"/>
              </a:rPr>
              <a:t> 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23555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3500438" y="3500438"/>
            <a:ext cx="1108075" cy="647700"/>
          </a:xfrm>
        </p:spPr>
        <p:txBody>
          <a:bodyPr/>
          <a:lstStyle/>
          <a:p>
            <a:pPr eaLnBrk="1" hangingPunct="1"/>
            <a:endParaRPr lang="ru-RU" sz="800"/>
          </a:p>
        </p:txBody>
      </p:sp>
      <p:sp>
        <p:nvSpPr>
          <p:cNvPr id="23556" name="Rectangle 8"/>
          <p:cNvSpPr>
            <a:spLocks noGrp="1" noChangeArrowheads="1"/>
          </p:cNvSpPr>
          <p:nvPr>
            <p:ph sz="quarter" idx="2"/>
          </p:nvPr>
        </p:nvSpPr>
        <p:spPr>
          <a:xfrm>
            <a:off x="4760913" y="2362200"/>
            <a:ext cx="596900" cy="1785938"/>
          </a:xfrm>
        </p:spPr>
        <p:txBody>
          <a:bodyPr/>
          <a:lstStyle/>
          <a:p>
            <a:pPr eaLnBrk="1" hangingPunct="1"/>
            <a:endParaRPr lang="ru-RU" sz="800"/>
          </a:p>
        </p:txBody>
      </p:sp>
      <p:sp>
        <p:nvSpPr>
          <p:cNvPr id="23557" name="Rectangle 9"/>
          <p:cNvSpPr>
            <a:spLocks noGrp="1" noChangeArrowheads="1"/>
          </p:cNvSpPr>
          <p:nvPr>
            <p:ph sz="quarter" idx="3"/>
          </p:nvPr>
        </p:nvSpPr>
        <p:spPr>
          <a:xfrm>
            <a:off x="3500438" y="4300538"/>
            <a:ext cx="1108075" cy="485775"/>
          </a:xfrm>
        </p:spPr>
        <p:txBody>
          <a:bodyPr/>
          <a:lstStyle/>
          <a:p>
            <a:pPr eaLnBrk="1" hangingPunct="1"/>
            <a:endParaRPr lang="ru-RU" sz="800"/>
          </a:p>
        </p:txBody>
      </p:sp>
      <p:sp>
        <p:nvSpPr>
          <p:cNvPr id="23558" name="Rectangle 10"/>
          <p:cNvSpPr>
            <a:spLocks noGrp="1" noChangeArrowheads="1"/>
          </p:cNvSpPr>
          <p:nvPr>
            <p:ph sz="quarter" idx="4"/>
          </p:nvPr>
        </p:nvSpPr>
        <p:spPr>
          <a:xfrm>
            <a:off x="4760913" y="4300538"/>
            <a:ext cx="1025525" cy="342900"/>
          </a:xfrm>
        </p:spPr>
        <p:txBody>
          <a:bodyPr/>
          <a:lstStyle/>
          <a:p>
            <a:pPr eaLnBrk="1" hangingPunct="1"/>
            <a:endParaRPr lang="ru-RU" sz="800"/>
          </a:p>
        </p:txBody>
      </p:sp>
      <p:pic>
        <p:nvPicPr>
          <p:cNvPr id="23559" name="Picture 5" descr="&amp;bcy;&amp;lcy;&amp;ocy;&amp;kcy;&amp;acy;&amp;dcy;&amp;acy; &amp;lcy;&amp;iecy;&amp;vcy;&amp;ocy;&amp;jcy; &amp;ncy;&amp;ocy;&amp;zhcy;&amp;kcy;&amp;icy; &amp;pcy;&amp;ucy;&amp;chcy;&amp;kcy;&amp;acy; &amp;Gcy;&amp;icy;&amp;s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714500"/>
            <a:ext cx="6500813" cy="438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785813" y="5908675"/>
            <a:ext cx="8358187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рушення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провідності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в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левій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ніжці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пучка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Гіса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. А —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повна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блокада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лівої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ніжки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пучка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Гиіа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; Б — блокада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передньої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гілки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левої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ніжки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пучка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Гіса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при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передньому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трансмуральному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нфаркті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міокарда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; В — блокада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задньої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гілки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левої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ніжки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пучка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Гіса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при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передньому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субендокардіальному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нфаркті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міокарда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8959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лівої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пучка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Гіса</a:t>
            </a:r>
            <a:endParaRPr lang="ru-RU" sz="3200" b="1" dirty="0">
              <a:latin typeface="Georgia" pitchFamily="18" charset="0"/>
            </a:endParaRPr>
          </a:p>
        </p:txBody>
      </p:sp>
      <p:pic>
        <p:nvPicPr>
          <p:cNvPr id="24580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02718"/>
            <a:ext cx="4640015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Прямоугольник 4"/>
          <p:cNvSpPr>
            <a:spLocks noChangeArrowheads="1"/>
          </p:cNvSpPr>
          <p:nvPr/>
        </p:nvSpPr>
        <p:spPr bwMode="auto">
          <a:xfrm>
            <a:off x="2123728" y="5699274"/>
            <a:ext cx="51435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669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AutoShape 2"/>
          <p:cNvSpPr>
            <a:spLocks noGrp="1" noChangeArrowheads="1"/>
          </p:cNvSpPr>
          <p:nvPr>
            <p:ph type="title"/>
          </p:nvPr>
        </p:nvSpPr>
        <p:spPr>
          <a:xfrm>
            <a:off x="468313" y="762000"/>
            <a:ext cx="8675687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передньої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лівої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гілки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п. </a:t>
            </a:r>
            <a:r>
              <a:rPr lang="ru-RU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Гіса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і </a:t>
            </a:r>
            <a:r>
              <a:rPr lang="ru-RU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анастомозів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між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лівими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гілками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endParaRPr lang="ru-RU" sz="2800" b="1" dirty="0">
              <a:latin typeface="Georgia" pitchFamily="18" charset="0"/>
            </a:endParaRP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2797175" cy="449580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i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QRS = 0,14 с. QRS</a:t>
            </a:r>
            <a:r>
              <a:rPr lang="en-US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</a:t>
            </a:r>
            <a:r>
              <a:rPr lang="ru-RU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 I и </a:t>
            </a:r>
            <a:r>
              <a:rPr lang="ru-RU" sz="2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аVL</a:t>
            </a:r>
            <a:r>
              <a:rPr lang="ru-RU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типу </a:t>
            </a:r>
            <a:r>
              <a:rPr lang="ru-RU" sz="2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qR</a:t>
            </a:r>
            <a:r>
              <a:rPr lang="ru-RU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(R </a:t>
            </a:r>
            <a:r>
              <a:rPr lang="ru-RU" sz="2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із</a:t>
            </a:r>
            <a:r>
              <a:rPr lang="ru-RU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загостреною</a:t>
            </a:r>
            <a:r>
              <a:rPr lang="ru-RU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верхівкою</a:t>
            </a:r>
            <a:r>
              <a:rPr lang="ru-RU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). QRS во II и в III  - типу </a:t>
            </a:r>
            <a:r>
              <a:rPr lang="ru-RU" sz="2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rS</a:t>
            </a:r>
            <a:r>
              <a:rPr lang="ru-RU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  </a:t>
            </a:r>
          </a:p>
          <a:p>
            <a:pPr eaLnBrk="1" hangingPunct="1">
              <a:defRPr/>
            </a:pPr>
            <a:r>
              <a:rPr lang="ru-RU" sz="2400" b="1" i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/</a:t>
            </a:r>
            <a:r>
              <a:rPr lang="ru-RU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а = — 40°</a:t>
            </a:r>
            <a:r>
              <a:rPr lang="ru-RU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pic>
        <p:nvPicPr>
          <p:cNvPr id="25604" name="Picture 5" descr="&amp;Ecy;&amp;Kcy;&amp;Gcy; &amp;bcy;&amp;ocy;&amp;lcy;&amp;softcy;&amp;ncy;&amp;ocy;&amp;gcy;&amp;ocy; &amp;SHcy;-&amp;yacy;, 50 &amp;lcy;&amp;iecy;&amp;t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349500"/>
            <a:ext cx="54006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6757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786188" y="1214438"/>
            <a:ext cx="2357437" cy="404812"/>
          </a:xfrm>
        </p:spPr>
        <p:txBody>
          <a:bodyPr/>
          <a:lstStyle/>
          <a:p>
            <a:pPr eaLnBrk="1" hangingPunct="1"/>
            <a:endParaRPr lang="ru-RU" sz="800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4348103"/>
            <a:ext cx="3643312" cy="2428875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ЕКГ при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повній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блокаді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левої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гілки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Гіса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Q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RS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cs typeface="Calibri"/>
              </a:rPr>
              <a:t>≥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0,16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с. Горизонтальна ЕВС (кут а +20°).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Високі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широкі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деформовані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з. 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у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V5 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-6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, I ,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aVL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У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V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1-4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III, </a:t>
            </a:r>
            <a:r>
              <a:rPr lang="en-US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aVF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—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глибокі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і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широкі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з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S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у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V 5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6, I ,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aVL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—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депресія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сегменту S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T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і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негативні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з.Т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</a:p>
        </p:txBody>
      </p:sp>
      <p:pic>
        <p:nvPicPr>
          <p:cNvPr id="26628" name="Picture 5" descr="image2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1844675"/>
            <a:ext cx="5040312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62" name="Rectangle 6"/>
          <p:cNvSpPr>
            <a:spLocks noChangeArrowheads="1"/>
          </p:cNvSpPr>
          <p:nvPr/>
        </p:nvSpPr>
        <p:spPr bwMode="auto">
          <a:xfrm>
            <a:off x="1357313" y="1073150"/>
            <a:ext cx="7215187" cy="5857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лівої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 п.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+mn-cs"/>
              </a:rPr>
              <a:t>Гіса</a:t>
            </a:r>
            <a:endParaRPr lang="ru-RU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cs typeface="+mn-cs"/>
            </a:endParaRPr>
          </a:p>
        </p:txBody>
      </p:sp>
      <p:sp>
        <p:nvSpPr>
          <p:cNvPr id="26630" name="Прямоугольник 5"/>
          <p:cNvSpPr>
            <a:spLocks noChangeArrowheads="1"/>
          </p:cNvSpPr>
          <p:nvPr/>
        </p:nvSpPr>
        <p:spPr bwMode="auto">
          <a:xfrm>
            <a:off x="4071938" y="6488113"/>
            <a:ext cx="15716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endParaRPr lang="ru-RU"/>
          </a:p>
        </p:txBody>
      </p:sp>
      <p:sp>
        <p:nvSpPr>
          <p:cNvPr id="26631" name="Прямоугольник 6"/>
          <p:cNvSpPr>
            <a:spLocks noChangeArrowheads="1"/>
          </p:cNvSpPr>
          <p:nvPr/>
        </p:nvSpPr>
        <p:spPr bwMode="auto">
          <a:xfrm>
            <a:off x="4071938" y="3714750"/>
            <a:ext cx="157162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00125" y="2286000"/>
            <a:ext cx="3500438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  ЕКГ при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блокаді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левої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передньої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гілки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Гіса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QRS 0,11 с,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відхилення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ЕВС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ліворуч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(кут а — 60°); комплекс QRS у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I ,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aVL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,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має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вид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qR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у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II , 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III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,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aVF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-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en-US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Q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0807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AutoShape 2"/>
          <p:cNvSpPr>
            <a:spLocks noGrp="1" noChangeArrowheads="1"/>
          </p:cNvSpPr>
          <p:nvPr>
            <p:ph type="title"/>
          </p:nvPr>
        </p:nvSpPr>
        <p:spPr>
          <a:xfrm>
            <a:off x="827088" y="692150"/>
            <a:ext cx="8316912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правої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п.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Гіса</a:t>
            </a:r>
            <a:endParaRPr lang="ru-RU" sz="3200" b="1" dirty="0">
              <a:latin typeface="Georgia" pitchFamily="18" charset="0"/>
            </a:endParaRP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2357438"/>
            <a:ext cx="3643313" cy="27098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8676" name="Picture 5" descr="image2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844675"/>
            <a:ext cx="5292725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25" y="6273800"/>
            <a:ext cx="8143875" cy="5842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ЕКГ при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неповній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блокаді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правої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ніжки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пучка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Гіса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QRS — 0,1 с. Комплекс QRS у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V1-2 и III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має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вид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rSr</a:t>
            </a:r>
            <a:r>
              <a:rPr lang="ru-RU" sz="1600" b="1" dirty="0">
                <a:solidFill>
                  <a:srgbClr val="0000CC"/>
                </a:solidFill>
                <a:latin typeface="Georgia" pitchFamily="18" charset="0"/>
              </a:rPr>
              <a:t> </a:t>
            </a:r>
          </a:p>
        </p:txBody>
      </p:sp>
      <p:cxnSp>
        <p:nvCxnSpPr>
          <p:cNvPr id="7" name="Прямая со стрелкой 6"/>
          <p:cNvCxnSpPr/>
          <p:nvPr/>
        </p:nvCxnSpPr>
        <p:spPr bwMode="auto">
          <a:xfrm flipV="1">
            <a:off x="2571750" y="5857875"/>
            <a:ext cx="1571625" cy="500063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85813" y="2500313"/>
            <a:ext cx="3357562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ЕКГ при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повнійі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Длительность QRS — 0,18с.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Вертикальне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положення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ЕВС (кут а =+85°). Комплекс QRS у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V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1-2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має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вид R , a у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V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3-4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— типа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rSr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 В отведениях V</a:t>
            </a:r>
            <a:r>
              <a:rPr lang="ru-RU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1-3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—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депресія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сегменту ST і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негативний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з.Т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endParaRPr lang="ru-RU" sz="1600" dirty="0"/>
          </a:p>
        </p:txBody>
      </p:sp>
      <p:cxnSp>
        <p:nvCxnSpPr>
          <p:cNvPr id="10" name="Прямая со стрелкой 9"/>
          <p:cNvCxnSpPr/>
          <p:nvPr/>
        </p:nvCxnSpPr>
        <p:spPr bwMode="auto">
          <a:xfrm flipV="1">
            <a:off x="2571750" y="2357438"/>
            <a:ext cx="1500188" cy="214312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681" name="Прямоугольник 10"/>
          <p:cNvSpPr>
            <a:spLocks noChangeArrowheads="1"/>
          </p:cNvSpPr>
          <p:nvPr/>
        </p:nvSpPr>
        <p:spPr bwMode="auto">
          <a:xfrm>
            <a:off x="3929063" y="4071938"/>
            <a:ext cx="521493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181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AutoShape 2"/>
          <p:cNvSpPr>
            <a:spLocks noGrp="1" noChangeArrowheads="1"/>
          </p:cNvSpPr>
          <p:nvPr>
            <p:ph type="title"/>
          </p:nvPr>
        </p:nvSpPr>
        <p:spPr>
          <a:xfrm>
            <a:off x="1000125" y="428625"/>
            <a:ext cx="8143875" cy="1500188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ЕКГ при </a:t>
            </a:r>
            <a:r>
              <a:rPr lang="ru-RU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синдромі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WPW </a:t>
            </a:r>
            <a:b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3200" b="1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 flipH="1">
            <a:off x="3479800" y="2492375"/>
            <a:ext cx="1020763" cy="2436813"/>
          </a:xfrm>
        </p:spPr>
        <p:txBody>
          <a:bodyPr/>
          <a:lstStyle/>
          <a:p>
            <a:pPr eaLnBrk="1" hangingPunct="1"/>
            <a:endParaRPr lang="ru-RU" sz="800"/>
          </a:p>
        </p:txBody>
      </p:sp>
      <p:pic>
        <p:nvPicPr>
          <p:cNvPr id="29700" name="Picture 5" descr="image2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349500"/>
            <a:ext cx="7667625" cy="421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5813" y="5657850"/>
            <a:ext cx="8358187" cy="9239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QRS — 0,16 с, 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інтервал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P — Q (</a:t>
            </a:r>
            <a:r>
              <a:rPr lang="en-US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 — 0,1 с. </a:t>
            </a:r>
            <a:b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</a:b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У 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I , </a:t>
            </a:r>
            <a:r>
              <a:rPr lang="en-US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aVL</a:t>
            </a:r>
            <a:r>
              <a:rPr lang="en-US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V2— V6 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позитевна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а у 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ІІ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III</a:t>
            </a:r>
            <a:r>
              <a:rPr lang="en-US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</a:t>
            </a:r>
            <a:r>
              <a:rPr lang="en-US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aVF</a:t>
            </a: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и V1 , — негативна ∆—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хвиля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0222" y="3571875"/>
            <a:ext cx="1298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∆—</a:t>
            </a:r>
            <a:r>
              <a:rPr lang="ru-RU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хвиля</a:t>
            </a:r>
            <a:endParaRPr lang="ru-RU" dirty="0"/>
          </a:p>
        </p:txBody>
      </p:sp>
      <p:cxnSp>
        <p:nvCxnSpPr>
          <p:cNvPr id="8" name="Прямая со стрелкой 7"/>
          <p:cNvCxnSpPr>
            <a:stCxn id="6" idx="0"/>
          </p:cNvCxnSpPr>
          <p:nvPr/>
        </p:nvCxnSpPr>
        <p:spPr bwMode="auto">
          <a:xfrm flipV="1">
            <a:off x="1309599" y="3286125"/>
            <a:ext cx="1476464" cy="28575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6" idx="0"/>
          </p:cNvCxnSpPr>
          <p:nvPr/>
        </p:nvCxnSpPr>
        <p:spPr bwMode="auto">
          <a:xfrm flipV="1">
            <a:off x="1309599" y="3500439"/>
            <a:ext cx="4834026" cy="7143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6" idx="0"/>
          </p:cNvCxnSpPr>
          <p:nvPr/>
        </p:nvCxnSpPr>
        <p:spPr bwMode="auto">
          <a:xfrm>
            <a:off x="1309599" y="3571875"/>
            <a:ext cx="4762589" cy="571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6" idx="0"/>
          </p:cNvCxnSpPr>
          <p:nvPr/>
        </p:nvCxnSpPr>
        <p:spPr bwMode="auto">
          <a:xfrm>
            <a:off x="1309599" y="3571875"/>
            <a:ext cx="4905464" cy="142875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6358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п.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0723" name="Содержимое 3" descr="ЭКГ при полной блокаде правой ножки пучка Гис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2286000"/>
            <a:ext cx="3929062" cy="3286125"/>
          </a:xfrm>
        </p:spPr>
      </p:pic>
      <p:pic>
        <p:nvPicPr>
          <p:cNvPr id="30724" name="Рисунок 4" descr="ЭКГ при неполной блокаде правой ножки пучка Гис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2286000"/>
            <a:ext cx="3857625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57250" y="5715000"/>
            <a:ext cx="31432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КГ при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повній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блокаді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правої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ніжки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пучка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Гіса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14938" y="5715000"/>
            <a:ext cx="3643312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ЕКГ при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неповній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блокаді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правої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ніжки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пучка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Гіса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393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762000"/>
            <a:ext cx="7786688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п.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1747" name="Содержимое 3" descr="ЭКГ при блокаде левой передней ветви пучка Гис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2286000"/>
            <a:ext cx="2733675" cy="2071688"/>
          </a:xfrm>
        </p:spPr>
      </p:pic>
      <p:pic>
        <p:nvPicPr>
          <p:cNvPr id="31748" name="Рисунок 4" descr="ЭКГ при блокаде левой задней ветви пучка Гис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286000"/>
            <a:ext cx="27432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14375" y="4286250"/>
            <a:ext cx="28575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rPr>
              <a:t> 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Блокада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лівої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передньої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гілки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п.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Гіса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86438" y="4286250"/>
            <a:ext cx="300037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Блокада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лівої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задньої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гілки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п.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Гіса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+mn-cs"/>
            </a:endParaRPr>
          </a:p>
        </p:txBody>
      </p:sp>
      <p:pic>
        <p:nvPicPr>
          <p:cNvPr id="31751" name="Рисунок 7" descr="ЭКГ при полной блокаде левой ножки пучка Гис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4429125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756559" y="6519863"/>
            <a:ext cx="4495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Повна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блокада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лівої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ніжки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пучка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Гіс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rPr>
              <a:t>а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68240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гілки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п.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endParaRPr lang="ru-RU" sz="3200" b="1" dirty="0">
              <a:latin typeface="Georgia" pitchFamily="18" charset="0"/>
            </a:endParaRPr>
          </a:p>
        </p:txBody>
      </p:sp>
      <p:pic>
        <p:nvPicPr>
          <p:cNvPr id="32771" name="Содержимое 3" descr="ЭКГ при сочетании неполной блокады правой ножки пучка Гиса и блокады левой передней ветви пучка Гис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2286000"/>
            <a:ext cx="3786188" cy="3214688"/>
          </a:xfrm>
        </p:spPr>
      </p:pic>
      <p:pic>
        <p:nvPicPr>
          <p:cNvPr id="32772" name="Рисунок 4" descr="ЭКГ при сочетании блокады правой ножки пучка Гиса и блокады левой задней ветви пучка Гиса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2286000"/>
            <a:ext cx="3795713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85813" y="5572125"/>
            <a:ext cx="3357562" cy="8620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КГ при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поєднанні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неповної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блокади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правої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і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лівої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передньої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гілки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п.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Гіса</a:t>
            </a:r>
            <a:r>
              <a:rPr lang="ru-RU" dirty="0">
                <a:latin typeface="Arial" pitchFamily="34" charset="0"/>
                <a:cs typeface="+mn-cs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57813" y="5572125"/>
            <a:ext cx="3500437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КГ при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поєднанні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блокади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правої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і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лівої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задньої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гілки</a:t>
            </a:r>
            <a:r>
              <a:rPr lang="ru-RU" sz="1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п. </a:t>
            </a:r>
            <a:r>
              <a:rPr lang="ru-RU" sz="1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Гіса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058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Дякую за увагу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102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214422"/>
            <a:ext cx="8606761" cy="552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912247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1909</TotalTime>
  <Words>1307</Words>
  <Application>Microsoft Macintosh PowerPoint</Application>
  <PresentationFormat>Экран (4:3)</PresentationFormat>
  <Paragraphs>129</Paragraphs>
  <Slides>35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Arial Narrow</vt:lpstr>
      <vt:lpstr>Calibri</vt:lpstr>
      <vt:lpstr>Georgia</vt:lpstr>
      <vt:lpstr>Wingdings</vt:lpstr>
      <vt:lpstr>Тема Office</vt:lpstr>
      <vt:lpstr>ЕКГ ознаки при порушеннях провідності серця</vt:lpstr>
      <vt:lpstr> Порушення провідності </vt:lpstr>
      <vt:lpstr>Презентация PowerPoint</vt:lpstr>
      <vt:lpstr>Презентация PowerPoint</vt:lpstr>
      <vt:lpstr>Презентация PowerPoint</vt:lpstr>
      <vt:lpstr>АВ-блокада I ступеню </vt:lpstr>
      <vt:lpstr>Презентация PowerPoint</vt:lpstr>
      <vt:lpstr>Презентация PowerPoint</vt:lpstr>
      <vt:lpstr>АВ-блокада II ступеню</vt:lpstr>
      <vt:lpstr>Презентация PowerPoint</vt:lpstr>
      <vt:lpstr>Презентация PowerPoint</vt:lpstr>
      <vt:lpstr>ЕКГ при проксимальній (а) і дистальній (б) формах АV-блокади III ступеню</vt:lpstr>
      <vt:lpstr>Презентация PowerPoint</vt:lpstr>
      <vt:lpstr>.</vt:lpstr>
      <vt:lpstr>Презентация PowerPoint</vt:lpstr>
      <vt:lpstr>Презентация PowerPoint</vt:lpstr>
      <vt:lpstr>Синдром Фредеріка (поєднання мерехтіння передсердь та повної  АV-блокади) </vt:lpstr>
      <vt:lpstr>Порушення внутрішньопередсердної провідності</vt:lpstr>
      <vt:lpstr>Блокада правої гілки пучка Гіса </vt:lpstr>
      <vt:lpstr> Блокада правої і задньої лівої гілок пучка Гіса</vt:lpstr>
      <vt:lpstr>Блокада правої гілки п. Гіса</vt:lpstr>
      <vt:lpstr>Блокада правої гілки пучка Гіса</vt:lpstr>
      <vt:lpstr>Неповна блокада правої гілки п. Гіса</vt:lpstr>
      <vt:lpstr>Блокада правої і задньої лівої гілки п. Гіса</vt:lpstr>
      <vt:lpstr>Презентация PowerPoint</vt:lpstr>
      <vt:lpstr>Блокада лівої гілки пучка Гіса  </vt:lpstr>
      <vt:lpstr>Блокада лівої гілки пучка Гіса</vt:lpstr>
      <vt:lpstr>Блокада передньої лівої гілки п. Гіса і анастомозів між лівими гілками </vt:lpstr>
      <vt:lpstr>Презентация PowerPoint</vt:lpstr>
      <vt:lpstr>Блокада правої гілки п. Гіса</vt:lpstr>
      <vt:lpstr>ЕКГ при синдромі WPW  </vt:lpstr>
      <vt:lpstr>Блокада правої гілки п. Гіса</vt:lpstr>
      <vt:lpstr>Блокада лівої гілки п. Гіса</vt:lpstr>
      <vt:lpstr>Блокада правої гілки п. Гіса</vt:lpstr>
      <vt:lpstr>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Визначення напрямку електричної вісі серця. ЕКГ ознаки гіпертрофій відділів серця.  Діагностична значимість.</dc:title>
  <dc:creator>Галина Корнован</dc:creator>
  <cp:lastModifiedBy>Дарья Лагода</cp:lastModifiedBy>
  <cp:revision>105</cp:revision>
  <dcterms:created xsi:type="dcterms:W3CDTF">2022-09-05T05:59:08Z</dcterms:created>
  <dcterms:modified xsi:type="dcterms:W3CDTF">2023-02-13T11:24:20Z</dcterms:modified>
</cp:coreProperties>
</file>