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9" r:id="rId3"/>
    <p:sldId id="260" r:id="rId4"/>
    <p:sldId id="264" r:id="rId5"/>
    <p:sldId id="265" r:id="rId6"/>
    <p:sldId id="262" r:id="rId7"/>
    <p:sldId id="263" r:id="rId8"/>
    <p:sldId id="302" r:id="rId9"/>
    <p:sldId id="303" r:id="rId10"/>
    <p:sldId id="267" r:id="rId11"/>
    <p:sldId id="269" r:id="rId12"/>
    <p:sldId id="308" r:id="rId13"/>
    <p:sldId id="307" r:id="rId14"/>
    <p:sldId id="335" r:id="rId15"/>
    <p:sldId id="306" r:id="rId16"/>
    <p:sldId id="304" r:id="rId17"/>
    <p:sldId id="292" r:id="rId18"/>
    <p:sldId id="305" r:id="rId19"/>
    <p:sldId id="316" r:id="rId20"/>
    <p:sldId id="317" r:id="rId21"/>
    <p:sldId id="309" r:id="rId22"/>
    <p:sldId id="31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270" r:id="rId31"/>
    <p:sldId id="300" r:id="rId32"/>
    <p:sldId id="301" r:id="rId33"/>
    <p:sldId id="271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311" r:id="rId54"/>
    <p:sldId id="376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3" autoAdjust="0"/>
    <p:restoredTop sz="94628"/>
  </p:normalViewPr>
  <p:slideViewPr>
    <p:cSldViewPr>
      <p:cViewPr varScale="1">
        <p:scale>
          <a:sx n="119" d="100"/>
          <a:sy n="119" d="100"/>
        </p:scale>
        <p:origin x="14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2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3C0BE-384D-4C0A-91E4-835C1A82776F}" type="datetimeFigureOut">
              <a:rPr lang="uk-UA" smtClean="0"/>
              <a:t>13.02.23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E64CF-8CA7-477F-8097-C8E9EF18E7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0093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E64CF-8CA7-477F-8097-C8E9EF18E780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684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205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C3AFF-6299-4B22-9E8B-CB7518252A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19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8134672" cy="2619723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ознаки </a:t>
            </a:r>
            <a:b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 порушеннях коронарного </a:t>
            </a:r>
            <a:r>
              <a:rPr lang="uk-UA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кровозабезпечення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5877272"/>
            <a:ext cx="6400800" cy="671973"/>
          </a:xfrm>
        </p:spPr>
        <p:txBody>
          <a:bodyPr>
            <a:normAutofit/>
          </a:bodyPr>
          <a:lstStyle/>
          <a:p>
            <a:pPr algn="r"/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Доцент </a:t>
            </a:r>
            <a:r>
              <a:rPr lang="uk-UA" sz="28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Корнован</a:t>
            </a:r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Г.В.</a:t>
            </a:r>
            <a:endParaRPr lang="ru-RU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41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у </a:t>
            </a:r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міжприступному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періоді стенокардії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3"/>
            <a:ext cx="9144000" cy="4320480"/>
          </a:xfrm>
        </p:spPr>
        <p:txBody>
          <a:bodyPr>
            <a:normAutofit/>
          </a:bodyPr>
          <a:lstStyle/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Ознаки гіпертрофії ЛШ (навіть у пацієнтів, що не страждають на супутню АГ)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Ознаки рубцевих змін міокарду, які вказують на перенесений раніше ІМ: патологічний зубець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декількох грудних чи стандартних  чи посилених відведеннях від кінцівок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Різні порушення серцевого ритму та провідності (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внутрішньошлуночкові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блокади,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АВ-блокади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Помірне збільшення тривалості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(до 0,10 с) та інтервалу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Неспецифічні зміни зубця Т (зменшення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амплитуди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двофазність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інверсія чи,  навпаки,високий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гигантський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зу-бець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Т)  та сегменту 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-Т (частіше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невеликк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депресія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-Т).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877272"/>
            <a:ext cx="8604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Приблизно у 1/3 хворих ІХС, особливо в осіб молодого та середнього віку, ЕКГ у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міжприступному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періоді стабільної стенокардії мало відрізняється від норми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8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7140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в період нападу стенокардії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1" cy="2980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ЕКГ- ознаки минущої ішемії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міокрада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Депресія/елевація сегмента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RS-T (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депресія вказує на ішемію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субендакардіальних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дільниць міокарду, елевація – на ішемію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субепікардіальних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endParaRPr lang="uk-UA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Зміни полярності, амплітуди та форми зубця Т (частіше зменшення амплітуди,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двофазність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чи інверсія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з.Т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високі загостренні та рівносторонні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з.Т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грудних відведеннях можуть вказувати на ішемію задньої стінки ЛШ)</a:t>
            </a:r>
            <a:endParaRPr lang="ru-RU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2" descr="https://cf.ppt-online.org/files1/slide/e/etfbkNi4WEFcUO9hJ8BLSr5Y1vTjs0Raoy3uXpdqD/slide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7" y="3140968"/>
            <a:ext cx="8614345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5877272"/>
            <a:ext cx="777686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ЕКГ під час тяжкого нападу стенокардії (а) та через 30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після його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купірування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(б).    </a:t>
            </a:r>
          </a:p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Виявляються ознаки минущої ішемії передньої стінки ЛШ.</a:t>
            </a: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595" y="3573016"/>
            <a:ext cx="1547664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292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Клинический пример 1. Синусовый ритм, ЧСС 77 уд/мин. Признаки ишемии в миокарде задне-верхушечно-боковой области ЛЖ (депресс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864"/>
            <a:ext cx="8988425" cy="677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212800"/>
            <a:ext cx="7848872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ритм, ЧСС 77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уд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/хв. Ознаки ішемії в міокарді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задньо-верхівко-бічної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ділянки ЛШ (депресія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«+»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у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II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III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avF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V4-6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951464"/>
            <a:ext cx="1043608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858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 descr="Клинический пример 3. Пароксизм фибрилляции предсердий на фоне ишемии в миокарде переднеперегородочно-верхушечно-боков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8" y="0"/>
            <a:ext cx="8988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91091" y="243151"/>
            <a:ext cx="7510578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Пароксизм фібриляції передсердь на тлі ішемії міокарду у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передньопертинково-верхівково-бічній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ділянці ЛШ (депресія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«+» Т в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V3-5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980728"/>
            <a:ext cx="109387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038" y="1904058"/>
            <a:ext cx="659155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101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Стабильная стенокардия напряжения и методы ее диагност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568952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6228020"/>
            <a:ext cx="700063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 міокарду при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холтеровському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мониторувані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50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 коронарний синдром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MojDoc - Острый коронарный синдром (ОКС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35292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376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2" descr="Мал.1. Приклад холтерівского запису ЕКГ хворого з варіантною стенокардією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292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3028310"/>
            <a:ext cx="6146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а) ішемія при нападі стенокардії напруження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2161" y="6052646"/>
            <a:ext cx="356379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б) ознаки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коронароспазму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414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Вазоспастична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стенокардія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4" descr="ОСТРЫЕ ФОРМЫ ИШЕМИЧЕСКОЙ БОЛЕЗНИ СЕРД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633670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07704" y="6453336"/>
            <a:ext cx="1351652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 нападу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07778" y="6330806"/>
            <a:ext cx="18774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 час нападу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07418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375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Динамика ЕКГ-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хворого 39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років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страждає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спонтану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стенокардію</a:t>
            </a:r>
            <a:r>
              <a:rPr lang="ru-RU" sz="24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www.litres.ru/pub/t/10263342.json/b000003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1" y="2132856"/>
            <a:ext cx="9036496" cy="470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5733256"/>
            <a:ext cx="140294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Вихідна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96599" y="6475050"/>
            <a:ext cx="166423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нападу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64288" y="6525567"/>
            <a:ext cx="150233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Після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нападу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5540" y="1124744"/>
            <a:ext cx="8604448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/>
              <a:t>Исходная ЭКГ не изменена. На ЭКГ, снятой в момент болевого приступа, выявляется </a:t>
            </a:r>
            <a:r>
              <a:rPr lang="ru-RU" dirty="0" err="1"/>
              <a:t>элевация</a:t>
            </a:r>
            <a:r>
              <a:rPr lang="ru-RU" dirty="0"/>
              <a:t> сегмента ST в отведениях V1 – 3. На ЭКГ, снятой через 30 мин. после окончания приступа, сегмент ST возвратился к изолинии, выявляются лишь незначительно измененные зубцы Т в V3 – 6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5095" y="1152511"/>
            <a:ext cx="872724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Вихідна ЕКГ не змінена. На ЕКГ в момент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ангінального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нападу виявляється елевація сегменту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відведеннях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1-3. На ЕКГ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че-рез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30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після закінчення нападу сегмент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вернувся до ізолінії, виявляються лише незначно змінені зубці Т у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3-6.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292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g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632"/>
            <a:ext cx="714375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g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92" y="3573016"/>
            <a:ext cx="666750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5933" y="2132856"/>
            <a:ext cx="7320483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Фрагменти ЕКГ у хворого  на стенокардію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напру-ження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ФК ІІІ до (1.1) та під час (1.2) ангінозного нападу. Виявленні  при ХМ-ЕКГ епізоди горизонтальної депресії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амплітудою, більшою за 1 мм тривалістю &gt;1 хв.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32842" y="5733256"/>
            <a:ext cx="72008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Епізоди ЕКГ до (2.1) та під час (2.2) ішемії міокарду.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Косонисхідна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депресія сегменту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амплітудою,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біль-шою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1 мм тривалістю 6 хв.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847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коронарний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коронарний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 (ГКС) -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термін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позначає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будь-яку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групу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клінічних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симптомів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дозволяють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підозрю-вати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неста-більну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стенокардію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Включає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себе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поняття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(ГІМ),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підйомом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(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ІМзп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ST),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без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підйому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(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ІМбп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ST),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діагностований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щодо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ферментів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за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іншими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біомаркера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-ми, по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пізнім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ЕКГ-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ознаками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і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власне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нестабіль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-ну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стенокардію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(НС).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6300" y="5517232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   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Термін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«ІМ» 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відображає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загибель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(некроз) 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клітин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серцевого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м'яза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кардіоміоцитів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в 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результаті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ішемії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9796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473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коронарний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</a:t>
            </a:r>
          </a:p>
        </p:txBody>
      </p:sp>
      <p:pic>
        <p:nvPicPr>
          <p:cNvPr id="11266" name="Picture 2" descr="https://cdn.aemc.org.ua/images/ck/46311167dc239e154a506b42816bc6ec1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730" y="1484784"/>
            <a:ext cx="1933575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336158"/>
            <a:ext cx="64711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ГКСзп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діагностується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ангіноз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-ним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нападом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іншими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неприємними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відчут-тями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(дискомфортом) в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грудній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клітці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стій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-ким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зберігається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менше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20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підйомом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«новою»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вперше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виниклою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блокадою ЛНПГ на ЕКГ.</a:t>
            </a:r>
          </a:p>
        </p:txBody>
      </p:sp>
      <p:pic>
        <p:nvPicPr>
          <p:cNvPr id="11268" name="Picture 4" descr="https://cdn.aemc.org.ua/images/ck/84864a7488c0ad0b5a279b19abdc7b3db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356992"/>
            <a:ext cx="1914525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100482"/>
            <a:ext cx="6480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 правило, у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у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захворювання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починається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ГКСзп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пізніше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з'являються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некрозу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підвищення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рівнів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біомаркерів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включаючи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утворення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Q.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некрозу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означає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хворого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розвинувся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ІМ.</a:t>
            </a:r>
          </a:p>
        </p:txBody>
      </p:sp>
      <p:pic>
        <p:nvPicPr>
          <p:cNvPr id="11270" name="Picture 6" descr="https://cdn.aemc.org.ua/images/ck/227d86e053c47953f8d0908782f41281a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175" y="5301208"/>
            <a:ext cx="192405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1" y="5000109"/>
            <a:ext cx="63416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ГКСбп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ST.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ангінозним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нападом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звичайно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свідчать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ішемію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але без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підйому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-мента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ST.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них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відзначатися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стійка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тимчасова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депресія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згладження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псевдонормалізація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Т.</a:t>
            </a:r>
          </a:p>
        </p:txBody>
      </p:sp>
    </p:spTree>
    <p:extLst>
      <p:ext uri="{BB962C8B-B14F-4D97-AF65-F5344CB8AC3E}">
        <p14:creationId xmlns:p14="http://schemas.microsoft.com/office/powerpoint/2010/main" val="3221072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Очаговые нарушения реполяризации миокарда - Электрокардиограмма спортсме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424936" cy="598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6093296"/>
            <a:ext cx="489654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коронарний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6070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 міокарду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Агенція екстреної медичної допомоги - Інформація - Нови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40768"/>
            <a:ext cx="8664897" cy="522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963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998"/>
            <a:ext cx="8229600" cy="1143000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 міокарду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941168"/>
            <a:ext cx="8229600" cy="1756792"/>
          </a:xfrm>
        </p:spPr>
        <p:txBody>
          <a:bodyPr>
            <a:normAutofit/>
          </a:bodyPr>
          <a:lstStyle/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Прямі ЕКГ ознаки гострої стадії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-ІМ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патологічний зубець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(чи комплекс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 елевація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RS-T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негативний зубець (коронарний) Т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24744"/>
            <a:ext cx="83529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крайня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ступінь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хвороби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яка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характеризується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розвитком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ішемічного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некрозу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внаслідок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абсолютної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відносної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недостатності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кровопостачання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pic>
        <p:nvPicPr>
          <p:cNvPr id="6" name="Picture 2" descr="поис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837897"/>
            <a:ext cx="532859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Симптомы и лечение инфаркта миокарда | Подольская городская детская  поликлиника №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18924"/>
            <a:ext cx="3208852" cy="194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818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при інфаркті міокарда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299" y="4221088"/>
            <a:ext cx="8229600" cy="2520280"/>
          </a:xfrm>
        </p:spPr>
        <p:txBody>
          <a:bodyPr>
            <a:normAutofit fontScale="55000" lnSpcReduction="20000"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Ознаки: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 сегмента ST вище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ізоелектричної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лінії у відведеннях, відповідних локалізації відмерлих тканин,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депресія сегмента ST у відведеннях, розташованих навпроти місця некрозу,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патологічні зубці Q та комплекси QS,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подвійна фаза в зубцях T,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мала амплітуда R,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гостра блокада лівої ніжки пучка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2" descr="http://www.rusmedserver.ru/images/patofiziologia/image2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71" y="1532100"/>
            <a:ext cx="8458200" cy="262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1463799"/>
            <a:ext cx="131470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Нормальна ЕКГ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25070" y="1679242"/>
            <a:ext cx="136768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 ІМ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05725" y="1525353"/>
            <a:ext cx="8980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Години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51062" y="1532100"/>
            <a:ext cx="798617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1-2 дні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10388" y="1491854"/>
            <a:ext cx="153072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Через декілька днів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41113" y="1601688"/>
            <a:ext cx="168069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Через декілька тижнів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01109" y="3039981"/>
            <a:ext cx="1178528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Елевація </a:t>
            </a:r>
            <a:r>
              <a:rPr lang="en-US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748676" y="2993815"/>
            <a:ext cx="1441420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Елевація </a:t>
            </a:r>
            <a:r>
              <a:rPr lang="en-US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uk-UA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 </a:t>
            </a:r>
            <a:r>
              <a:rPr lang="uk-UA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з.Т</a:t>
            </a:r>
            <a:endParaRPr lang="uk-UA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Поява з.</a:t>
            </a:r>
            <a:r>
              <a:rPr lang="en-US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190096" y="3178481"/>
            <a:ext cx="1596912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Інверсія з. Т</a:t>
            </a:r>
          </a:p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Поглиблення з.</a:t>
            </a:r>
            <a:r>
              <a:rPr lang="en-US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787008" y="3163993"/>
            <a:ext cx="160813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Нормалізація </a:t>
            </a:r>
            <a:r>
              <a:rPr lang="en-US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uk-UA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Інверсія з. 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395141" y="3152161"/>
            <a:ext cx="1693091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 </a:t>
            </a:r>
            <a:r>
              <a:rPr lang="en-US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uk-UA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uk-UA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з.Т</a:t>
            </a:r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нормальні</a:t>
            </a:r>
          </a:p>
          <a:p>
            <a:pPr algn="ctr"/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З.</a:t>
            </a:r>
            <a:r>
              <a:rPr lang="en-US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Q</a:t>
            </a:r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зберігається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43733" y="3790057"/>
            <a:ext cx="676018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Еволюція ЕКГ при гострому 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-інфаркті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міокарда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815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Періоди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ІМ:</a:t>
            </a:r>
            <a:b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491" y="908720"/>
            <a:ext cx="8229600" cy="1684784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Передінфарктному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продромальний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b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Найгостріший</a:t>
            </a:r>
            <a:b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</a:t>
            </a:r>
            <a:b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Підгострий</a:t>
            </a:r>
            <a:b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Постінфарктний</a:t>
            </a:r>
            <a:b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420888"/>
            <a:ext cx="75608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 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периферії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некрозу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виявляються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пошкодження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 поза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ділянкою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пошкоджен-ня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зона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Таким чином, при ГІМ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виділяють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зони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некрозу,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пошкодження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відображається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пошкод-ження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зміщенням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 некроз –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пато-логічними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9458" name="Picture 2" descr="Гострий коронарний синдром. Інфаркт міокарда. STEMI та Non-STEMI. OMI та  NOMI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97152"/>
            <a:ext cx="777686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68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Ознаки та стадії інфаркту міокарда на ЕК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50" y="296441"/>
            <a:ext cx="8504113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26339" y="332656"/>
            <a:ext cx="746697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інфаркта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799227"/>
            <a:ext cx="378661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Найгостріша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484784"/>
            <a:ext cx="388843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ішемії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 30-60-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55837" y="3789040"/>
            <a:ext cx="252559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ушкодження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(до 2-х годин)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979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Ознаки та стадії інфаркту міокарда на ЕК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1568"/>
            <a:ext cx="8352928" cy="672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60648"/>
            <a:ext cx="460851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некрозу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 10 діб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114933"/>
            <a:ext cx="277102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Підгостра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(4-8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тижнів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81759" y="3161099"/>
            <a:ext cx="274161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Стадія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рубцювання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місяці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роки)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0313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76"/>
            <a:ext cx="8229600" cy="1143000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Інфаркт міокарду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908720"/>
            <a:ext cx="6336704" cy="594928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dirty="0"/>
              <a:t>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Прогресуючий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новий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випуклий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особливо з реципрокною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депресією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зазвичай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відображає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коронарну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оклюзію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призводить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ушкодження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 некрозу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Реципрокність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зволяє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диференціювати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STEMI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пери-кардиту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Гіпер-гострі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симетричні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амплі-туди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принаймні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2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суміжних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ранньою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ST.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</a:p>
          <a:p>
            <a:pPr algn="just"/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Відсутність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від-веденнях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поєднанні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симет-ричними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косовисхідна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депресія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&gt;1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точці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відве-деннях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поєднанні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(&gt;1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мм) в 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симетричною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глибокою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(&gt;2 мм)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передніх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відве-деннях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свідчать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значну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оклюзію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низхідної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артерії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 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&gt;1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супроводжувати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перед-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нижній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STEMI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асоціюється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ви-соким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ризиком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30-денної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смертності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ІМ.</a:t>
            </a:r>
          </a:p>
        </p:txBody>
      </p:sp>
      <p:pic>
        <p:nvPicPr>
          <p:cNvPr id="4" name="Picture 2" descr="Инфаркт миокар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2808312" cy="466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3637" y="1412775"/>
            <a:ext cx="1620180" cy="5078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Гогстра</a:t>
            </a:r>
            <a:r>
              <a:rPr lang="ru-RU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субендокардіальна</a:t>
            </a:r>
            <a:r>
              <a:rPr lang="ru-RU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endParaRPr lang="ru-RU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11660" y="1412774"/>
            <a:ext cx="1620180" cy="5078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Гогстра</a:t>
            </a:r>
            <a:r>
              <a:rPr lang="ru-RU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субендокардіальна</a:t>
            </a:r>
            <a:r>
              <a:rPr lang="ru-RU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endParaRPr lang="ru-RU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63" y="3774854"/>
            <a:ext cx="1384424" cy="415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817" y="3774854"/>
            <a:ext cx="1528440" cy="45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75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Инфаркт миокарда - причины появления, симптомы заболевания, диагностика и  способы лече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Инфаркт миокарда - причины появления, симптомы заболевания, диагностика и  способы лечен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7" name="Picture 5" descr="C:\Users\korno\OneDrive\Рабочий стол\ои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56" y="239316"/>
            <a:ext cx="8656513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5576" y="1340768"/>
            <a:ext cx="105990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</a:t>
            </a:r>
            <a:r>
              <a:rPr lang="ru-RU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13813" y="1233046"/>
            <a:ext cx="263902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Субендокардіальна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23928" y="925269"/>
            <a:ext cx="2572469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Гостра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субендокардіальна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96397" y="1171491"/>
            <a:ext cx="233969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Трансмуральна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62607" y="5301208"/>
            <a:ext cx="1816523" cy="83099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Без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елівації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uk-UA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Депресія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uk-UA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5247222"/>
            <a:ext cx="206997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Без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елівації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uk-UA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Інверсія з.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endParaRPr lang="uk-UA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82630" y="5370333"/>
            <a:ext cx="268257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Елівація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uk-UA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54072" y="1125325"/>
            <a:ext cx="233969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Трансмуральна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21150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699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228600"/>
          </a:xfrm>
        </p:spPr>
        <p:txBody>
          <a:bodyPr>
            <a:normAutofit fontScale="32500" lnSpcReduction="20000"/>
          </a:bodyPr>
          <a:lstStyle/>
          <a:p>
            <a:endParaRPr lang="ru-RU"/>
          </a:p>
        </p:txBody>
      </p:sp>
      <p:sp>
        <p:nvSpPr>
          <p:cNvPr id="29700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701" name="Picture 2" descr="http://www.dreamsmedic.com/images/Entciclopediia/Zabolevaniia/Kategorii/Vnutrennie_zabolevaniia/Infarqt_mioqarda/infarkt_miokarda1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" y="4864"/>
            <a:ext cx="91440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748" y="5974457"/>
            <a:ext cx="910850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Крупновогнещевий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передньо-перетинково-верхівковий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переходом на бічну стінку ЛШ інфаркт міокарду, який ускладнився блокадою правої та передньої лівої гілок п.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16773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Текст 2"/>
          <p:cNvSpPr>
            <a:spLocks noGrp="1"/>
          </p:cNvSpPr>
          <p:nvPr>
            <p:ph type="body" sz="half" idx="1"/>
          </p:nvPr>
        </p:nvSpPr>
        <p:spPr>
          <a:xfrm flipV="1">
            <a:off x="566738" y="1676400"/>
            <a:ext cx="8001000" cy="76200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pic>
        <p:nvPicPr>
          <p:cNvPr id="30725" name="Picture 2" descr="http://vmede.org/sait/content/Terapija_atlas_ekg_im_2009/2_files/mb4_01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147248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6021288"/>
            <a:ext cx="878497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 нижній  інфаркт міокарда, ускладнений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синусовою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брадікардією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58494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747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152400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sp>
        <p:nvSpPr>
          <p:cNvPr id="31748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9" name="Picture 2" descr="http://vmede.org/sait/content/Terapija_atlas_ekg_im_2009/2_files/mb4_01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1534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8768" y="5786214"/>
            <a:ext cx="81534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Гострий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трансмуральний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передньо-перетинково-верхівковий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переходом на бічну стінку ЛШ інфаркт міокарду, який ускладнився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внутрішньопередсердною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АВ блокадою І ступеню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37872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Текст 2"/>
          <p:cNvSpPr>
            <a:spLocks noGrp="1"/>
          </p:cNvSpPr>
          <p:nvPr>
            <p:ph type="body" sz="half" idx="1"/>
          </p:nvPr>
        </p:nvSpPr>
        <p:spPr>
          <a:xfrm flipV="1">
            <a:off x="566738" y="1600200"/>
            <a:ext cx="8001000" cy="152400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pic>
        <p:nvPicPr>
          <p:cNvPr id="32773" name="Picture 2" descr="http://vmede.org/sait/content/Terapija_atlas_ekg_im_2009/2_files/mb4_00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83058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5877272"/>
            <a:ext cx="813886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Гострий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трансмуральний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передньо-перетинково-верхівковий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переходом на бічну стінку ЛШ інфаркт міокарду, який ускладнився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синусовою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тахікардією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91857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5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381000"/>
          </a:xfrm>
        </p:spPr>
        <p:txBody>
          <a:bodyPr>
            <a:normAutofit fontScale="70000" lnSpcReduction="20000"/>
          </a:bodyPr>
          <a:lstStyle/>
          <a:p>
            <a:endParaRPr lang="ru-RU"/>
          </a:p>
        </p:txBody>
      </p:sp>
      <p:sp>
        <p:nvSpPr>
          <p:cNvPr id="33796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7" name="Picture 2" descr="http://vmede.org/sait/content/Terapija_atlas_ekg_im_2009/2_files/mb4_03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0648"/>
            <a:ext cx="86868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7519" y="5949280"/>
            <a:ext cx="858768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Гострий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трансмуральний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передньо-перетинково-верхівковий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переходом на бічну стінку ЛШ інфаркт міокарду, який ускладнився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синусовою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тахікардією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40140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46038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pic>
        <p:nvPicPr>
          <p:cNvPr id="34821" name="Picture 2" descr="http://vmede.org/sait/content/Terapija_atlas_ekg_im_2009/2_files/mb4_02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3058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5685562"/>
            <a:ext cx="8138864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Трансмуральний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передньо-перетинково-верхівковий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переходом на бічну стінку ЛШ інфаркт міокарду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16918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76200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sp>
        <p:nvSpPr>
          <p:cNvPr id="3584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5" name="Picture 2" descr="http://vmede.org/sait/content/Terapija_atlas_ekg_im_2009/2_files/mb4_01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5344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" y="5877272"/>
            <a:ext cx="85344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Трансмуральний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передньо-перетинково-верхівковий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переходом на бічну стінку ЛШ інфаркт міокарду, який ускладнився </a:t>
            </a:r>
            <a:r>
              <a:rPr lang="uk-UA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синусовою</a:t>
            </a: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тахікардією та ритмом з верхньої частини АВ вузла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06432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4" name="Picture 6" descr="http://vmede.org/sait/content/Terapija_atlas_ekg_im_2009/2_files/mb4_006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9"/>
          <a:stretch/>
        </p:blipFill>
        <p:spPr bwMode="auto">
          <a:xfrm>
            <a:off x="323528" y="188640"/>
            <a:ext cx="8424936" cy="585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524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поис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3"/>
          <a:stretch/>
        </p:blipFill>
        <p:spPr bwMode="auto">
          <a:xfrm>
            <a:off x="467544" y="260648"/>
            <a:ext cx="8064896" cy="594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374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vmede.org/sait/content/Terapija_atlas_ekg_im_2009/2_files/mb4_010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3"/>
          <a:stretch/>
        </p:blipFill>
        <p:spPr bwMode="auto">
          <a:xfrm>
            <a:off x="395536" y="260648"/>
            <a:ext cx="8424936" cy="594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190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vmede.org/sait/content/Terapija_atlas_ekg_im_2009/2_files/mb4_00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3"/>
          <a:stretch/>
        </p:blipFill>
        <p:spPr bwMode="auto">
          <a:xfrm>
            <a:off x="189246" y="260648"/>
            <a:ext cx="8559218" cy="611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10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vmede.org/sait/content/Terapija_atlas_ekg_im_2009/2_files/mb4_00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3"/>
          <a:stretch/>
        </p:blipFill>
        <p:spPr bwMode="auto">
          <a:xfrm>
            <a:off x="177786" y="260648"/>
            <a:ext cx="8570678" cy="600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608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vmede.org/sait/content/Terapija_atlas_ekg_im_2009/2_files/mb4_008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1"/>
          <a:stretch/>
        </p:blipFill>
        <p:spPr bwMode="auto">
          <a:xfrm>
            <a:off x="395536" y="260648"/>
            <a:ext cx="8496944" cy="593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973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vmede.org/sait/content/Terapija_atlas_ekg_im_2009/2_files/mb4_015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0"/>
          <a:stretch/>
        </p:blipFill>
        <p:spPr bwMode="auto">
          <a:xfrm>
            <a:off x="327372" y="260648"/>
            <a:ext cx="8421091" cy="609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0734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vmede.org/sait/content/Terapija_atlas_ekg_im_2009/2_files/mb4_01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7"/>
          <a:stretch/>
        </p:blipFill>
        <p:spPr bwMode="auto">
          <a:xfrm>
            <a:off x="395536" y="260648"/>
            <a:ext cx="8424936" cy="609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949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vmede.org/sait/content/Terapija_atlas_ekg_im_2009/2_files/mb4_007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5"/>
          <a:stretch/>
        </p:blipFill>
        <p:spPr bwMode="auto">
          <a:xfrm>
            <a:off x="251520" y="188640"/>
            <a:ext cx="8640960" cy="61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319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vmede.org/sait/content/Terapija_atlas_ekg_im_2009/2_files/mb4_03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1"/>
          <a:stretch/>
        </p:blipFill>
        <p:spPr bwMode="auto">
          <a:xfrm>
            <a:off x="395536" y="332656"/>
            <a:ext cx="8496944" cy="59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643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vmede.org/sait/content/Terapija_atlas_ekg_im_2009/2_files/mb4_022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6"/>
          <a:stretch/>
        </p:blipFill>
        <p:spPr bwMode="auto">
          <a:xfrm>
            <a:off x="395536" y="188640"/>
            <a:ext cx="8424936" cy="612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7275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vmede.org/sait/content/Terapija_atlas_ekg_im_2009/2_files/mb4_01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7"/>
          <a:stretch/>
        </p:blipFill>
        <p:spPr bwMode="auto">
          <a:xfrm>
            <a:off x="395536" y="188640"/>
            <a:ext cx="8424936" cy="610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2729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vmede.org/sait/content/Terapija_atlas_ekg_im_2009/2_files/mb4_01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1"/>
          <a:stretch/>
        </p:blipFill>
        <p:spPr bwMode="auto">
          <a:xfrm>
            <a:off x="467544" y="188640"/>
            <a:ext cx="8352928" cy="618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9246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vmede.org/sait/content/Terapija_atlas_ekg_im_2009/2_files/mb4_035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4"/>
          <a:stretch/>
        </p:blipFill>
        <p:spPr bwMode="auto">
          <a:xfrm>
            <a:off x="323528" y="260648"/>
            <a:ext cx="8496944" cy="615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5304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vmede.org/sait/content/Terapija_atlas_ekg_im_2009/2_files/mb4_025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0"/>
          <a:stretch/>
        </p:blipFill>
        <p:spPr bwMode="auto">
          <a:xfrm>
            <a:off x="467544" y="260648"/>
            <a:ext cx="8280920" cy="608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6541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vmede.org/sait/content/Terapija_atlas_ekg_im_2009/2_files/mb4_03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4"/>
          <a:stretch/>
        </p:blipFill>
        <p:spPr bwMode="auto">
          <a:xfrm>
            <a:off x="165716" y="260648"/>
            <a:ext cx="8654755" cy="607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6236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vmede.org/sait/content/Terapija_atlas_ekg_im_2009/2_files/mb4_002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0"/>
          <a:stretch/>
        </p:blipFill>
        <p:spPr bwMode="auto">
          <a:xfrm>
            <a:off x="155574" y="260648"/>
            <a:ext cx="8592889" cy="616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1486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vmede.org/sait/content/Terapija_atlas_ekg_im_2009/2_files/mb4_02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4"/>
          <a:stretch/>
        </p:blipFill>
        <p:spPr bwMode="auto">
          <a:xfrm>
            <a:off x="29410" y="188640"/>
            <a:ext cx="8935077" cy="626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950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://vmede.org/sait/content/Terapija_atlas_ekg_im_2009/2_files/mb4_037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0"/>
          <a:stretch/>
        </p:blipFill>
        <p:spPr bwMode="auto">
          <a:xfrm>
            <a:off x="395536" y="260648"/>
            <a:ext cx="8424936" cy="591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5575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vmede.org/sait/content/Terapija_atlas_ekg_im_2009/2_files/mb4_027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0"/>
          <a:stretch/>
        </p:blipFill>
        <p:spPr bwMode="auto">
          <a:xfrm>
            <a:off x="323528" y="260649"/>
            <a:ext cx="8424936" cy="602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6477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vmede.org/sait/content/Terapija_atlas_ekg_im_2009/2_files/mb4_029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1"/>
          <a:stretch/>
        </p:blipFill>
        <p:spPr bwMode="auto">
          <a:xfrm>
            <a:off x="149084" y="260648"/>
            <a:ext cx="8671388" cy="604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4779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vmede.org/sait/content/Terapija_atlas_ekg_im_2009/2_files/mb4_02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6"/>
          <a:stretch/>
        </p:blipFill>
        <p:spPr bwMode="auto">
          <a:xfrm>
            <a:off x="467544" y="260648"/>
            <a:ext cx="8352928" cy="59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1123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vmede.org/sait/content/Terapija_atlas_ekg_im_2009/2_files/mb4_020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/>
        </p:blipFill>
        <p:spPr bwMode="auto">
          <a:xfrm>
            <a:off x="467544" y="116632"/>
            <a:ext cx="8280920" cy="606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7533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Диференційна діагностика патологічного зубця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712968" cy="4997152"/>
          </a:xfrm>
        </p:spPr>
        <p:txBody>
          <a:bodyPr>
            <a:normAutofit fontScale="92500"/>
          </a:bodyPr>
          <a:lstStyle/>
          <a:p>
            <a:r>
              <a:rPr lang="ru-RU" sz="2000" dirty="0"/>
              <a:t>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свідчить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 некроз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починається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через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хвилини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/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години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після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нападу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асоціюється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гіршим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прогнозом.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Транзиторні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можуть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епізоду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ІМ з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успішною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реперфу-зією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Передчасне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збудження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кардіоміопатія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амілоїдоз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фіброз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БЛНПГ, блокада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гілки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ЛНПГ, ГЛШ,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правого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міокардит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легеневе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можуть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бути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пов’я-зані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комплексами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відсутності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M.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&lt;0,03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 і &lt;0,25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фронтальна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вісь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перебуває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 межах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-30° до 0°, 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 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aVL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фронтальна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вісь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знаходиться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60° і 90°.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Септальні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 – ​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непатологічні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&lt;0,03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 і &lt;0,25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I,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aVL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aVF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7090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Спортивне серце: основні симптоми та методи лікування синдрому. Новости  :section-UKR.NET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6021288"/>
            <a:ext cx="49840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Дякую за увагу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926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1544</Words>
  <Application>Microsoft Macintosh PowerPoint</Application>
  <PresentationFormat>Экран (4:3)</PresentationFormat>
  <Paragraphs>120</Paragraphs>
  <Slides>54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8" baseType="lpstr">
      <vt:lpstr>Arial</vt:lpstr>
      <vt:lpstr>Calibri</vt:lpstr>
      <vt:lpstr>Georgia</vt:lpstr>
      <vt:lpstr>Тема Office</vt:lpstr>
      <vt:lpstr>ЕКГ ознаки  при порушеннях коронарного кровозабезпечення</vt:lpstr>
      <vt:lpstr>ЕКГ у міжприступному періоді стенокардії</vt:lpstr>
      <vt:lpstr>ЕКГ в період нападу стенокардії</vt:lpstr>
      <vt:lpstr>Презентация PowerPoint</vt:lpstr>
      <vt:lpstr>Презентация PowerPoint</vt:lpstr>
      <vt:lpstr>Презентация PowerPoint</vt:lpstr>
      <vt:lpstr>Гострий коронарний синдром</vt:lpstr>
      <vt:lpstr>Презентация PowerPoint</vt:lpstr>
      <vt:lpstr>Вазоспастична стенокардія</vt:lpstr>
      <vt:lpstr>Динамика ЕКГ-змін у хворого 39 років, який страждає на спонтану стенокардію.</vt:lpstr>
      <vt:lpstr>Презентация PowerPoint</vt:lpstr>
      <vt:lpstr>Гострий коронарний синдром</vt:lpstr>
      <vt:lpstr>Гострий коронарний синдром</vt:lpstr>
      <vt:lpstr>Презентация PowerPoint</vt:lpstr>
      <vt:lpstr>Інфаркт міокарду</vt:lpstr>
      <vt:lpstr>Інфаркт міокарду</vt:lpstr>
      <vt:lpstr>ЕКГ при інфаркті міокарда</vt:lpstr>
      <vt:lpstr>Періоди ІМ: </vt:lpstr>
      <vt:lpstr>Презентация PowerPoint</vt:lpstr>
      <vt:lpstr>Презентация PowerPoint</vt:lpstr>
      <vt:lpstr>Інфаркт міокарду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Диференційна діагностика патологічного зубця Q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ЕКГ ознаки  при порушеннях коронарного кровозабезпечення</dc:title>
  <dc:creator>Галина Корнован</dc:creator>
  <cp:lastModifiedBy>Дарья Лагода</cp:lastModifiedBy>
  <cp:revision>87</cp:revision>
  <dcterms:created xsi:type="dcterms:W3CDTF">2022-09-06T09:53:17Z</dcterms:created>
  <dcterms:modified xsi:type="dcterms:W3CDTF">2023-02-13T11:26:07Z</dcterms:modified>
</cp:coreProperties>
</file>